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6.xml" ContentType="application/vnd.openxmlformats-officedocument.drawingml.chart+xml"/>
  <Override PartName="/ppt/theme/themeOverride1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7.xml" ContentType="application/vnd.openxmlformats-officedocument.drawingml.chart+xml"/>
  <Override PartName="/ppt/theme/themeOverride15.xml" ContentType="application/vnd.openxmlformats-officedocument.themeOverride+xml"/>
  <Override PartName="/ppt/notesSlides/notesSlide22.xml" ContentType="application/vnd.openxmlformats-officedocument.presentationml.notesSlide+xml"/>
  <Override PartName="/ppt/charts/chart18.xml" ContentType="application/vnd.openxmlformats-officedocument.drawingml.chart+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81"/>
  </p:notesMasterIdLst>
  <p:handoutMasterIdLst>
    <p:handoutMasterId r:id="rId82"/>
  </p:handoutMasterIdLst>
  <p:sldIdLst>
    <p:sldId id="256" r:id="rId2"/>
    <p:sldId id="537" r:id="rId3"/>
    <p:sldId id="629" r:id="rId4"/>
    <p:sldId id="1026" r:id="rId5"/>
    <p:sldId id="741" r:id="rId6"/>
    <p:sldId id="630" r:id="rId7"/>
    <p:sldId id="1029" r:id="rId8"/>
    <p:sldId id="705" r:id="rId9"/>
    <p:sldId id="719" r:id="rId10"/>
    <p:sldId id="720" r:id="rId11"/>
    <p:sldId id="721" r:id="rId12"/>
    <p:sldId id="722" r:id="rId13"/>
    <p:sldId id="723" r:id="rId14"/>
    <p:sldId id="724" r:id="rId15"/>
    <p:sldId id="725" r:id="rId16"/>
    <p:sldId id="726" r:id="rId17"/>
    <p:sldId id="727" r:id="rId18"/>
    <p:sldId id="609" r:id="rId19"/>
    <p:sldId id="610" r:id="rId20"/>
    <p:sldId id="611" r:id="rId21"/>
    <p:sldId id="612" r:id="rId22"/>
    <p:sldId id="613" r:id="rId23"/>
    <p:sldId id="631" r:id="rId24"/>
    <p:sldId id="626" r:id="rId25"/>
    <p:sldId id="614" r:id="rId26"/>
    <p:sldId id="706" r:id="rId27"/>
    <p:sldId id="683" r:id="rId28"/>
    <p:sldId id="684" r:id="rId29"/>
    <p:sldId id="685" r:id="rId30"/>
    <p:sldId id="686" r:id="rId31"/>
    <p:sldId id="687" r:id="rId32"/>
    <p:sldId id="688" r:id="rId33"/>
    <p:sldId id="689" r:id="rId34"/>
    <p:sldId id="690" r:id="rId35"/>
    <p:sldId id="1028" r:id="rId36"/>
    <p:sldId id="692" r:id="rId37"/>
    <p:sldId id="672" r:id="rId38"/>
    <p:sldId id="673" r:id="rId39"/>
    <p:sldId id="674" r:id="rId40"/>
    <p:sldId id="675" r:id="rId41"/>
    <p:sldId id="676" r:id="rId42"/>
    <p:sldId id="742" r:id="rId43"/>
    <p:sldId id="678" r:id="rId44"/>
    <p:sldId id="679" r:id="rId45"/>
    <p:sldId id="680" r:id="rId46"/>
    <p:sldId id="681" r:id="rId47"/>
    <p:sldId id="682" r:id="rId48"/>
    <p:sldId id="708" r:id="rId49"/>
    <p:sldId id="710" r:id="rId50"/>
    <p:sldId id="711" r:id="rId51"/>
    <p:sldId id="712" r:id="rId52"/>
    <p:sldId id="713" r:id="rId53"/>
    <p:sldId id="714" r:id="rId54"/>
    <p:sldId id="715" r:id="rId55"/>
    <p:sldId id="716" r:id="rId56"/>
    <p:sldId id="717" r:id="rId57"/>
    <p:sldId id="718" r:id="rId58"/>
    <p:sldId id="728" r:id="rId59"/>
    <p:sldId id="646" r:id="rId60"/>
    <p:sldId id="647" r:id="rId61"/>
    <p:sldId id="648" r:id="rId62"/>
    <p:sldId id="649" r:id="rId63"/>
    <p:sldId id="653" r:id="rId64"/>
    <p:sldId id="650" r:id="rId65"/>
    <p:sldId id="656" r:id="rId66"/>
    <p:sldId id="703" r:id="rId67"/>
    <p:sldId id="704" r:id="rId68"/>
    <p:sldId id="660" r:id="rId69"/>
    <p:sldId id="663" r:id="rId70"/>
    <p:sldId id="1016" r:id="rId71"/>
    <p:sldId id="1017" r:id="rId72"/>
    <p:sldId id="1018" r:id="rId73"/>
    <p:sldId id="1019" r:id="rId74"/>
    <p:sldId id="1020" r:id="rId75"/>
    <p:sldId id="1021" r:id="rId76"/>
    <p:sldId id="1022" r:id="rId77"/>
    <p:sldId id="1023" r:id="rId78"/>
    <p:sldId id="1024" r:id="rId79"/>
    <p:sldId id="999" r:id="rId80"/>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A" initials="MFA" lastIdx="43" clrIdx="0">
    <p:extLst>
      <p:ext uri="{19B8F6BF-5375-455C-9EA6-DF929625EA0E}">
        <p15:presenceInfo xmlns:p15="http://schemas.microsoft.com/office/powerpoint/2012/main" userId="714ddc0a6c47b6bf" providerId="Windows Live"/>
      </p:ext>
    </p:extLst>
  </p:cmAuthor>
  <p:cmAuthor id="2" name="David H. Spach" initials="DHS" lastIdx="2" clrIdx="1">
    <p:extLst>
      <p:ext uri="{19B8F6BF-5375-455C-9EA6-DF929625EA0E}">
        <p15:presenceInfo xmlns:p15="http://schemas.microsoft.com/office/powerpoint/2012/main" userId="S::spach@uw.edu::fcbd4324-3f6d-45e2-8ec5-76a21d2e96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8400"/>
    <a:srgbClr val="005B9D"/>
    <a:srgbClr val="CDD3DD"/>
    <a:srgbClr val="E1E1E1"/>
    <a:srgbClr val="3D7A97"/>
    <a:srgbClr val="618A35"/>
    <a:srgbClr val="386C9D"/>
    <a:srgbClr val="6B5A66"/>
    <a:srgbClr val="7C6977"/>
    <a:srgbClr val="55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9" autoAdjust="0"/>
    <p:restoredTop sz="85479" autoAdjust="0"/>
  </p:normalViewPr>
  <p:slideViewPr>
    <p:cSldViewPr snapToGrid="0" showGuides="1">
      <p:cViewPr varScale="1">
        <p:scale>
          <a:sx n="175" d="100"/>
          <a:sy n="175" d="100"/>
        </p:scale>
        <p:origin x="160"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685447332554739"/>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6B5A66"/>
              </a:solidFill>
              <a:ln w="12700">
                <a:noFill/>
              </a:ln>
              <a:effectLst/>
              <a:scene3d>
                <a:camera prst="orthographicFront"/>
                <a:lightRig rig="threePt" dir="t"/>
              </a:scene3d>
              <a:sp3d>
                <a:bevelT/>
              </a:sp3d>
            </c:spPr>
            <c:extLst>
              <c:ext xmlns:c16="http://schemas.microsoft.com/office/drawing/2014/chart" uri="{C3380CC4-5D6E-409C-BE32-E72D297353CC}">
                <c16:uniqueId val="{00000001-6675-064A-B3F7-4D13C73715F8}"/>
              </c:ext>
            </c:extLst>
          </c:dPt>
          <c:dPt>
            <c:idx val="1"/>
            <c:invertIfNegative val="0"/>
            <c:bubble3D val="0"/>
            <c:extLst>
              <c:ext xmlns:c16="http://schemas.microsoft.com/office/drawing/2014/chart" uri="{C3380CC4-5D6E-409C-BE32-E72D297353CC}">
                <c16:uniqueId val="{00000002-6675-064A-B3F7-4D13C73715F8}"/>
              </c:ext>
            </c:extLst>
          </c:dPt>
          <c:dPt>
            <c:idx val="2"/>
            <c:invertIfNegative val="0"/>
            <c:bubble3D val="0"/>
            <c:spPr>
              <a:solidFill>
                <a:srgbClr val="6B5A66"/>
              </a:solidFill>
              <a:ln w="12700">
                <a:noFill/>
              </a:ln>
              <a:effectLst/>
              <a:scene3d>
                <a:camera prst="orthographicFront"/>
                <a:lightRig rig="threePt" dir="t"/>
              </a:scene3d>
              <a:sp3d>
                <a:bevelT/>
              </a:sp3d>
            </c:spPr>
            <c:extLst>
              <c:ext xmlns:c16="http://schemas.microsoft.com/office/drawing/2014/chart" uri="{C3380CC4-5D6E-409C-BE32-E72D297353CC}">
                <c16:uniqueId val="{00000004-6675-064A-B3F7-4D13C73715F8}"/>
              </c:ext>
            </c:extLst>
          </c:dPt>
          <c:dPt>
            <c:idx val="3"/>
            <c:invertIfNegative val="0"/>
            <c:bubble3D val="0"/>
            <c:extLst>
              <c:ext xmlns:c16="http://schemas.microsoft.com/office/drawing/2014/chart" uri="{C3380CC4-5D6E-409C-BE32-E72D297353CC}">
                <c16:uniqueId val="{00000005-6675-064A-B3F7-4D13C73715F8}"/>
              </c:ext>
            </c:extLst>
          </c:dPt>
          <c:dPt>
            <c:idx val="4"/>
            <c:invertIfNegative val="0"/>
            <c:bubble3D val="0"/>
            <c:extLst>
              <c:ext xmlns:c16="http://schemas.microsoft.com/office/drawing/2014/chart" uri="{C3380CC4-5D6E-409C-BE32-E72D297353CC}">
                <c16:uniqueId val="{00000006-6675-064A-B3F7-4D13C73715F8}"/>
              </c:ext>
            </c:extLst>
          </c:dPt>
          <c:dPt>
            <c:idx val="5"/>
            <c:invertIfNegative val="0"/>
            <c:bubble3D val="0"/>
            <c:extLst>
              <c:ext xmlns:c16="http://schemas.microsoft.com/office/drawing/2014/chart" uri="{C3380CC4-5D6E-409C-BE32-E72D297353CC}">
                <c16:uniqueId val="{00000007-6675-064A-B3F7-4D13C73715F8}"/>
              </c:ext>
            </c:extLst>
          </c:dPt>
          <c:dPt>
            <c:idx val="6"/>
            <c:invertIfNegative val="0"/>
            <c:bubble3D val="0"/>
            <c:extLst>
              <c:ext xmlns:c16="http://schemas.microsoft.com/office/drawing/2014/chart" uri="{C3380CC4-5D6E-409C-BE32-E72D297353CC}">
                <c16:uniqueId val="{00000008-6675-064A-B3F7-4D13C73715F8}"/>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LDV-SOF </c:v>
                </c:pt>
                <c:pt idx="1">
                  <c:v>LDV-SOF +RBV</c:v>
                </c:pt>
                <c:pt idx="2">
                  <c:v>LDV-SOF </c:v>
                </c:pt>
                <c:pt idx="3">
                  <c:v>LDV-SOF + RBV</c:v>
                </c:pt>
              </c:strCache>
            </c:strRef>
          </c:cat>
          <c:val>
            <c:numRef>
              <c:f>Sheet1!$B$2:$B$5</c:f>
              <c:numCache>
                <c:formatCode>0.0</c:formatCode>
                <c:ptCount val="4"/>
                <c:pt idx="0">
                  <c:v>98.6</c:v>
                </c:pt>
                <c:pt idx="1">
                  <c:v>97.2</c:v>
                </c:pt>
                <c:pt idx="2">
                  <c:v>97.7</c:v>
                </c:pt>
                <c:pt idx="3">
                  <c:v>99.1</c:v>
                </c:pt>
              </c:numCache>
            </c:numRef>
          </c:val>
          <c:extLst>
            <c:ext xmlns:c16="http://schemas.microsoft.com/office/drawing/2014/chart" uri="{C3380CC4-5D6E-409C-BE32-E72D297353CC}">
              <c16:uniqueId val="{00000009-6675-064A-B3F7-4D13C73715F8}"/>
            </c:ext>
          </c:extLst>
        </c:ser>
        <c:dLbls>
          <c:showLegendKey val="0"/>
          <c:showVal val="1"/>
          <c:showCatName val="0"/>
          <c:showSerName val="0"/>
          <c:showPercent val="0"/>
          <c:showBubbleSize val="0"/>
        </c:dLbls>
        <c:gapWidth val="75"/>
        <c:axId val="1886941080"/>
        <c:axId val="1887319816"/>
      </c:barChart>
      <c:catAx>
        <c:axId val="1886941080"/>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a:effectLst/>
        </c:spPr>
        <c:txPr>
          <a:bodyPr/>
          <a:lstStyle/>
          <a:p>
            <a:pPr>
              <a:defRPr sz="1300"/>
            </a:pPr>
            <a:endParaRPr lang="en-US"/>
          </a:p>
        </c:txPr>
        <c:crossAx val="1887319816"/>
        <c:crosses val="autoZero"/>
        <c:auto val="1"/>
        <c:lblAlgn val="ctr"/>
        <c:lblOffset val="1"/>
        <c:tickLblSkip val="1"/>
        <c:tickMarkSkip val="1"/>
        <c:noMultiLvlLbl val="0"/>
      </c:catAx>
      <c:valAx>
        <c:axId val="1887319816"/>
        <c:scaling>
          <c:orientation val="minMax"/>
          <c:max val="100"/>
          <c:min val="0"/>
        </c:scaling>
        <c:delete val="0"/>
        <c:axPos val="l"/>
        <c:title>
          <c:tx>
            <c:rich>
              <a:bodyPr/>
              <a:lstStyle/>
              <a:p>
                <a:pPr>
                  <a:defRPr sz="1400"/>
                </a:pPr>
                <a:r>
                  <a:rPr lang="en-US" sz="1400"/>
                  <a:t>Patients with SVR 12 (%)</a:t>
                </a:r>
              </a:p>
            </c:rich>
          </c:tx>
          <c:layout>
            <c:manualLayout>
              <c:xMode val="edge"/>
              <c:yMode val="edge"/>
              <c:x val="3.6802517740837952E-3"/>
              <c:y val="4.41739359785909E-2"/>
            </c:manualLayout>
          </c:layout>
          <c:overlay val="0"/>
        </c:title>
        <c:numFmt formatCode="0" sourceLinked="0"/>
        <c:majorTickMark val="out"/>
        <c:minorTickMark val="none"/>
        <c:tickLblPos val="nextTo"/>
        <c:spPr>
          <a:ln w="6350">
            <a:solidFill>
              <a:srgbClr val="000000"/>
            </a:solidFill>
          </a:ln>
          <a:effectLst/>
        </c:spPr>
        <c:txPr>
          <a:bodyPr/>
          <a:lstStyle/>
          <a:p>
            <a:pPr>
              <a:defRPr sz="1200"/>
            </a:pPr>
            <a:endParaRPr lang="en-US"/>
          </a:p>
        </c:txPr>
        <c:crossAx val="18869410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3.5802469135802498E-2"/>
          <c:w val="0.87636482939632498"/>
          <c:h val="0.81696777486147598"/>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chemeClr val="accent1"/>
              </a:solidFill>
              <a:ln w="12700">
                <a:noFill/>
              </a:ln>
              <a:effectLst/>
              <a:scene3d>
                <a:camera prst="orthographicFront"/>
                <a:lightRig rig="threePt" dir="t"/>
              </a:scene3d>
              <a:sp3d>
                <a:bevelT/>
              </a:sp3d>
            </c:spPr>
            <c:extLst>
              <c:ext xmlns:c16="http://schemas.microsoft.com/office/drawing/2014/chart" uri="{C3380CC4-5D6E-409C-BE32-E72D297353CC}">
                <c16:uniqueId val="{00000001-BBAB-2749-86C3-4A762B459774}"/>
              </c:ext>
            </c:extLst>
          </c:dPt>
          <c:dPt>
            <c:idx val="1"/>
            <c:invertIfNegative val="0"/>
            <c:bubble3D val="0"/>
            <c:spPr>
              <a:solidFill>
                <a:srgbClr val="6B5A66"/>
              </a:solidFill>
              <a:ln w="12700">
                <a:noFill/>
              </a:ln>
              <a:effectLst/>
              <a:scene3d>
                <a:camera prst="orthographicFront"/>
                <a:lightRig rig="threePt" dir="t"/>
              </a:scene3d>
              <a:sp3d>
                <a:bevelT/>
              </a:sp3d>
            </c:spPr>
            <c:extLst>
              <c:ext xmlns:c16="http://schemas.microsoft.com/office/drawing/2014/chart" uri="{C3380CC4-5D6E-409C-BE32-E72D297353CC}">
                <c16:uniqueId val="{00000003-BBAB-2749-86C3-4A762B459774}"/>
              </c:ext>
            </c:extLst>
          </c:dPt>
          <c:dPt>
            <c:idx val="2"/>
            <c:invertIfNegative val="0"/>
            <c:bubble3D val="0"/>
            <c:spPr>
              <a:solidFill>
                <a:schemeClr val="accent4"/>
              </a:solidFill>
              <a:ln w="12700">
                <a:noFill/>
              </a:ln>
              <a:effectLst/>
              <a:scene3d>
                <a:camera prst="orthographicFront"/>
                <a:lightRig rig="threePt" dir="t"/>
              </a:scene3d>
              <a:sp3d>
                <a:bevelT/>
              </a:sp3d>
            </c:spPr>
            <c:extLst>
              <c:ext xmlns:c16="http://schemas.microsoft.com/office/drawing/2014/chart" uri="{C3380CC4-5D6E-409C-BE32-E72D297353CC}">
                <c16:uniqueId val="{00000005-BBAB-2749-86C3-4A762B459774}"/>
              </c:ext>
            </c:extLst>
          </c:dPt>
          <c:dLbls>
            <c:numFmt formatCode="0" sourceLinked="0"/>
            <c:spPr>
              <a:solidFill>
                <a:schemeClr val="bg1">
                  <a:alpha val="50000"/>
                </a:schemeClr>
              </a:solidFill>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LDV-SOF+ RBV x 12 weeks</c:v>
                </c:pt>
                <c:pt idx="1">
                  <c:v>LDV-SOF x 24 weeks</c:v>
                </c:pt>
              </c:strCache>
            </c:strRef>
          </c:cat>
          <c:val>
            <c:numRef>
              <c:f>Sheet1!$B$2:$B$3</c:f>
              <c:numCache>
                <c:formatCode>0.0</c:formatCode>
                <c:ptCount val="2"/>
                <c:pt idx="0">
                  <c:v>96.1</c:v>
                </c:pt>
                <c:pt idx="1">
                  <c:v>97.4</c:v>
                </c:pt>
              </c:numCache>
            </c:numRef>
          </c:val>
          <c:extLst>
            <c:ext xmlns:c16="http://schemas.microsoft.com/office/drawing/2014/chart" uri="{C3380CC4-5D6E-409C-BE32-E72D297353CC}">
              <c16:uniqueId val="{00000006-BBAB-2749-86C3-4A762B459774}"/>
            </c:ext>
          </c:extLst>
        </c:ser>
        <c:dLbls>
          <c:showLegendKey val="0"/>
          <c:showVal val="1"/>
          <c:showCatName val="0"/>
          <c:showSerName val="0"/>
          <c:showPercent val="0"/>
          <c:showBubbleSize val="0"/>
        </c:dLbls>
        <c:gapWidth val="150"/>
        <c:axId val="2054102456"/>
        <c:axId val="2054114904"/>
      </c:barChart>
      <c:catAx>
        <c:axId val="205410245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054114904"/>
        <c:crosses val="autoZero"/>
        <c:auto val="1"/>
        <c:lblAlgn val="ctr"/>
        <c:lblOffset val="10"/>
        <c:tickLblSkip val="1"/>
        <c:tickMarkSkip val="1"/>
        <c:noMultiLvlLbl val="0"/>
      </c:catAx>
      <c:valAx>
        <c:axId val="2054114904"/>
        <c:scaling>
          <c:orientation val="minMax"/>
          <c:max val="100"/>
          <c:min val="0"/>
        </c:scaling>
        <c:delete val="0"/>
        <c:axPos val="l"/>
        <c:title>
          <c:tx>
            <c:rich>
              <a:bodyPr/>
              <a:lstStyle/>
              <a:p>
                <a:pPr>
                  <a:defRPr sz="1400">
                    <a:latin typeface="Arial"/>
                    <a:cs typeface="Arial"/>
                  </a:defRPr>
                </a:pPr>
                <a:r>
                  <a:rPr lang="en-US" sz="1400" b="1" i="0" baseline="0" dirty="0">
                    <a:effectLst/>
                  </a:rPr>
                  <a:t>Patients with SVR12 (%)</a:t>
                </a:r>
                <a:endParaRPr lang="en-US" sz="1400" dirty="0">
                  <a:effectLst/>
                </a:endParaRPr>
              </a:p>
            </c:rich>
          </c:tx>
          <c:layout>
            <c:manualLayout>
              <c:xMode val="edge"/>
              <c:yMode val="edge"/>
              <c:x val="6.7667930397589185E-3"/>
              <c:y val="0.12207297617209613"/>
            </c:manualLayout>
          </c:layout>
          <c:overlay val="0"/>
        </c:title>
        <c:numFmt formatCode="0" sourceLinked="0"/>
        <c:majorTickMark val="out"/>
        <c:minorTickMark val="none"/>
        <c:tickLblPos val="nextTo"/>
        <c:spPr>
          <a:ln w="6350" cmpd="sng">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5410245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0493122387479301"/>
          <c:y val="5.3984251968503899E-2"/>
          <c:w val="0.75833260425780102"/>
          <c:h val="0.774077326872602"/>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scene3d>
              <a:camera prst="orthographicFront"/>
              <a:lightRig rig="threePt" dir="t"/>
            </a:scene3d>
            <a:sp3d>
              <a:bevelT/>
            </a:sp3d>
          </c:spPr>
          <c:invertIfNegative val="0"/>
          <c:dPt>
            <c:idx val="0"/>
            <c:invertIfNegative val="0"/>
            <c:bubble3D val="0"/>
            <c:spPr>
              <a:solidFill>
                <a:srgbClr val="712626"/>
              </a:solidFill>
              <a:ln w="12700">
                <a:noFill/>
              </a:ln>
              <a:effectLst/>
              <a:scene3d>
                <a:camera prst="orthographicFront"/>
                <a:lightRig rig="threePt" dir="t"/>
              </a:scene3d>
              <a:sp3d>
                <a:bevelT/>
              </a:sp3d>
            </c:spPr>
            <c:extLst>
              <c:ext xmlns:c16="http://schemas.microsoft.com/office/drawing/2014/chart" uri="{C3380CC4-5D6E-409C-BE32-E72D297353CC}">
                <c16:uniqueId val="{00000001-FC8B-C542-AAF6-6D557D5A96B0}"/>
              </c:ext>
            </c:extLst>
          </c:dPt>
          <c:dPt>
            <c:idx val="1"/>
            <c:invertIfNegative val="0"/>
            <c:bubble3D val="0"/>
            <c:spPr>
              <a:solidFill>
                <a:srgbClr val="718E25"/>
              </a:solidFill>
              <a:ln w="12700">
                <a:noFill/>
              </a:ln>
              <a:effectLst/>
              <a:scene3d>
                <a:camera prst="orthographicFront"/>
                <a:lightRig rig="threePt" dir="t"/>
              </a:scene3d>
              <a:sp3d>
                <a:bevelT/>
              </a:sp3d>
            </c:spPr>
            <c:extLst>
              <c:ext xmlns:c16="http://schemas.microsoft.com/office/drawing/2014/chart" uri="{C3380CC4-5D6E-409C-BE32-E72D297353CC}">
                <c16:uniqueId val="{00000003-FC8B-C542-AAF6-6D557D5A96B0}"/>
              </c:ext>
            </c:extLst>
          </c:dPt>
          <c:dPt>
            <c:idx val="2"/>
            <c:invertIfNegative val="0"/>
            <c:bubble3D val="0"/>
            <c:spPr>
              <a:solidFill>
                <a:schemeClr val="accent4"/>
              </a:solidFill>
              <a:ln w="12700">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5-FC8B-C542-AAF6-6D557D5A96B0}"/>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Baseline _x000d_NS5A RAVs</c:v>
                </c:pt>
                <c:pt idx="1">
                  <c:v>No Baseline _x000d_NS5A RAVs</c:v>
                </c:pt>
              </c:strCache>
            </c:strRef>
          </c:cat>
          <c:val>
            <c:numRef>
              <c:f>Sheet1!$B$2:$B$3</c:f>
              <c:numCache>
                <c:formatCode>0.0</c:formatCode>
                <c:ptCount val="2"/>
                <c:pt idx="0">
                  <c:v>91.6</c:v>
                </c:pt>
                <c:pt idx="1">
                  <c:v>97.7</c:v>
                </c:pt>
              </c:numCache>
            </c:numRef>
          </c:val>
          <c:extLst>
            <c:ext xmlns:c16="http://schemas.microsoft.com/office/drawing/2014/chart" uri="{C3380CC4-5D6E-409C-BE32-E72D297353CC}">
              <c16:uniqueId val="{00000006-FC8B-C542-AAF6-6D557D5A96B0}"/>
            </c:ext>
          </c:extLst>
        </c:ser>
        <c:dLbls>
          <c:showLegendKey val="0"/>
          <c:showVal val="1"/>
          <c:showCatName val="0"/>
          <c:showSerName val="0"/>
          <c:showPercent val="0"/>
          <c:showBubbleSize val="0"/>
        </c:dLbls>
        <c:gapWidth val="150"/>
        <c:axId val="1944690472"/>
        <c:axId val="2053118152"/>
      </c:barChart>
      <c:catAx>
        <c:axId val="194469047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53118152"/>
        <c:crosses val="autoZero"/>
        <c:auto val="1"/>
        <c:lblAlgn val="ctr"/>
        <c:lblOffset val="10"/>
        <c:tickLblSkip val="1"/>
        <c:tickMarkSkip val="1"/>
        <c:noMultiLvlLbl val="0"/>
      </c:catAx>
      <c:valAx>
        <c:axId val="2053118152"/>
        <c:scaling>
          <c:orientation val="minMax"/>
          <c:max val="100"/>
          <c:min val="0"/>
        </c:scaling>
        <c:delete val="0"/>
        <c:axPos val="l"/>
        <c:title>
          <c:tx>
            <c:rich>
              <a:bodyPr/>
              <a:lstStyle/>
              <a:p>
                <a:pPr>
                  <a:defRPr sz="1200"/>
                </a:pPr>
                <a:r>
                  <a:rPr lang="en-US" sz="1200"/>
                  <a:t>Patients with SVR12 (%)</a:t>
                </a:r>
              </a:p>
            </c:rich>
          </c:tx>
          <c:layout>
            <c:manualLayout>
              <c:xMode val="edge"/>
              <c:yMode val="edge"/>
              <c:x val="2.5576610685528692E-2"/>
              <c:y val="0.10006626831220565"/>
            </c:manualLayout>
          </c:layout>
          <c:overlay val="0"/>
        </c:title>
        <c:numFmt formatCode="0" sourceLinked="0"/>
        <c:majorTickMark val="out"/>
        <c:minorTickMark val="none"/>
        <c:tickLblPos val="nextTo"/>
        <c:spPr>
          <a:ln w="6350">
            <a:solidFill>
              <a:schemeClr val="tx1"/>
            </a:solidFill>
          </a:ln>
        </c:spPr>
        <c:txPr>
          <a:bodyPr/>
          <a:lstStyle/>
          <a:p>
            <a:pPr>
              <a:defRPr sz="1200"/>
            </a:pPr>
            <a:endParaRPr lang="en-US"/>
          </a:p>
        </c:txPr>
        <c:crossAx val="1944690472"/>
        <c:crosses val="autoZero"/>
        <c:crossBetween val="between"/>
        <c:majorUnit val="20"/>
        <c:minorUnit val="20"/>
      </c:valAx>
      <c:spPr>
        <a:solidFill>
          <a:srgbClr val="E6EBF2"/>
        </a:solidFill>
        <a:ln w="6350" cap="flat" cmpd="sng" algn="ctr">
          <a:solidFill>
            <a:schemeClr val="tx1"/>
          </a:solidFill>
          <a:prstDash val="solid"/>
          <a:round/>
          <a:headEnd type="none" w="med" len="med"/>
          <a:tailEnd type="none" w="med" len="med"/>
        </a:ln>
        <a:effectLst/>
      </c:spPr>
    </c:plotArea>
    <c:plotVisOnly val="1"/>
    <c:dispBlanksAs val="gap"/>
    <c:showDLblsOverMax val="0"/>
  </c:chart>
  <c:spPr>
    <a:solidFill>
      <a:srgbClr val="FFFFFF"/>
    </a:solidFill>
    <a:ln w="9525" cap="flat" cmpd="sng" algn="ctr">
      <a:solidFill>
        <a:srgbClr val="595959"/>
      </a:solid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242"/>
      <c:rAngAx val="0"/>
      <c:perspective val="0"/>
    </c:view3D>
    <c:floor>
      <c:thickness val="0"/>
    </c:floor>
    <c:sideWall>
      <c:thickness val="0"/>
    </c:sideWall>
    <c:backWall>
      <c:thickness val="0"/>
    </c:backWall>
    <c:plotArea>
      <c:layout>
        <c:manualLayout>
          <c:layoutTarget val="inner"/>
          <c:xMode val="edge"/>
          <c:yMode val="edge"/>
          <c:x val="0.107598491290851"/>
          <c:y val="0.15131005363460001"/>
          <c:w val="0.74610197874159701"/>
          <c:h val="0.84868994636539996"/>
        </c:manualLayout>
      </c:layout>
      <c:pie3DChart>
        <c:varyColors val="1"/>
        <c:ser>
          <c:idx val="0"/>
          <c:order val="0"/>
          <c:tx>
            <c:strRef>
              <c:f>Sheet1!$A$2</c:f>
              <c:strCache>
                <c:ptCount val="1"/>
              </c:strCache>
            </c:strRef>
          </c:tx>
          <c:spPr>
            <a:solidFill>
              <a:srgbClr val="FFCC00"/>
            </a:solidFill>
            <a:ln w="3175">
              <a:noFill/>
              <a:prstDash val="solid"/>
            </a:ln>
            <a:scene3d>
              <a:camera prst="orthographicFront"/>
              <a:lightRig rig="threePt" dir="t"/>
            </a:scene3d>
            <a:sp3d prstMaterial="flat">
              <a:bevelT/>
            </a:sp3d>
          </c:spPr>
          <c:dPt>
            <c:idx val="0"/>
            <c:bubble3D val="0"/>
            <c:spPr>
              <a:solidFill>
                <a:srgbClr val="963232">
                  <a:lumMod val="75000"/>
                </a:srgbClr>
              </a:solidFill>
              <a:ln w="3175">
                <a:noFill/>
                <a:prstDash val="solid"/>
              </a:ln>
              <a:scene3d>
                <a:camera prst="orthographicFront"/>
                <a:lightRig rig="threePt" dir="t"/>
              </a:scene3d>
              <a:sp3d prstMaterial="flat">
                <a:bevelT/>
              </a:sp3d>
            </c:spPr>
            <c:extLst>
              <c:ext xmlns:c16="http://schemas.microsoft.com/office/drawing/2014/chart" uri="{C3380CC4-5D6E-409C-BE32-E72D297353CC}">
                <c16:uniqueId val="{00000001-9ACB-BE4C-B639-7F5F778993AA}"/>
              </c:ext>
            </c:extLst>
          </c:dPt>
          <c:dPt>
            <c:idx val="1"/>
            <c:bubble3D val="0"/>
            <c:spPr>
              <a:solidFill>
                <a:srgbClr val="718E25"/>
              </a:solidFill>
              <a:ln w="3175">
                <a:noFill/>
                <a:prstDash val="solid"/>
              </a:ln>
              <a:scene3d>
                <a:camera prst="orthographicFront"/>
                <a:lightRig rig="threePt" dir="t"/>
              </a:scene3d>
              <a:sp3d prstMaterial="flat">
                <a:bevelT/>
              </a:sp3d>
            </c:spPr>
            <c:extLst>
              <c:ext xmlns:c16="http://schemas.microsoft.com/office/drawing/2014/chart" uri="{C3380CC4-5D6E-409C-BE32-E72D297353CC}">
                <c16:uniqueId val="{00000003-9ACB-BE4C-B639-7F5F778993AA}"/>
              </c:ext>
            </c:extLst>
          </c:dPt>
          <c:dLbls>
            <c:spPr>
              <a:noFill/>
            </c:spPr>
            <c:txPr>
              <a:bodyPr/>
              <a:lstStyle/>
              <a:p>
                <a:pPr>
                  <a:defRPr sz="1400">
                    <a:solidFill>
                      <a:schemeClr val="bg1"/>
                    </a:solidFill>
                  </a:defRPr>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Baseline NS5A RAVs</c:v>
                </c:pt>
                <c:pt idx="1">
                  <c:v>No Baseline NS5A RAVs</c:v>
                </c:pt>
              </c:strCache>
            </c:strRef>
          </c:cat>
          <c:val>
            <c:numRef>
              <c:f>Sheet1!$B$2:$C$2</c:f>
              <c:numCache>
                <c:formatCode>General</c:formatCode>
                <c:ptCount val="2"/>
                <c:pt idx="0">
                  <c:v>0.16</c:v>
                </c:pt>
                <c:pt idx="1">
                  <c:v>0.84</c:v>
                </c:pt>
              </c:numCache>
            </c:numRef>
          </c:val>
          <c:extLst>
            <c:ext xmlns:c16="http://schemas.microsoft.com/office/drawing/2014/chart" uri="{C3380CC4-5D6E-409C-BE32-E72D297353CC}">
              <c16:uniqueId val="{00000004-9ACB-BE4C-B639-7F5F778993AA}"/>
            </c:ext>
          </c:extLst>
        </c:ser>
        <c:dLbls>
          <c:dLblPos val="ctr"/>
          <c:showLegendKey val="0"/>
          <c:showVal val="1"/>
          <c:showCatName val="0"/>
          <c:showSerName val="0"/>
          <c:showPercent val="0"/>
          <c:showBubbleSize val="0"/>
          <c:showLeaderLines val="0"/>
        </c:dLbls>
      </c:pie3DChart>
      <c:spPr>
        <a:noFill/>
        <a:ln w="25400">
          <a:noFill/>
        </a:ln>
      </c:spPr>
    </c:plotArea>
    <c:legend>
      <c:legendPos val="t"/>
      <c:layout>
        <c:manualLayout>
          <c:xMode val="edge"/>
          <c:yMode val="edge"/>
          <c:x val="0.37601101679859655"/>
          <c:y val="3.6457995941996613E-2"/>
          <c:w val="0.59866928221663607"/>
          <c:h val="0.18582193183298898"/>
        </c:manualLayout>
      </c:layout>
      <c:overlay val="0"/>
      <c:spPr>
        <a:solidFill>
          <a:sysClr val="window" lastClr="FFFFFF">
            <a:lumMod val="95000"/>
          </a:sysClr>
        </a:solidFill>
        <a:ln w="6350">
          <a:solidFill>
            <a:srgbClr val="000000"/>
          </a:solidFill>
        </a:ln>
      </c:spPr>
      <c:txPr>
        <a:bodyPr/>
        <a:lstStyle/>
        <a:p>
          <a:pPr>
            <a:defRPr sz="1200"/>
          </a:pPr>
          <a:endParaRPr lang="en-US"/>
        </a:p>
      </c:txPr>
    </c:legend>
    <c:plotVisOnly val="1"/>
    <c:dispBlanksAs val="zero"/>
    <c:showDLblsOverMax val="0"/>
  </c:chart>
  <c:spPr>
    <a:noFill/>
    <a:ln w="9525" cap="flat" cmpd="sng" algn="ctr">
      <a:solidFill>
        <a:srgbClr val="000000">
          <a:lumMod val="65000"/>
          <a:lumOff val="35000"/>
        </a:srgbClr>
      </a:solidFill>
      <a:prstDash val="solid"/>
      <a:miter lim="800000"/>
      <a:headEnd type="none" w="med" len="med"/>
      <a:tailEnd type="none" w="med" len="med"/>
    </a:ln>
    <a:effectLst/>
  </c:spPr>
  <c:txPr>
    <a:bodyPr/>
    <a:lstStyle/>
    <a:p>
      <a:pPr>
        <a:defRPr sz="2000" b="1" i="0" u="none" strike="noStrike" baseline="0">
          <a:solidFill>
            <a:schemeClr val="tx1"/>
          </a:solidFill>
          <a:latin typeface="Arial" panose="020B0604020202020204" pitchFamily="34" charset="0"/>
          <a:ea typeface="Helvetica"/>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07396802672399"/>
          <c:y val="2.77778663809897E-2"/>
          <c:w val="0.85515270818420397"/>
          <c:h val="0.765907095664766"/>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005B9D"/>
              </a:solidFill>
              <a:ln w="12700">
                <a:noFill/>
              </a:ln>
              <a:effectLst/>
              <a:scene3d>
                <a:camera prst="orthographicFront"/>
                <a:lightRig rig="threePt" dir="t"/>
              </a:scene3d>
              <a:sp3d>
                <a:bevelT/>
              </a:sp3d>
            </c:spPr>
            <c:extLst>
              <c:ext xmlns:c16="http://schemas.microsoft.com/office/drawing/2014/chart" uri="{C3380CC4-5D6E-409C-BE32-E72D297353CC}">
                <c16:uniqueId val="{00000001-AFE1-0548-A140-4D624ACA17AB}"/>
              </c:ext>
            </c:extLst>
          </c:dPt>
          <c:dPt>
            <c:idx val="1"/>
            <c:invertIfNegative val="0"/>
            <c:bubble3D val="0"/>
            <c:spPr>
              <a:solidFill>
                <a:srgbClr val="718E25"/>
              </a:solidFill>
              <a:ln w="12700">
                <a:noFill/>
              </a:ln>
              <a:effectLst/>
              <a:scene3d>
                <a:camera prst="orthographicFront"/>
                <a:lightRig rig="threePt" dir="t"/>
              </a:scene3d>
              <a:sp3d>
                <a:bevelT/>
              </a:sp3d>
            </c:spPr>
            <c:extLst>
              <c:ext xmlns:c16="http://schemas.microsoft.com/office/drawing/2014/chart" uri="{C3380CC4-5D6E-409C-BE32-E72D297353CC}">
                <c16:uniqueId val="{00000003-AFE1-0548-A140-4D624ACA17AB}"/>
              </c:ext>
            </c:extLst>
          </c:dPt>
          <c:dPt>
            <c:idx val="2"/>
            <c:invertIfNegative val="0"/>
            <c:bubble3D val="0"/>
            <c:spPr>
              <a:solidFill>
                <a:srgbClr val="B59452">
                  <a:lumMod val="75000"/>
                </a:srgbClr>
              </a:solidFill>
              <a:ln w="12700">
                <a:noFill/>
              </a:ln>
              <a:effectLst/>
              <a:scene3d>
                <a:camera prst="orthographicFront"/>
                <a:lightRig rig="threePt" dir="t"/>
              </a:scene3d>
              <a:sp3d>
                <a:bevelT/>
              </a:sp3d>
            </c:spPr>
            <c:extLst>
              <c:ext xmlns:c16="http://schemas.microsoft.com/office/drawing/2014/chart" uri="{C3380CC4-5D6E-409C-BE32-E72D297353CC}">
                <c16:uniqueId val="{00000005-AFE1-0548-A140-4D624ACA17AB}"/>
              </c:ext>
            </c:extLst>
          </c:dPt>
          <c:dPt>
            <c:idx val="3"/>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7-AFE1-0548-A140-4D624ACA17AB}"/>
              </c:ext>
            </c:extLst>
          </c:dPt>
          <c:dPt>
            <c:idx val="4"/>
            <c:invertIfNegative val="0"/>
            <c:bubble3D val="0"/>
            <c:spPr>
              <a:solidFill>
                <a:srgbClr val="963232"/>
              </a:solidFill>
              <a:ln w="12700">
                <a:noFill/>
              </a:ln>
              <a:effectLst/>
              <a:scene3d>
                <a:camera prst="orthographicFront"/>
                <a:lightRig rig="threePt" dir="t"/>
              </a:scene3d>
              <a:sp3d>
                <a:bevelT/>
              </a:sp3d>
            </c:spPr>
            <c:extLst>
              <c:ext xmlns:c16="http://schemas.microsoft.com/office/drawing/2014/chart" uri="{C3380CC4-5D6E-409C-BE32-E72D297353CC}">
                <c16:uniqueId val="{00000009-AFE1-0548-A140-4D624ACA17AB}"/>
              </c:ext>
            </c:extLst>
          </c:dPt>
          <c:dPt>
            <c:idx val="5"/>
            <c:invertIfNegative val="0"/>
            <c:bubble3D val="0"/>
            <c:spPr>
              <a:solidFill>
                <a:srgbClr val="73624D"/>
              </a:solidFill>
              <a:ln w="12700">
                <a:noFill/>
              </a:ln>
              <a:effectLst/>
              <a:scene3d>
                <a:camera prst="orthographicFront"/>
                <a:lightRig rig="threePt" dir="t"/>
              </a:scene3d>
              <a:sp3d>
                <a:bevelT/>
              </a:sp3d>
            </c:spPr>
            <c:extLst>
              <c:ext xmlns:c16="http://schemas.microsoft.com/office/drawing/2014/chart" uri="{C3380CC4-5D6E-409C-BE32-E72D297353CC}">
                <c16:uniqueId val="{0000000B-AFE1-0548-A140-4D624ACA17AB}"/>
              </c:ext>
            </c:extLst>
          </c:dPt>
          <c:dPt>
            <c:idx val="6"/>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D-AFE1-0548-A140-4D624ACA17AB}"/>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1a</c:v>
                </c:pt>
                <c:pt idx="2">
                  <c:v>1b</c:v>
                </c:pt>
                <c:pt idx="3">
                  <c:v>4</c:v>
                </c:pt>
              </c:strCache>
            </c:strRef>
          </c:cat>
          <c:val>
            <c:numRef>
              <c:f>Sheet1!$B$2:$B$5</c:f>
              <c:numCache>
                <c:formatCode>0.0</c:formatCode>
                <c:ptCount val="4"/>
                <c:pt idx="0">
                  <c:v>95.8</c:v>
                </c:pt>
                <c:pt idx="1">
                  <c:v>96</c:v>
                </c:pt>
                <c:pt idx="2">
                  <c:v>96.1</c:v>
                </c:pt>
                <c:pt idx="3">
                  <c:v>100</c:v>
                </c:pt>
              </c:numCache>
            </c:numRef>
          </c:val>
          <c:extLst>
            <c:ext xmlns:c16="http://schemas.microsoft.com/office/drawing/2014/chart" uri="{C3380CC4-5D6E-409C-BE32-E72D297353CC}">
              <c16:uniqueId val="{0000000E-AFE1-0548-A140-4D624ACA17AB}"/>
            </c:ext>
          </c:extLst>
        </c:ser>
        <c:dLbls>
          <c:showLegendKey val="0"/>
          <c:showVal val="1"/>
          <c:showCatName val="0"/>
          <c:showSerName val="0"/>
          <c:showPercent val="0"/>
          <c:showBubbleSize val="0"/>
        </c:dLbls>
        <c:gapWidth val="75"/>
        <c:axId val="1881668440"/>
        <c:axId val="1881165128"/>
      </c:barChart>
      <c:catAx>
        <c:axId val="1881668440"/>
        <c:scaling>
          <c:orientation val="minMax"/>
        </c:scaling>
        <c:delete val="0"/>
        <c:axPos val="b"/>
        <c:title>
          <c:tx>
            <c:rich>
              <a:bodyPr/>
              <a:lstStyle/>
              <a:p>
                <a:pPr>
                  <a:defRPr sz="1400"/>
                </a:pPr>
                <a:r>
                  <a:rPr lang="en-US" sz="1400"/>
                  <a:t>Genotype</a:t>
                </a:r>
              </a:p>
            </c:rich>
          </c:tx>
          <c:layout>
            <c:manualLayout>
              <c:xMode val="edge"/>
              <c:yMode val="edge"/>
              <c:x val="0.49095047146884419"/>
              <c:y val="0.91972428078843083"/>
            </c:manualLayout>
          </c:layout>
          <c:overlay val="0"/>
        </c:title>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1881165128"/>
        <c:crosses val="autoZero"/>
        <c:auto val="1"/>
        <c:lblAlgn val="ctr"/>
        <c:lblOffset val="1"/>
        <c:tickLblSkip val="1"/>
        <c:tickMarkSkip val="1"/>
        <c:noMultiLvlLbl val="0"/>
      </c:catAx>
      <c:valAx>
        <c:axId val="1881165128"/>
        <c:scaling>
          <c:orientation val="minMax"/>
          <c:max val="100"/>
          <c:min val="0"/>
        </c:scaling>
        <c:delete val="0"/>
        <c:axPos val="l"/>
        <c:title>
          <c:tx>
            <c:rich>
              <a:bodyPr/>
              <a:lstStyle/>
              <a:p>
                <a:pPr>
                  <a:defRPr sz="1400"/>
                </a:pPr>
                <a:r>
                  <a:rPr lang="en-US" sz="1400"/>
                  <a:t>Patients with SVR12 (%)</a:t>
                </a:r>
              </a:p>
            </c:rich>
          </c:tx>
          <c:layout>
            <c:manualLayout>
              <c:xMode val="edge"/>
              <c:yMode val="edge"/>
              <c:x val="2.1651113055312526E-3"/>
              <c:y val="8.5461376151510476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88166844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685447332554739"/>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005B9D"/>
              </a:solidFill>
              <a:ln w="12700">
                <a:noFill/>
              </a:ln>
              <a:effectLst/>
              <a:scene3d>
                <a:camera prst="orthographicFront"/>
                <a:lightRig rig="threePt" dir="t"/>
              </a:scene3d>
              <a:sp3d>
                <a:bevelT/>
              </a:sp3d>
            </c:spPr>
            <c:extLst>
              <c:ext xmlns:c16="http://schemas.microsoft.com/office/drawing/2014/chart" uri="{C3380CC4-5D6E-409C-BE32-E72D297353CC}">
                <c16:uniqueId val="{00000001-8D6A-0F4B-B5D0-DD872071680E}"/>
              </c:ext>
            </c:extLst>
          </c:dPt>
          <c:dPt>
            <c:idx val="1"/>
            <c:invertIfNegative val="0"/>
            <c:bubble3D val="0"/>
            <c:spPr>
              <a:solidFill>
                <a:srgbClr val="718E25"/>
              </a:solidFill>
              <a:ln w="12700">
                <a:noFill/>
              </a:ln>
              <a:effectLst/>
              <a:scene3d>
                <a:camera prst="orthographicFront"/>
                <a:lightRig rig="threePt" dir="t"/>
              </a:scene3d>
              <a:sp3d>
                <a:bevelT/>
              </a:sp3d>
            </c:spPr>
            <c:extLst>
              <c:ext xmlns:c16="http://schemas.microsoft.com/office/drawing/2014/chart" uri="{C3380CC4-5D6E-409C-BE32-E72D297353CC}">
                <c16:uniqueId val="{00000003-8D6A-0F4B-B5D0-DD872071680E}"/>
              </c:ext>
            </c:extLst>
          </c:dPt>
          <c:dPt>
            <c:idx val="2"/>
            <c:invertIfNegative val="0"/>
            <c:bubble3D val="0"/>
            <c:spPr>
              <a:solidFill>
                <a:srgbClr val="B59452">
                  <a:lumMod val="75000"/>
                </a:srgbClr>
              </a:solidFill>
              <a:ln w="12700">
                <a:noFill/>
              </a:ln>
              <a:effectLst/>
              <a:scene3d>
                <a:camera prst="orthographicFront"/>
                <a:lightRig rig="threePt" dir="t"/>
              </a:scene3d>
              <a:sp3d>
                <a:bevelT/>
              </a:sp3d>
            </c:spPr>
            <c:extLst>
              <c:ext xmlns:c16="http://schemas.microsoft.com/office/drawing/2014/chart" uri="{C3380CC4-5D6E-409C-BE32-E72D297353CC}">
                <c16:uniqueId val="{00000005-8D6A-0F4B-B5D0-DD872071680E}"/>
              </c:ext>
            </c:extLst>
          </c:dPt>
          <c:dPt>
            <c:idx val="3"/>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7-8D6A-0F4B-B5D0-DD872071680E}"/>
              </c:ext>
            </c:extLst>
          </c:dPt>
          <c:dPt>
            <c:idx val="4"/>
            <c:invertIfNegative val="0"/>
            <c:bubble3D val="0"/>
            <c:spPr>
              <a:solidFill>
                <a:srgbClr val="963232"/>
              </a:solidFill>
              <a:ln w="12700">
                <a:noFill/>
              </a:ln>
              <a:effectLst/>
              <a:scene3d>
                <a:camera prst="orthographicFront"/>
                <a:lightRig rig="threePt" dir="t"/>
              </a:scene3d>
              <a:sp3d>
                <a:bevelT/>
              </a:sp3d>
            </c:spPr>
            <c:extLst>
              <c:ext xmlns:c16="http://schemas.microsoft.com/office/drawing/2014/chart" uri="{C3380CC4-5D6E-409C-BE32-E72D297353CC}">
                <c16:uniqueId val="{00000009-8D6A-0F4B-B5D0-DD872071680E}"/>
              </c:ext>
            </c:extLst>
          </c:dPt>
          <c:dPt>
            <c:idx val="5"/>
            <c:invertIfNegative val="0"/>
            <c:bubble3D val="0"/>
            <c:spPr>
              <a:solidFill>
                <a:srgbClr val="73624D"/>
              </a:solidFill>
              <a:ln w="12700">
                <a:noFill/>
              </a:ln>
              <a:effectLst/>
              <a:scene3d>
                <a:camera prst="orthographicFront"/>
                <a:lightRig rig="threePt" dir="t"/>
              </a:scene3d>
              <a:sp3d>
                <a:bevelT/>
              </a:sp3d>
            </c:spPr>
            <c:extLst>
              <c:ext xmlns:c16="http://schemas.microsoft.com/office/drawing/2014/chart" uri="{C3380CC4-5D6E-409C-BE32-E72D297353CC}">
                <c16:uniqueId val="{0000000B-8D6A-0F4B-B5D0-DD872071680E}"/>
              </c:ext>
            </c:extLst>
          </c:dPt>
          <c:dPt>
            <c:idx val="6"/>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D-8D6A-0F4B-B5D0-DD872071680E}"/>
              </c:ext>
            </c:extLst>
          </c:dPt>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Naïve </c:v>
                </c:pt>
                <c:pt idx="2">
                  <c:v>Experienced</c:v>
                </c:pt>
                <c:pt idx="3">
                  <c:v>No cirrhosis</c:v>
                </c:pt>
                <c:pt idx="4">
                  <c:v>Cirrhosis</c:v>
                </c:pt>
              </c:strCache>
            </c:strRef>
          </c:cat>
          <c:val>
            <c:numRef>
              <c:f>Sheet1!$B$2:$B$6</c:f>
              <c:numCache>
                <c:formatCode>0.0</c:formatCode>
                <c:ptCount val="5"/>
                <c:pt idx="0">
                  <c:v>95.8</c:v>
                </c:pt>
                <c:pt idx="1">
                  <c:v>94.7</c:v>
                </c:pt>
                <c:pt idx="2">
                  <c:v>96.8</c:v>
                </c:pt>
                <c:pt idx="3">
                  <c:v>96.6</c:v>
                </c:pt>
                <c:pt idx="4">
                  <c:v>94</c:v>
                </c:pt>
              </c:numCache>
            </c:numRef>
          </c:val>
          <c:extLst>
            <c:ext xmlns:c16="http://schemas.microsoft.com/office/drawing/2014/chart" uri="{C3380CC4-5D6E-409C-BE32-E72D297353CC}">
              <c16:uniqueId val="{0000000E-8D6A-0F4B-B5D0-DD872071680E}"/>
            </c:ext>
          </c:extLst>
        </c:ser>
        <c:dLbls>
          <c:showLegendKey val="0"/>
          <c:showVal val="1"/>
          <c:showCatName val="0"/>
          <c:showSerName val="0"/>
          <c:showPercent val="0"/>
          <c:showBubbleSize val="0"/>
        </c:dLbls>
        <c:gapWidth val="75"/>
        <c:axId val="1877965400"/>
        <c:axId val="1854759256"/>
      </c:barChart>
      <c:catAx>
        <c:axId val="1877965400"/>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1854759256"/>
        <c:crosses val="autoZero"/>
        <c:auto val="1"/>
        <c:lblAlgn val="ctr"/>
        <c:lblOffset val="1"/>
        <c:tickLblSkip val="1"/>
        <c:tickMarkSkip val="1"/>
        <c:noMultiLvlLbl val="0"/>
      </c:catAx>
      <c:valAx>
        <c:axId val="1854759256"/>
        <c:scaling>
          <c:orientation val="minMax"/>
          <c:max val="100"/>
          <c:min val="0"/>
        </c:scaling>
        <c:delete val="0"/>
        <c:axPos val="l"/>
        <c:title>
          <c:tx>
            <c:rich>
              <a:bodyPr/>
              <a:lstStyle/>
              <a:p>
                <a:pPr>
                  <a:defRPr sz="1400"/>
                </a:pPr>
                <a:r>
                  <a:rPr lang="en-US" sz="1400"/>
                  <a:t>Patients with SVR12 (%)</a:t>
                </a:r>
              </a:p>
            </c:rich>
          </c:tx>
          <c:layout>
            <c:manualLayout>
              <c:xMode val="edge"/>
              <c:yMode val="edge"/>
              <c:x val="9.8811606882473028E-3"/>
              <c:y val="3.3427577067572441E-2"/>
            </c:manualLayout>
          </c:layout>
          <c:overlay val="0"/>
        </c:title>
        <c:numFmt formatCode="0" sourceLinked="0"/>
        <c:majorTickMark val="out"/>
        <c:minorTickMark val="none"/>
        <c:tickLblPos val="nextTo"/>
        <c:spPr>
          <a:ln w="6350">
            <a:solidFill>
              <a:srgbClr val="000000"/>
            </a:solidFill>
          </a:ln>
        </c:spPr>
        <c:crossAx val="187796540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77450502798595899"/>
        </c:manualLayout>
      </c:layout>
      <c:barChart>
        <c:barDir val="col"/>
        <c:grouping val="clustered"/>
        <c:varyColors val="0"/>
        <c:ser>
          <c:idx val="0"/>
          <c:order val="0"/>
          <c:tx>
            <c:strRef>
              <c:f>Sheet1!$B$1</c:f>
              <c:strCache>
                <c:ptCount val="1"/>
                <c:pt idx="0">
                  <c:v>LDV-SOF + RBV x 12 weeks</c:v>
                </c:pt>
              </c:strCache>
            </c:strRef>
          </c:tx>
          <c:spPr>
            <a:solidFill>
              <a:srgbClr val="6B5A66"/>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A996-2947-9A57-B0C8DDEF5128}"/>
              </c:ext>
            </c:extLst>
          </c:dPt>
          <c:dPt>
            <c:idx val="1"/>
            <c:invertIfNegative val="0"/>
            <c:bubble3D val="0"/>
            <c:extLst>
              <c:ext xmlns:c16="http://schemas.microsoft.com/office/drawing/2014/chart" uri="{C3380CC4-5D6E-409C-BE32-E72D297353CC}">
                <c16:uniqueId val="{00000001-A996-2947-9A57-B0C8DDEF5128}"/>
              </c:ext>
            </c:extLst>
          </c:dPt>
          <c:dPt>
            <c:idx val="2"/>
            <c:invertIfNegative val="0"/>
            <c:bubble3D val="0"/>
            <c:extLst>
              <c:ext xmlns:c16="http://schemas.microsoft.com/office/drawing/2014/chart" uri="{C3380CC4-5D6E-409C-BE32-E72D297353CC}">
                <c16:uniqueId val="{00000002-A996-2947-9A57-B0C8DDEF5128}"/>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CTP B</c:v>
                </c:pt>
                <c:pt idx="2">
                  <c:v>CTP C</c:v>
                </c:pt>
              </c:strCache>
            </c:strRef>
          </c:cat>
          <c:val>
            <c:numRef>
              <c:f>Sheet1!$B$2:$B$4</c:f>
              <c:numCache>
                <c:formatCode>0.0</c:formatCode>
                <c:ptCount val="3"/>
                <c:pt idx="0">
                  <c:v>86.5</c:v>
                </c:pt>
                <c:pt idx="1">
                  <c:v>86.7</c:v>
                </c:pt>
                <c:pt idx="2">
                  <c:v>86.4</c:v>
                </c:pt>
              </c:numCache>
            </c:numRef>
          </c:val>
          <c:extLst>
            <c:ext xmlns:c16="http://schemas.microsoft.com/office/drawing/2014/chart" uri="{C3380CC4-5D6E-409C-BE32-E72D297353CC}">
              <c16:uniqueId val="{00000003-A996-2947-9A57-B0C8DDEF5128}"/>
            </c:ext>
          </c:extLst>
        </c:ser>
        <c:ser>
          <c:idx val="1"/>
          <c:order val="1"/>
          <c:tx>
            <c:v>LDV-SOF + RBV x 24 weeks</c:v>
          </c:tx>
          <c:spPr>
            <a:solidFill>
              <a:srgbClr val="386C9D"/>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CTP B</c:v>
                </c:pt>
                <c:pt idx="2">
                  <c:v>CTP C</c:v>
                </c:pt>
              </c:strCache>
            </c:strRef>
          </c:cat>
          <c:val>
            <c:numRef>
              <c:f>Sheet1!$C$2:$C$4</c:f>
              <c:numCache>
                <c:formatCode>0.0</c:formatCode>
                <c:ptCount val="3"/>
                <c:pt idx="0">
                  <c:v>88</c:v>
                </c:pt>
                <c:pt idx="1">
                  <c:v>88.9</c:v>
                </c:pt>
                <c:pt idx="2">
                  <c:v>87</c:v>
                </c:pt>
              </c:numCache>
            </c:numRef>
          </c:val>
          <c:extLst>
            <c:ext xmlns:c16="http://schemas.microsoft.com/office/drawing/2014/chart" uri="{C3380CC4-5D6E-409C-BE32-E72D297353CC}">
              <c16:uniqueId val="{00000004-A996-2947-9A57-B0C8DDEF5128}"/>
            </c:ext>
          </c:extLst>
        </c:ser>
        <c:dLbls>
          <c:showLegendKey val="0"/>
          <c:showVal val="1"/>
          <c:showCatName val="0"/>
          <c:showSerName val="0"/>
          <c:showPercent val="0"/>
          <c:showBubbleSize val="0"/>
        </c:dLbls>
        <c:gapWidth val="90"/>
        <c:axId val="1824837784"/>
        <c:axId val="1824917672"/>
      </c:barChart>
      <c:catAx>
        <c:axId val="182483778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1824917672"/>
        <c:crosses val="autoZero"/>
        <c:auto val="1"/>
        <c:lblAlgn val="ctr"/>
        <c:lblOffset val="10"/>
        <c:tickLblSkip val="1"/>
        <c:tickMarkSkip val="1"/>
        <c:noMultiLvlLbl val="0"/>
      </c:catAx>
      <c:valAx>
        <c:axId val="1824917672"/>
        <c:scaling>
          <c:orientation val="minMax"/>
          <c:max val="100"/>
          <c:min val="0"/>
        </c:scaling>
        <c:delete val="0"/>
        <c:axPos val="l"/>
        <c:title>
          <c:tx>
            <c:rich>
              <a:bodyPr/>
              <a:lstStyle/>
              <a:p>
                <a:pPr>
                  <a:defRPr sz="1400"/>
                </a:pPr>
                <a:r>
                  <a:rPr lang="en-US" sz="1400"/>
                  <a:t>Patients (%) with SVR 12</a:t>
                </a:r>
              </a:p>
            </c:rich>
          </c:tx>
          <c:layout>
            <c:manualLayout>
              <c:xMode val="edge"/>
              <c:yMode val="edge"/>
              <c:x val="3.6809851893513301E-3"/>
              <c:y val="0.1795254245327770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8248377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39470540130541"/>
          <c:y val="3.3022967343023797E-2"/>
          <c:w val="0.74818382077240297"/>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77450502798595899"/>
        </c:manualLayout>
      </c:layout>
      <c:barChart>
        <c:barDir val="col"/>
        <c:grouping val="clustered"/>
        <c:varyColors val="0"/>
        <c:ser>
          <c:idx val="0"/>
          <c:order val="0"/>
          <c:tx>
            <c:strRef>
              <c:f>Sheet1!$B$1</c:f>
              <c:strCache>
                <c:ptCount val="1"/>
                <c:pt idx="0">
                  <c:v>LDV-SOF + RBV x 12 weeks</c:v>
                </c:pt>
              </c:strCache>
            </c:strRef>
          </c:tx>
          <c:spPr>
            <a:solidFill>
              <a:srgbClr val="557077"/>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27BB-DA4D-9C8C-FE7D99CEE4D2}"/>
              </c:ext>
            </c:extLst>
          </c:dPt>
          <c:dPt>
            <c:idx val="1"/>
            <c:invertIfNegative val="0"/>
            <c:bubble3D val="0"/>
            <c:extLst>
              <c:ext xmlns:c16="http://schemas.microsoft.com/office/drawing/2014/chart" uri="{C3380CC4-5D6E-409C-BE32-E72D297353CC}">
                <c16:uniqueId val="{00000001-27BB-DA4D-9C8C-FE7D99CEE4D2}"/>
              </c:ext>
            </c:extLst>
          </c:dPt>
          <c:dPt>
            <c:idx val="2"/>
            <c:invertIfNegative val="0"/>
            <c:bubble3D val="0"/>
            <c:extLst>
              <c:ext xmlns:c16="http://schemas.microsoft.com/office/drawing/2014/chart" uri="{C3380CC4-5D6E-409C-BE32-E72D297353CC}">
                <c16:uniqueId val="{00000002-27BB-DA4D-9C8C-FE7D99CEE4D2}"/>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F0-F3</c:v>
                </c:pt>
                <c:pt idx="1">
                  <c:v>CTP A</c:v>
                </c:pt>
                <c:pt idx="2">
                  <c:v>CTP B</c:v>
                </c:pt>
                <c:pt idx="3">
                  <c:v>CTP C</c:v>
                </c:pt>
                <c:pt idx="4">
                  <c:v>FCH</c:v>
                </c:pt>
              </c:strCache>
            </c:strRef>
          </c:cat>
          <c:val>
            <c:numRef>
              <c:f>Sheet1!$B$2:$B$6</c:f>
              <c:numCache>
                <c:formatCode>0.0</c:formatCode>
                <c:ptCount val="5"/>
                <c:pt idx="0">
                  <c:v>96.4</c:v>
                </c:pt>
                <c:pt idx="1">
                  <c:v>96.2</c:v>
                </c:pt>
                <c:pt idx="2">
                  <c:v>84.6</c:v>
                </c:pt>
                <c:pt idx="3">
                  <c:v>60</c:v>
                </c:pt>
                <c:pt idx="4">
                  <c:v>100</c:v>
                </c:pt>
              </c:numCache>
            </c:numRef>
          </c:val>
          <c:extLst>
            <c:ext xmlns:c16="http://schemas.microsoft.com/office/drawing/2014/chart" uri="{C3380CC4-5D6E-409C-BE32-E72D297353CC}">
              <c16:uniqueId val="{00000003-27BB-DA4D-9C8C-FE7D99CEE4D2}"/>
            </c:ext>
          </c:extLst>
        </c:ser>
        <c:ser>
          <c:idx val="1"/>
          <c:order val="1"/>
          <c:tx>
            <c:v>LDV-SOF + RBV x 24 weeks</c:v>
          </c:tx>
          <c:spPr>
            <a:solidFill>
              <a:srgbClr val="7C6977"/>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F0-F3</c:v>
                </c:pt>
                <c:pt idx="1">
                  <c:v>CTP A</c:v>
                </c:pt>
                <c:pt idx="2">
                  <c:v>CTP B</c:v>
                </c:pt>
                <c:pt idx="3">
                  <c:v>CTP C</c:v>
                </c:pt>
                <c:pt idx="4">
                  <c:v>FCH</c:v>
                </c:pt>
              </c:strCache>
            </c:strRef>
          </c:cat>
          <c:val>
            <c:numRef>
              <c:f>Sheet1!$C$2:$C$6</c:f>
              <c:numCache>
                <c:formatCode>0.0</c:formatCode>
                <c:ptCount val="5"/>
                <c:pt idx="0">
                  <c:v>98.2</c:v>
                </c:pt>
                <c:pt idx="1">
                  <c:v>96</c:v>
                </c:pt>
                <c:pt idx="2">
                  <c:v>88.4</c:v>
                </c:pt>
                <c:pt idx="3">
                  <c:v>75</c:v>
                </c:pt>
                <c:pt idx="4" formatCode="General">
                  <c:v>100</c:v>
                </c:pt>
              </c:numCache>
            </c:numRef>
          </c:val>
          <c:extLst>
            <c:ext xmlns:c16="http://schemas.microsoft.com/office/drawing/2014/chart" uri="{C3380CC4-5D6E-409C-BE32-E72D297353CC}">
              <c16:uniqueId val="{00000004-27BB-DA4D-9C8C-FE7D99CEE4D2}"/>
            </c:ext>
          </c:extLst>
        </c:ser>
        <c:dLbls>
          <c:showLegendKey val="0"/>
          <c:showVal val="1"/>
          <c:showCatName val="0"/>
          <c:showSerName val="0"/>
          <c:showPercent val="0"/>
          <c:showBubbleSize val="0"/>
        </c:dLbls>
        <c:gapWidth val="90"/>
        <c:axId val="1898112616"/>
        <c:axId val="1898095848"/>
      </c:barChart>
      <c:catAx>
        <c:axId val="18981126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1898095848"/>
        <c:crosses val="autoZero"/>
        <c:auto val="1"/>
        <c:lblAlgn val="ctr"/>
        <c:lblOffset val="10"/>
        <c:tickLblSkip val="1"/>
        <c:tickMarkSkip val="1"/>
        <c:noMultiLvlLbl val="0"/>
      </c:catAx>
      <c:valAx>
        <c:axId val="1898095848"/>
        <c:scaling>
          <c:orientation val="minMax"/>
          <c:max val="100"/>
          <c:min val="0"/>
        </c:scaling>
        <c:delete val="0"/>
        <c:axPos val="l"/>
        <c:title>
          <c:tx>
            <c:rich>
              <a:bodyPr/>
              <a:lstStyle/>
              <a:p>
                <a:pPr>
                  <a:defRPr/>
                </a:pPr>
                <a:r>
                  <a:rPr lang="en-US"/>
                  <a:t>Patients (%) with SVR 12</a:t>
                </a:r>
              </a:p>
            </c:rich>
          </c:tx>
          <c:layout>
            <c:manualLayout>
              <c:xMode val="edge"/>
              <c:yMode val="edge"/>
              <c:x val="5.2241907261592301E-3"/>
              <c:y val="0.16318543821728165"/>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89811261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39470540130541"/>
          <c:y val="3.3022967343023797E-2"/>
          <c:w val="0.74818382077240297"/>
          <c:h val="8.0726462290953996E-2"/>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77450502798595899"/>
        </c:manualLayout>
      </c:layout>
      <c:barChart>
        <c:barDir val="col"/>
        <c:grouping val="clustered"/>
        <c:varyColors val="0"/>
        <c:ser>
          <c:idx val="0"/>
          <c:order val="0"/>
          <c:tx>
            <c:strRef>
              <c:f>Sheet1!$B$1</c:f>
              <c:strCache>
                <c:ptCount val="1"/>
                <c:pt idx="0">
                  <c:v>LDV-SOF + RBV x 12 weeks</c:v>
                </c:pt>
              </c:strCache>
            </c:strRef>
          </c:tx>
          <c:spPr>
            <a:gradFill>
              <a:gsLst>
                <a:gs pos="0">
                  <a:srgbClr val="503C59"/>
                </a:gs>
                <a:gs pos="100000">
                  <a:srgbClr val="9D78AF"/>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A996-2947-9A57-B0C8DDEF5128}"/>
              </c:ext>
            </c:extLst>
          </c:dPt>
          <c:dPt>
            <c:idx val="1"/>
            <c:invertIfNegative val="0"/>
            <c:bubble3D val="0"/>
            <c:extLst>
              <c:ext xmlns:c16="http://schemas.microsoft.com/office/drawing/2014/chart" uri="{C3380CC4-5D6E-409C-BE32-E72D297353CC}">
                <c16:uniqueId val="{00000001-A996-2947-9A57-B0C8DDEF5128}"/>
              </c:ext>
            </c:extLst>
          </c:dPt>
          <c:dPt>
            <c:idx val="2"/>
            <c:invertIfNegative val="0"/>
            <c:bubble3D val="0"/>
            <c:extLst>
              <c:ext xmlns:c16="http://schemas.microsoft.com/office/drawing/2014/chart" uri="{C3380CC4-5D6E-409C-BE32-E72D297353CC}">
                <c16:uniqueId val="{00000002-A996-2947-9A57-B0C8DDEF5128}"/>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CTP B</c:v>
                </c:pt>
                <c:pt idx="2">
                  <c:v>CTP C</c:v>
                </c:pt>
              </c:strCache>
            </c:strRef>
          </c:cat>
          <c:val>
            <c:numRef>
              <c:f>Sheet1!$B$2:$B$4</c:f>
              <c:numCache>
                <c:formatCode>0.0</c:formatCode>
                <c:ptCount val="3"/>
                <c:pt idx="0">
                  <c:v>83</c:v>
                </c:pt>
                <c:pt idx="1">
                  <c:v>85</c:v>
                </c:pt>
                <c:pt idx="2">
                  <c:v>81</c:v>
                </c:pt>
              </c:numCache>
            </c:numRef>
          </c:val>
          <c:extLst>
            <c:ext xmlns:c16="http://schemas.microsoft.com/office/drawing/2014/chart" uri="{C3380CC4-5D6E-409C-BE32-E72D297353CC}">
              <c16:uniqueId val="{00000003-A996-2947-9A57-B0C8DDEF5128}"/>
            </c:ext>
          </c:extLst>
        </c:ser>
        <c:ser>
          <c:idx val="1"/>
          <c:order val="1"/>
          <c:tx>
            <c:v>LDV-SOF + RBV x 24 weeks</c:v>
          </c:tx>
          <c:spPr>
            <a:gradFill>
              <a:gsLst>
                <a:gs pos="0">
                  <a:srgbClr val="204264"/>
                </a:gs>
                <a:gs pos="100000">
                  <a:srgbClr val="3D7BBB"/>
                </a:gs>
              </a:gsLst>
              <a:lin ang="0" scaled="1"/>
            </a:gradFill>
            <a:ln w="12700">
              <a:noFill/>
            </a:ln>
            <a:effectLst/>
            <a:scene3d>
              <a:camera prst="orthographicFront"/>
              <a:lightRig rig="threePt" dir="t"/>
            </a:scene3d>
            <a:sp3d>
              <a:bevelT/>
            </a:sp3d>
          </c:spPr>
          <c:invertIfNegative val="0"/>
          <c:dPt>
            <c:idx val="0"/>
            <c:invertIfNegative val="0"/>
            <c:bubble3D val="0"/>
            <c:spPr>
              <a:gradFill>
                <a:gsLst>
                  <a:gs pos="100000">
                    <a:srgbClr val="4286CC"/>
                  </a:gs>
                  <a:gs pos="0">
                    <a:srgbClr val="204264"/>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0-CC22-5843-8041-AEDC295C0D5A}"/>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CTP B</c:v>
                </c:pt>
                <c:pt idx="2">
                  <c:v>CTP C</c:v>
                </c:pt>
              </c:strCache>
            </c:strRef>
          </c:cat>
          <c:val>
            <c:numRef>
              <c:f>Sheet1!$C$2:$C$4</c:f>
              <c:numCache>
                <c:formatCode>0.0</c:formatCode>
                <c:ptCount val="3"/>
                <c:pt idx="0">
                  <c:v>86</c:v>
                </c:pt>
                <c:pt idx="1">
                  <c:v>96</c:v>
                </c:pt>
                <c:pt idx="2">
                  <c:v>76</c:v>
                </c:pt>
              </c:numCache>
            </c:numRef>
          </c:val>
          <c:extLst>
            <c:ext xmlns:c16="http://schemas.microsoft.com/office/drawing/2014/chart" uri="{C3380CC4-5D6E-409C-BE32-E72D297353CC}">
              <c16:uniqueId val="{00000004-A996-2947-9A57-B0C8DDEF5128}"/>
            </c:ext>
          </c:extLst>
        </c:ser>
        <c:dLbls>
          <c:showLegendKey val="0"/>
          <c:showVal val="1"/>
          <c:showCatName val="0"/>
          <c:showSerName val="0"/>
          <c:showPercent val="0"/>
          <c:showBubbleSize val="0"/>
        </c:dLbls>
        <c:gapWidth val="90"/>
        <c:axId val="1824837784"/>
        <c:axId val="1824917672"/>
      </c:barChart>
      <c:catAx>
        <c:axId val="182483778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1824917672"/>
        <c:crosses val="autoZero"/>
        <c:auto val="1"/>
        <c:lblAlgn val="ctr"/>
        <c:lblOffset val="10"/>
        <c:tickLblSkip val="1"/>
        <c:tickMarkSkip val="1"/>
        <c:noMultiLvlLbl val="0"/>
      </c:catAx>
      <c:valAx>
        <c:axId val="1824917672"/>
        <c:scaling>
          <c:orientation val="minMax"/>
          <c:max val="100"/>
          <c:min val="0"/>
        </c:scaling>
        <c:delete val="0"/>
        <c:axPos val="l"/>
        <c:title>
          <c:tx>
            <c:rich>
              <a:bodyPr/>
              <a:lstStyle/>
              <a:p>
                <a:pPr>
                  <a:defRPr/>
                </a:pPr>
                <a:r>
                  <a:rPr lang="en-US"/>
                  <a:t>Patients (%) with SVR 12</a:t>
                </a:r>
              </a:p>
            </c:rich>
          </c:tx>
          <c:layout>
            <c:manualLayout>
              <c:xMode val="edge"/>
              <c:yMode val="edge"/>
              <c:x val="5.9456109652960046E-4"/>
              <c:y val="0.17544034017806598"/>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8248377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39470540130541"/>
          <c:y val="3.3022967343023797E-2"/>
          <c:w val="0.74818382077240297"/>
          <c:h val="8.0726462290953996E-2"/>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77450502798595899"/>
        </c:manualLayout>
      </c:layout>
      <c:barChart>
        <c:barDir val="col"/>
        <c:grouping val="clustered"/>
        <c:varyColors val="0"/>
        <c:ser>
          <c:idx val="0"/>
          <c:order val="0"/>
          <c:tx>
            <c:strRef>
              <c:f>Sheet1!$B$1</c:f>
              <c:strCache>
                <c:ptCount val="1"/>
                <c:pt idx="0">
                  <c:v>LDV-SOF + RBV x 12 weeks</c:v>
                </c:pt>
              </c:strCache>
            </c:strRef>
          </c:tx>
          <c:spPr>
            <a:gradFill>
              <a:gsLst>
                <a:gs pos="0">
                  <a:srgbClr val="503C59"/>
                </a:gs>
                <a:gs pos="100000">
                  <a:srgbClr val="9D78AF"/>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27BB-DA4D-9C8C-FE7D99CEE4D2}"/>
              </c:ext>
            </c:extLst>
          </c:dPt>
          <c:dPt>
            <c:idx val="1"/>
            <c:invertIfNegative val="0"/>
            <c:bubble3D val="0"/>
            <c:extLst>
              <c:ext xmlns:c16="http://schemas.microsoft.com/office/drawing/2014/chart" uri="{C3380CC4-5D6E-409C-BE32-E72D297353CC}">
                <c16:uniqueId val="{00000001-27BB-DA4D-9C8C-FE7D99CEE4D2}"/>
              </c:ext>
            </c:extLst>
          </c:dPt>
          <c:dPt>
            <c:idx val="2"/>
            <c:invertIfNegative val="0"/>
            <c:bubble3D val="0"/>
            <c:extLst>
              <c:ext xmlns:c16="http://schemas.microsoft.com/office/drawing/2014/chart" uri="{C3380CC4-5D6E-409C-BE32-E72D297353CC}">
                <c16:uniqueId val="{00000002-27BB-DA4D-9C8C-FE7D99CEE4D2}"/>
              </c:ext>
            </c:extLst>
          </c:dPt>
          <c:dLbls>
            <c:numFmt formatCode="0" sourceLinked="0"/>
            <c:spPr>
              <a:solidFill>
                <a:sysClr val="window" lastClr="FFFFFF">
                  <a:alpha val="50000"/>
                </a:sysClr>
              </a:solidFill>
              <a:ln>
                <a:noFill/>
              </a:ln>
            </c:spPr>
            <c:txPr>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F0-F3</c:v>
                </c:pt>
                <c:pt idx="1">
                  <c:v>CTP A</c:v>
                </c:pt>
                <c:pt idx="2">
                  <c:v>CTP B</c:v>
                </c:pt>
                <c:pt idx="3">
                  <c:v>CTP C</c:v>
                </c:pt>
                <c:pt idx="4">
                  <c:v>FCH</c:v>
                </c:pt>
              </c:strCache>
            </c:strRef>
          </c:cat>
          <c:val>
            <c:numRef>
              <c:f>Sheet1!$B$2:$B$6</c:f>
              <c:numCache>
                <c:formatCode>0.0</c:formatCode>
                <c:ptCount val="5"/>
                <c:pt idx="0">
                  <c:v>94</c:v>
                </c:pt>
                <c:pt idx="1">
                  <c:v>97</c:v>
                </c:pt>
                <c:pt idx="2">
                  <c:v>95</c:v>
                </c:pt>
                <c:pt idx="3">
                  <c:v>33</c:v>
                </c:pt>
                <c:pt idx="4">
                  <c:v>100</c:v>
                </c:pt>
              </c:numCache>
            </c:numRef>
          </c:val>
          <c:extLst>
            <c:ext xmlns:c16="http://schemas.microsoft.com/office/drawing/2014/chart" uri="{C3380CC4-5D6E-409C-BE32-E72D297353CC}">
              <c16:uniqueId val="{00000003-27BB-DA4D-9C8C-FE7D99CEE4D2}"/>
            </c:ext>
          </c:extLst>
        </c:ser>
        <c:ser>
          <c:idx val="1"/>
          <c:order val="1"/>
          <c:tx>
            <c:v>LDV-SOF + RBV x 24 weeks</c:v>
          </c:tx>
          <c:spPr>
            <a:gradFill>
              <a:gsLst>
                <a:gs pos="100000">
                  <a:srgbClr val="4286CC"/>
                </a:gs>
                <a:gs pos="0">
                  <a:srgbClr val="204264"/>
                </a:gs>
              </a:gsLst>
              <a:lin ang="0" scaled="1"/>
            </a:gra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txPr>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F0-F3</c:v>
                </c:pt>
                <c:pt idx="1">
                  <c:v>CTP A</c:v>
                </c:pt>
                <c:pt idx="2">
                  <c:v>CTP B</c:v>
                </c:pt>
                <c:pt idx="3">
                  <c:v>CTP C</c:v>
                </c:pt>
                <c:pt idx="4">
                  <c:v>FCH</c:v>
                </c:pt>
              </c:strCache>
            </c:strRef>
          </c:cat>
          <c:val>
            <c:numRef>
              <c:f>Sheet1!$C$2:$C$6</c:f>
              <c:numCache>
                <c:formatCode>0.0</c:formatCode>
                <c:ptCount val="5"/>
                <c:pt idx="0">
                  <c:v>100</c:v>
                </c:pt>
                <c:pt idx="1">
                  <c:v>97</c:v>
                </c:pt>
                <c:pt idx="2">
                  <c:v>100</c:v>
                </c:pt>
                <c:pt idx="3">
                  <c:v>80</c:v>
                </c:pt>
                <c:pt idx="4" formatCode="General">
                  <c:v>100</c:v>
                </c:pt>
              </c:numCache>
            </c:numRef>
          </c:val>
          <c:extLst>
            <c:ext xmlns:c16="http://schemas.microsoft.com/office/drawing/2014/chart" uri="{C3380CC4-5D6E-409C-BE32-E72D297353CC}">
              <c16:uniqueId val="{00000004-27BB-DA4D-9C8C-FE7D99CEE4D2}"/>
            </c:ext>
          </c:extLst>
        </c:ser>
        <c:dLbls>
          <c:showLegendKey val="0"/>
          <c:showVal val="1"/>
          <c:showCatName val="0"/>
          <c:showSerName val="0"/>
          <c:showPercent val="0"/>
          <c:showBubbleSize val="0"/>
        </c:dLbls>
        <c:gapWidth val="90"/>
        <c:axId val="1898112616"/>
        <c:axId val="1898095848"/>
      </c:barChart>
      <c:catAx>
        <c:axId val="18981126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1898095848"/>
        <c:crosses val="autoZero"/>
        <c:auto val="1"/>
        <c:lblAlgn val="ctr"/>
        <c:lblOffset val="10"/>
        <c:tickLblSkip val="1"/>
        <c:tickMarkSkip val="1"/>
        <c:noMultiLvlLbl val="0"/>
      </c:catAx>
      <c:valAx>
        <c:axId val="1898095848"/>
        <c:scaling>
          <c:orientation val="minMax"/>
          <c:max val="100"/>
          <c:min val="0"/>
        </c:scaling>
        <c:delete val="0"/>
        <c:axPos val="l"/>
        <c:title>
          <c:tx>
            <c:rich>
              <a:bodyPr/>
              <a:lstStyle/>
              <a:p>
                <a:pPr>
                  <a:defRPr/>
                </a:pPr>
                <a:r>
                  <a:rPr lang="en-US"/>
                  <a:t>Patients (%) with SVR 12</a:t>
                </a:r>
              </a:p>
            </c:rich>
          </c:tx>
          <c:layout>
            <c:manualLayout>
              <c:xMode val="edge"/>
              <c:yMode val="edge"/>
              <c:x val="3.6809808496160207E-3"/>
              <c:y val="0.1374380285797609"/>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89811261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39470540130541"/>
          <c:y val="3.3022967343023797E-2"/>
          <c:w val="0.74818382077240297"/>
          <c:h val="8.0726462290953996E-2"/>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9.9446631671041119E-2"/>
          <c:w val="0.88154949381327297"/>
          <c:h val="0.71794546515018953"/>
        </c:manualLayout>
      </c:layout>
      <c:barChart>
        <c:barDir val="col"/>
        <c:grouping val="clustered"/>
        <c:varyColors val="0"/>
        <c:ser>
          <c:idx val="0"/>
          <c:order val="0"/>
          <c:tx>
            <c:strRef>
              <c:f>Sheet1!$B$1</c:f>
              <c:strCache>
                <c:ptCount val="1"/>
                <c:pt idx="0">
                  <c:v>Without Cirrhosis</c:v>
                </c:pt>
              </c:strCache>
            </c:strRef>
          </c:tx>
          <c:spPr>
            <a:solidFill>
              <a:srgbClr val="997D46"/>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5B21-B348-8115-D3E02D1F5AF7}"/>
              </c:ext>
            </c:extLst>
          </c:dPt>
          <c:dPt>
            <c:idx val="1"/>
            <c:invertIfNegative val="0"/>
            <c:bubble3D val="0"/>
            <c:extLst>
              <c:ext xmlns:c16="http://schemas.microsoft.com/office/drawing/2014/chart" uri="{C3380CC4-5D6E-409C-BE32-E72D297353CC}">
                <c16:uniqueId val="{00000001-5B21-B348-8115-D3E02D1F5AF7}"/>
              </c:ext>
            </c:extLst>
          </c:dPt>
          <c:dPt>
            <c:idx val="2"/>
            <c:invertIfNegative val="0"/>
            <c:bubble3D val="0"/>
            <c:extLst>
              <c:ext xmlns:c16="http://schemas.microsoft.com/office/drawing/2014/chart" uri="{C3380CC4-5D6E-409C-BE32-E72D297353CC}">
                <c16:uniqueId val="{00000002-5B21-B348-8115-D3E02D1F5AF7}"/>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LDV-SOF</c:v>
                </c:pt>
                <c:pt idx="1">
                  <c:v>LDV-SOF + RBV</c:v>
                </c:pt>
                <c:pt idx="2">
                  <c:v>LDV-SOF</c:v>
                </c:pt>
                <c:pt idx="3">
                  <c:v>LDV-SOF + RBV</c:v>
                </c:pt>
              </c:strCache>
            </c:strRef>
          </c:cat>
          <c:val>
            <c:numRef>
              <c:f>Sheet1!$B$2:$B$5</c:f>
              <c:numCache>
                <c:formatCode>0.0</c:formatCode>
                <c:ptCount val="4"/>
                <c:pt idx="0">
                  <c:v>100</c:v>
                </c:pt>
                <c:pt idx="1">
                  <c:v>100</c:v>
                </c:pt>
                <c:pt idx="2">
                  <c:v>99.45</c:v>
                </c:pt>
                <c:pt idx="3">
                  <c:v>100</c:v>
                </c:pt>
              </c:numCache>
            </c:numRef>
          </c:val>
          <c:extLst>
            <c:ext xmlns:c16="http://schemas.microsoft.com/office/drawing/2014/chart" uri="{C3380CC4-5D6E-409C-BE32-E72D297353CC}">
              <c16:uniqueId val="{00000003-5B21-B348-8115-D3E02D1F5AF7}"/>
            </c:ext>
          </c:extLst>
        </c:ser>
        <c:ser>
          <c:idx val="1"/>
          <c:order val="1"/>
          <c:tx>
            <c:v>With Cirrhosis</c:v>
          </c:tx>
          <c:spPr>
            <a:solidFill>
              <a:srgbClr val="473A1E"/>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LDV-SOF</c:v>
                </c:pt>
                <c:pt idx="1">
                  <c:v>LDV-SOF + RBV</c:v>
                </c:pt>
                <c:pt idx="2">
                  <c:v>LDV-SOF</c:v>
                </c:pt>
                <c:pt idx="3">
                  <c:v>LDV-SOF + RBV</c:v>
                </c:pt>
              </c:strCache>
            </c:strRef>
          </c:cat>
          <c:val>
            <c:numRef>
              <c:f>Sheet1!$C$2:$C$5</c:f>
              <c:numCache>
                <c:formatCode>0.0</c:formatCode>
                <c:ptCount val="4"/>
                <c:pt idx="0">
                  <c:v>97</c:v>
                </c:pt>
                <c:pt idx="1">
                  <c:v>100</c:v>
                </c:pt>
                <c:pt idx="2">
                  <c:v>96.9</c:v>
                </c:pt>
                <c:pt idx="3">
                  <c:v>100</c:v>
                </c:pt>
              </c:numCache>
            </c:numRef>
          </c:val>
          <c:extLst>
            <c:ext xmlns:c16="http://schemas.microsoft.com/office/drawing/2014/chart" uri="{C3380CC4-5D6E-409C-BE32-E72D297353CC}">
              <c16:uniqueId val="{00000004-5B21-B348-8115-D3E02D1F5AF7}"/>
            </c:ext>
          </c:extLst>
        </c:ser>
        <c:dLbls>
          <c:showLegendKey val="0"/>
          <c:showVal val="1"/>
          <c:showCatName val="0"/>
          <c:showSerName val="0"/>
          <c:showPercent val="0"/>
          <c:showBubbleSize val="0"/>
        </c:dLbls>
        <c:gapWidth val="90"/>
        <c:axId val="1887347192"/>
        <c:axId val="1887342152"/>
      </c:barChart>
      <c:catAx>
        <c:axId val="188734719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300"/>
            </a:pPr>
            <a:endParaRPr lang="en-US"/>
          </a:p>
        </c:txPr>
        <c:crossAx val="1887342152"/>
        <c:crosses val="autoZero"/>
        <c:auto val="1"/>
        <c:lblAlgn val="ctr"/>
        <c:lblOffset val="10"/>
        <c:tickLblSkip val="1"/>
        <c:tickMarkSkip val="1"/>
        <c:noMultiLvlLbl val="0"/>
      </c:catAx>
      <c:valAx>
        <c:axId val="1887342152"/>
        <c:scaling>
          <c:orientation val="minMax"/>
          <c:max val="100"/>
          <c:min val="0"/>
        </c:scaling>
        <c:delete val="0"/>
        <c:axPos val="l"/>
        <c:title>
          <c:tx>
            <c:rich>
              <a:bodyPr/>
              <a:lstStyle/>
              <a:p>
                <a:pPr>
                  <a:defRPr sz="1400"/>
                </a:pPr>
                <a:r>
                  <a:rPr lang="en-US" sz="1400"/>
                  <a:t>Patients (%) with SVR 12</a:t>
                </a:r>
              </a:p>
            </c:rich>
          </c:tx>
          <c:layout>
            <c:manualLayout>
              <c:xMode val="edge"/>
              <c:yMode val="edge"/>
              <c:x val="3.6809851893513301E-3"/>
              <c:y val="0.17952542453277701"/>
            </c:manualLayout>
          </c:layout>
          <c:overlay val="0"/>
        </c:title>
        <c:numFmt formatCode="0" sourceLinked="0"/>
        <c:majorTickMark val="out"/>
        <c:minorTickMark val="none"/>
        <c:tickLblPos val="nextTo"/>
        <c:spPr>
          <a:ln w="6350">
            <a:solidFill>
              <a:srgbClr val="000000"/>
            </a:solidFill>
          </a:ln>
          <a:effectLst/>
        </c:spPr>
        <c:txPr>
          <a:bodyPr/>
          <a:lstStyle/>
          <a:p>
            <a:pPr>
              <a:defRPr sz="1200"/>
            </a:pPr>
            <a:endParaRPr lang="en-US"/>
          </a:p>
        </c:txPr>
        <c:crossAx val="188734719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0583953047535701"/>
          <c:y val="1.44676387400988E-2"/>
          <c:w val="0.48181479051229698"/>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69016767858836903"/>
        </c:manualLayout>
      </c:layout>
      <c:barChart>
        <c:barDir val="col"/>
        <c:grouping val="clustered"/>
        <c:varyColors val="0"/>
        <c:ser>
          <c:idx val="0"/>
          <c:order val="0"/>
          <c:tx>
            <c:strRef>
              <c:f>Sheet1!$B$1</c:f>
              <c:strCache>
                <c:ptCount val="1"/>
                <c:pt idx="0">
                  <c:v>Without Cirrhosis</c:v>
                </c:pt>
              </c:strCache>
            </c:strRef>
          </c:tx>
          <c:spPr>
            <a:solidFill>
              <a:srgbClr val="826A3B"/>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4537-E941-886D-118D196331BC}"/>
              </c:ext>
            </c:extLst>
          </c:dPt>
          <c:dPt>
            <c:idx val="1"/>
            <c:invertIfNegative val="0"/>
            <c:bubble3D val="0"/>
            <c:extLst>
              <c:ext xmlns:c16="http://schemas.microsoft.com/office/drawing/2014/chart" uri="{C3380CC4-5D6E-409C-BE32-E72D297353CC}">
                <c16:uniqueId val="{00000001-4537-E941-886D-118D196331BC}"/>
              </c:ext>
            </c:extLst>
          </c:dPt>
          <c:dPt>
            <c:idx val="2"/>
            <c:invertIfNegative val="0"/>
            <c:bubble3D val="0"/>
            <c:extLst>
              <c:ext xmlns:c16="http://schemas.microsoft.com/office/drawing/2014/chart" uri="{C3380CC4-5D6E-409C-BE32-E72D297353CC}">
                <c16:uniqueId val="{00000002-4537-E941-886D-118D196331BC}"/>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Ledipasvir-Sofosbuvir _x000d_x 12 weeks</c:v>
                </c:pt>
                <c:pt idx="1">
                  <c:v>Ledipasvir-Sofosbuvir _x000d_x 24 weeks</c:v>
                </c:pt>
              </c:strCache>
            </c:strRef>
          </c:cat>
          <c:val>
            <c:numRef>
              <c:f>Sheet1!$B$2:$B$3</c:f>
              <c:numCache>
                <c:formatCode>0.0</c:formatCode>
                <c:ptCount val="2"/>
                <c:pt idx="0">
                  <c:v>100</c:v>
                </c:pt>
                <c:pt idx="1">
                  <c:v>99.45</c:v>
                </c:pt>
              </c:numCache>
            </c:numRef>
          </c:val>
          <c:extLst>
            <c:ext xmlns:c16="http://schemas.microsoft.com/office/drawing/2014/chart" uri="{C3380CC4-5D6E-409C-BE32-E72D297353CC}">
              <c16:uniqueId val="{00000003-4537-E941-886D-118D196331BC}"/>
            </c:ext>
          </c:extLst>
        </c:ser>
        <c:ser>
          <c:idx val="1"/>
          <c:order val="1"/>
          <c:tx>
            <c:v>With Cirrhosis</c:v>
          </c:tx>
          <c:spPr>
            <a:solidFill>
              <a:srgbClr val="3A321B"/>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Ledipasvir-Sofosbuvir _x000d_x 12 weeks</c:v>
                </c:pt>
                <c:pt idx="1">
                  <c:v>Ledipasvir-Sofosbuvir _x000d_x 24 weeks</c:v>
                </c:pt>
              </c:strCache>
            </c:strRef>
          </c:cat>
          <c:val>
            <c:numRef>
              <c:f>Sheet1!$C$2:$C$3</c:f>
              <c:numCache>
                <c:formatCode>0.0</c:formatCode>
                <c:ptCount val="2"/>
                <c:pt idx="0">
                  <c:v>97</c:v>
                </c:pt>
                <c:pt idx="1">
                  <c:v>96.9</c:v>
                </c:pt>
              </c:numCache>
            </c:numRef>
          </c:val>
          <c:extLst>
            <c:ext xmlns:c16="http://schemas.microsoft.com/office/drawing/2014/chart" uri="{C3380CC4-5D6E-409C-BE32-E72D297353CC}">
              <c16:uniqueId val="{00000004-4537-E941-886D-118D196331BC}"/>
            </c:ext>
          </c:extLst>
        </c:ser>
        <c:dLbls>
          <c:showLegendKey val="0"/>
          <c:showVal val="1"/>
          <c:showCatName val="0"/>
          <c:showSerName val="0"/>
          <c:showPercent val="0"/>
          <c:showBubbleSize val="0"/>
        </c:dLbls>
        <c:gapWidth val="150"/>
        <c:axId val="1887171208"/>
        <c:axId val="1887153880"/>
      </c:barChart>
      <c:catAx>
        <c:axId val="188717120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a:effectLst/>
        </c:spPr>
        <c:txPr>
          <a:bodyPr/>
          <a:lstStyle/>
          <a:p>
            <a:pPr>
              <a:defRPr sz="1300"/>
            </a:pPr>
            <a:endParaRPr lang="en-US"/>
          </a:p>
        </c:txPr>
        <c:crossAx val="1887153880"/>
        <c:crosses val="autoZero"/>
        <c:auto val="1"/>
        <c:lblAlgn val="ctr"/>
        <c:lblOffset val="10"/>
        <c:tickLblSkip val="1"/>
        <c:tickMarkSkip val="1"/>
        <c:noMultiLvlLbl val="0"/>
      </c:catAx>
      <c:valAx>
        <c:axId val="1887153880"/>
        <c:scaling>
          <c:orientation val="minMax"/>
          <c:max val="100"/>
          <c:min val="0"/>
        </c:scaling>
        <c:delete val="0"/>
        <c:axPos val="l"/>
        <c:title>
          <c:tx>
            <c:rich>
              <a:bodyPr/>
              <a:lstStyle/>
              <a:p>
                <a:pPr>
                  <a:defRPr sz="1400"/>
                </a:pPr>
                <a:r>
                  <a:rPr lang="en-US" sz="1400" dirty="0"/>
                  <a:t>Patients (%) with SVR 12</a:t>
                </a:r>
              </a:p>
            </c:rich>
          </c:tx>
          <c:layout>
            <c:manualLayout>
              <c:xMode val="edge"/>
              <c:yMode val="edge"/>
              <c:x val="8.3106104792456496E-3"/>
              <c:y val="0.13050569965519015"/>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88717120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0583953047535701"/>
          <c:y val="1.44676387400988E-2"/>
          <c:w val="0.48181479051229698"/>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685447332554739"/>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6B5A66"/>
              </a:solidFill>
              <a:ln w="12700">
                <a:noFill/>
              </a:ln>
              <a:effectLst/>
              <a:scene3d>
                <a:camera prst="orthographicFront"/>
                <a:lightRig rig="threePt" dir="t"/>
              </a:scene3d>
              <a:sp3d>
                <a:bevelT/>
              </a:sp3d>
            </c:spPr>
            <c:extLst>
              <c:ext xmlns:c16="http://schemas.microsoft.com/office/drawing/2014/chart" uri="{C3380CC4-5D6E-409C-BE32-E72D297353CC}">
                <c16:uniqueId val="{00000001-1AA4-B447-8320-ABEE6E0C7FCA}"/>
              </c:ext>
            </c:extLst>
          </c:dPt>
          <c:dPt>
            <c:idx val="1"/>
            <c:invertIfNegative val="0"/>
            <c:bubble3D val="0"/>
            <c:extLst>
              <c:ext xmlns:c16="http://schemas.microsoft.com/office/drawing/2014/chart" uri="{C3380CC4-5D6E-409C-BE32-E72D297353CC}">
                <c16:uniqueId val="{00000002-1AA4-B447-8320-ABEE6E0C7FCA}"/>
              </c:ext>
            </c:extLst>
          </c:dPt>
          <c:dPt>
            <c:idx val="2"/>
            <c:invertIfNegative val="0"/>
            <c:bubble3D val="0"/>
            <c:spPr>
              <a:solidFill>
                <a:srgbClr val="72744E"/>
              </a:solidFill>
              <a:ln w="12700">
                <a:noFill/>
              </a:ln>
              <a:effectLst/>
              <a:scene3d>
                <a:camera prst="orthographicFront"/>
                <a:lightRig rig="threePt" dir="t"/>
              </a:scene3d>
              <a:sp3d>
                <a:bevelT/>
              </a:sp3d>
            </c:spPr>
            <c:extLst>
              <c:ext xmlns:c16="http://schemas.microsoft.com/office/drawing/2014/chart" uri="{C3380CC4-5D6E-409C-BE32-E72D297353CC}">
                <c16:uniqueId val="{00000004-1AA4-B447-8320-ABEE6E0C7FCA}"/>
              </c:ext>
            </c:extLst>
          </c:dPt>
          <c:dPt>
            <c:idx val="3"/>
            <c:invertIfNegative val="0"/>
            <c:bubble3D val="0"/>
            <c:extLst>
              <c:ext xmlns:c16="http://schemas.microsoft.com/office/drawing/2014/chart" uri="{C3380CC4-5D6E-409C-BE32-E72D297353CC}">
                <c16:uniqueId val="{00000005-1AA4-B447-8320-ABEE6E0C7FCA}"/>
              </c:ext>
            </c:extLst>
          </c:dPt>
          <c:dPt>
            <c:idx val="4"/>
            <c:invertIfNegative val="0"/>
            <c:bubble3D val="0"/>
            <c:extLst>
              <c:ext xmlns:c16="http://schemas.microsoft.com/office/drawing/2014/chart" uri="{C3380CC4-5D6E-409C-BE32-E72D297353CC}">
                <c16:uniqueId val="{00000006-1AA4-B447-8320-ABEE6E0C7FCA}"/>
              </c:ext>
            </c:extLst>
          </c:dPt>
          <c:dPt>
            <c:idx val="5"/>
            <c:invertIfNegative val="0"/>
            <c:bubble3D val="0"/>
            <c:extLst>
              <c:ext xmlns:c16="http://schemas.microsoft.com/office/drawing/2014/chart" uri="{C3380CC4-5D6E-409C-BE32-E72D297353CC}">
                <c16:uniqueId val="{00000007-1AA4-B447-8320-ABEE6E0C7FCA}"/>
              </c:ext>
            </c:extLst>
          </c:dPt>
          <c:dPt>
            <c:idx val="6"/>
            <c:invertIfNegative val="0"/>
            <c:bubble3D val="0"/>
            <c:extLst>
              <c:ext xmlns:c16="http://schemas.microsoft.com/office/drawing/2014/chart" uri="{C3380CC4-5D6E-409C-BE32-E72D297353CC}">
                <c16:uniqueId val="{00000008-1AA4-B447-8320-ABEE6E0C7FCA}"/>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LDV-SOF </c:v>
                </c:pt>
                <c:pt idx="1">
                  <c:v>LDV-SOF + RBV</c:v>
                </c:pt>
                <c:pt idx="2">
                  <c:v>LDV-SOF </c:v>
                </c:pt>
              </c:strCache>
            </c:strRef>
          </c:cat>
          <c:val>
            <c:numRef>
              <c:f>Sheet1!$B$2:$B$4</c:f>
              <c:numCache>
                <c:formatCode>0.0</c:formatCode>
                <c:ptCount val="3"/>
                <c:pt idx="0">
                  <c:v>94</c:v>
                </c:pt>
                <c:pt idx="1">
                  <c:v>93</c:v>
                </c:pt>
                <c:pt idx="2">
                  <c:v>95</c:v>
                </c:pt>
              </c:numCache>
            </c:numRef>
          </c:val>
          <c:extLst>
            <c:ext xmlns:c16="http://schemas.microsoft.com/office/drawing/2014/chart" uri="{C3380CC4-5D6E-409C-BE32-E72D297353CC}">
              <c16:uniqueId val="{00000009-1AA4-B447-8320-ABEE6E0C7FCA}"/>
            </c:ext>
          </c:extLst>
        </c:ser>
        <c:dLbls>
          <c:showLegendKey val="0"/>
          <c:showVal val="1"/>
          <c:showCatName val="0"/>
          <c:showSerName val="0"/>
          <c:showPercent val="0"/>
          <c:showBubbleSize val="0"/>
        </c:dLbls>
        <c:gapWidth val="100"/>
        <c:axId val="1894191944"/>
        <c:axId val="1893830040"/>
      </c:barChart>
      <c:catAx>
        <c:axId val="189419194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1893830040"/>
        <c:crosses val="autoZero"/>
        <c:auto val="1"/>
        <c:lblAlgn val="ctr"/>
        <c:lblOffset val="1"/>
        <c:tickLblSkip val="1"/>
        <c:tickMarkSkip val="1"/>
        <c:noMultiLvlLbl val="0"/>
      </c:catAx>
      <c:valAx>
        <c:axId val="1893830040"/>
        <c:scaling>
          <c:orientation val="minMax"/>
          <c:max val="100"/>
          <c:min val="0"/>
        </c:scaling>
        <c:delete val="0"/>
        <c:axPos val="l"/>
        <c:title>
          <c:tx>
            <c:rich>
              <a:bodyPr/>
              <a:lstStyle/>
              <a:p>
                <a:pPr>
                  <a:defRPr sz="1400"/>
                </a:pPr>
                <a:r>
                  <a:rPr lang="en-US" sz="1400"/>
                  <a:t>Patients with SVR 12 (%)</a:t>
                </a:r>
              </a:p>
            </c:rich>
          </c:tx>
          <c:layout>
            <c:manualLayout>
              <c:xMode val="edge"/>
              <c:yMode val="edge"/>
              <c:x val="1.4401088364721188E-3"/>
              <c:y val="6.9438918819358111E-2"/>
            </c:manualLayout>
          </c:layout>
          <c:overlay val="0"/>
        </c:title>
        <c:numFmt formatCode="0" sourceLinked="0"/>
        <c:majorTickMark val="out"/>
        <c:minorTickMark val="none"/>
        <c:tickLblPos val="nextTo"/>
        <c:spPr>
          <a:ln w="6350">
            <a:solidFill>
              <a:srgbClr val="000000"/>
            </a:solidFill>
          </a:ln>
          <a:effectLst/>
        </c:spPr>
        <c:txPr>
          <a:bodyPr/>
          <a:lstStyle/>
          <a:p>
            <a:pPr>
              <a:defRPr sz="1200"/>
            </a:pPr>
            <a:endParaRPr lang="en-US"/>
          </a:p>
        </c:txPr>
        <c:crossAx val="189419194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685447332554739"/>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6B5A66"/>
              </a:solidFill>
              <a:ln w="12700">
                <a:noFill/>
              </a:ln>
              <a:effectLst/>
              <a:scene3d>
                <a:camera prst="orthographicFront"/>
                <a:lightRig rig="threePt" dir="t"/>
              </a:scene3d>
              <a:sp3d>
                <a:bevelT/>
              </a:sp3d>
            </c:spPr>
            <c:extLst>
              <c:ext xmlns:c16="http://schemas.microsoft.com/office/drawing/2014/chart" uri="{C3380CC4-5D6E-409C-BE32-E72D297353CC}">
                <c16:uniqueId val="{00000001-C271-AD4C-86AC-5A2E455BCB2F}"/>
              </c:ext>
            </c:extLst>
          </c:dPt>
          <c:dPt>
            <c:idx val="1"/>
            <c:invertIfNegative val="0"/>
            <c:bubble3D val="0"/>
            <c:extLst>
              <c:ext xmlns:c16="http://schemas.microsoft.com/office/drawing/2014/chart" uri="{C3380CC4-5D6E-409C-BE32-E72D297353CC}">
                <c16:uniqueId val="{00000002-C271-AD4C-86AC-5A2E455BCB2F}"/>
              </c:ext>
            </c:extLst>
          </c:dPt>
          <c:dPt>
            <c:idx val="2"/>
            <c:invertIfNegative val="0"/>
            <c:bubble3D val="0"/>
            <c:spPr>
              <a:solidFill>
                <a:srgbClr val="6B5A66"/>
              </a:solidFill>
              <a:ln w="12700">
                <a:noFill/>
              </a:ln>
              <a:effectLst/>
              <a:scene3d>
                <a:camera prst="orthographicFront"/>
                <a:lightRig rig="threePt" dir="t"/>
              </a:scene3d>
              <a:sp3d>
                <a:bevelT/>
              </a:sp3d>
            </c:spPr>
            <c:extLst>
              <c:ext xmlns:c16="http://schemas.microsoft.com/office/drawing/2014/chart" uri="{C3380CC4-5D6E-409C-BE32-E72D297353CC}">
                <c16:uniqueId val="{00000004-C271-AD4C-86AC-5A2E455BCB2F}"/>
              </c:ext>
            </c:extLst>
          </c:dPt>
          <c:dPt>
            <c:idx val="3"/>
            <c:invertIfNegative val="0"/>
            <c:bubble3D val="0"/>
            <c:extLst>
              <c:ext xmlns:c16="http://schemas.microsoft.com/office/drawing/2014/chart" uri="{C3380CC4-5D6E-409C-BE32-E72D297353CC}">
                <c16:uniqueId val="{00000005-C271-AD4C-86AC-5A2E455BCB2F}"/>
              </c:ext>
            </c:extLst>
          </c:dPt>
          <c:dPt>
            <c:idx val="4"/>
            <c:invertIfNegative val="0"/>
            <c:bubble3D val="0"/>
            <c:extLst>
              <c:ext xmlns:c16="http://schemas.microsoft.com/office/drawing/2014/chart" uri="{C3380CC4-5D6E-409C-BE32-E72D297353CC}">
                <c16:uniqueId val="{00000006-C271-AD4C-86AC-5A2E455BCB2F}"/>
              </c:ext>
            </c:extLst>
          </c:dPt>
          <c:dPt>
            <c:idx val="5"/>
            <c:invertIfNegative val="0"/>
            <c:bubble3D val="0"/>
            <c:extLst>
              <c:ext xmlns:c16="http://schemas.microsoft.com/office/drawing/2014/chart" uri="{C3380CC4-5D6E-409C-BE32-E72D297353CC}">
                <c16:uniqueId val="{00000007-C271-AD4C-86AC-5A2E455BCB2F}"/>
              </c:ext>
            </c:extLst>
          </c:dPt>
          <c:dPt>
            <c:idx val="6"/>
            <c:invertIfNegative val="0"/>
            <c:bubble3D val="0"/>
            <c:extLst>
              <c:ext xmlns:c16="http://schemas.microsoft.com/office/drawing/2014/chart" uri="{C3380CC4-5D6E-409C-BE32-E72D297353CC}">
                <c16:uniqueId val="{00000008-C271-AD4C-86AC-5A2E455BCB2F}"/>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LDV-SOF </c:v>
                </c:pt>
                <c:pt idx="1">
                  <c:v>LDV-SOF + RBV</c:v>
                </c:pt>
                <c:pt idx="2">
                  <c:v>LDV-SOF </c:v>
                </c:pt>
                <c:pt idx="3">
                  <c:v>LDV-SOF + RBV</c:v>
                </c:pt>
              </c:strCache>
            </c:strRef>
          </c:cat>
          <c:val>
            <c:numRef>
              <c:f>Sheet1!$B$2:$B$5</c:f>
              <c:numCache>
                <c:formatCode>0.0</c:formatCode>
                <c:ptCount val="4"/>
                <c:pt idx="0">
                  <c:v>94</c:v>
                </c:pt>
                <c:pt idx="1">
                  <c:v>96</c:v>
                </c:pt>
                <c:pt idx="2">
                  <c:v>99</c:v>
                </c:pt>
                <c:pt idx="3">
                  <c:v>99</c:v>
                </c:pt>
              </c:numCache>
            </c:numRef>
          </c:val>
          <c:extLst>
            <c:ext xmlns:c16="http://schemas.microsoft.com/office/drawing/2014/chart" uri="{C3380CC4-5D6E-409C-BE32-E72D297353CC}">
              <c16:uniqueId val="{00000009-C271-AD4C-86AC-5A2E455BCB2F}"/>
            </c:ext>
          </c:extLst>
        </c:ser>
        <c:dLbls>
          <c:showLegendKey val="0"/>
          <c:showVal val="1"/>
          <c:showCatName val="0"/>
          <c:showSerName val="0"/>
          <c:showPercent val="0"/>
          <c:showBubbleSize val="0"/>
        </c:dLbls>
        <c:gapWidth val="75"/>
        <c:axId val="2055752856"/>
        <c:axId val="2038436712"/>
      </c:barChart>
      <c:catAx>
        <c:axId val="205575285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38436712"/>
        <c:crosses val="autoZero"/>
        <c:auto val="1"/>
        <c:lblAlgn val="ctr"/>
        <c:lblOffset val="1"/>
        <c:tickLblSkip val="1"/>
        <c:tickMarkSkip val="1"/>
        <c:noMultiLvlLbl val="0"/>
      </c:catAx>
      <c:valAx>
        <c:axId val="2038436712"/>
        <c:scaling>
          <c:orientation val="minMax"/>
          <c:max val="100"/>
          <c:min val="0"/>
        </c:scaling>
        <c:delete val="0"/>
        <c:axPos val="l"/>
        <c:title>
          <c:tx>
            <c:rich>
              <a:bodyPr/>
              <a:lstStyle/>
              <a:p>
                <a:pPr>
                  <a:defRPr sz="1400"/>
                </a:pPr>
                <a:r>
                  <a:rPr lang="en-US" sz="1400"/>
                  <a:t>Patients with SVR 12 (%)</a:t>
                </a:r>
              </a:p>
            </c:rich>
          </c:tx>
          <c:layout>
            <c:manualLayout>
              <c:xMode val="edge"/>
              <c:yMode val="edge"/>
              <c:x val="8.3099498926270596E-3"/>
              <c:y val="8.6982758620689701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5575285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69016767858836903"/>
        </c:manualLayout>
      </c:layout>
      <c:barChart>
        <c:barDir val="col"/>
        <c:grouping val="clustered"/>
        <c:varyColors val="0"/>
        <c:ser>
          <c:idx val="0"/>
          <c:order val="0"/>
          <c:tx>
            <c:strRef>
              <c:f>Sheet1!$B$1</c:f>
              <c:strCache>
                <c:ptCount val="1"/>
                <c:pt idx="0">
                  <c:v>Without Cirrhosis</c:v>
                </c:pt>
              </c:strCache>
            </c:strRef>
          </c:tx>
          <c:spPr>
            <a:solidFill>
              <a:srgbClr val="A28349"/>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0761-4B47-8E9F-3535CDF8B9F4}"/>
              </c:ext>
            </c:extLst>
          </c:dPt>
          <c:dPt>
            <c:idx val="1"/>
            <c:invertIfNegative val="0"/>
            <c:bubble3D val="0"/>
            <c:extLst>
              <c:ext xmlns:c16="http://schemas.microsoft.com/office/drawing/2014/chart" uri="{C3380CC4-5D6E-409C-BE32-E72D297353CC}">
                <c16:uniqueId val="{00000001-0761-4B47-8E9F-3535CDF8B9F4}"/>
              </c:ext>
            </c:extLst>
          </c:dPt>
          <c:dPt>
            <c:idx val="2"/>
            <c:invertIfNegative val="0"/>
            <c:bubble3D val="0"/>
            <c:extLst>
              <c:ext xmlns:c16="http://schemas.microsoft.com/office/drawing/2014/chart" uri="{C3380CC4-5D6E-409C-BE32-E72D297353CC}">
                <c16:uniqueId val="{00000002-0761-4B47-8E9F-3535CDF8B9F4}"/>
              </c:ext>
            </c:extLst>
          </c:dPt>
          <c:dLbls>
            <c:numFmt formatCode="0" sourceLinked="0"/>
            <c:spPr>
              <a:solidFill>
                <a:sysClr val="window" lastClr="FFFFFF">
                  <a:alpha val="50000"/>
                </a:sysClr>
              </a:solidFill>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LDV-SOF</c:v>
                </c:pt>
                <c:pt idx="1">
                  <c:v>LDV-SOF + RBV</c:v>
                </c:pt>
                <c:pt idx="2">
                  <c:v>LDV-SOF</c:v>
                </c:pt>
                <c:pt idx="3">
                  <c:v>LDV-SOF + RBV</c:v>
                </c:pt>
              </c:strCache>
            </c:strRef>
          </c:cat>
          <c:val>
            <c:numRef>
              <c:f>Sheet1!$B$2:$B$5</c:f>
              <c:numCache>
                <c:formatCode>0.0</c:formatCode>
                <c:ptCount val="4"/>
                <c:pt idx="0">
                  <c:v>95.4</c:v>
                </c:pt>
                <c:pt idx="1">
                  <c:v>100</c:v>
                </c:pt>
                <c:pt idx="2">
                  <c:v>98.9</c:v>
                </c:pt>
                <c:pt idx="3">
                  <c:v>98.9</c:v>
                </c:pt>
              </c:numCache>
            </c:numRef>
          </c:val>
          <c:extLst>
            <c:ext xmlns:c16="http://schemas.microsoft.com/office/drawing/2014/chart" uri="{C3380CC4-5D6E-409C-BE32-E72D297353CC}">
              <c16:uniqueId val="{00000003-0761-4B47-8E9F-3535CDF8B9F4}"/>
            </c:ext>
          </c:extLst>
        </c:ser>
        <c:ser>
          <c:idx val="1"/>
          <c:order val="1"/>
          <c:tx>
            <c:v>With Cirrhosis</c:v>
          </c:tx>
          <c:spPr>
            <a:solidFill>
              <a:srgbClr val="473A1E"/>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LDV-SOF</c:v>
                </c:pt>
                <c:pt idx="1">
                  <c:v>LDV-SOF + RBV</c:v>
                </c:pt>
                <c:pt idx="2">
                  <c:v>LDV-SOF</c:v>
                </c:pt>
                <c:pt idx="3">
                  <c:v>LDV-SOF + RBV</c:v>
                </c:pt>
              </c:strCache>
            </c:strRef>
          </c:cat>
          <c:val>
            <c:numRef>
              <c:f>Sheet1!$C$2:$C$5</c:f>
              <c:numCache>
                <c:formatCode>0.0</c:formatCode>
                <c:ptCount val="4"/>
                <c:pt idx="0">
                  <c:v>86.4</c:v>
                </c:pt>
                <c:pt idx="1">
                  <c:v>81.8</c:v>
                </c:pt>
                <c:pt idx="2">
                  <c:v>100</c:v>
                </c:pt>
                <c:pt idx="3">
                  <c:v>100</c:v>
                </c:pt>
              </c:numCache>
            </c:numRef>
          </c:val>
          <c:extLst>
            <c:ext xmlns:c16="http://schemas.microsoft.com/office/drawing/2014/chart" uri="{C3380CC4-5D6E-409C-BE32-E72D297353CC}">
              <c16:uniqueId val="{00000004-0761-4B47-8E9F-3535CDF8B9F4}"/>
            </c:ext>
          </c:extLst>
        </c:ser>
        <c:dLbls>
          <c:showLegendKey val="0"/>
          <c:showVal val="1"/>
          <c:showCatName val="0"/>
          <c:showSerName val="0"/>
          <c:showPercent val="0"/>
          <c:showBubbleSize val="0"/>
        </c:dLbls>
        <c:gapWidth val="125"/>
        <c:axId val="2055834776"/>
        <c:axId val="2055678088"/>
      </c:barChart>
      <c:catAx>
        <c:axId val="205583477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055678088"/>
        <c:crosses val="autoZero"/>
        <c:auto val="1"/>
        <c:lblAlgn val="ctr"/>
        <c:lblOffset val="10"/>
        <c:tickLblSkip val="1"/>
        <c:tickMarkSkip val="1"/>
        <c:noMultiLvlLbl val="0"/>
      </c:catAx>
      <c:valAx>
        <c:axId val="2055678088"/>
        <c:scaling>
          <c:orientation val="minMax"/>
          <c:max val="100"/>
          <c:min val="0"/>
        </c:scaling>
        <c:delete val="0"/>
        <c:axPos val="l"/>
        <c:title>
          <c:tx>
            <c:rich>
              <a:bodyPr/>
              <a:lstStyle/>
              <a:p>
                <a:pPr>
                  <a:defRPr sz="1400"/>
                </a:pPr>
                <a:r>
                  <a:rPr lang="en-US" sz="1400"/>
                  <a:t>Patients (%) with SVR 12</a:t>
                </a:r>
              </a:p>
            </c:rich>
          </c:tx>
          <c:layout>
            <c:manualLayout>
              <c:xMode val="edge"/>
              <c:yMode val="edge"/>
              <c:x val="3.6809851893513301E-3"/>
              <c:y val="0.17952542453277701"/>
            </c:manualLayout>
          </c:layout>
          <c:overlay val="0"/>
        </c:title>
        <c:numFmt formatCode="0" sourceLinked="0"/>
        <c:majorTickMark val="out"/>
        <c:minorTickMark val="none"/>
        <c:tickLblPos val="nextTo"/>
        <c:spPr>
          <a:ln w="6350">
            <a:solidFill>
              <a:srgbClr val="000000"/>
            </a:solidFill>
          </a:ln>
        </c:spPr>
        <c:crossAx val="205583477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0583953047535701"/>
          <c:y val="1.44676387400988E-2"/>
          <c:w val="0.48181479051229698"/>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69016767858836903"/>
        </c:manualLayout>
      </c:layout>
      <c:barChart>
        <c:barDir val="col"/>
        <c:grouping val="clustered"/>
        <c:varyColors val="0"/>
        <c:ser>
          <c:idx val="0"/>
          <c:order val="0"/>
          <c:tx>
            <c:strRef>
              <c:f>Sheet1!$B$1</c:f>
              <c:strCache>
                <c:ptCount val="1"/>
                <c:pt idx="0">
                  <c:v>Without Cirrhosis</c:v>
                </c:pt>
              </c:strCache>
            </c:strRef>
          </c:tx>
          <c:spPr>
            <a:solidFill>
              <a:srgbClr val="A28349"/>
            </a:solidFill>
            <a:ln w="12700" cmpd="sng">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A3B0-6642-8C88-F37F8BE87B70}"/>
              </c:ext>
            </c:extLst>
          </c:dPt>
          <c:dPt>
            <c:idx val="1"/>
            <c:invertIfNegative val="0"/>
            <c:bubble3D val="0"/>
            <c:extLst>
              <c:ext xmlns:c16="http://schemas.microsoft.com/office/drawing/2014/chart" uri="{C3380CC4-5D6E-409C-BE32-E72D297353CC}">
                <c16:uniqueId val="{00000001-A3B0-6642-8C88-F37F8BE87B70}"/>
              </c:ext>
            </c:extLst>
          </c:dPt>
          <c:dPt>
            <c:idx val="2"/>
            <c:invertIfNegative val="0"/>
            <c:bubble3D val="0"/>
            <c:extLst>
              <c:ext xmlns:c16="http://schemas.microsoft.com/office/drawing/2014/chart" uri="{C3380CC4-5D6E-409C-BE32-E72D297353CC}">
                <c16:uniqueId val="{00000002-A3B0-6642-8C88-F37F8BE87B70}"/>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Ledipasvir-Sofosbuvir _x000d_x 12 weeks</c:v>
                </c:pt>
                <c:pt idx="1">
                  <c:v>Ledipasvir-Sofosbuvir _x000d_x 24 weeks</c:v>
                </c:pt>
              </c:strCache>
            </c:strRef>
          </c:cat>
          <c:val>
            <c:numRef>
              <c:f>Sheet1!$B$2:$B$3</c:f>
              <c:numCache>
                <c:formatCode>0.0</c:formatCode>
                <c:ptCount val="2"/>
                <c:pt idx="0">
                  <c:v>95.4</c:v>
                </c:pt>
                <c:pt idx="1">
                  <c:v>98.9</c:v>
                </c:pt>
              </c:numCache>
            </c:numRef>
          </c:val>
          <c:extLst>
            <c:ext xmlns:c16="http://schemas.microsoft.com/office/drawing/2014/chart" uri="{C3380CC4-5D6E-409C-BE32-E72D297353CC}">
              <c16:uniqueId val="{00000003-A3B0-6642-8C88-F37F8BE87B70}"/>
            </c:ext>
          </c:extLst>
        </c:ser>
        <c:ser>
          <c:idx val="1"/>
          <c:order val="1"/>
          <c:tx>
            <c:v>With Cirrhosis</c:v>
          </c:tx>
          <c:spPr>
            <a:solidFill>
              <a:srgbClr val="3A321B"/>
            </a:solidFill>
            <a:ln w="12700" cmpd="sng">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Ledipasvir-Sofosbuvir _x000d_x 12 weeks</c:v>
                </c:pt>
                <c:pt idx="1">
                  <c:v>Ledipasvir-Sofosbuvir _x000d_x 24 weeks</c:v>
                </c:pt>
              </c:strCache>
            </c:strRef>
          </c:cat>
          <c:val>
            <c:numRef>
              <c:f>Sheet1!$C$2:$C$3</c:f>
              <c:numCache>
                <c:formatCode>0.0</c:formatCode>
                <c:ptCount val="2"/>
                <c:pt idx="0">
                  <c:v>86.4</c:v>
                </c:pt>
                <c:pt idx="1">
                  <c:v>100</c:v>
                </c:pt>
              </c:numCache>
            </c:numRef>
          </c:val>
          <c:extLst>
            <c:ext xmlns:c16="http://schemas.microsoft.com/office/drawing/2014/chart" uri="{C3380CC4-5D6E-409C-BE32-E72D297353CC}">
              <c16:uniqueId val="{00000004-A3B0-6642-8C88-F37F8BE87B70}"/>
            </c:ext>
          </c:extLst>
        </c:ser>
        <c:dLbls>
          <c:showLegendKey val="0"/>
          <c:showVal val="1"/>
          <c:showCatName val="0"/>
          <c:showSerName val="0"/>
          <c:showPercent val="0"/>
          <c:showBubbleSize val="0"/>
        </c:dLbls>
        <c:gapWidth val="150"/>
        <c:axId val="2055945080"/>
        <c:axId val="2055948328"/>
      </c:barChart>
      <c:catAx>
        <c:axId val="2055945080"/>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55948328"/>
        <c:crosses val="autoZero"/>
        <c:auto val="1"/>
        <c:lblAlgn val="ctr"/>
        <c:lblOffset val="10"/>
        <c:tickLblSkip val="1"/>
        <c:tickMarkSkip val="1"/>
        <c:noMultiLvlLbl val="0"/>
      </c:catAx>
      <c:valAx>
        <c:axId val="2055948328"/>
        <c:scaling>
          <c:orientation val="minMax"/>
          <c:max val="100"/>
          <c:min val="0"/>
        </c:scaling>
        <c:delete val="0"/>
        <c:axPos val="l"/>
        <c:title>
          <c:tx>
            <c:rich>
              <a:bodyPr/>
              <a:lstStyle/>
              <a:p>
                <a:pPr>
                  <a:defRPr sz="1400"/>
                </a:pPr>
                <a:r>
                  <a:rPr lang="en-US" sz="1400"/>
                  <a:t>Patients (%) with SVR 12</a:t>
                </a:r>
              </a:p>
            </c:rich>
          </c:tx>
          <c:layout>
            <c:manualLayout>
              <c:xMode val="edge"/>
              <c:yMode val="edge"/>
              <c:x val="3.6809851893513301E-3"/>
              <c:y val="0.1795254245327770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559450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0583953047535701"/>
          <c:y val="1.44676387400988E-2"/>
          <c:w val="0.48181479051229698"/>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69016767858836903"/>
        </c:manualLayout>
      </c:layout>
      <c:barChart>
        <c:barDir val="col"/>
        <c:grouping val="clustered"/>
        <c:varyColors val="0"/>
        <c:ser>
          <c:idx val="0"/>
          <c:order val="0"/>
          <c:tx>
            <c:strRef>
              <c:f>Sheet1!$B$1</c:f>
              <c:strCache>
                <c:ptCount val="1"/>
                <c:pt idx="0">
                  <c:v>Failed Peg + RBV</c:v>
                </c:pt>
              </c:strCache>
            </c:strRef>
          </c:tx>
          <c:spPr>
            <a:solidFill>
              <a:srgbClr val="5A6F74"/>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3B5A-4948-8424-FB50F28C4DCC}"/>
              </c:ext>
            </c:extLst>
          </c:dPt>
          <c:dPt>
            <c:idx val="1"/>
            <c:invertIfNegative val="0"/>
            <c:bubble3D val="0"/>
            <c:extLst>
              <c:ext xmlns:c16="http://schemas.microsoft.com/office/drawing/2014/chart" uri="{C3380CC4-5D6E-409C-BE32-E72D297353CC}">
                <c16:uniqueId val="{00000001-3B5A-4948-8424-FB50F28C4DCC}"/>
              </c:ext>
            </c:extLst>
          </c:dPt>
          <c:dPt>
            <c:idx val="2"/>
            <c:invertIfNegative val="0"/>
            <c:bubble3D val="0"/>
            <c:extLst>
              <c:ext xmlns:c16="http://schemas.microsoft.com/office/drawing/2014/chart" uri="{C3380CC4-5D6E-409C-BE32-E72D297353CC}">
                <c16:uniqueId val="{00000002-3B5A-4948-8424-FB50F28C4DCC}"/>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LDV-SOF</c:v>
                </c:pt>
                <c:pt idx="1">
                  <c:v>LDV-SOF + RBV</c:v>
                </c:pt>
                <c:pt idx="2">
                  <c:v>LDV-SOF</c:v>
                </c:pt>
                <c:pt idx="3">
                  <c:v>LDV-SOF + RBV</c:v>
                </c:pt>
              </c:strCache>
            </c:strRef>
          </c:cat>
          <c:val>
            <c:numRef>
              <c:f>Sheet1!$B$2:$B$5</c:f>
              <c:numCache>
                <c:formatCode>0.0</c:formatCode>
                <c:ptCount val="4"/>
                <c:pt idx="0">
                  <c:v>93</c:v>
                </c:pt>
                <c:pt idx="1">
                  <c:v>96</c:v>
                </c:pt>
                <c:pt idx="2">
                  <c:v>100</c:v>
                </c:pt>
                <c:pt idx="3">
                  <c:v>98</c:v>
                </c:pt>
              </c:numCache>
            </c:numRef>
          </c:val>
          <c:extLst>
            <c:ext xmlns:c16="http://schemas.microsoft.com/office/drawing/2014/chart" uri="{C3380CC4-5D6E-409C-BE32-E72D297353CC}">
              <c16:uniqueId val="{00000003-3B5A-4948-8424-FB50F28C4DCC}"/>
            </c:ext>
          </c:extLst>
        </c:ser>
        <c:ser>
          <c:idx val="1"/>
          <c:order val="1"/>
          <c:tx>
            <c:v>Failed Peg + RBV + PI</c:v>
          </c:tx>
          <c:spPr>
            <a:solidFill>
              <a:srgbClr val="746650"/>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LDV-SOF</c:v>
                </c:pt>
                <c:pt idx="1">
                  <c:v>LDV-SOF + RBV</c:v>
                </c:pt>
                <c:pt idx="2">
                  <c:v>LDV-SOF</c:v>
                </c:pt>
                <c:pt idx="3">
                  <c:v>LDV-SOF + RBV</c:v>
                </c:pt>
              </c:strCache>
            </c:strRef>
          </c:cat>
          <c:val>
            <c:numRef>
              <c:f>Sheet1!$C$2:$C$5</c:f>
              <c:numCache>
                <c:formatCode>0.0</c:formatCode>
                <c:ptCount val="4"/>
                <c:pt idx="0">
                  <c:v>94</c:v>
                </c:pt>
                <c:pt idx="1">
                  <c:v>97</c:v>
                </c:pt>
                <c:pt idx="2">
                  <c:v>98</c:v>
                </c:pt>
                <c:pt idx="3">
                  <c:v>100</c:v>
                </c:pt>
              </c:numCache>
            </c:numRef>
          </c:val>
          <c:extLst>
            <c:ext xmlns:c16="http://schemas.microsoft.com/office/drawing/2014/chart" uri="{C3380CC4-5D6E-409C-BE32-E72D297353CC}">
              <c16:uniqueId val="{00000004-3B5A-4948-8424-FB50F28C4DCC}"/>
            </c:ext>
          </c:extLst>
        </c:ser>
        <c:dLbls>
          <c:showLegendKey val="0"/>
          <c:showVal val="1"/>
          <c:showCatName val="0"/>
          <c:showSerName val="0"/>
          <c:showPercent val="0"/>
          <c:showBubbleSize val="0"/>
        </c:dLbls>
        <c:gapWidth val="125"/>
        <c:axId val="2056832136"/>
        <c:axId val="2056835448"/>
      </c:barChart>
      <c:catAx>
        <c:axId val="205683213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56835448"/>
        <c:crosses val="autoZero"/>
        <c:auto val="1"/>
        <c:lblAlgn val="ctr"/>
        <c:lblOffset val="10"/>
        <c:tickLblSkip val="1"/>
        <c:tickMarkSkip val="1"/>
        <c:noMultiLvlLbl val="0"/>
      </c:catAx>
      <c:valAx>
        <c:axId val="2056835448"/>
        <c:scaling>
          <c:orientation val="minMax"/>
          <c:max val="100"/>
          <c:min val="0"/>
        </c:scaling>
        <c:delete val="0"/>
        <c:axPos val="l"/>
        <c:title>
          <c:tx>
            <c:rich>
              <a:bodyPr/>
              <a:lstStyle/>
              <a:p>
                <a:pPr>
                  <a:defRPr sz="1400"/>
                </a:pPr>
                <a:r>
                  <a:rPr lang="en-US" sz="1400"/>
                  <a:t>Patients (%) with SVR 12</a:t>
                </a:r>
              </a:p>
            </c:rich>
          </c:tx>
          <c:layout>
            <c:manualLayout>
              <c:xMode val="edge"/>
              <c:yMode val="edge"/>
              <c:x val="2.1377709730728109E-3"/>
              <c:y val="0.13867563429571303"/>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568321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1804192444694399"/>
          <c:y val="1.44676387400988E-2"/>
          <c:w val="0.56961239220097504"/>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495270122484701"/>
          <c:y val="3.5802469135802498E-2"/>
          <c:w val="0.87636482939632498"/>
          <c:h val="0.81696777486147598"/>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chemeClr val="accent1"/>
              </a:solidFill>
              <a:ln w="12700">
                <a:noFill/>
              </a:ln>
              <a:effectLst/>
              <a:scene3d>
                <a:camera prst="orthographicFront"/>
                <a:lightRig rig="threePt" dir="t"/>
              </a:scene3d>
              <a:sp3d>
                <a:bevelT/>
              </a:sp3d>
            </c:spPr>
            <c:extLst>
              <c:ext xmlns:c16="http://schemas.microsoft.com/office/drawing/2014/chart" uri="{C3380CC4-5D6E-409C-BE32-E72D297353CC}">
                <c16:uniqueId val="{00000001-3585-2A44-9799-AD0F4CC3ABC9}"/>
              </c:ext>
            </c:extLst>
          </c:dPt>
          <c:dPt>
            <c:idx val="1"/>
            <c:invertIfNegative val="0"/>
            <c:bubble3D val="0"/>
            <c:spPr>
              <a:solidFill>
                <a:srgbClr val="6B5A66"/>
              </a:solidFill>
              <a:ln w="12700">
                <a:noFill/>
              </a:ln>
              <a:effectLst/>
              <a:scene3d>
                <a:camera prst="orthographicFront"/>
                <a:lightRig rig="threePt" dir="t"/>
              </a:scene3d>
              <a:sp3d>
                <a:bevelT/>
              </a:sp3d>
            </c:spPr>
            <c:extLst>
              <c:ext xmlns:c16="http://schemas.microsoft.com/office/drawing/2014/chart" uri="{C3380CC4-5D6E-409C-BE32-E72D297353CC}">
                <c16:uniqueId val="{00000003-3585-2A44-9799-AD0F4CC3ABC9}"/>
              </c:ext>
            </c:extLst>
          </c:dPt>
          <c:dPt>
            <c:idx val="2"/>
            <c:invertIfNegative val="0"/>
            <c:bubble3D val="0"/>
            <c:spPr>
              <a:solidFill>
                <a:schemeClr val="accent4"/>
              </a:solidFill>
              <a:ln w="12700">
                <a:noFill/>
              </a:ln>
              <a:effectLst/>
              <a:scene3d>
                <a:camera prst="orthographicFront"/>
                <a:lightRig rig="threePt" dir="t"/>
              </a:scene3d>
              <a:sp3d>
                <a:bevelT/>
              </a:sp3d>
            </c:spPr>
            <c:extLst>
              <c:ext xmlns:c16="http://schemas.microsoft.com/office/drawing/2014/chart" uri="{C3380CC4-5D6E-409C-BE32-E72D297353CC}">
                <c16:uniqueId val="{00000005-3585-2A44-9799-AD0F4CC3ABC9}"/>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LDV-SOF + RBV x 12 weeks</c:v>
                </c:pt>
                <c:pt idx="1">
                  <c:v>LDV-SOF x 24 weeks</c:v>
                </c:pt>
              </c:strCache>
            </c:strRef>
          </c:cat>
          <c:val>
            <c:numRef>
              <c:f>Sheet1!$B$2:$B$3</c:f>
              <c:numCache>
                <c:formatCode>0.0</c:formatCode>
                <c:ptCount val="2"/>
                <c:pt idx="0">
                  <c:v>96.1</c:v>
                </c:pt>
                <c:pt idx="1">
                  <c:v>97.4</c:v>
                </c:pt>
              </c:numCache>
            </c:numRef>
          </c:val>
          <c:extLst>
            <c:ext xmlns:c16="http://schemas.microsoft.com/office/drawing/2014/chart" uri="{C3380CC4-5D6E-409C-BE32-E72D297353CC}">
              <c16:uniqueId val="{00000006-3585-2A44-9799-AD0F4CC3ABC9}"/>
            </c:ext>
          </c:extLst>
        </c:ser>
        <c:dLbls>
          <c:showLegendKey val="0"/>
          <c:showVal val="1"/>
          <c:showCatName val="0"/>
          <c:showSerName val="0"/>
          <c:showPercent val="0"/>
          <c:showBubbleSize val="0"/>
        </c:dLbls>
        <c:gapWidth val="150"/>
        <c:axId val="2054019512"/>
        <c:axId val="2054031528"/>
      </c:barChart>
      <c:catAx>
        <c:axId val="205401951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54031528"/>
        <c:crosses val="autoZero"/>
        <c:auto val="1"/>
        <c:lblAlgn val="ctr"/>
        <c:lblOffset val="10"/>
        <c:tickLblSkip val="1"/>
        <c:tickMarkSkip val="1"/>
        <c:noMultiLvlLbl val="0"/>
      </c:catAx>
      <c:valAx>
        <c:axId val="2054031528"/>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3.6803732866724989E-3"/>
              <c:y val="0.12207297617209613"/>
            </c:manualLayout>
          </c:layout>
          <c:overlay val="0"/>
        </c:title>
        <c:numFmt formatCode="0" sourceLinked="0"/>
        <c:majorTickMark val="out"/>
        <c:minorTickMark val="none"/>
        <c:tickLblPos val="nextTo"/>
        <c:spPr>
          <a:ln w="6350" cmpd="sng">
            <a:solidFill>
              <a:schemeClr val="tx1"/>
            </a:solidFill>
          </a:ln>
        </c:spPr>
        <c:txPr>
          <a:bodyPr/>
          <a:lstStyle/>
          <a:p>
            <a:pPr>
              <a:defRPr sz="1200"/>
            </a:pPr>
            <a:endParaRPr lang="en-US"/>
          </a:p>
        </c:txPr>
        <c:crossAx val="2054019512"/>
        <c:crosses val="autoZero"/>
        <c:crossBetween val="between"/>
        <c:majorUnit val="20"/>
        <c:minorUnit val="20"/>
      </c:valAx>
      <c:spPr>
        <a:solidFill>
          <a:srgbClr val="E6EBF2"/>
        </a:solidFill>
        <a:ln w="6350" cap="flat" cmpd="sng" algn="ctr">
          <a:solidFill>
            <a:schemeClr val="tx1"/>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0.3645</cdr:x>
      <cdr:y>0.1415</cdr:y>
    </cdr:from>
    <cdr:to>
      <cdr:x>0.50962</cdr:x>
      <cdr:y>0.23342</cdr:y>
    </cdr:to>
    <cdr:sp macro="" textlink="">
      <cdr:nvSpPr>
        <cdr:cNvPr id="2" name="Rectangle 1">
          <a:extLst xmlns:a="http://schemas.openxmlformats.org/drawingml/2006/main">
            <a:ext uri="{FF2B5EF4-FFF2-40B4-BE49-F238E27FC236}">
              <a16:creationId xmlns:a16="http://schemas.microsoft.com/office/drawing/2014/main" id="{45139B3A-26CF-1D38-18D6-F93049242AE3}"/>
            </a:ext>
          </a:extLst>
        </cdr:cNvPr>
        <cdr:cNvSpPr/>
      </cdr:nvSpPr>
      <cdr:spPr>
        <a:xfrm xmlns:a="http://schemas.openxmlformats.org/drawingml/2006/main">
          <a:off x="2999667" y="439927"/>
          <a:ext cx="1194317" cy="28575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xmlns:a="http://schemas.openxmlformats.org/drawingml/2006/main">
          <a:pPr algn="ctr"/>
          <a:r>
            <a:rPr lang="en-US" sz="900" dirty="0">
              <a:solidFill>
                <a:srgbClr val="FFFFFF"/>
              </a:solidFill>
              <a:latin typeface="Arial" panose="020B0604020202020204" pitchFamily="34" charset="0"/>
              <a:cs typeface="Arial" panose="020B0604020202020204" pitchFamily="34" charset="0"/>
            </a:rPr>
            <a:t>(95% CI, 94-99)</a:t>
          </a:r>
        </a:p>
      </cdr:txBody>
    </cdr:sp>
  </cdr:relSizeAnchor>
  <cdr:relSizeAnchor xmlns:cdr="http://schemas.openxmlformats.org/drawingml/2006/chartDrawing">
    <cdr:from>
      <cdr:x>0.58627</cdr:x>
      <cdr:y>0.14035</cdr:y>
    </cdr:from>
    <cdr:to>
      <cdr:x>0.73139</cdr:x>
      <cdr:y>0.23226</cdr:y>
    </cdr:to>
    <cdr:sp macro="" textlink="">
      <cdr:nvSpPr>
        <cdr:cNvPr id="3" name="Rectangle 2">
          <a:extLst xmlns:a="http://schemas.openxmlformats.org/drawingml/2006/main">
            <a:ext uri="{FF2B5EF4-FFF2-40B4-BE49-F238E27FC236}">
              <a16:creationId xmlns:a16="http://schemas.microsoft.com/office/drawing/2014/main" id="{45139B3A-26CF-1D38-18D6-F93049242AE3}"/>
            </a:ext>
          </a:extLst>
        </cdr:cNvPr>
        <cdr:cNvSpPr/>
      </cdr:nvSpPr>
      <cdr:spPr>
        <a:xfrm xmlns:a="http://schemas.openxmlformats.org/drawingml/2006/main">
          <a:off x="4824757" y="436349"/>
          <a:ext cx="1194317" cy="28575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xmlns:a="http://schemas.openxmlformats.org/drawingml/2006/main">
          <a:pPr algn="ctr"/>
          <a:r>
            <a:rPr lang="en-US" sz="900" dirty="0">
              <a:solidFill>
                <a:srgbClr val="FFFFFF"/>
              </a:solidFill>
              <a:latin typeface="Arial" panose="020B0604020202020204" pitchFamily="34" charset="0"/>
              <a:cs typeface="Arial" panose="020B0604020202020204" pitchFamily="34" charset="0"/>
            </a:rPr>
            <a:t>(95% CI, 95-99)</a:t>
          </a:r>
        </a:p>
      </cdr:txBody>
    </cdr:sp>
  </cdr:relSizeAnchor>
  <cdr:relSizeAnchor xmlns:cdr="http://schemas.openxmlformats.org/drawingml/2006/chartDrawing">
    <cdr:from>
      <cdr:x>0.80252</cdr:x>
      <cdr:y>0.14035</cdr:y>
    </cdr:from>
    <cdr:to>
      <cdr:x>0.94764</cdr:x>
      <cdr:y>0.23226</cdr:y>
    </cdr:to>
    <cdr:sp macro="" textlink="">
      <cdr:nvSpPr>
        <cdr:cNvPr id="4" name="Rectangle 3">
          <a:extLst xmlns:a="http://schemas.openxmlformats.org/drawingml/2006/main">
            <a:ext uri="{FF2B5EF4-FFF2-40B4-BE49-F238E27FC236}">
              <a16:creationId xmlns:a16="http://schemas.microsoft.com/office/drawing/2014/main" id="{45139B3A-26CF-1D38-18D6-F93049242AE3}"/>
            </a:ext>
          </a:extLst>
        </cdr:cNvPr>
        <cdr:cNvSpPr/>
      </cdr:nvSpPr>
      <cdr:spPr>
        <a:xfrm xmlns:a="http://schemas.openxmlformats.org/drawingml/2006/main">
          <a:off x="6604397" y="436349"/>
          <a:ext cx="1194317" cy="28575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xmlns:a="http://schemas.openxmlformats.org/drawingml/2006/main">
          <a:pPr algn="ctr"/>
          <a:r>
            <a:rPr lang="en-US" sz="900" dirty="0">
              <a:solidFill>
                <a:srgbClr val="FFFFFF"/>
              </a:solidFill>
              <a:latin typeface="Arial" panose="020B0604020202020204" pitchFamily="34" charset="0"/>
              <a:cs typeface="Arial" panose="020B0604020202020204" pitchFamily="34" charset="0"/>
            </a:rPr>
            <a:t>(95% CI</a:t>
          </a:r>
          <a:r>
            <a:rPr lang="en-US" sz="900">
              <a:solidFill>
                <a:srgbClr val="FFFFFF"/>
              </a:solidFill>
              <a:latin typeface="Arial" panose="020B0604020202020204" pitchFamily="34" charset="0"/>
              <a:cs typeface="Arial" panose="020B0604020202020204" pitchFamily="34" charset="0"/>
            </a:rPr>
            <a:t>, 93-98)</a:t>
          </a:r>
          <a:endParaRPr lang="en-US" sz="900" dirty="0">
            <a:solidFill>
              <a:srgbClr val="FFFFFF"/>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11</a:t>
            </a:fld>
            <a:endParaRPr lang="en-US" dirty="0"/>
          </a:p>
        </p:txBody>
      </p:sp>
    </p:spTree>
    <p:extLst>
      <p:ext uri="{BB962C8B-B14F-4D97-AF65-F5344CB8AC3E}">
        <p14:creationId xmlns:p14="http://schemas.microsoft.com/office/powerpoint/2010/main" val="3483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31</a:t>
            </a:fld>
            <a:endParaRPr lang="en-US" dirty="0"/>
          </a:p>
        </p:txBody>
      </p:sp>
    </p:spTree>
    <p:extLst>
      <p:ext uri="{BB962C8B-B14F-4D97-AF65-F5344CB8AC3E}">
        <p14:creationId xmlns:p14="http://schemas.microsoft.com/office/powerpoint/2010/main" val="828164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32</a:t>
            </a:fld>
            <a:endParaRPr lang="en-US"/>
          </a:p>
        </p:txBody>
      </p:sp>
    </p:spTree>
    <p:extLst>
      <p:ext uri="{BB962C8B-B14F-4D97-AF65-F5344CB8AC3E}">
        <p14:creationId xmlns:p14="http://schemas.microsoft.com/office/powerpoint/2010/main" val="1697846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33</a:t>
            </a:fld>
            <a:endParaRPr lang="en-US"/>
          </a:p>
        </p:txBody>
      </p:sp>
    </p:spTree>
    <p:extLst>
      <p:ext uri="{BB962C8B-B14F-4D97-AF65-F5344CB8AC3E}">
        <p14:creationId xmlns:p14="http://schemas.microsoft.com/office/powerpoint/2010/main" val="855613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34</a:t>
            </a:fld>
            <a:endParaRPr lang="en-US"/>
          </a:p>
        </p:txBody>
      </p:sp>
    </p:spTree>
    <p:extLst>
      <p:ext uri="{BB962C8B-B14F-4D97-AF65-F5344CB8AC3E}">
        <p14:creationId xmlns:p14="http://schemas.microsoft.com/office/powerpoint/2010/main" val="499270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51</a:t>
            </a:fld>
            <a:endParaRPr lang="en-US" dirty="0"/>
          </a:p>
        </p:txBody>
      </p:sp>
    </p:spTree>
    <p:extLst>
      <p:ext uri="{BB962C8B-B14F-4D97-AF65-F5344CB8AC3E}">
        <p14:creationId xmlns:p14="http://schemas.microsoft.com/office/powerpoint/2010/main" val="462718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61</a:t>
            </a:fld>
            <a:endParaRPr lang="en-US" dirty="0"/>
          </a:p>
        </p:txBody>
      </p:sp>
    </p:spTree>
    <p:extLst>
      <p:ext uri="{BB962C8B-B14F-4D97-AF65-F5344CB8AC3E}">
        <p14:creationId xmlns:p14="http://schemas.microsoft.com/office/powerpoint/2010/main" val="17117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64</a:t>
            </a:fld>
            <a:endParaRPr lang="en-US"/>
          </a:p>
        </p:txBody>
      </p:sp>
    </p:spTree>
    <p:extLst>
      <p:ext uri="{BB962C8B-B14F-4D97-AF65-F5344CB8AC3E}">
        <p14:creationId xmlns:p14="http://schemas.microsoft.com/office/powerpoint/2010/main" val="2892695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65</a:t>
            </a:fld>
            <a:endParaRPr lang="en-US" dirty="0"/>
          </a:p>
        </p:txBody>
      </p:sp>
    </p:spTree>
    <p:extLst>
      <p:ext uri="{BB962C8B-B14F-4D97-AF65-F5344CB8AC3E}">
        <p14:creationId xmlns:p14="http://schemas.microsoft.com/office/powerpoint/2010/main" val="2038609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68</a:t>
            </a:fld>
            <a:endParaRPr lang="en-US" dirty="0"/>
          </a:p>
        </p:txBody>
      </p:sp>
    </p:spTree>
    <p:extLst>
      <p:ext uri="{BB962C8B-B14F-4D97-AF65-F5344CB8AC3E}">
        <p14:creationId xmlns:p14="http://schemas.microsoft.com/office/powerpoint/2010/main" val="4211702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72</a:t>
            </a:fld>
            <a:endParaRPr lang="en-US" dirty="0"/>
          </a:p>
        </p:txBody>
      </p:sp>
    </p:spTree>
    <p:extLst>
      <p:ext uri="{BB962C8B-B14F-4D97-AF65-F5344CB8AC3E}">
        <p14:creationId xmlns:p14="http://schemas.microsoft.com/office/powerpoint/2010/main" val="189017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13</a:t>
            </a:fld>
            <a:endParaRPr lang="en-US" dirty="0"/>
          </a:p>
        </p:txBody>
      </p:sp>
    </p:spTree>
    <p:extLst>
      <p:ext uri="{BB962C8B-B14F-4D97-AF65-F5344CB8AC3E}">
        <p14:creationId xmlns:p14="http://schemas.microsoft.com/office/powerpoint/2010/main" val="235172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9036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76</a:t>
            </a:fld>
            <a:endParaRPr lang="en-US"/>
          </a:p>
        </p:txBody>
      </p:sp>
    </p:spTree>
    <p:extLst>
      <p:ext uri="{BB962C8B-B14F-4D97-AF65-F5344CB8AC3E}">
        <p14:creationId xmlns:p14="http://schemas.microsoft.com/office/powerpoint/2010/main" val="2735507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77</a:t>
            </a:fld>
            <a:endParaRPr lang="en-US"/>
          </a:p>
        </p:txBody>
      </p:sp>
    </p:spTree>
    <p:extLst>
      <p:ext uri="{BB962C8B-B14F-4D97-AF65-F5344CB8AC3E}">
        <p14:creationId xmlns:p14="http://schemas.microsoft.com/office/powerpoint/2010/main" val="221653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14</a:t>
            </a:fld>
            <a:endParaRPr lang="en-US"/>
          </a:p>
        </p:txBody>
      </p:sp>
    </p:spTree>
    <p:extLst>
      <p:ext uri="{BB962C8B-B14F-4D97-AF65-F5344CB8AC3E}">
        <p14:creationId xmlns:p14="http://schemas.microsoft.com/office/powerpoint/2010/main" val="232956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15</a:t>
            </a:fld>
            <a:endParaRPr lang="en-US"/>
          </a:p>
        </p:txBody>
      </p:sp>
    </p:spTree>
    <p:extLst>
      <p:ext uri="{BB962C8B-B14F-4D97-AF65-F5344CB8AC3E}">
        <p14:creationId xmlns:p14="http://schemas.microsoft.com/office/powerpoint/2010/main" val="320190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16</a:t>
            </a:fld>
            <a:endParaRPr lang="en-US" dirty="0"/>
          </a:p>
        </p:txBody>
      </p:sp>
    </p:spTree>
    <p:extLst>
      <p:ext uri="{BB962C8B-B14F-4D97-AF65-F5344CB8AC3E}">
        <p14:creationId xmlns:p14="http://schemas.microsoft.com/office/powerpoint/2010/main" val="280626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20</a:t>
            </a:fld>
            <a:endParaRPr lang="en-US" dirty="0"/>
          </a:p>
        </p:txBody>
      </p:sp>
    </p:spTree>
    <p:extLst>
      <p:ext uri="{BB962C8B-B14F-4D97-AF65-F5344CB8AC3E}">
        <p14:creationId xmlns:p14="http://schemas.microsoft.com/office/powerpoint/2010/main" val="909602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22</a:t>
            </a:fld>
            <a:endParaRPr lang="en-US" dirty="0"/>
          </a:p>
        </p:txBody>
      </p:sp>
    </p:spTree>
    <p:extLst>
      <p:ext uri="{BB962C8B-B14F-4D97-AF65-F5344CB8AC3E}">
        <p14:creationId xmlns:p14="http://schemas.microsoft.com/office/powerpoint/2010/main" val="409799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24</a:t>
            </a:fld>
            <a:endParaRPr lang="en-US" dirty="0"/>
          </a:p>
        </p:txBody>
      </p:sp>
    </p:spTree>
    <p:extLst>
      <p:ext uri="{BB962C8B-B14F-4D97-AF65-F5344CB8AC3E}">
        <p14:creationId xmlns:p14="http://schemas.microsoft.com/office/powerpoint/2010/main" val="1864807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29</a:t>
            </a:fld>
            <a:endParaRPr lang="en-US" dirty="0"/>
          </a:p>
        </p:txBody>
      </p:sp>
    </p:spTree>
    <p:extLst>
      <p:ext uri="{BB962C8B-B14F-4D97-AF65-F5344CB8AC3E}">
        <p14:creationId xmlns:p14="http://schemas.microsoft.com/office/powerpoint/2010/main" val="4026595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532C-3D97-E34C-A378-DD504926CABE}"/>
              </a:ext>
            </a:extLst>
          </p:cNvPr>
          <p:cNvPicPr>
            <a:picLocks noChangeAspect="1"/>
          </p:cNvPicPr>
          <p:nvPr userDrawn="1"/>
        </p:nvPicPr>
        <p:blipFill>
          <a:blip r:embed="rId2"/>
          <a:stretch>
            <a:fillRect/>
          </a:stretch>
        </p:blipFill>
        <p:spPr>
          <a:xfrm>
            <a:off x="504850" y="195241"/>
            <a:ext cx="2926080" cy="465946"/>
          </a:xfrm>
          <a:prstGeom prst="rect">
            <a:avLst/>
          </a:prstGeom>
        </p:spPr>
      </p:pic>
      <p:grpSp>
        <p:nvGrpSpPr>
          <p:cNvPr id="3" name="Group 2">
            <a:extLst>
              <a:ext uri="{FF2B5EF4-FFF2-40B4-BE49-F238E27FC236}">
                <a16:creationId xmlns:a16="http://schemas.microsoft.com/office/drawing/2014/main" id="{B90319A0-61A9-B04E-A7BC-8B6F583247CD}"/>
              </a:ext>
            </a:extLst>
          </p:cNvPr>
          <p:cNvGrpSpPr/>
          <p:nvPr userDrawn="1"/>
        </p:nvGrpSpPr>
        <p:grpSpPr>
          <a:xfrm>
            <a:off x="462321" y="4516238"/>
            <a:ext cx="2280879" cy="446276"/>
            <a:chOff x="462321" y="4578479"/>
            <a:chExt cx="2280879" cy="446276"/>
          </a:xfrm>
        </p:grpSpPr>
        <p:sp>
          <p:nvSpPr>
            <p:cNvPr id="12" name="TextBox 11">
              <a:extLst>
                <a:ext uri="{FF2B5EF4-FFF2-40B4-BE49-F238E27FC236}">
                  <a16:creationId xmlns:a16="http://schemas.microsoft.com/office/drawing/2014/main" id="{919FD9F7-C1BC-7347-B044-72480FB61141}"/>
                </a:ext>
              </a:extLst>
            </p:cNvPr>
            <p:cNvSpPr txBox="1">
              <a:spLocks noChangeAspect="1"/>
            </p:cNvSpPr>
            <p:nvPr userDrawn="1"/>
          </p:nvSpPr>
          <p:spPr>
            <a:xfrm>
              <a:off x="462321" y="4578479"/>
              <a:ext cx="2280879" cy="446276"/>
            </a:xfrm>
            <a:prstGeom prst="rect">
              <a:avLst/>
            </a:prstGeom>
            <a:noFill/>
          </p:spPr>
          <p:txBody>
            <a:bodyPr wrap="square" rtlCol="0">
              <a:spAutoFit/>
            </a:bodyPr>
            <a:lstStyle/>
            <a:p>
              <a:pPr algn="l"/>
              <a:r>
                <a:rPr lang="en-US" sz="1200" cap="small" spc="100" baseline="0" dirty="0">
                  <a:latin typeface="Corbel" panose="020B0503020204020204" pitchFamily="34" charset="0"/>
                  <a:cs typeface="Calibri" panose="020F0502020204030204" pitchFamily="34" charset="0"/>
                </a:rPr>
                <a:t>Hepatitis </a:t>
              </a:r>
              <a:r>
                <a:rPr lang="en-US" sz="1200" b="1" cap="small" spc="100" baseline="0" dirty="0">
                  <a:solidFill>
                    <a:srgbClr val="285078"/>
                  </a:solidFill>
                  <a:latin typeface="Corbel" panose="020B0503020204020204" pitchFamily="34" charset="0"/>
                  <a:cs typeface="Calibri" panose="020F0502020204030204" pitchFamily="34" charset="0"/>
                </a:rPr>
                <a:t>C</a:t>
              </a:r>
              <a:r>
                <a:rPr lang="en-US" sz="1200" cap="small" spc="100" baseline="0" dirty="0">
                  <a:latin typeface="Corbel" panose="020B0503020204020204" pitchFamily="34" charset="0"/>
                  <a:cs typeface="Calibri" panose="020F0502020204030204" pitchFamily="34" charset="0"/>
                </a:rPr>
                <a:t> Online</a:t>
              </a:r>
              <a:br>
                <a:rPr lang="en-US" sz="1600" dirty="0">
                  <a:latin typeface="Corbel" panose="020B0503020204020204" pitchFamily="34" charset="0"/>
                  <a:cs typeface="Arial" panose="020B0604020202020204" pitchFamily="34" charset="0"/>
                </a:rPr>
              </a:br>
              <a:r>
                <a:rPr lang="en-US" sz="1050" dirty="0">
                  <a:solidFill>
                    <a:schemeClr val="tx1">
                      <a:lumMod val="75000"/>
                      <a:lumOff val="25000"/>
                    </a:schemeClr>
                  </a:solidFill>
                  <a:latin typeface="Corbel" panose="020B0503020204020204" pitchFamily="34" charset="0"/>
                  <a:cs typeface="Calibri" panose="020F0502020204030204" pitchFamily="34" charset="0"/>
                </a:rPr>
                <a:t>www.hepatitisC.uw.edu</a:t>
              </a:r>
            </a:p>
          </p:txBody>
        </p:sp>
        <p:cxnSp>
          <p:nvCxnSpPr>
            <p:cNvPr id="16" name="Straight Connector 15">
              <a:extLst>
                <a:ext uri="{FF2B5EF4-FFF2-40B4-BE49-F238E27FC236}">
                  <a16:creationId xmlns:a16="http://schemas.microsoft.com/office/drawing/2014/main" id="{348D6E11-48AB-BE4A-8814-EA56822BBF1E}"/>
                </a:ext>
              </a:extLst>
            </p:cNvPr>
            <p:cNvCxnSpPr/>
            <p:nvPr userDrawn="1"/>
          </p:nvCxnSpPr>
          <p:spPr>
            <a:xfrm>
              <a:off x="550191" y="4808530"/>
              <a:ext cx="133502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31D7AC0-870D-EE43-85B5-10937BBC3887}"/>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858320"/>
            <a:ext cx="9157371" cy="3474720"/>
          </a:xfrm>
          <a:prstGeom prst="rect">
            <a:avLst/>
          </a:prstGeom>
        </p:spPr>
      </p:pic>
      <p:sp>
        <p:nvSpPr>
          <p:cNvPr id="18" name="Title 1">
            <a:extLst>
              <a:ext uri="{FF2B5EF4-FFF2-40B4-BE49-F238E27FC236}">
                <a16:creationId xmlns:a16="http://schemas.microsoft.com/office/drawing/2014/main" id="{E80F54C7-FB42-CA4C-90DF-566F5473896E}"/>
              </a:ext>
            </a:extLst>
          </p:cNvPr>
          <p:cNvSpPr>
            <a:spLocks noGrp="1"/>
          </p:cNvSpPr>
          <p:nvPr>
            <p:ph type="ctrTitle" hasCustomPrompt="1"/>
          </p:nvPr>
        </p:nvSpPr>
        <p:spPr>
          <a:xfrm>
            <a:off x="438219" y="1017901"/>
            <a:ext cx="8229600" cy="1280160"/>
          </a:xfrm>
          <a:prstGeom prst="rect">
            <a:avLst/>
          </a:prstGeom>
        </p:spPr>
        <p:txBody>
          <a:bodyPr lIns="91440" anchor="ctr" anchorCtr="0">
            <a:normAutofit/>
          </a:bodyPr>
          <a:lstStyle>
            <a:lvl1pPr algn="l">
              <a:lnSpc>
                <a:spcPts val="3000"/>
              </a:lnSpc>
              <a:defRPr sz="3200" b="0">
                <a:solidFill>
                  <a:schemeClr val="bg1"/>
                </a:solidFill>
                <a:latin typeface="Arial" panose="020B0604020202020204" pitchFamily="34" charset="0"/>
                <a:cs typeface="Arial" panose="020B0604020202020204" pitchFamily="34" charset="0"/>
              </a:defRPr>
            </a:lvl1pPr>
          </a:lstStyle>
          <a:p>
            <a:r>
              <a:rPr lang="en-US" dirty="0"/>
              <a:t>Click and Add Title</a:t>
            </a:r>
          </a:p>
        </p:txBody>
      </p:sp>
      <p:sp>
        <p:nvSpPr>
          <p:cNvPr id="21" name="Text Placeholder 15">
            <a:extLst>
              <a:ext uri="{FF2B5EF4-FFF2-40B4-BE49-F238E27FC236}">
                <a16:creationId xmlns:a16="http://schemas.microsoft.com/office/drawing/2014/main" id="{4ABFC78A-A9BC-CF4A-BAF8-FC4134E5D473}"/>
              </a:ext>
            </a:extLst>
          </p:cNvPr>
          <p:cNvSpPr>
            <a:spLocks noGrp="1"/>
          </p:cNvSpPr>
          <p:nvPr>
            <p:ph type="body" sz="quarter" idx="18" hasCustomPrompt="1"/>
          </p:nvPr>
        </p:nvSpPr>
        <p:spPr>
          <a:xfrm>
            <a:off x="443736" y="2404157"/>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2" name="Date">
            <a:extLst>
              <a:ext uri="{FF2B5EF4-FFF2-40B4-BE49-F238E27FC236}">
                <a16:creationId xmlns:a16="http://schemas.microsoft.com/office/drawing/2014/main" id="{B66131DB-45B5-6945-A76D-741496EBA307}"/>
              </a:ext>
            </a:extLst>
          </p:cNvPr>
          <p:cNvSpPr>
            <a:spLocks noGrp="1"/>
          </p:cNvSpPr>
          <p:nvPr>
            <p:ph type="body" sz="quarter" idx="14" hasCustomPrompt="1"/>
          </p:nvPr>
        </p:nvSpPr>
        <p:spPr>
          <a:xfrm>
            <a:off x="443736" y="3967450"/>
            <a:ext cx="8229600" cy="219455"/>
          </a:xfrm>
          <a:prstGeom prst="rect">
            <a:avLst/>
          </a:prstGeom>
        </p:spPr>
        <p:txBody>
          <a:bodyPr anchor="ctr">
            <a:noAutofit/>
          </a:bodyPr>
          <a:lstStyle>
            <a:lvl1pPr marL="0" indent="0" algn="l">
              <a:lnSpc>
                <a:spcPts val="1200"/>
              </a:lnSpc>
              <a:buNone/>
              <a:defRPr sz="1050" b="0" baseline="0">
                <a:solidFill>
                  <a:srgbClr val="82C8FA"/>
                </a:solidFill>
                <a:latin typeface="Arial"/>
              </a:defRPr>
            </a:lvl1pPr>
          </a:lstStyle>
          <a:p>
            <a:pPr lvl="0"/>
            <a:r>
              <a:rPr lang="en-US" dirty="0"/>
              <a:t>Click and Add Last Date Info</a:t>
            </a:r>
          </a:p>
        </p:txBody>
      </p:sp>
      <p:cxnSp>
        <p:nvCxnSpPr>
          <p:cNvPr id="23" name="Straight Connector 22">
            <a:extLst>
              <a:ext uri="{FF2B5EF4-FFF2-40B4-BE49-F238E27FC236}">
                <a16:creationId xmlns:a16="http://schemas.microsoft.com/office/drawing/2014/main" id="{566D0A3E-B052-EA40-B037-054B51E770EC}"/>
              </a:ext>
            </a:extLst>
          </p:cNvPr>
          <p:cNvCxnSpPr>
            <a:cxnSpLocks/>
          </p:cNvCxnSpPr>
          <p:nvPr userDrawn="1"/>
        </p:nvCxnSpPr>
        <p:spPr>
          <a:xfrm>
            <a:off x="-8639" y="86256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160ADCC-ACEB-FA4F-9D36-5D0D7D86AD0A}"/>
              </a:ext>
            </a:extLst>
          </p:cNvPr>
          <p:cNvCxnSpPr>
            <a:cxnSpLocks/>
          </p:cNvCxnSpPr>
          <p:nvPr userDrawn="1"/>
        </p:nvCxnSpPr>
        <p:spPr>
          <a:xfrm>
            <a:off x="-863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Slide-Full">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31297179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Summary">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231542467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Bar: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10" name="Content Placeholder 3">
            <a:extLst>
              <a:ext uri="{FF2B5EF4-FFF2-40B4-BE49-F238E27FC236}">
                <a16:creationId xmlns:a16="http://schemas.microsoft.com/office/drawing/2014/main" id="{2291D050-F2FF-B84B-B85F-704A33D7A299}"/>
              </a:ext>
            </a:extLst>
          </p:cNvPr>
          <p:cNvSpPr>
            <a:spLocks noGrp="1"/>
          </p:cNvSpPr>
          <p:nvPr>
            <p:ph sz="half" idx="2" hasCustomPrompt="1"/>
          </p:nvPr>
        </p:nvSpPr>
        <p:spPr>
          <a:xfrm>
            <a:off x="323850" y="1428596"/>
            <a:ext cx="4248149"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1" name="Rectangle 3">
            <a:extLst>
              <a:ext uri="{FF2B5EF4-FFF2-40B4-BE49-F238E27FC236}">
                <a16:creationId xmlns:a16="http://schemas.microsoft.com/office/drawing/2014/main" id="{7D86A608-CE71-5040-8C80-661F1437DF33}"/>
              </a:ext>
            </a:extLst>
          </p:cNvPr>
          <p:cNvSpPr>
            <a:spLocks noChangeArrowheads="1"/>
          </p:cNvSpPr>
          <p:nvPr userDrawn="1"/>
        </p:nvSpPr>
        <p:spPr bwMode="invGray">
          <a:xfrm>
            <a:off x="323850" y="1035386"/>
            <a:ext cx="4248150"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3" name="Text Placeholder 2">
            <a:extLst>
              <a:ext uri="{FF2B5EF4-FFF2-40B4-BE49-F238E27FC236}">
                <a16:creationId xmlns:a16="http://schemas.microsoft.com/office/drawing/2014/main" id="{78D38D57-7E90-4C4F-BEFE-18F098A6A601}"/>
              </a:ext>
            </a:extLst>
          </p:cNvPr>
          <p:cNvSpPr>
            <a:spLocks noGrp="1"/>
          </p:cNvSpPr>
          <p:nvPr>
            <p:ph type="body" idx="10" hasCustomPrompt="1"/>
          </p:nvPr>
        </p:nvSpPr>
        <p:spPr>
          <a:xfrm>
            <a:off x="332815" y="1046741"/>
            <a:ext cx="4185088"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384688150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Whit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sp>
        <p:nvSpPr>
          <p:cNvPr id="2" name="Title 1"/>
          <p:cNvSpPr>
            <a:spLocks noGrp="1"/>
          </p:cNvSpPr>
          <p:nvPr>
            <p:ph type="title" hasCustomPrompt="1"/>
          </p:nvPr>
        </p:nvSpPr>
        <p:spPr>
          <a:xfrm>
            <a:off x="533401" y="2102823"/>
            <a:ext cx="8077200" cy="928688"/>
          </a:xfrm>
          <a:prstGeom prst="rect">
            <a:avLst/>
          </a:prstGeom>
        </p:spPr>
        <p:txBody>
          <a:bodyPr tIns="0" anchor="ctr">
            <a:normAutofit/>
          </a:bodyPr>
          <a:lstStyle>
            <a:lvl1pPr algn="ctr">
              <a:defRPr sz="2800" b="0"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13" name="Straight Connector 12"/>
          <p:cNvCxnSpPr>
            <a:cxnSpLocks/>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75D3E13-CC4F-7E49-B471-8878E909C360}"/>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0557382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Divider-Bar">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2095500"/>
            <a:ext cx="9143999" cy="97155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323848" y="2105025"/>
            <a:ext cx="84963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550092C9-A09F-7245-8D15-AEFDA532881C}"/>
              </a:ext>
            </a:extLst>
          </p:cNvPr>
          <p:cNvSpPr>
            <a:spLocks noGrp="1"/>
          </p:cNvSpPr>
          <p:nvPr>
            <p:ph type="body" sz="quarter" idx="15"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
        <p:nvSpPr>
          <p:cNvPr id="10" name="Text Placeholder 2">
            <a:extLst>
              <a:ext uri="{FF2B5EF4-FFF2-40B4-BE49-F238E27FC236}">
                <a16:creationId xmlns:a16="http://schemas.microsoft.com/office/drawing/2014/main" id="{1CCC311E-DA3E-AB41-BF2C-7398324BA555}"/>
              </a:ext>
            </a:extLst>
          </p:cNvPr>
          <p:cNvSpPr>
            <a:spLocks noGrp="1"/>
          </p:cNvSpPr>
          <p:nvPr>
            <p:ph type="body" idx="1" hasCustomPrompt="1"/>
          </p:nvPr>
        </p:nvSpPr>
        <p:spPr>
          <a:xfrm>
            <a:off x="323849" y="-7144"/>
            <a:ext cx="8839200" cy="363760"/>
          </a:xfrm>
          <a:prstGeom prst="rect">
            <a:avLst/>
          </a:prstGeom>
        </p:spPr>
        <p:txBody>
          <a:bodyPr lIns="91440" anchor="b">
            <a:normAutofit/>
          </a:bodyPr>
          <a:lstStyle>
            <a:lvl1pPr marL="0" indent="0">
              <a:spcBef>
                <a:spcPts val="0"/>
              </a:spcBef>
              <a:buNone/>
              <a:defRPr sz="1100" b="0" baseline="0">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SECTION TOPIC (OPTIONAL)</a:t>
            </a:r>
          </a:p>
        </p:txBody>
      </p:sp>
    </p:spTree>
    <p:extLst>
      <p:ext uri="{BB962C8B-B14F-4D97-AF65-F5344CB8AC3E}">
        <p14:creationId xmlns:p14="http://schemas.microsoft.com/office/powerpoint/2010/main" val="38806780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Soli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36BB952-50A8-AE49-87A9-BEC72E8DE500}"/>
              </a:ext>
            </a:extLst>
          </p:cNvPr>
          <p:cNvSpPr txBox="1">
            <a:spLocks/>
          </p:cNvSpPr>
          <p:nvPr userDrawn="1"/>
        </p:nvSpPr>
        <p:spPr>
          <a:xfrm>
            <a:off x="1" y="1371600"/>
            <a:ext cx="9143999" cy="240030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2" name="Title 1"/>
          <p:cNvSpPr>
            <a:spLocks noGrp="1"/>
          </p:cNvSpPr>
          <p:nvPr>
            <p:ph type="title" hasCustomPrompt="1"/>
          </p:nvPr>
        </p:nvSpPr>
        <p:spPr>
          <a:xfrm>
            <a:off x="0" y="2105025"/>
            <a:ext cx="91440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13881032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1371600"/>
            <a:ext cx="9143999" cy="2400300"/>
          </a:xfrm>
          <a:prstGeom prst="rect">
            <a:avLst/>
          </a:prstGeom>
          <a:gradFill flip="none" rotWithShape="1">
            <a:gsLst>
              <a:gs pos="0">
                <a:srgbClr val="006D9A">
                  <a:alpha val="50000"/>
                </a:srgbClr>
              </a:gs>
              <a:gs pos="50000">
                <a:schemeClr val="bg1"/>
              </a:gs>
              <a:gs pos="100000">
                <a:srgbClr val="006D9A">
                  <a:alpha val="50000"/>
                </a:srgbClr>
              </a:gs>
            </a:gsLst>
            <a:lin ang="5400000" scaled="0"/>
            <a:tileRect/>
          </a:gra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0" y="2105025"/>
            <a:ext cx="9144000" cy="956120"/>
          </a:xfrm>
          <a:prstGeom prst="rect">
            <a:avLst/>
          </a:prstGeom>
          <a:solidFill>
            <a:schemeClr val="bg1"/>
          </a:solidFill>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7493"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47EEC-7D64-BC44-B74A-8AB7EC9C1146}"/>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243079281"/>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mage-Blue">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gradFill>
            <a:gsLst>
              <a:gs pos="0">
                <a:srgbClr val="004E66"/>
              </a:gs>
              <a:gs pos="100000">
                <a:srgbClr val="00779D"/>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5198773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mage-Black">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06949215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pic>
        <p:nvPicPr>
          <p:cNvPr id="5" name="Picture 4">
            <a:extLst>
              <a:ext uri="{FF2B5EF4-FFF2-40B4-BE49-F238E27FC236}">
                <a16:creationId xmlns:a16="http://schemas.microsoft.com/office/drawing/2014/main" id="{97E7F697-0452-FD41-8395-6BF13DCE8E98}"/>
              </a:ext>
            </a:extLst>
          </p:cNvPr>
          <p:cNvPicPr>
            <a:picLocks/>
          </p:cNvPicPr>
          <p:nvPr userDrawn="1"/>
        </p:nvPicPr>
        <p:blipFill>
          <a:blip r:embed="rId3"/>
          <a:stretch>
            <a:fillRect/>
          </a:stretch>
        </p:blipFill>
        <p:spPr>
          <a:xfrm>
            <a:off x="8130186" y="4819791"/>
            <a:ext cx="914400" cy="265176"/>
          </a:xfrm>
          <a:prstGeom prst="rect">
            <a:avLst/>
          </a:prstGeom>
        </p:spPr>
      </p:pic>
      <p:sp>
        <p:nvSpPr>
          <p:cNvPr id="7" name="Text Placeholder 5">
            <a:extLst>
              <a:ext uri="{FF2B5EF4-FFF2-40B4-BE49-F238E27FC236}">
                <a16:creationId xmlns:a16="http://schemas.microsoft.com/office/drawing/2014/main" id="{C5375E53-0C80-A84B-AAA8-6B394E1E6F30}"/>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19300039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Lar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Large-Font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5">
            <a:extLst>
              <a:ext uri="{FF2B5EF4-FFF2-40B4-BE49-F238E27FC236}">
                <a16:creationId xmlns:a16="http://schemas.microsoft.com/office/drawing/2014/main" id="{9A681A14-7A84-7F43-AE92-51583060A7F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82568E9B-001A-3C4B-92D6-08A79194F9D9}"/>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8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723964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Rectang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950244"/>
            <a:ext cx="3657600" cy="514350"/>
          </a:xfrm>
          <a:prstGeom prst="rect">
            <a:avLst/>
          </a:prstGeom>
        </p:spPr>
        <p:txBody>
          <a:bodyPr tIns="0" anchor="t">
            <a:normAutofit/>
          </a:bodyPr>
          <a:lstStyle>
            <a:lvl1pPr algn="l">
              <a:defRPr sz="2400" b="0" cap="none">
                <a:solidFill>
                  <a:srgbClr val="003A78"/>
                </a:solidFill>
                <a:latin typeface="Arial" panose="020B0604020202020204" pitchFamily="34" charset="0"/>
                <a:cs typeface="Arial" panose="020B0604020202020204" pitchFamily="34" charset="0"/>
              </a:defRPr>
            </a:lvl1pPr>
          </a:lstStyle>
          <a:p>
            <a:r>
              <a:rPr lang="en-US" dirty="0"/>
              <a:t>Title</a:t>
            </a:r>
          </a:p>
        </p:txBody>
      </p:sp>
      <p:sp>
        <p:nvSpPr>
          <p:cNvPr id="3" name="Text Placeholder 2"/>
          <p:cNvSpPr>
            <a:spLocks noGrp="1"/>
          </p:cNvSpPr>
          <p:nvPr>
            <p:ph type="body" idx="1" hasCustomPrompt="1"/>
          </p:nvPr>
        </p:nvSpPr>
        <p:spPr>
          <a:xfrm>
            <a:off x="533400" y="1521619"/>
            <a:ext cx="3657600" cy="400050"/>
          </a:xfrm>
          <a:prstGeom prst="rect">
            <a:avLst/>
          </a:prstGeom>
        </p:spPr>
        <p:txBody>
          <a:bodyPr bIns="0" anchor="b"/>
          <a:lstStyle>
            <a:lvl1pPr marL="0" indent="0" algn="l">
              <a:buNone/>
              <a:defRPr sz="1800" cap="small" baseline="0">
                <a:solidFill>
                  <a:srgbClr val="003A78"/>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subtitle</a:t>
            </a:r>
          </a:p>
        </p:txBody>
      </p:sp>
      <p:sp>
        <p:nvSpPr>
          <p:cNvPr id="14" name="Rectangle 13"/>
          <p:cNvSpPr/>
          <p:nvPr/>
        </p:nvSpPr>
        <p:spPr>
          <a:xfrm>
            <a:off x="9526" y="2571752"/>
            <a:ext cx="4572001" cy="1209674"/>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p:nvSpPr>
        <p:spPr>
          <a:xfrm>
            <a:off x="4588934" y="1371600"/>
            <a:ext cx="4572001" cy="1185863"/>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16"/>
          <p:cNvSpPr>
            <a:spLocks noGrp="1"/>
          </p:cNvSpPr>
          <p:nvPr>
            <p:ph sz="quarter" idx="10" hasCustomPrompt="1"/>
          </p:nvPr>
        </p:nvSpPr>
        <p:spPr>
          <a:xfrm>
            <a:off x="4876800" y="2686050"/>
            <a:ext cx="3962400" cy="914400"/>
          </a:xfrm>
          <a:prstGeom prst="rect">
            <a:avLst/>
          </a:prstGeom>
        </p:spPr>
        <p:txBody>
          <a:bodyPr/>
          <a:lstStyle>
            <a:lvl1pPr marL="171450" indent="-171450">
              <a:defRPr sz="1500">
                <a:solidFill>
                  <a:srgbClr val="003A78"/>
                </a:solidFill>
                <a:latin typeface="Arial" panose="020B0604020202020204" pitchFamily="34" charset="0"/>
                <a:cs typeface="Arial" panose="020B0604020202020204" pitchFamily="34" charset="0"/>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cxnSp>
        <p:nvCxnSpPr>
          <p:cNvPr id="21" name="Straight Connector 20"/>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23" name="Straight Connector 22"/>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91F3C7D4-0781-8845-8825-89A145A9DF09}"/>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osure-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Disclosures</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a:t>
            </a:r>
          </a:p>
          <a:p>
            <a:pPr lvl="1"/>
            <a:endParaRPr lang="en-US" dirty="0"/>
          </a:p>
          <a:p>
            <a:pPr lvl="1"/>
            <a:endParaRPr lang="en-US" dirty="0"/>
          </a:p>
        </p:txBody>
      </p:sp>
    </p:spTree>
    <p:extLst>
      <p:ext uri="{BB962C8B-B14F-4D97-AF65-F5344CB8AC3E}">
        <p14:creationId xmlns:p14="http://schemas.microsoft.com/office/powerpoint/2010/main" val="51980907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87835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nding-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0F0B8B-66F2-DF43-BD77-6C2E0DA2E6A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cxnSp>
        <p:nvCxnSpPr>
          <p:cNvPr id="8" name="Straight Connector 7">
            <a:extLst>
              <a:ext uri="{FF2B5EF4-FFF2-40B4-BE49-F238E27FC236}">
                <a16:creationId xmlns:a16="http://schemas.microsoft.com/office/drawing/2014/main" id="{6A83514E-98F2-2D45-9DA2-54F265280D6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DA28F71-E8EE-4641-AAE6-AB4095216C3F}"/>
              </a:ext>
            </a:extLst>
          </p:cNvPr>
          <p:cNvSpPr txBox="1"/>
          <p:nvPr userDrawn="1"/>
        </p:nvSpPr>
        <p:spPr>
          <a:xfrm>
            <a:off x="458843" y="1375979"/>
            <a:ext cx="8229600" cy="1299010"/>
          </a:xfrm>
          <a:prstGeom prst="rect">
            <a:avLst/>
          </a:prstGeom>
          <a:noFill/>
        </p:spPr>
        <p:txBody>
          <a:bodyPr wrap="square" rtlCol="0">
            <a:spAutoFit/>
          </a:bodyPr>
          <a:lstStyle/>
          <a:p>
            <a:pPr marL="0" marR="0" lvl="0" indent="0" algn="l" defTabSz="914400" rtl="0" eaLnBrk="0" fontAlgn="base" latinLnBrk="0" hangingPunct="0">
              <a:lnSpc>
                <a:spcPts val="2400"/>
              </a:lnSpc>
              <a:spcBef>
                <a:spcPts val="0"/>
              </a:spcBef>
              <a:spcAft>
                <a:spcPct val="0"/>
              </a:spcAft>
              <a:buClr>
                <a:srgbClr val="434DA1"/>
              </a:buClr>
              <a:buSzPct val="125000"/>
              <a:buFont typeface="Arial"/>
              <a:buNone/>
              <a:tabLst/>
              <a:defRPr/>
            </a:pPr>
            <a:r>
              <a:rPr lang="en-US" sz="1800" b="1" i="0" dirty="0">
                <a:latin typeface="Arial" panose="020B0604020202020204" pitchFamily="34" charset="0"/>
                <a:cs typeface="Arial" panose="020B0604020202020204" pitchFamily="34" charset="0"/>
              </a:rPr>
              <a:t>Hepatitis </a:t>
            </a:r>
            <a:r>
              <a:rPr lang="en-US" sz="2000" b="1" i="0" dirty="0">
                <a:solidFill>
                  <a:srgbClr val="00546D"/>
                </a:solidFill>
                <a:latin typeface="Arial" panose="020B0604020202020204" pitchFamily="34" charset="0"/>
                <a:cs typeface="Arial" panose="020B0604020202020204" pitchFamily="34" charset="0"/>
              </a:rPr>
              <a:t>C</a:t>
            </a:r>
            <a:r>
              <a:rPr lang="en-US" sz="1800" b="1" i="0" dirty="0">
                <a:latin typeface="Arial" panose="020B0604020202020204" pitchFamily="34" charset="0"/>
                <a:cs typeface="Arial" panose="020B0604020202020204" pitchFamily="34" charset="0"/>
              </a:rPr>
              <a:t> Online </a:t>
            </a:r>
            <a:r>
              <a:rPr lang="en-US" sz="1800" i="0" dirty="0">
                <a:latin typeface="Arial" panose="020B0604020202020204" pitchFamily="34" charset="0"/>
                <a:cs typeface="Arial" panose="020B0604020202020204" pitchFamily="34" charset="0"/>
              </a:rPr>
              <a:t>is funded by a cooperative agreement from the Centers for Disease Control and Prevention (CDC-RFA- PS21-2105). This project is led by the University of Washington Infectious Diseases Education and Assessment (IDEA) Program. </a:t>
            </a:r>
            <a:endParaRPr lang="en-US" sz="1500" i="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4131116-A80C-D943-92A9-B0AF257E745D}"/>
              </a:ext>
            </a:extLst>
          </p:cNvPr>
          <p:cNvSpPr txBox="1"/>
          <p:nvPr userDrawn="1"/>
        </p:nvSpPr>
        <p:spPr>
          <a:xfrm>
            <a:off x="0" y="4636541"/>
            <a:ext cx="9151575" cy="564257"/>
          </a:xfrm>
          <a:prstGeom prst="rect">
            <a:avLst/>
          </a:prstGeom>
          <a:solidFill>
            <a:schemeClr val="bg1">
              <a:lumMod val="95000"/>
            </a:schemeClr>
          </a:solidFill>
        </p:spPr>
        <p:txBody>
          <a:bodyPr wrap="square" lIns="1188720" tIns="91440" rIns="1188720" bIns="137160" rtlCol="0" anchor="ctr">
            <a:spAutoFit/>
          </a:bodyPr>
          <a:lstStyle/>
          <a:p>
            <a:pPr algn="ctr">
              <a:lnSpc>
                <a:spcPts val="1300"/>
              </a:lnSpc>
            </a:pPr>
            <a:r>
              <a:rPr lang="en-US" sz="1100" i="1" dirty="0">
                <a:solidFill>
                  <a:schemeClr val="tx1"/>
                </a:solidFill>
                <a:latin typeface="+mn-lt"/>
              </a:rPr>
              <a:t>The contents in this presentation are those of the author(s) and do not necessarily represent the </a:t>
            </a:r>
            <a:br>
              <a:rPr lang="en-US" sz="1100" i="1" dirty="0">
                <a:solidFill>
                  <a:schemeClr val="tx1"/>
                </a:solidFill>
                <a:latin typeface="+mn-lt"/>
              </a:rPr>
            </a:br>
            <a:r>
              <a:rPr lang="en-US" sz="1100" i="1" dirty="0">
                <a:solidFill>
                  <a:schemeClr val="tx1"/>
                </a:solidFill>
                <a:latin typeface="+mn-lt"/>
              </a:rPr>
              <a:t>official position of views of, nor an endorsement, by the Centers for Disease Control and Prevention.</a:t>
            </a:r>
            <a:endParaRPr lang="en-US" sz="1100" i="1" dirty="0">
              <a:solidFill>
                <a:schemeClr val="tx1"/>
              </a:solidFill>
              <a:latin typeface="Arial"/>
            </a:endParaRPr>
          </a:p>
        </p:txBody>
      </p:sp>
      <p:pic>
        <p:nvPicPr>
          <p:cNvPr id="13" name="Picture 12">
            <a:extLst>
              <a:ext uri="{FF2B5EF4-FFF2-40B4-BE49-F238E27FC236}">
                <a16:creationId xmlns:a16="http://schemas.microsoft.com/office/drawing/2014/main" id="{E24FC7B0-4199-894F-A8D2-4FF835667F61}"/>
              </a:ext>
            </a:extLst>
          </p:cNvPr>
          <p:cNvPicPr>
            <a:picLocks noChangeAspect="1"/>
          </p:cNvPicPr>
          <p:nvPr userDrawn="1"/>
        </p:nvPicPr>
        <p:blipFill>
          <a:blip r:embed="rId3"/>
          <a:stretch>
            <a:fillRect/>
          </a:stretch>
        </p:blipFill>
        <p:spPr>
          <a:xfrm>
            <a:off x="3505188" y="3229441"/>
            <a:ext cx="2120053" cy="621792"/>
          </a:xfrm>
          <a:prstGeom prst="rect">
            <a:avLst/>
          </a:prstGeom>
        </p:spPr>
      </p:pic>
      <p:sp>
        <p:nvSpPr>
          <p:cNvPr id="14" name="Rectangle 13">
            <a:extLst>
              <a:ext uri="{FF2B5EF4-FFF2-40B4-BE49-F238E27FC236}">
                <a16:creationId xmlns:a16="http://schemas.microsoft.com/office/drawing/2014/main" id="{BED0061C-C01B-6147-BCD8-08FDF056E6F2}"/>
              </a:ext>
            </a:extLst>
          </p:cNvPr>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Acknowledgments</a:t>
            </a:r>
          </a:p>
        </p:txBody>
      </p:sp>
      <p:pic>
        <p:nvPicPr>
          <p:cNvPr id="29" name="Picture 28">
            <a:extLst>
              <a:ext uri="{FF2B5EF4-FFF2-40B4-BE49-F238E27FC236}">
                <a16:creationId xmlns:a16="http://schemas.microsoft.com/office/drawing/2014/main" id="{CFDD0DC4-87ED-2248-BCCC-3FFD6569F846}"/>
              </a:ext>
            </a:extLst>
          </p:cNvPr>
          <p:cNvPicPr>
            <a:picLocks noChangeAspect="1"/>
          </p:cNvPicPr>
          <p:nvPr userDrawn="1"/>
        </p:nvPicPr>
        <p:blipFill>
          <a:blip r:embed="rId4"/>
          <a:stretch>
            <a:fillRect/>
          </a:stretch>
        </p:blipFill>
        <p:spPr>
          <a:xfrm>
            <a:off x="489589" y="3230381"/>
            <a:ext cx="2257262" cy="658368"/>
          </a:xfrm>
          <a:prstGeom prst="rect">
            <a:avLst/>
          </a:prstGeom>
        </p:spPr>
      </p:pic>
      <p:pic>
        <p:nvPicPr>
          <p:cNvPr id="16" name="Picture 15">
            <a:extLst>
              <a:ext uri="{FF2B5EF4-FFF2-40B4-BE49-F238E27FC236}">
                <a16:creationId xmlns:a16="http://schemas.microsoft.com/office/drawing/2014/main" id="{5EAE2333-2F70-634E-82A6-B1B90516D6E6}"/>
              </a:ext>
            </a:extLst>
          </p:cNvPr>
          <p:cNvPicPr>
            <a:picLocks noChangeAspect="1"/>
          </p:cNvPicPr>
          <p:nvPr userDrawn="1"/>
        </p:nvPicPr>
        <p:blipFill>
          <a:blip r:embed="rId5"/>
          <a:stretch>
            <a:fillRect/>
          </a:stretch>
        </p:blipFill>
        <p:spPr>
          <a:xfrm>
            <a:off x="6442226" y="3266416"/>
            <a:ext cx="2145931" cy="560724"/>
          </a:xfrm>
          <a:prstGeom prst="rect">
            <a:avLst/>
          </a:prstGeom>
        </p:spPr>
      </p:pic>
    </p:spTree>
    <p:extLst>
      <p:ext uri="{BB962C8B-B14F-4D97-AF65-F5344CB8AC3E}">
        <p14:creationId xmlns:p14="http://schemas.microsoft.com/office/powerpoint/2010/main" val="156526751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Medi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Medium-Font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E7E4DF60-71E6-5A4F-922E-DACE79CE099B}"/>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5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
        <p:nvSpPr>
          <p:cNvPr id="10" name="Text Placeholder 5">
            <a:extLst>
              <a:ext uri="{FF2B5EF4-FFF2-40B4-BE49-F238E27FC236}">
                <a16:creationId xmlns:a16="http://schemas.microsoft.com/office/drawing/2014/main" id="{41F06CDF-9301-9D41-99E6-E67191B990C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59610513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ame 20 F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Same-20-Font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5560809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Text and Data/Image Slide: click to add title</a:t>
            </a:r>
          </a:p>
        </p:txBody>
      </p:sp>
      <p:sp>
        <p:nvSpPr>
          <p:cNvPr id="4" name="Content Placeholder 3"/>
          <p:cNvSpPr>
            <a:spLocks noGrp="1"/>
          </p:cNvSpPr>
          <p:nvPr>
            <p:ph sz="half" idx="2" hasCustomPrompt="1"/>
          </p:nvPr>
        </p:nvSpPr>
        <p:spPr>
          <a:xfrm>
            <a:off x="323850" y="1190625"/>
            <a:ext cx="4095750" cy="3600450"/>
          </a:xfrm>
          <a:prstGeom prst="rect">
            <a:avLst/>
          </a:prstGeom>
        </p:spPr>
        <p:txBody>
          <a:bodyPr anchor="t" anchorCtr="0">
            <a:normAutofit/>
          </a:bodyPr>
          <a:lstStyle>
            <a:lvl1pPr marL="171450" indent="-171450">
              <a:lnSpc>
                <a:spcPts val="2100"/>
              </a:lnSpc>
              <a:spcBef>
                <a:spcPts val="600"/>
              </a:spcBef>
              <a:buClr>
                <a:srgbClr val="0070C0"/>
              </a:buClr>
              <a:defRPr sz="1800">
                <a:solidFill>
                  <a:srgbClr val="000000"/>
                </a:solidFill>
                <a:latin typeface="Arial" panose="020B0604020202020204" pitchFamily="34" charset="0"/>
                <a:cs typeface="Arial" panose="020B0604020202020204" pitchFamily="34" charset="0"/>
              </a:defRPr>
            </a:lvl1pPr>
            <a:lvl2pPr marL="300038" indent="-128588">
              <a:lnSpc>
                <a:spcPts val="2100"/>
              </a:lnSpc>
              <a:spcBef>
                <a:spcPts val="300"/>
              </a:spcBef>
              <a:buClr>
                <a:srgbClr val="0070C0"/>
              </a:buClr>
              <a:buFont typeface="Arial" pitchFamily="34" charset="0"/>
              <a:buChar char="-"/>
              <a:defRPr sz="1800">
                <a:solidFill>
                  <a:srgbClr val="000000"/>
                </a:solidFill>
                <a:latin typeface="Arial" panose="020B0604020202020204" pitchFamily="34" charset="0"/>
                <a:cs typeface="Arial" panose="020B0604020202020204" pitchFamily="34" charset="0"/>
              </a:defRPr>
            </a:lvl2pPr>
            <a:lvl3pPr>
              <a:lnSpc>
                <a:spcPts val="2100"/>
              </a:lnSpc>
              <a:spcBef>
                <a:spcPts val="600"/>
              </a:spcBef>
              <a:defRPr sz="12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edit first level text</a:t>
            </a:r>
          </a:p>
          <a:p>
            <a:pPr lvl="1"/>
            <a:r>
              <a:rPr lang="en-US" dirty="0"/>
              <a:t>Second level</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0091559A-A57D-7640-A089-C617FF5BE98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0" name="Text Placeholder 5">
            <a:extLst>
              <a:ext uri="{FF2B5EF4-FFF2-40B4-BE49-F238E27FC236}">
                <a16:creationId xmlns:a16="http://schemas.microsoft.com/office/drawing/2014/main" id="{AE78A2BD-79AF-4045-B862-6F54F0C316B6}"/>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384197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7" name="Text Placeholder 5">
            <a:extLst>
              <a:ext uri="{FF2B5EF4-FFF2-40B4-BE49-F238E27FC236}">
                <a16:creationId xmlns:a16="http://schemas.microsoft.com/office/drawing/2014/main" id="{D1050445-BA7D-E540-B7EF-B34AC2CA36C4}"/>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16563534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9" name="Text Placeholder 5">
            <a:extLst>
              <a:ext uri="{FF2B5EF4-FFF2-40B4-BE49-F238E27FC236}">
                <a16:creationId xmlns:a16="http://schemas.microsoft.com/office/drawing/2014/main" id="{49040465-5DC6-4C45-8214-2E969A7E141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79583066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Gray-Bar">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Gray Bar: click to add title</a:t>
            </a:r>
          </a:p>
        </p:txBody>
      </p:sp>
      <p:sp>
        <p:nvSpPr>
          <p:cNvPr id="8" name="Rectangle 3"/>
          <p:cNvSpPr>
            <a:spLocks noChangeArrowheads="1"/>
          </p:cNvSpPr>
          <p:nvPr userDrawn="1"/>
        </p:nvSpPr>
        <p:spPr bwMode="invGray">
          <a:xfrm>
            <a:off x="-4917" y="980205"/>
            <a:ext cx="9162288"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989536"/>
            <a:ext cx="8503920"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cxnSp>
        <p:nvCxnSpPr>
          <p:cNvPr id="11" name="Straight Connector 10"/>
          <p:cNvCxnSpPr/>
          <p:nvPr userDrawn="1"/>
        </p:nvCxnSpPr>
        <p:spPr>
          <a:xfrm>
            <a:off x="-4917" y="968376"/>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ACC8AE8E-D860-A048-A8D2-A7D0623F19C5}"/>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D279690D-7F7B-9243-8026-9C4650B83EB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145874344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y-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1" y="1184224"/>
            <a:ext cx="4248150"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100932503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9" r:id="rId2"/>
    <p:sldLayoutId id="2147483711" r:id="rId3"/>
    <p:sldLayoutId id="2147483709" r:id="rId4"/>
    <p:sldLayoutId id="2147483700" r:id="rId5"/>
    <p:sldLayoutId id="2147483701" r:id="rId6"/>
    <p:sldLayoutId id="2147483710" r:id="rId7"/>
    <p:sldLayoutId id="2147483703" r:id="rId8"/>
    <p:sldLayoutId id="2147483723" r:id="rId9"/>
    <p:sldLayoutId id="2147483729" r:id="rId10"/>
    <p:sldLayoutId id="2147483730" r:id="rId11"/>
    <p:sldLayoutId id="2147483727" r:id="rId12"/>
    <p:sldLayoutId id="2147483695" r:id="rId13"/>
    <p:sldLayoutId id="2147483697" r:id="rId14"/>
    <p:sldLayoutId id="2147483725" r:id="rId15"/>
    <p:sldLayoutId id="2147483698" r:id="rId16"/>
    <p:sldLayoutId id="2147483704" r:id="rId17"/>
    <p:sldLayoutId id="2147483724" r:id="rId18"/>
    <p:sldLayoutId id="2147483705" r:id="rId19"/>
    <p:sldLayoutId id="2147483696" r:id="rId20"/>
    <p:sldLayoutId id="2147483726" r:id="rId21"/>
    <p:sldLayoutId id="2147483707" r:id="rId22"/>
    <p:sldLayoutId id="2147483708" r:id="rId23"/>
  </p:sldLayoutIdLst>
  <p:transition spd="slow"/>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Ledipasvir-Sofosbuvir (</a:t>
            </a:r>
            <a:r>
              <a:rPr lang="en-US" i="1" dirty="0" err="1"/>
              <a:t>Harvoni</a:t>
            </a:r>
            <a:r>
              <a:rPr lang="en-US" dirty="0"/>
              <a:t>)</a:t>
            </a:r>
          </a:p>
        </p:txBody>
      </p:sp>
      <p:sp>
        <p:nvSpPr>
          <p:cNvPr id="8" name="Text Placeholder 7">
            <a:extLst>
              <a:ext uri="{FF2B5EF4-FFF2-40B4-BE49-F238E27FC236}">
                <a16:creationId xmlns:a16="http://schemas.microsoft.com/office/drawing/2014/main" id="{DEA1A5DC-5F25-614A-85EB-EA30C5D1F3A9}"/>
              </a:ext>
            </a:extLst>
          </p:cNvPr>
          <p:cNvSpPr>
            <a:spLocks noGrp="1"/>
          </p:cNvSpPr>
          <p:nvPr>
            <p:ph type="body" sz="quarter" idx="18"/>
          </p:nvPr>
        </p:nvSpPr>
        <p:spPr/>
        <p:txBody>
          <a:bodyPr/>
          <a:lstStyle/>
          <a:p>
            <a:r>
              <a:rPr lang="en-US"/>
              <a:t>Prepared by: </a:t>
            </a:r>
            <a:br>
              <a:rPr lang="en-US"/>
            </a:br>
            <a:r>
              <a:rPr lang="en-US"/>
              <a:t>H. Nina Kim, MD, MSc</a:t>
            </a:r>
            <a:br>
              <a:rPr lang="en-US"/>
            </a:br>
            <a:r>
              <a:rPr lang="en-US"/>
              <a:t>David H. Spach, MD</a:t>
            </a:r>
            <a:endParaRPr lang="en-US" dirty="0"/>
          </a:p>
        </p:txBody>
      </p:sp>
      <p:sp>
        <p:nvSpPr>
          <p:cNvPr id="3" name="Text Placeholder 2">
            <a:extLst>
              <a:ext uri="{FF2B5EF4-FFF2-40B4-BE49-F238E27FC236}">
                <a16:creationId xmlns:a16="http://schemas.microsoft.com/office/drawing/2014/main" id="{B0A1FB4A-D31F-0B46-801E-4BF261C3C7BD}"/>
              </a:ext>
            </a:extLst>
          </p:cNvPr>
          <p:cNvSpPr>
            <a:spLocks noGrp="1"/>
          </p:cNvSpPr>
          <p:nvPr>
            <p:ph type="body" sz="quarter" idx="14"/>
          </p:nvPr>
        </p:nvSpPr>
        <p:spPr/>
        <p:txBody>
          <a:bodyPr/>
          <a:lstStyle/>
          <a:p>
            <a:r>
              <a:rPr lang="en-US" dirty="0"/>
              <a:t>Last Updated: July 5, 2022</a:t>
            </a:r>
          </a:p>
        </p:txBody>
      </p:sp>
    </p:spTree>
    <p:extLst>
      <p:ext uri="{BB962C8B-B14F-4D97-AF65-F5344CB8AC3E}">
        <p14:creationId xmlns:p14="http://schemas.microsoft.com/office/powerpoint/2010/main" val="201539750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Ledipasvir-Sofosbuvir +/- Ribavirin in Treatment-Naïve HCV GT 1</a:t>
            </a:r>
            <a:br>
              <a:rPr lang="en-US" sz="2000" dirty="0"/>
            </a:br>
            <a:r>
              <a:rPr lang="en-US" sz="2000" dirty="0"/>
              <a:t>ION-1 Study: Features</a:t>
            </a:r>
          </a:p>
        </p:txBody>
      </p:sp>
      <p:sp>
        <p:nvSpPr>
          <p:cNvPr id="3" name="Text Placeholder 2">
            <a:extLst>
              <a:ext uri="{FF2B5EF4-FFF2-40B4-BE49-F238E27FC236}">
                <a16:creationId xmlns:a16="http://schemas.microsoft.com/office/drawing/2014/main" id="{E78E6FC3-6699-2546-970F-A0A18B272452}"/>
              </a:ext>
            </a:extLst>
          </p:cNvPr>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2014;370:1889-98.</a:t>
            </a:r>
          </a:p>
        </p:txBody>
      </p:sp>
      <p:sp>
        <p:nvSpPr>
          <p:cNvPr id="11" name="Content Placeholder 10">
            <a:extLst>
              <a:ext uri="{FF2B5EF4-FFF2-40B4-BE49-F238E27FC236}">
                <a16:creationId xmlns:a16="http://schemas.microsoft.com/office/drawing/2014/main" id="{5703D148-3021-142B-AE55-17052DC02738}"/>
              </a:ext>
            </a:extLst>
          </p:cNvPr>
          <p:cNvSpPr>
            <a:spLocks noGrp="1"/>
          </p:cNvSpPr>
          <p:nvPr>
            <p:ph sz="half" idx="2"/>
          </p:nvPr>
        </p:nvSpPr>
        <p:spPr>
          <a:xfrm>
            <a:off x="323850" y="1184225"/>
            <a:ext cx="8515350" cy="2908804"/>
          </a:xfrm>
        </p:spPr>
        <p:txBody>
          <a:bodyPr/>
          <a:lstStyle/>
          <a:p>
            <a:pPr marL="210312" indent="-173736" defTabSz="457200" fontAlgn="base">
              <a:lnSpc>
                <a:spcPts val="1900"/>
              </a:lnSpc>
              <a:spcAft>
                <a:spcPct val="0"/>
              </a:spcAft>
              <a:buClr>
                <a:srgbClr val="126B8F"/>
              </a:buClr>
              <a:buSzPct val="90000"/>
              <a:defRPr/>
            </a:pPr>
            <a:r>
              <a:rPr lang="en-US" sz="1500" b="1" dirty="0">
                <a:latin typeface="Arial" pitchFamily="22" charset="0"/>
              </a:rPr>
              <a:t>Design</a:t>
            </a:r>
            <a:r>
              <a:rPr lang="en-US" sz="1500" dirty="0">
                <a:latin typeface="Arial" pitchFamily="22" charset="0"/>
              </a:rPr>
              <a:t>: Open-label, randomized, phase 3 trial using fixed-dose combination of ledipasvir-sofosbuvir +/- ribavirin for 12 or 24 weeks in treatment-naïve patients with GT1 HCV</a:t>
            </a:r>
          </a:p>
          <a:p>
            <a:pPr marL="210312" indent="-173736" defTabSz="457200" fontAlgn="base">
              <a:lnSpc>
                <a:spcPts val="1900"/>
              </a:lnSpc>
              <a:spcAft>
                <a:spcPct val="0"/>
              </a:spcAft>
              <a:buClr>
                <a:srgbClr val="126B8F"/>
              </a:buClr>
              <a:buSzPct val="90000"/>
              <a:defRPr/>
            </a:pPr>
            <a:r>
              <a:rPr lang="en-US" sz="1500" b="1" dirty="0">
                <a:latin typeface="Arial" pitchFamily="22" charset="0"/>
              </a:rPr>
              <a:t>Setting</a:t>
            </a:r>
            <a:r>
              <a:rPr lang="en-US" sz="1500" dirty="0">
                <a:latin typeface="Arial" pitchFamily="22" charset="0"/>
              </a:rPr>
              <a:t>: 99 sites in United States and Europe</a:t>
            </a:r>
          </a:p>
          <a:p>
            <a:pPr marL="210312" indent="-173736" defTabSz="457200" fontAlgn="base">
              <a:lnSpc>
                <a:spcPts val="1600"/>
              </a:lnSpc>
              <a:spcAft>
                <a:spcPct val="0"/>
              </a:spcAft>
              <a:buClr>
                <a:srgbClr val="126B8F"/>
              </a:buClr>
              <a:buSzPct val="90000"/>
              <a:defRPr/>
            </a:pPr>
            <a:r>
              <a:rPr lang="en-US" sz="1500" b="1" dirty="0">
                <a:latin typeface="Arial" pitchFamily="22" charset="0"/>
              </a:rPr>
              <a:t>Entry Criteria</a:t>
            </a:r>
          </a:p>
          <a:p>
            <a:pPr marL="374904" lvl="1" indent="-173736" defTabSz="457200" fontAlgn="base">
              <a:lnSpc>
                <a:spcPts val="1900"/>
              </a:lnSpc>
              <a:spcAft>
                <a:spcPct val="0"/>
              </a:spcAft>
              <a:buClr>
                <a:srgbClr val="126B8F"/>
              </a:buClr>
              <a:buSzPct val="90000"/>
              <a:defRPr/>
            </a:pPr>
            <a:r>
              <a:rPr lang="en-US" sz="1500" dirty="0">
                <a:latin typeface="Arial" pitchFamily="22" charset="0"/>
              </a:rPr>
              <a:t>Chronic HCV genotype 1 (n = 865)</a:t>
            </a:r>
          </a:p>
          <a:p>
            <a:pPr marL="374904" lvl="1" indent="-173736" defTabSz="457200" fontAlgn="base">
              <a:lnSpc>
                <a:spcPts val="1900"/>
              </a:lnSpc>
              <a:spcAft>
                <a:spcPct val="0"/>
              </a:spcAft>
              <a:buClr>
                <a:srgbClr val="126B8F"/>
              </a:buClr>
              <a:buSzPct val="90000"/>
              <a:defRPr/>
            </a:pPr>
            <a:r>
              <a:rPr lang="en-US" sz="1500" dirty="0">
                <a:solidFill>
                  <a:schemeClr val="tx1"/>
                </a:solidFill>
                <a:latin typeface="Arial" pitchFamily="22" charset="0"/>
              </a:rPr>
              <a:t>18 years or older</a:t>
            </a:r>
          </a:p>
          <a:p>
            <a:pPr marL="374904" lvl="1" indent="-173736" defTabSz="457200" fontAlgn="base">
              <a:lnSpc>
                <a:spcPts val="1900"/>
              </a:lnSpc>
              <a:spcAft>
                <a:spcPct val="0"/>
              </a:spcAft>
              <a:buClr>
                <a:srgbClr val="126B8F"/>
              </a:buClr>
              <a:buSzPct val="90000"/>
              <a:defRPr/>
            </a:pPr>
            <a:r>
              <a:rPr lang="en-US" sz="1500" dirty="0">
                <a:solidFill>
                  <a:schemeClr val="tx1"/>
                </a:solidFill>
                <a:latin typeface="Arial" pitchFamily="22" charset="0"/>
              </a:rPr>
              <a:t>No prior HCV treatment</a:t>
            </a:r>
          </a:p>
          <a:p>
            <a:pPr marL="374904" lvl="1" indent="-173736" defTabSz="457200" fontAlgn="base">
              <a:lnSpc>
                <a:spcPts val="1900"/>
              </a:lnSpc>
              <a:spcAft>
                <a:spcPct val="0"/>
              </a:spcAft>
              <a:buClr>
                <a:srgbClr val="126B8F"/>
              </a:buClr>
              <a:buSzPct val="90000"/>
              <a:defRPr/>
            </a:pPr>
            <a:r>
              <a:rPr lang="en-US" sz="1500" dirty="0">
                <a:solidFill>
                  <a:schemeClr val="tx1"/>
                </a:solidFill>
                <a:latin typeface="Arial" pitchFamily="22" charset="0"/>
              </a:rPr>
              <a:t>Patients with compensated cirrhosis accepted (up to 20% of patients)</a:t>
            </a:r>
          </a:p>
          <a:p>
            <a:pPr marL="210312" indent="-173736" defTabSz="457200" fontAlgn="base">
              <a:lnSpc>
                <a:spcPts val="1900"/>
              </a:lnSpc>
              <a:spcAft>
                <a:spcPct val="0"/>
              </a:spcAft>
              <a:buClr>
                <a:srgbClr val="126B8F"/>
              </a:buClr>
              <a:buSzPct val="90000"/>
              <a:defRPr/>
            </a:pPr>
            <a:r>
              <a:rPr lang="en-US" sz="1500" b="1" dirty="0">
                <a:solidFill>
                  <a:schemeClr val="tx1"/>
                </a:solidFill>
                <a:latin typeface="Arial" pitchFamily="22" charset="0"/>
              </a:rPr>
              <a:t>Primary End Point</a:t>
            </a:r>
            <a:r>
              <a:rPr lang="en-US" sz="1500" dirty="0">
                <a:solidFill>
                  <a:schemeClr val="tx1"/>
                </a:solidFill>
                <a:latin typeface="Arial" pitchFamily="22" charset="0"/>
              </a:rPr>
              <a:t>: SVR12</a:t>
            </a:r>
          </a:p>
        </p:txBody>
      </p:sp>
    </p:spTree>
    <p:extLst>
      <p:ext uri="{BB962C8B-B14F-4D97-AF65-F5344CB8AC3E}">
        <p14:creationId xmlns:p14="http://schemas.microsoft.com/office/powerpoint/2010/main" val="110337781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390263" y="1752078"/>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323850" y="130260"/>
            <a:ext cx="8515350" cy="742950"/>
          </a:xfrm>
        </p:spPr>
        <p:txBody>
          <a:bodyPr>
            <a:normAutofit/>
          </a:bodyPr>
          <a:lstStyle/>
          <a:p>
            <a:r>
              <a:rPr lang="en-US" sz="2000" dirty="0"/>
              <a:t>Ledipasvir-Sofosbuvir +/- Ribavirin in Treatment-Naïve HCV GT 1</a:t>
            </a:r>
            <a:br>
              <a:rPr lang="en-US" sz="2000" dirty="0"/>
            </a:br>
            <a:r>
              <a:rPr lang="en-US" sz="2000" dirty="0"/>
              <a:t>ION-1 Study: Study Design</a:t>
            </a:r>
          </a:p>
        </p:txBody>
      </p:sp>
      <p:sp>
        <p:nvSpPr>
          <p:cNvPr id="7" name="Content Placeholder 6"/>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2014;370:1889-98.</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26" name="Rectangle 5"/>
          <p:cNvSpPr>
            <a:spLocks noChangeArrowheads="1"/>
          </p:cNvSpPr>
          <p:nvPr/>
        </p:nvSpPr>
        <p:spPr bwMode="auto">
          <a:xfrm>
            <a:off x="3018663" y="1620769"/>
            <a:ext cx="1371600" cy="268175"/>
          </a:xfrm>
          <a:prstGeom prst="rect">
            <a:avLst/>
          </a:prstGeom>
          <a:solidFill>
            <a:srgbClr val="887383">
              <a:alpha val="35000"/>
            </a:srgbClr>
          </a:solidFill>
          <a:ln w="6350" cmpd="sng">
            <a:solidFill>
              <a:srgbClr val="000000"/>
            </a:solidFill>
            <a:miter lim="800000"/>
            <a:headEnd/>
            <a:tailEnd/>
          </a:ln>
          <a:effectLst/>
        </p:spPr>
        <p:txBody>
          <a:bodyPr wrap="none" anchor="ctr"/>
          <a:lstStyle/>
          <a:p>
            <a:r>
              <a:rPr lang="en-US" sz="1050" b="1" dirty="0">
                <a:latin typeface="Arial"/>
                <a:cs typeface="Arial"/>
              </a:rPr>
              <a:t>LDV-SOF</a:t>
            </a:r>
          </a:p>
        </p:txBody>
      </p:sp>
      <p:sp>
        <p:nvSpPr>
          <p:cNvPr id="27" name="Rectangle 26"/>
          <p:cNvSpPr/>
          <p:nvPr/>
        </p:nvSpPr>
        <p:spPr>
          <a:xfrm>
            <a:off x="5476113" y="1608628"/>
            <a:ext cx="669314"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7" name="Rectangle 36"/>
          <p:cNvSpPr/>
          <p:nvPr/>
        </p:nvSpPr>
        <p:spPr>
          <a:xfrm>
            <a:off x="1139593" y="1603758"/>
            <a:ext cx="1146407" cy="733805"/>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FFFFFF"/>
                </a:solidFill>
                <a:latin typeface="Arial" panose="020B0604020202020204" pitchFamily="34" charset="0"/>
                <a:cs typeface="Arial" panose="020B0604020202020204" pitchFamily="34" charset="0"/>
              </a:rPr>
              <a:t>GT-1</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Naive</a:t>
            </a:r>
            <a:endParaRPr lang="en-US" sz="1050" i="1" dirty="0">
              <a:solidFill>
                <a:srgbClr val="FFFFFF"/>
              </a:solidFill>
              <a:latin typeface="Arial" panose="020B0604020202020204" pitchFamily="34" charset="0"/>
              <a:cs typeface="Arial" panose="020B0604020202020204" pitchFamily="34" charset="0"/>
            </a:endParaRPr>
          </a:p>
        </p:txBody>
      </p:sp>
      <p:sp>
        <p:nvSpPr>
          <p:cNvPr id="39" name="Rectangle 38"/>
          <p:cNvSpPr/>
          <p:nvPr/>
        </p:nvSpPr>
        <p:spPr>
          <a:xfrm>
            <a:off x="2228850" y="1603758"/>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214</a:t>
            </a:r>
          </a:p>
        </p:txBody>
      </p:sp>
      <p:cxnSp>
        <p:nvCxnSpPr>
          <p:cNvPr id="66" name="Straight Connector 65"/>
          <p:cNvCxnSpPr/>
          <p:nvPr/>
        </p:nvCxnSpPr>
        <p:spPr>
          <a:xfrm>
            <a:off x="5761863" y="2903660"/>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Rectangle 5"/>
          <p:cNvSpPr>
            <a:spLocks noChangeArrowheads="1"/>
          </p:cNvSpPr>
          <p:nvPr/>
        </p:nvSpPr>
        <p:spPr bwMode="auto">
          <a:xfrm>
            <a:off x="3018662" y="2766231"/>
            <a:ext cx="2743200" cy="268175"/>
          </a:xfrm>
          <a:prstGeom prst="rect">
            <a:avLst/>
          </a:prstGeom>
          <a:solidFill>
            <a:srgbClr val="887383">
              <a:alpha val="35000"/>
            </a:srgbClr>
          </a:solidFill>
          <a:ln w="6350" cmpd="sng">
            <a:solidFill>
              <a:srgbClr val="000000"/>
            </a:solidFill>
            <a:miter lim="800000"/>
            <a:headEnd/>
            <a:tailEnd/>
          </a:ln>
          <a:effectLst/>
        </p:spPr>
        <p:txBody>
          <a:bodyPr wrap="none" anchor="ctr"/>
          <a:lstStyle/>
          <a:p>
            <a:r>
              <a:rPr lang="en-US" sz="1050" b="1" dirty="0">
                <a:latin typeface="Arial"/>
                <a:cs typeface="Arial"/>
              </a:rPr>
              <a:t>LDV-SOF </a:t>
            </a:r>
          </a:p>
        </p:txBody>
      </p:sp>
      <p:sp>
        <p:nvSpPr>
          <p:cNvPr id="69" name="Rectangle 68"/>
          <p:cNvSpPr/>
          <p:nvPr/>
        </p:nvSpPr>
        <p:spPr>
          <a:xfrm>
            <a:off x="6847713" y="2751705"/>
            <a:ext cx="673433"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cxnSp>
        <p:nvCxnSpPr>
          <p:cNvPr id="70" name="Straight Connector 69"/>
          <p:cNvCxnSpPr/>
          <p:nvPr/>
        </p:nvCxnSpPr>
        <p:spPr>
          <a:xfrm>
            <a:off x="5761863" y="3353861"/>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5"/>
          <p:cNvSpPr>
            <a:spLocks noChangeArrowheads="1"/>
          </p:cNvSpPr>
          <p:nvPr/>
        </p:nvSpPr>
        <p:spPr bwMode="auto">
          <a:xfrm>
            <a:off x="3018662" y="3216431"/>
            <a:ext cx="2743200" cy="268175"/>
          </a:xfrm>
          <a:prstGeom prst="rect">
            <a:avLst/>
          </a:prstGeom>
          <a:solidFill>
            <a:schemeClr val="accent1">
              <a:lumMod val="40000"/>
              <a:lumOff val="60000"/>
            </a:schemeClr>
          </a:solidFill>
          <a:ln w="6350" cmpd="sng">
            <a:solidFill>
              <a:srgbClr val="000000"/>
            </a:solidFill>
            <a:miter lim="800000"/>
            <a:headEnd/>
            <a:tailEnd/>
          </a:ln>
          <a:effectLst/>
        </p:spPr>
        <p:txBody>
          <a:bodyPr wrap="none" anchor="ctr"/>
          <a:lstStyle/>
          <a:p>
            <a:r>
              <a:rPr lang="en-US" sz="1050" b="1" dirty="0">
                <a:latin typeface="Arial"/>
                <a:cs typeface="Arial"/>
              </a:rPr>
              <a:t>LDV-SOF + RBV</a:t>
            </a:r>
          </a:p>
        </p:txBody>
      </p:sp>
      <p:sp>
        <p:nvSpPr>
          <p:cNvPr id="73" name="Rectangle 72"/>
          <p:cNvSpPr/>
          <p:nvPr/>
        </p:nvSpPr>
        <p:spPr>
          <a:xfrm>
            <a:off x="6847713" y="3201905"/>
            <a:ext cx="673433"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cxnSp>
        <p:nvCxnSpPr>
          <p:cNvPr id="44" name="Straight Connector 43"/>
          <p:cNvCxnSpPr/>
          <p:nvPr/>
        </p:nvCxnSpPr>
        <p:spPr>
          <a:xfrm>
            <a:off x="4402260" y="2206513"/>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Rectangle 5"/>
          <p:cNvSpPr>
            <a:spLocks noChangeArrowheads="1"/>
          </p:cNvSpPr>
          <p:nvPr/>
        </p:nvSpPr>
        <p:spPr bwMode="auto">
          <a:xfrm>
            <a:off x="3018663" y="2069083"/>
            <a:ext cx="1371600" cy="268175"/>
          </a:xfrm>
          <a:prstGeom prst="rect">
            <a:avLst/>
          </a:prstGeom>
          <a:solidFill>
            <a:schemeClr val="accent1">
              <a:lumMod val="40000"/>
              <a:lumOff val="60000"/>
            </a:schemeClr>
          </a:solidFill>
          <a:ln w="6350" cmpd="sng">
            <a:solidFill>
              <a:srgbClr val="000000"/>
            </a:solidFill>
            <a:miter lim="800000"/>
            <a:headEnd/>
            <a:tailEnd/>
          </a:ln>
          <a:effectLst/>
        </p:spPr>
        <p:txBody>
          <a:bodyPr wrap="none" anchor="ctr"/>
          <a:lstStyle/>
          <a:p>
            <a:r>
              <a:rPr lang="en-US" sz="1050" b="1" dirty="0">
                <a:latin typeface="Arial"/>
                <a:cs typeface="Arial"/>
              </a:rPr>
              <a:t>LDV-SOF + RBV</a:t>
            </a:r>
          </a:p>
        </p:txBody>
      </p:sp>
      <p:sp>
        <p:nvSpPr>
          <p:cNvPr id="48" name="Rectangle 47"/>
          <p:cNvSpPr/>
          <p:nvPr/>
        </p:nvSpPr>
        <p:spPr>
          <a:xfrm>
            <a:off x="5488110" y="2054558"/>
            <a:ext cx="657317"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3" name="Rectangle 32"/>
          <p:cNvSpPr/>
          <p:nvPr/>
        </p:nvSpPr>
        <p:spPr>
          <a:xfrm>
            <a:off x="1139593" y="2766230"/>
            <a:ext cx="1146407" cy="733805"/>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FFFFFF"/>
                </a:solidFill>
                <a:latin typeface="Arial" panose="020B0604020202020204" pitchFamily="34" charset="0"/>
                <a:cs typeface="Arial" panose="020B0604020202020204" pitchFamily="34" charset="0"/>
              </a:rPr>
              <a:t>GT-1</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Naive</a:t>
            </a:r>
            <a:endParaRPr lang="en-US" sz="1050" i="1" dirty="0">
              <a:solidFill>
                <a:srgbClr val="FFFFFF"/>
              </a:solidFill>
              <a:latin typeface="Arial" panose="020B0604020202020204" pitchFamily="34" charset="0"/>
              <a:cs typeface="Arial" panose="020B0604020202020204" pitchFamily="34" charset="0"/>
            </a:endParaRPr>
          </a:p>
        </p:txBody>
      </p:sp>
      <p:sp>
        <p:nvSpPr>
          <p:cNvPr id="42" name="Rectangle 41"/>
          <p:cNvSpPr/>
          <p:nvPr/>
        </p:nvSpPr>
        <p:spPr>
          <a:xfrm>
            <a:off x="2228850" y="2041208"/>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217</a:t>
            </a:r>
          </a:p>
        </p:txBody>
      </p:sp>
      <p:sp>
        <p:nvSpPr>
          <p:cNvPr id="43" name="Rectangle 42"/>
          <p:cNvSpPr/>
          <p:nvPr/>
        </p:nvSpPr>
        <p:spPr>
          <a:xfrm>
            <a:off x="2228850" y="2749320"/>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217</a:t>
            </a:r>
          </a:p>
        </p:txBody>
      </p:sp>
      <p:sp>
        <p:nvSpPr>
          <p:cNvPr id="45" name="Rectangle 44"/>
          <p:cNvSpPr/>
          <p:nvPr/>
        </p:nvSpPr>
        <p:spPr>
          <a:xfrm>
            <a:off x="2228850" y="3200400"/>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217</a:t>
            </a:r>
          </a:p>
        </p:txBody>
      </p:sp>
      <p:grpSp>
        <p:nvGrpSpPr>
          <p:cNvPr id="32" name="Group 31"/>
          <p:cNvGrpSpPr/>
          <p:nvPr/>
        </p:nvGrpSpPr>
        <p:grpSpPr>
          <a:xfrm>
            <a:off x="1138416" y="1021866"/>
            <a:ext cx="6871718" cy="386328"/>
            <a:chOff x="-6113" y="1362488"/>
            <a:chExt cx="9162291" cy="515104"/>
          </a:xfrm>
        </p:grpSpPr>
        <p:sp>
          <p:nvSpPr>
            <p:cNvPr id="38" name="Rectangle 37"/>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40" name="Rectangle 39"/>
            <p:cNvSpPr/>
            <p:nvPr/>
          </p:nvSpPr>
          <p:spPr>
            <a:xfrm>
              <a:off x="83820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47" name="Rectangle 46"/>
            <p:cNvSpPr/>
            <p:nvPr/>
          </p:nvSpPr>
          <p:spPr>
            <a:xfrm>
              <a:off x="224296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49" name="Rectangle 48"/>
            <p:cNvSpPr/>
            <p:nvPr/>
          </p:nvSpPr>
          <p:spPr>
            <a:xfrm>
              <a:off x="77157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36</a:t>
              </a:r>
            </a:p>
          </p:txBody>
        </p:sp>
        <p:sp>
          <p:nvSpPr>
            <p:cNvPr id="50" name="Rectangle 49"/>
            <p:cNvSpPr/>
            <p:nvPr/>
          </p:nvSpPr>
          <p:spPr>
            <a:xfrm>
              <a:off x="404908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51" name="Rectangle 50"/>
            <p:cNvSpPr/>
            <p:nvPr/>
          </p:nvSpPr>
          <p:spPr>
            <a:xfrm>
              <a:off x="5891293"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52" name="Straight Connector 51"/>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51422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33111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6161520" y="177094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9884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Rectangle 25"/>
          <p:cNvSpPr>
            <a:spLocks noChangeArrowheads="1"/>
          </p:cNvSpPr>
          <p:nvPr/>
        </p:nvSpPr>
        <p:spPr bwMode="auto">
          <a:xfrm>
            <a:off x="1137788" y="3829050"/>
            <a:ext cx="6871716" cy="857233"/>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a:t>
            </a:r>
            <a:r>
              <a:rPr lang="en-US" sz="1050" dirty="0">
                <a:solidFill>
                  <a:srgbClr val="000000"/>
                </a:solidFill>
                <a:latin typeface="Arial"/>
                <a:cs typeface="Arial"/>
              </a:rPr>
              <a:t>LDV-SOF=ledipasvir-sofosbuvir</a:t>
            </a:r>
            <a:r>
              <a:rPr lang="en-US" sz="1050" dirty="0">
                <a:solidFill>
                  <a:srgbClr val="000000"/>
                </a:solidFill>
                <a:latin typeface="Arial" pitchFamily="22" charset="0"/>
              </a:rPr>
              <a:t>; RBV=ribavirin </a:t>
            </a:r>
          </a:p>
          <a:p>
            <a:pPr defTabSz="701279">
              <a:lnSpc>
                <a:spcPts val="1350"/>
              </a:lnSpc>
              <a:spcBef>
                <a:spcPts val="600"/>
              </a:spcBef>
            </a:pPr>
            <a:r>
              <a:rPr lang="en-US" sz="1050" b="1" dirty="0">
                <a:solidFill>
                  <a:srgbClr val="000000"/>
                </a:solidFill>
                <a:latin typeface="Arial" pitchFamily="22" charset="0"/>
              </a:rPr>
              <a:t>Drug Dosing: </a:t>
            </a:r>
            <a:r>
              <a:rPr lang="en-US" sz="1050" dirty="0">
                <a:solidFill>
                  <a:srgbClr val="000000"/>
                </a:solidFill>
                <a:latin typeface="Arial" pitchFamily="22" charset="0"/>
              </a:rPr>
              <a:t>Ledipasvir-sofosbuvir (90/400 mg): fixed dose combination; one pill once daily </a:t>
            </a:r>
            <a:r>
              <a:rPr lang="en-US" sz="1050" i="1" dirty="0">
                <a:solidFill>
                  <a:srgbClr val="000000"/>
                </a:solidFill>
                <a:latin typeface="Arial" pitchFamily="22" charset="0"/>
              </a:rPr>
              <a:t>or </a:t>
            </a:r>
            <a:r>
              <a:rPr lang="en-US" sz="1050" dirty="0">
                <a:solidFill>
                  <a:srgbClr val="000000"/>
                </a:solidFill>
                <a:latin typeface="Arial" pitchFamily="22" charset="0"/>
              </a:rPr>
              <a:t>Ribavirin (weight-based and divided bid): 1000 mg/day if &lt; 75 kg or 1200 mg/day if ≥ 75 kg</a:t>
            </a:r>
          </a:p>
        </p:txBody>
      </p:sp>
    </p:spTree>
    <p:extLst>
      <p:ext uri="{BB962C8B-B14F-4D97-AF65-F5344CB8AC3E}">
        <p14:creationId xmlns:p14="http://schemas.microsoft.com/office/powerpoint/2010/main" val="15865492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 Ribavirin in Treatment-Naïve HCV GT 1</a:t>
            </a:r>
            <a:br>
              <a:rPr lang="en-US" sz="2000" dirty="0"/>
            </a:br>
            <a:r>
              <a:rPr lang="en-US" sz="2000" dirty="0"/>
              <a:t>ION-1 Study: Baseline Characteristics</a:t>
            </a:r>
          </a:p>
        </p:txBody>
      </p:sp>
      <p:sp>
        <p:nvSpPr>
          <p:cNvPr id="7" name="Content Placeholder 6"/>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2014;370:1889-98.</a:t>
            </a:r>
          </a:p>
        </p:txBody>
      </p:sp>
      <p:graphicFrame>
        <p:nvGraphicFramePr>
          <p:cNvPr id="4" name="Group 66"/>
          <p:cNvGraphicFramePr>
            <a:graphicFrameLocks noGrp="1"/>
          </p:cNvGraphicFramePr>
          <p:nvPr>
            <p:extLst>
              <p:ext uri="{D42A27DB-BD31-4B8C-83A1-F6EECF244321}">
                <p14:modId xmlns:p14="http://schemas.microsoft.com/office/powerpoint/2010/main" val="1194652282"/>
              </p:ext>
            </p:extLst>
          </p:nvPr>
        </p:nvGraphicFramePr>
        <p:xfrm>
          <a:off x="457200" y="1019147"/>
          <a:ext cx="8229597" cy="3781137"/>
        </p:xfrm>
        <a:graphic>
          <a:graphicData uri="http://schemas.openxmlformats.org/drawingml/2006/table">
            <a:tbl>
              <a:tblPr>
                <a:effectLst/>
              </a:tblPr>
              <a:tblGrid>
                <a:gridCol w="2424568">
                  <a:extLst>
                    <a:ext uri="{9D8B030D-6E8A-4147-A177-3AD203B41FA5}">
                      <a16:colId xmlns:a16="http://schemas.microsoft.com/office/drawing/2014/main" val="20000"/>
                    </a:ext>
                  </a:extLst>
                </a:gridCol>
                <a:gridCol w="1300991">
                  <a:extLst>
                    <a:ext uri="{9D8B030D-6E8A-4147-A177-3AD203B41FA5}">
                      <a16:colId xmlns:a16="http://schemas.microsoft.com/office/drawing/2014/main" val="20001"/>
                    </a:ext>
                  </a:extLst>
                </a:gridCol>
                <a:gridCol w="1501346">
                  <a:extLst>
                    <a:ext uri="{9D8B030D-6E8A-4147-A177-3AD203B41FA5}">
                      <a16:colId xmlns:a16="http://schemas.microsoft.com/office/drawing/2014/main" val="20002"/>
                    </a:ext>
                  </a:extLst>
                </a:gridCol>
                <a:gridCol w="1501346">
                  <a:extLst>
                    <a:ext uri="{9D8B030D-6E8A-4147-A177-3AD203B41FA5}">
                      <a16:colId xmlns:a16="http://schemas.microsoft.com/office/drawing/2014/main" val="20003"/>
                    </a:ext>
                  </a:extLst>
                </a:gridCol>
                <a:gridCol w="1501346">
                  <a:extLst>
                    <a:ext uri="{9D8B030D-6E8A-4147-A177-3AD203B41FA5}">
                      <a16:colId xmlns:a16="http://schemas.microsoft.com/office/drawing/2014/main" val="20004"/>
                    </a:ext>
                  </a:extLst>
                </a:gridCol>
              </a:tblGrid>
              <a:tr h="249777">
                <a:tc row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rgbClr val="FFFFFF"/>
                          </a:solidFill>
                          <a:latin typeface="Arial" panose="020B0604020202020204" pitchFamily="34" charset="0"/>
                          <a:cs typeface="Arial" panose="020B0604020202020204" pitchFamily="34" charset="0"/>
                        </a:rPr>
                        <a:t>Baseline Characteristic</a:t>
                      </a:r>
                    </a:p>
                  </a:txBody>
                  <a:tcPr marL="137160" marR="34290" marT="34290" marB="34290" anchor="ctr" horzOverflow="overflow">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12-Week Treatment</a:t>
                      </a:r>
                    </a:p>
                  </a:txBody>
                  <a:tcPr marL="54864" marR="34290" marT="34290" marB="34290"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59574E"/>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24-Week Treatment</a:t>
                      </a:r>
                    </a:p>
                  </a:txBody>
                  <a:tcPr marL="54864" marR="34290" marT="34290" marB="34290" anchor="ctr" horzOverflow="overflow">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59574E"/>
                    </a:solidFill>
                  </a:tcPr>
                </a:tc>
                <a:tc hMerge="1">
                  <a:txBody>
                    <a:bodyPr/>
                    <a:lstStyle/>
                    <a:p>
                      <a:endParaRPr lang="en-US" dirty="0"/>
                    </a:p>
                  </a:txBody>
                  <a:tcPr marL="73152" marR="45720" anchor="b" horzOverflow="overflow">
                    <a:lnL w="12700" cap="flat" cmpd="sng" algn="ctr">
                      <a:solidFill>
                        <a:prstClr val="white"/>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58817">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ea typeface="ヒラギノ角ゴ Pro W3"/>
                          <a:cs typeface="Arial" panose="020B0604020202020204" pitchFamily="34" charset="0"/>
                          <a:sym typeface="Symbol" pitchFamily="18" charset="2"/>
                        </a:rPr>
                        <a:t>LDV-SOF </a:t>
                      </a:r>
                      <a:br>
                        <a:rPr lang="en-US" sz="1100" b="0" dirty="0">
                          <a:solidFill>
                            <a:srgbClr val="FFFFFF"/>
                          </a:solidFill>
                          <a:latin typeface="Arial" panose="020B0604020202020204" pitchFamily="34" charset="0"/>
                          <a:ea typeface="ヒラギノ角ゴ Pro W3"/>
                          <a:cs typeface="Arial" panose="020B0604020202020204" pitchFamily="34" charset="0"/>
                          <a:sym typeface="Symbol" pitchFamily="18" charset="2"/>
                        </a:rPr>
                      </a:br>
                      <a:r>
                        <a:rPr lang="en-US" sz="1100" b="0" dirty="0">
                          <a:solidFill>
                            <a:srgbClr val="FFFFFF"/>
                          </a:solidFill>
                          <a:latin typeface="Arial" panose="020B0604020202020204" pitchFamily="34" charset="0"/>
                          <a:ea typeface="ヒラギノ角ゴ Pro W3"/>
                          <a:cs typeface="Arial" panose="020B0604020202020204" pitchFamily="34" charset="0"/>
                          <a:sym typeface="Symbol" pitchFamily="18" charset="2"/>
                        </a:rPr>
                        <a:t>(n = 214)</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28575"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Arial" panose="020B0604020202020204" pitchFamily="34" charset="0"/>
                          <a:cs typeface="Arial" panose="020B0604020202020204" pitchFamily="34" charset="0"/>
                        </a:rPr>
                        <a:t>LDV-SOF + RBV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rgbClr val="FFFFFF"/>
                          </a:solidFill>
                          <a:latin typeface="Arial" panose="020B0604020202020204" pitchFamily="34" charset="0"/>
                          <a:cs typeface="Arial" panose="020B0604020202020204" pitchFamily="34" charset="0"/>
                        </a:rPr>
                        <a:t>(n = 217)</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cs typeface="Arial" panose="020B0604020202020204" pitchFamily="34" charset="0"/>
                        </a:rPr>
                        <a:t>LDV-SOF</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cs typeface="Arial" panose="020B0604020202020204" pitchFamily="34" charset="0"/>
                        </a:rPr>
                        <a:t>(n = 217)</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cs typeface="Arial" panose="020B0604020202020204" pitchFamily="34" charset="0"/>
                        </a:rPr>
                        <a:t>LDV-SOF</a:t>
                      </a:r>
                      <a:r>
                        <a:rPr lang="en-US" sz="1100" b="1" baseline="0" dirty="0">
                          <a:solidFill>
                            <a:srgbClr val="FFFFFF"/>
                          </a:solidFill>
                          <a:latin typeface="Arial" panose="020B0604020202020204" pitchFamily="34" charset="0"/>
                          <a:cs typeface="Arial" panose="020B0604020202020204" pitchFamily="34" charset="0"/>
                        </a:rPr>
                        <a:t> </a:t>
                      </a:r>
                      <a:r>
                        <a:rPr lang="en-US" sz="1100" b="1" dirty="0">
                          <a:solidFill>
                            <a:srgbClr val="FFFFFF"/>
                          </a:solidFill>
                          <a:latin typeface="Arial" panose="020B0604020202020204" pitchFamily="34" charset="0"/>
                          <a:cs typeface="Arial" panose="020B0604020202020204" pitchFamily="34" charset="0"/>
                        </a:rPr>
                        <a:t>+ RBV </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cs typeface="Arial" panose="020B0604020202020204" pitchFamily="34" charset="0"/>
                        </a:rPr>
                        <a:t>(n = 217)</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1"/>
                  </a:ext>
                </a:extLst>
              </a:tr>
              <a:tr h="229031">
                <a:tc>
                  <a:txBody>
                    <a:bodyPr/>
                    <a:lstStyle/>
                    <a:p>
                      <a:r>
                        <a:rPr lang="en-US" sz="1100" dirty="0">
                          <a:latin typeface="Arial" panose="020B0604020202020204" pitchFamily="34" charset="0"/>
                          <a:cs typeface="Arial" panose="020B0604020202020204" pitchFamily="34" charset="0"/>
                        </a:rPr>
                        <a:t>Mean age, y (range)</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52 (18</a:t>
                      </a:r>
                      <a:r>
                        <a:rPr lang="en-US" sz="1100" kern="1200" baseline="0" dirty="0">
                          <a:solidFill>
                            <a:schemeClr val="dk1"/>
                          </a:solidFill>
                          <a:latin typeface="Arial" panose="020B0604020202020204" pitchFamily="34" charset="0"/>
                          <a:ea typeface="+mn-ea"/>
                          <a:cs typeface="Arial" panose="020B0604020202020204" pitchFamily="34" charset="0"/>
                        </a:rPr>
                        <a:t>–75)</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52 (18</a:t>
                      </a:r>
                      <a:r>
                        <a:rPr lang="en-US" sz="1100" kern="1200" baseline="0" dirty="0">
                          <a:solidFill>
                            <a:schemeClr val="dk1"/>
                          </a:solidFill>
                          <a:latin typeface="Arial" panose="020B0604020202020204" pitchFamily="34" charset="0"/>
                          <a:ea typeface="+mn-ea"/>
                          <a:cs typeface="Arial" panose="020B0604020202020204" pitchFamily="34" charset="0"/>
                        </a:rPr>
                        <a:t>–78)</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53 (22</a:t>
                      </a:r>
                      <a:r>
                        <a:rPr lang="en-US" sz="1100" kern="1200" baseline="0" dirty="0">
                          <a:solidFill>
                            <a:schemeClr val="dk1"/>
                          </a:solidFill>
                          <a:latin typeface="Arial" panose="020B0604020202020204" pitchFamily="34" charset="0"/>
                          <a:ea typeface="+mn-ea"/>
                          <a:cs typeface="Arial" panose="020B0604020202020204" pitchFamily="34" charset="0"/>
                        </a:rPr>
                        <a:t>–80)</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53</a:t>
                      </a:r>
                      <a:r>
                        <a:rPr lang="en-US" sz="1100" kern="1200" baseline="0" dirty="0">
                          <a:solidFill>
                            <a:schemeClr val="dk1"/>
                          </a:solidFill>
                          <a:latin typeface="Arial" panose="020B0604020202020204" pitchFamily="34" charset="0"/>
                          <a:ea typeface="+mn-ea"/>
                          <a:cs typeface="Arial" panose="020B0604020202020204" pitchFamily="34" charset="0"/>
                        </a:rPr>
                        <a:t> (24–77)</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2"/>
                  </a:ext>
                </a:extLst>
              </a:tr>
              <a:tr h="229031">
                <a:tc>
                  <a:txBody>
                    <a:bodyPr/>
                    <a:lstStyle/>
                    <a:p>
                      <a:r>
                        <a:rPr lang="en-US" sz="1100" dirty="0">
                          <a:latin typeface="Arial" panose="020B0604020202020204" pitchFamily="34" charset="0"/>
                          <a:cs typeface="Arial" panose="020B0604020202020204" pitchFamily="34" charset="0"/>
                        </a:rPr>
                        <a:t>BMI, kg/m</a:t>
                      </a: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mean </a:t>
                      </a:r>
                      <a:r>
                        <a:rPr lang="en-US" sz="1100" dirty="0">
                          <a:solidFill>
                            <a:schemeClr val="tx1"/>
                          </a:solidFill>
                          <a:latin typeface="Arial" panose="020B0604020202020204" pitchFamily="34" charset="0"/>
                          <a:cs typeface="Arial" panose="020B0604020202020204" pitchFamily="34" charset="0"/>
                        </a:rPr>
                        <a:t>(range)</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27</a:t>
                      </a:r>
                      <a:r>
                        <a:rPr lang="en-US" sz="1100" kern="1200" baseline="0" dirty="0">
                          <a:solidFill>
                            <a:schemeClr val="dk1"/>
                          </a:solidFill>
                          <a:latin typeface="Arial" panose="020B0604020202020204" pitchFamily="34" charset="0"/>
                          <a:ea typeface="+mn-ea"/>
                          <a:cs typeface="Arial" panose="020B0604020202020204" pitchFamily="34" charset="0"/>
                        </a:rPr>
                        <a:t> (18–41)</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27 (18</a:t>
                      </a:r>
                      <a:r>
                        <a:rPr lang="en-US" sz="1100" kern="1200" baseline="0" dirty="0">
                          <a:solidFill>
                            <a:schemeClr val="dk1"/>
                          </a:solidFill>
                          <a:latin typeface="Arial" panose="020B0604020202020204" pitchFamily="34" charset="0"/>
                          <a:ea typeface="+mn-ea"/>
                          <a:cs typeface="Arial" panose="020B0604020202020204" pitchFamily="34" charset="0"/>
                        </a:rPr>
                        <a:t>–42)</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27 (18</a:t>
                      </a:r>
                      <a:r>
                        <a:rPr lang="en-US" sz="1100" kern="1200" baseline="0" dirty="0">
                          <a:solidFill>
                            <a:schemeClr val="dk1"/>
                          </a:solidFill>
                          <a:latin typeface="Arial" panose="020B0604020202020204" pitchFamily="34" charset="0"/>
                          <a:ea typeface="+mn-ea"/>
                          <a:cs typeface="Arial" panose="020B0604020202020204" pitchFamily="34" charset="0"/>
                        </a:rPr>
                        <a:t>–48)</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26 (18</a:t>
                      </a:r>
                      <a:r>
                        <a:rPr lang="en-US" sz="1100" kern="1200" baseline="0" dirty="0">
                          <a:solidFill>
                            <a:schemeClr val="dk1"/>
                          </a:solidFill>
                          <a:latin typeface="Arial" panose="020B0604020202020204" pitchFamily="34" charset="0"/>
                          <a:ea typeface="+mn-ea"/>
                          <a:cs typeface="Arial" panose="020B0604020202020204" pitchFamily="34" charset="0"/>
                        </a:rPr>
                        <a:t>–48)</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3"/>
                  </a:ext>
                </a:extLst>
              </a:tr>
              <a:tr h="229031">
                <a:tc>
                  <a:txBody>
                    <a:bodyPr/>
                    <a:lstStyle/>
                    <a:p>
                      <a:r>
                        <a:rPr lang="en-US" sz="1100" dirty="0">
                          <a:latin typeface="Arial" panose="020B0604020202020204" pitchFamily="34" charset="0"/>
                          <a:cs typeface="Arial" panose="020B0604020202020204" pitchFamily="34" charset="0"/>
                        </a:rPr>
                        <a:t>Male sex, n (%)</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127 (59)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128 (59)</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139 (64)</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119 (55)</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4"/>
                  </a:ext>
                </a:extLst>
              </a:tr>
              <a:tr h="229031">
                <a:tc>
                  <a:txBody>
                    <a:bodyPr/>
                    <a:lstStyle/>
                    <a:p>
                      <a:r>
                        <a:rPr lang="en-US" sz="1100" dirty="0">
                          <a:latin typeface="Arial" panose="020B0604020202020204" pitchFamily="34" charset="0"/>
                          <a:cs typeface="Arial" panose="020B0604020202020204" pitchFamily="34" charset="0"/>
                        </a:rPr>
                        <a:t>Race</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5"/>
                  </a:ext>
                </a:extLst>
              </a:tr>
              <a:tr h="229031">
                <a:tc>
                  <a:txBody>
                    <a:bodyPr/>
                    <a:lstStyle/>
                    <a:p>
                      <a:r>
                        <a:rPr lang="en-US" sz="1100" dirty="0">
                          <a:latin typeface="Arial" panose="020B0604020202020204" pitchFamily="34" charset="0"/>
                          <a:cs typeface="Arial" panose="020B0604020202020204" pitchFamily="34" charset="0"/>
                        </a:rPr>
                        <a:t>  White, n (%)</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187 (87)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188 (87)</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177 (82)</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183 (84)</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6"/>
                  </a:ext>
                </a:extLst>
              </a:tr>
              <a:tr h="229031">
                <a:tc>
                  <a:txBody>
                    <a:bodyPr/>
                    <a:lstStyle/>
                    <a:p>
                      <a:r>
                        <a:rPr lang="en-US" sz="1100" dirty="0">
                          <a:latin typeface="Arial" panose="020B0604020202020204" pitchFamily="34" charset="0"/>
                          <a:cs typeface="Arial" panose="020B0604020202020204" pitchFamily="34" charset="0"/>
                        </a:rPr>
                        <a:t>  Black, n (%)</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24 (11)</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26 (12)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32 (15)</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26 (12)</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7"/>
                  </a:ext>
                </a:extLst>
              </a:tr>
              <a:tr h="229031">
                <a:tc>
                  <a:txBody>
                    <a:bodyPr/>
                    <a:lstStyle/>
                    <a:p>
                      <a:pPr algn="l"/>
                      <a:r>
                        <a:rPr lang="en-US" sz="1100" dirty="0">
                          <a:latin typeface="Arial" panose="020B0604020202020204" pitchFamily="34" charset="0"/>
                          <a:cs typeface="Arial" panose="020B0604020202020204" pitchFamily="34" charset="0"/>
                        </a:rPr>
                        <a:t>Hispanic ethnic group</a:t>
                      </a:r>
                      <a:r>
                        <a:rPr lang="en-US" sz="1100" baseline="0" dirty="0">
                          <a:latin typeface="Arial" panose="020B0604020202020204" pitchFamily="34" charset="0"/>
                          <a:cs typeface="Arial" panose="020B0604020202020204" pitchFamily="34" charset="0"/>
                        </a:rPr>
                        <a:t>, n (%)</a:t>
                      </a:r>
                      <a:endParaRPr lang="en-US" sz="1100" dirty="0">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26 (12)</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20 (9)</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29 (13)</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26 (12)</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8"/>
                  </a:ext>
                </a:extLst>
              </a:tr>
              <a:tr h="229031">
                <a:tc>
                  <a:txBody>
                    <a:bodyPr/>
                    <a:lstStyle/>
                    <a:p>
                      <a:r>
                        <a:rPr lang="en-US" sz="1100" dirty="0">
                          <a:solidFill>
                            <a:schemeClr val="tx1"/>
                          </a:solidFill>
                          <a:latin typeface="Arial" panose="020B0604020202020204" pitchFamily="34" charset="0"/>
                          <a:cs typeface="Arial" panose="020B0604020202020204" pitchFamily="34" charset="0"/>
                        </a:rPr>
                        <a:t>HCV</a:t>
                      </a:r>
                      <a:r>
                        <a:rPr lang="en-US" sz="1100" baseline="0" dirty="0">
                          <a:solidFill>
                            <a:schemeClr val="tx1"/>
                          </a:solidFill>
                          <a:latin typeface="Arial" panose="020B0604020202020204" pitchFamily="34" charset="0"/>
                          <a:cs typeface="Arial" panose="020B0604020202020204" pitchFamily="34" charset="0"/>
                        </a:rPr>
                        <a:t> Genotype</a:t>
                      </a:r>
                      <a:endParaRPr lang="en-US" sz="1100" dirty="0">
                        <a:solidFill>
                          <a:schemeClr val="tx1"/>
                        </a:solidFill>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9"/>
                  </a:ext>
                </a:extLst>
              </a:tr>
              <a:tr h="229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  1a, </a:t>
                      </a:r>
                      <a:r>
                        <a:rPr lang="en-US" sz="1100" dirty="0">
                          <a:latin typeface="Arial" panose="020B0604020202020204" pitchFamily="34" charset="0"/>
                          <a:cs typeface="Arial" panose="020B0604020202020204" pitchFamily="34" charset="0"/>
                        </a:rPr>
                        <a:t>n (%)</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144 (67)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148 (68)</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146 (67)</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143 (66)</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0"/>
                  </a:ext>
                </a:extLst>
              </a:tr>
              <a:tr h="229031">
                <a:tc>
                  <a:txBody>
                    <a:bodyPr/>
                    <a:lstStyle/>
                    <a:p>
                      <a:r>
                        <a:rPr lang="en-US" sz="1100" dirty="0">
                          <a:solidFill>
                            <a:schemeClr val="tx1"/>
                          </a:solidFill>
                          <a:latin typeface="Arial" panose="020B0604020202020204" pitchFamily="34" charset="0"/>
                          <a:cs typeface="Arial" panose="020B0604020202020204" pitchFamily="34" charset="0"/>
                        </a:rPr>
                        <a:t>  1b, </a:t>
                      </a:r>
                      <a:r>
                        <a:rPr lang="en-US" sz="1100" dirty="0">
                          <a:latin typeface="Arial" panose="020B0604020202020204" pitchFamily="34" charset="0"/>
                          <a:cs typeface="Arial" panose="020B0604020202020204" pitchFamily="34" charset="0"/>
                        </a:rPr>
                        <a:t>n (%)</a:t>
                      </a:r>
                      <a:endParaRPr lang="en-US" sz="1100" dirty="0">
                        <a:solidFill>
                          <a:schemeClr val="tx1"/>
                        </a:solidFill>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66 (31)</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68 (31)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68 (31)</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71 (33)</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1"/>
                  </a:ext>
                </a:extLst>
              </a:tr>
              <a:tr h="229031">
                <a:tc>
                  <a:txBody>
                    <a:bodyPr/>
                    <a:lstStyle/>
                    <a:p>
                      <a:r>
                        <a:rPr lang="en-US" sz="1100" dirty="0">
                          <a:latin typeface="Arial" panose="020B0604020202020204" pitchFamily="34" charset="0"/>
                          <a:cs typeface="Arial" panose="020B0604020202020204" pitchFamily="34" charset="0"/>
                        </a:rPr>
                        <a:t>IL28B non CC, n (%)</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175 (76)</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141 (65)</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165 (76)</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144</a:t>
                      </a:r>
                      <a:r>
                        <a:rPr lang="en-US" sz="1100" kern="1200" baseline="0" dirty="0">
                          <a:solidFill>
                            <a:schemeClr val="dk1"/>
                          </a:solidFill>
                          <a:latin typeface="Arial" panose="020B0604020202020204" pitchFamily="34" charset="0"/>
                          <a:ea typeface="+mn-ea"/>
                          <a:cs typeface="Arial" panose="020B0604020202020204" pitchFamily="34" charset="0"/>
                        </a:rPr>
                        <a:t> (66)</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2"/>
                  </a:ext>
                </a:extLst>
              </a:tr>
              <a:tr h="229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Cirrhosis, </a:t>
                      </a:r>
                      <a:r>
                        <a:rPr lang="en-US" sz="1100" baseline="0" dirty="0">
                          <a:latin typeface="Arial" panose="020B0604020202020204" pitchFamily="34" charset="0"/>
                          <a:cs typeface="Arial" panose="020B0604020202020204" pitchFamily="34" charset="0"/>
                        </a:rPr>
                        <a:t>n (%)</a:t>
                      </a:r>
                      <a:endParaRPr lang="en-US" sz="1100" dirty="0">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34 (16)</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33</a:t>
                      </a:r>
                      <a:r>
                        <a:rPr lang="en-US" sz="1100" kern="1200" baseline="0" dirty="0">
                          <a:solidFill>
                            <a:schemeClr val="tx1"/>
                          </a:solidFill>
                          <a:latin typeface="Arial" panose="020B0604020202020204" pitchFamily="34" charset="0"/>
                          <a:ea typeface="+mn-ea"/>
                          <a:cs typeface="Arial" panose="020B0604020202020204" pitchFamily="34" charset="0"/>
                        </a:rPr>
                        <a:t> (15)</a:t>
                      </a: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33 (15)</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36 (17)</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3"/>
                  </a:ext>
                </a:extLst>
              </a:tr>
              <a:tr h="229031">
                <a:tc>
                  <a:txBody>
                    <a:bodyPr/>
                    <a:lstStyle/>
                    <a:p>
                      <a:r>
                        <a:rPr lang="en-US" sz="1100" baseline="0" dirty="0">
                          <a:latin typeface="Arial" panose="020B0604020202020204" pitchFamily="34" charset="0"/>
                          <a:cs typeface="Arial" panose="020B0604020202020204" pitchFamily="34" charset="0"/>
                        </a:rPr>
                        <a:t>HCV RNA, </a:t>
                      </a:r>
                      <a:r>
                        <a:rPr lang="en-US" sz="800" baseline="0" dirty="0">
                          <a:latin typeface="Arial" panose="020B0604020202020204" pitchFamily="34" charset="0"/>
                          <a:cs typeface="Arial" panose="020B0604020202020204" pitchFamily="34" charset="0"/>
                        </a:rPr>
                        <a:t>log</a:t>
                      </a:r>
                      <a:r>
                        <a:rPr lang="en-US" sz="800" baseline="-25000" dirty="0">
                          <a:latin typeface="Arial" panose="020B0604020202020204" pitchFamily="34" charset="0"/>
                          <a:cs typeface="Arial" panose="020B0604020202020204" pitchFamily="34" charset="0"/>
                        </a:rPr>
                        <a:t>10</a:t>
                      </a:r>
                      <a:r>
                        <a:rPr lang="en-US" sz="800" baseline="0" dirty="0">
                          <a:latin typeface="Arial" panose="020B0604020202020204" pitchFamily="34" charset="0"/>
                          <a:cs typeface="Arial" panose="020B0604020202020204" pitchFamily="34" charset="0"/>
                        </a:rPr>
                        <a:t> IU/mL (mean)</a:t>
                      </a:r>
                      <a:endParaRPr lang="en-US" sz="800" dirty="0">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6.4</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6.4 </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6.3</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6.3</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44041073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Ledipasvir-Sofosbuvir +/- Ribavirin in Treatment-Naïve HCV GT 1</a:t>
            </a:r>
            <a:br>
              <a:rPr lang="en-US" sz="2000" dirty="0"/>
            </a:br>
            <a:r>
              <a:rPr lang="en-US" sz="2000" dirty="0"/>
              <a:t>ION-1 Study: Results</a:t>
            </a:r>
          </a:p>
        </p:txBody>
      </p:sp>
      <p:sp>
        <p:nvSpPr>
          <p:cNvPr id="6" name="Text Placeholder 5"/>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ION-1: SVR 12* by Treatment Duration and Regimen</a:t>
            </a:r>
          </a:p>
        </p:txBody>
      </p:sp>
      <p:sp>
        <p:nvSpPr>
          <p:cNvPr id="7" name="Content Placeholder 6"/>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2014;370:1889-98.</a:t>
            </a:r>
          </a:p>
        </p:txBody>
      </p:sp>
      <p:graphicFrame>
        <p:nvGraphicFramePr>
          <p:cNvPr id="30" name="Chart 29"/>
          <p:cNvGraphicFramePr>
            <a:graphicFrameLocks/>
          </p:cNvGraphicFramePr>
          <p:nvPr>
            <p:extLst>
              <p:ext uri="{D42A27DB-BD31-4B8C-83A1-F6EECF244321}">
                <p14:modId xmlns:p14="http://schemas.microsoft.com/office/powerpoint/2010/main" val="2523302285"/>
              </p:ext>
            </p:extLst>
          </p:nvPr>
        </p:nvGraphicFramePr>
        <p:xfrm>
          <a:off x="457200" y="1432908"/>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9" name="Rectangle 8"/>
          <p:cNvSpPr/>
          <p:nvPr/>
        </p:nvSpPr>
        <p:spPr>
          <a:xfrm>
            <a:off x="1867702" y="3291260"/>
            <a:ext cx="6858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211/214</a:t>
            </a:r>
          </a:p>
        </p:txBody>
      </p:sp>
      <p:sp>
        <p:nvSpPr>
          <p:cNvPr id="13" name="Rectangle 25"/>
          <p:cNvSpPr>
            <a:spLocks noChangeArrowheads="1"/>
          </p:cNvSpPr>
          <p:nvPr/>
        </p:nvSpPr>
        <p:spPr bwMode="auto">
          <a:xfrm>
            <a:off x="2351308" y="3978094"/>
            <a:ext cx="1708110"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12-Week Regimen</a:t>
            </a:r>
          </a:p>
        </p:txBody>
      </p:sp>
      <p:sp>
        <p:nvSpPr>
          <p:cNvPr id="19" name="Rectangle 18"/>
          <p:cNvSpPr/>
          <p:nvPr/>
        </p:nvSpPr>
        <p:spPr>
          <a:xfrm>
            <a:off x="3692838" y="3312098"/>
            <a:ext cx="7223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211/217</a:t>
            </a:r>
          </a:p>
        </p:txBody>
      </p:sp>
      <p:sp>
        <p:nvSpPr>
          <p:cNvPr id="20" name="Rectangle 19"/>
          <p:cNvSpPr/>
          <p:nvPr/>
        </p:nvSpPr>
        <p:spPr>
          <a:xfrm>
            <a:off x="5517929" y="3312098"/>
            <a:ext cx="72237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212/217</a:t>
            </a:r>
          </a:p>
        </p:txBody>
      </p:sp>
      <p:sp>
        <p:nvSpPr>
          <p:cNvPr id="23" name="Rectangle 22"/>
          <p:cNvSpPr/>
          <p:nvPr/>
        </p:nvSpPr>
        <p:spPr>
          <a:xfrm>
            <a:off x="7297665" y="3291260"/>
            <a:ext cx="70637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215/217</a:t>
            </a:r>
          </a:p>
        </p:txBody>
      </p:sp>
      <p:cxnSp>
        <p:nvCxnSpPr>
          <p:cNvPr id="25" name="Straight Connector 24"/>
          <p:cNvCxnSpPr/>
          <p:nvPr/>
        </p:nvCxnSpPr>
        <p:spPr>
          <a:xfrm>
            <a:off x="5386249" y="3943350"/>
            <a:ext cx="2785686" cy="0"/>
          </a:xfrm>
          <a:prstGeom prst="line">
            <a:avLst/>
          </a:prstGeom>
          <a:ln w="9525"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8" name="Rectangle 25"/>
          <p:cNvSpPr>
            <a:spLocks noChangeArrowheads="1"/>
          </p:cNvSpPr>
          <p:nvPr/>
        </p:nvSpPr>
        <p:spPr bwMode="auto">
          <a:xfrm>
            <a:off x="457200" y="4314080"/>
            <a:ext cx="8229600" cy="377182"/>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10312" defTabSz="701279">
              <a:spcBef>
                <a:spcPts val="0"/>
              </a:spcBef>
            </a:pPr>
            <a:r>
              <a:rPr lang="en-US" sz="1050" b="1" dirty="0">
                <a:solidFill>
                  <a:srgbClr val="000000"/>
                </a:solidFill>
                <a:latin typeface="Arial"/>
                <a:cs typeface="Arial"/>
              </a:rPr>
              <a:t>Abbreviations</a:t>
            </a:r>
            <a:r>
              <a:rPr lang="en-US" sz="1050" dirty="0">
                <a:solidFill>
                  <a:srgbClr val="000000"/>
                </a:solidFill>
                <a:latin typeface="Arial"/>
                <a:cs typeface="Arial"/>
              </a:rPr>
              <a:t>: LDV-SOF=Ledipasvir-sofosbuvir; RBV=ribavirin</a:t>
            </a:r>
          </a:p>
          <a:p>
            <a:pPr marL="210312" defTabSz="701279">
              <a:spcBef>
                <a:spcPts val="0"/>
              </a:spcBef>
            </a:pPr>
            <a:r>
              <a:rPr lang="en-US" sz="1050" dirty="0">
                <a:solidFill>
                  <a:srgbClr val="000000"/>
                </a:solidFill>
                <a:latin typeface="Arial"/>
                <a:cs typeface="Arial"/>
              </a:rPr>
              <a:t>* </a:t>
            </a:r>
            <a:r>
              <a:rPr lang="en-US" sz="1050" dirty="0">
                <a:latin typeface="Arial"/>
                <a:cs typeface="Arial"/>
              </a:rPr>
              <a:t>Primary end-point by intention-to-treat analysis</a:t>
            </a:r>
          </a:p>
        </p:txBody>
      </p:sp>
      <p:cxnSp>
        <p:nvCxnSpPr>
          <p:cNvPr id="26" name="Straight Connector 25"/>
          <p:cNvCxnSpPr/>
          <p:nvPr/>
        </p:nvCxnSpPr>
        <p:spPr>
          <a:xfrm>
            <a:off x="1795849" y="3943350"/>
            <a:ext cx="2819029" cy="0"/>
          </a:xfrm>
          <a:prstGeom prst="line">
            <a:avLst/>
          </a:prstGeom>
          <a:ln w="9525"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Rectangle 25"/>
          <p:cNvSpPr>
            <a:spLocks noChangeArrowheads="1"/>
          </p:cNvSpPr>
          <p:nvPr/>
        </p:nvSpPr>
        <p:spPr bwMode="auto">
          <a:xfrm>
            <a:off x="5925037" y="3978094"/>
            <a:ext cx="1708110"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24-Week Regimen</a:t>
            </a:r>
          </a:p>
        </p:txBody>
      </p:sp>
      <p:sp>
        <p:nvSpPr>
          <p:cNvPr id="16" name="Rectangle 15">
            <a:extLst>
              <a:ext uri="{FF2B5EF4-FFF2-40B4-BE49-F238E27FC236}">
                <a16:creationId xmlns:a16="http://schemas.microsoft.com/office/drawing/2014/main" id="{45139B3A-26CF-1D38-18D6-F93049242AE3}"/>
              </a:ext>
            </a:extLst>
          </p:cNvPr>
          <p:cNvSpPr/>
          <p:nvPr/>
        </p:nvSpPr>
        <p:spPr>
          <a:xfrm>
            <a:off x="1683545" y="1872835"/>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96-100)</a:t>
            </a:r>
          </a:p>
        </p:txBody>
      </p:sp>
    </p:spTree>
    <p:extLst>
      <p:ext uri="{BB962C8B-B14F-4D97-AF65-F5344CB8AC3E}">
        <p14:creationId xmlns:p14="http://schemas.microsoft.com/office/powerpoint/2010/main" val="291620551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Ledipasvir-Sofosbuvir +/- Ribavirin in Treatment-Naïve HCV GT 1</a:t>
            </a:r>
            <a:br>
              <a:rPr lang="en-US" sz="2000" dirty="0"/>
            </a:br>
            <a:r>
              <a:rPr lang="en-US" sz="2000" dirty="0"/>
              <a:t>ION-1 Study: Results</a:t>
            </a:r>
          </a:p>
        </p:txBody>
      </p:sp>
      <p:sp>
        <p:nvSpPr>
          <p:cNvPr id="9" name="Text Placeholder 8"/>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ION-1: SVR12 by Treatment Regimen and Liver Disease</a:t>
            </a:r>
          </a:p>
        </p:txBody>
      </p:sp>
      <p:sp>
        <p:nvSpPr>
          <p:cNvPr id="7" name="Content Placeholder 6"/>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2014;370:1889-98.</a:t>
            </a:r>
          </a:p>
        </p:txBody>
      </p:sp>
      <p:graphicFrame>
        <p:nvGraphicFramePr>
          <p:cNvPr id="12" name="Chart 11"/>
          <p:cNvGraphicFramePr>
            <a:graphicFrameLocks/>
          </p:cNvGraphicFramePr>
          <p:nvPr>
            <p:extLst>
              <p:ext uri="{D42A27DB-BD31-4B8C-83A1-F6EECF244321}">
                <p14:modId xmlns:p14="http://schemas.microsoft.com/office/powerpoint/2010/main" val="2687938670"/>
              </p:ext>
            </p:extLst>
          </p:nvPr>
        </p:nvGraphicFramePr>
        <p:xfrm>
          <a:off x="457200" y="1371749"/>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2219161" y="3612086"/>
            <a:ext cx="63545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32/33</a:t>
            </a:r>
          </a:p>
        </p:txBody>
      </p:sp>
      <p:cxnSp>
        <p:nvCxnSpPr>
          <p:cNvPr id="18" name="Straight Connector 17"/>
          <p:cNvCxnSpPr/>
          <p:nvPr/>
        </p:nvCxnSpPr>
        <p:spPr>
          <a:xfrm>
            <a:off x="5272425" y="4215825"/>
            <a:ext cx="3019212" cy="0"/>
          </a:xfrm>
          <a:prstGeom prst="line">
            <a:avLst/>
          </a:prstGeom>
          <a:ln w="9525"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618339" y="4215825"/>
            <a:ext cx="3061027" cy="0"/>
          </a:xfrm>
          <a:prstGeom prst="line">
            <a:avLst/>
          </a:prstGeom>
          <a:ln w="9525"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561587" y="3612874"/>
            <a:ext cx="702124"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179/179</a:t>
            </a:r>
          </a:p>
        </p:txBody>
      </p:sp>
      <p:sp>
        <p:nvSpPr>
          <p:cNvPr id="22" name="Rectangle 21"/>
          <p:cNvSpPr/>
          <p:nvPr/>
        </p:nvSpPr>
        <p:spPr>
          <a:xfrm>
            <a:off x="4043916" y="3611793"/>
            <a:ext cx="63545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33/33</a:t>
            </a:r>
          </a:p>
        </p:txBody>
      </p:sp>
      <p:sp>
        <p:nvSpPr>
          <p:cNvPr id="23" name="Rectangle 22"/>
          <p:cNvSpPr/>
          <p:nvPr/>
        </p:nvSpPr>
        <p:spPr>
          <a:xfrm>
            <a:off x="3369031" y="3606541"/>
            <a:ext cx="76974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178/178</a:t>
            </a:r>
          </a:p>
        </p:txBody>
      </p:sp>
      <p:sp>
        <p:nvSpPr>
          <p:cNvPr id="24" name="Rectangle 23"/>
          <p:cNvSpPr/>
          <p:nvPr/>
        </p:nvSpPr>
        <p:spPr>
          <a:xfrm>
            <a:off x="5858765" y="3605664"/>
            <a:ext cx="63545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31/32</a:t>
            </a:r>
          </a:p>
        </p:txBody>
      </p:sp>
      <p:sp>
        <p:nvSpPr>
          <p:cNvPr id="25" name="Rectangle 24"/>
          <p:cNvSpPr/>
          <p:nvPr/>
        </p:nvSpPr>
        <p:spPr>
          <a:xfrm>
            <a:off x="5218328" y="3608033"/>
            <a:ext cx="673003" cy="2827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181/182</a:t>
            </a:r>
          </a:p>
        </p:txBody>
      </p:sp>
      <p:sp>
        <p:nvSpPr>
          <p:cNvPr id="26" name="Rectangle 25"/>
          <p:cNvSpPr/>
          <p:nvPr/>
        </p:nvSpPr>
        <p:spPr>
          <a:xfrm>
            <a:off x="7670701" y="3600050"/>
            <a:ext cx="63545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36/36</a:t>
            </a:r>
          </a:p>
        </p:txBody>
      </p:sp>
      <p:sp>
        <p:nvSpPr>
          <p:cNvPr id="27" name="Rectangle 26"/>
          <p:cNvSpPr/>
          <p:nvPr/>
        </p:nvSpPr>
        <p:spPr>
          <a:xfrm>
            <a:off x="6989986" y="3600051"/>
            <a:ext cx="75110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179/179</a:t>
            </a:r>
          </a:p>
        </p:txBody>
      </p:sp>
      <p:sp>
        <p:nvSpPr>
          <p:cNvPr id="28" name="Rectangle 25"/>
          <p:cNvSpPr>
            <a:spLocks noChangeArrowheads="1"/>
          </p:cNvSpPr>
          <p:nvPr/>
        </p:nvSpPr>
        <p:spPr bwMode="auto">
          <a:xfrm>
            <a:off x="1146738" y="4572000"/>
            <a:ext cx="6858000" cy="203454"/>
          </a:xfrm>
          <a:prstGeom prst="rect">
            <a:avLst/>
          </a:prstGeom>
          <a:solidFill>
            <a:schemeClr val="bg1">
              <a:lumMod val="95000"/>
            </a:schemeClr>
          </a:solidFill>
          <a:ln w="12700">
            <a:noFill/>
            <a:miter lim="800000"/>
            <a:headEnd/>
            <a:tailEnd/>
          </a:ln>
        </p:spPr>
        <p:txBody>
          <a:bodyPr lIns="205740" tIns="34073" rIns="0" bIns="34073" anchor="ctr">
            <a:prstTxWarp prst="textNoShape">
              <a:avLst/>
            </a:prstTxWarp>
          </a:bodyPr>
          <a:lstStyle/>
          <a:p>
            <a:pPr defTabSz="701279">
              <a:spcBef>
                <a:spcPct val="50000"/>
              </a:spcBef>
            </a:pPr>
            <a:r>
              <a:rPr lang="en-US" sz="900" dirty="0">
                <a:solidFill>
                  <a:srgbClr val="000000"/>
                </a:solidFill>
                <a:latin typeface="Arial" pitchFamily="22" charset="0"/>
              </a:rPr>
              <a:t>   Note: subgroup results do not include patients who withdrew consent or were lost to follow-up </a:t>
            </a:r>
          </a:p>
        </p:txBody>
      </p:sp>
      <p:sp>
        <p:nvSpPr>
          <p:cNvPr id="11" name="Rectangle 25"/>
          <p:cNvSpPr>
            <a:spLocks noChangeArrowheads="1"/>
          </p:cNvSpPr>
          <p:nvPr/>
        </p:nvSpPr>
        <p:spPr bwMode="auto">
          <a:xfrm>
            <a:off x="2121061" y="4275360"/>
            <a:ext cx="2055581"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12-Week Treatment</a:t>
            </a:r>
          </a:p>
        </p:txBody>
      </p:sp>
      <p:sp>
        <p:nvSpPr>
          <p:cNvPr id="20" name="Rectangle 25"/>
          <p:cNvSpPr>
            <a:spLocks noChangeArrowheads="1"/>
          </p:cNvSpPr>
          <p:nvPr/>
        </p:nvSpPr>
        <p:spPr bwMode="auto">
          <a:xfrm>
            <a:off x="5753331" y="4215383"/>
            <a:ext cx="2057400"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24-Week Treatment</a:t>
            </a:r>
          </a:p>
        </p:txBody>
      </p:sp>
    </p:spTree>
    <p:extLst>
      <p:ext uri="{BB962C8B-B14F-4D97-AF65-F5344CB8AC3E}">
        <p14:creationId xmlns:p14="http://schemas.microsoft.com/office/powerpoint/2010/main" val="158672788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Ledipasvir-Sofosbuvir +/- Ribavirin in Treatment-Naïve HCV GT 1</a:t>
            </a:r>
            <a:br>
              <a:rPr lang="en-US" sz="2000" dirty="0"/>
            </a:br>
            <a:r>
              <a:rPr lang="en-US" sz="2000" dirty="0"/>
              <a:t>ION-1 Study: Results for </a:t>
            </a:r>
            <a:r>
              <a:rPr lang="en-US" sz="2000" dirty="0" err="1"/>
              <a:t>Ledipasvir-Sofosbuvir</a:t>
            </a:r>
            <a:endParaRPr lang="en-US" sz="2000" dirty="0"/>
          </a:p>
        </p:txBody>
      </p:sp>
      <p:sp>
        <p:nvSpPr>
          <p:cNvPr id="9" name="Text Placeholder 8"/>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ION-1: SVR12 by Treatment Duration and Liver Disease</a:t>
            </a:r>
          </a:p>
        </p:txBody>
      </p:sp>
      <p:sp>
        <p:nvSpPr>
          <p:cNvPr id="7" name="Content Placeholder 6"/>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2014;370:1889-98.</a:t>
            </a:r>
          </a:p>
        </p:txBody>
      </p:sp>
      <p:graphicFrame>
        <p:nvGraphicFramePr>
          <p:cNvPr id="12" name="Chart 11"/>
          <p:cNvGraphicFramePr>
            <a:graphicFrameLocks/>
          </p:cNvGraphicFramePr>
          <p:nvPr>
            <p:extLst>
              <p:ext uri="{D42A27DB-BD31-4B8C-83A1-F6EECF244321}">
                <p14:modId xmlns:p14="http://schemas.microsoft.com/office/powerpoint/2010/main" val="1492954525"/>
              </p:ext>
            </p:extLst>
          </p:nvPr>
        </p:nvGraphicFramePr>
        <p:xfrm>
          <a:off x="461010" y="1534898"/>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3272069" y="3751204"/>
            <a:ext cx="68126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32/33</a:t>
            </a:r>
          </a:p>
        </p:txBody>
      </p:sp>
      <p:sp>
        <p:nvSpPr>
          <p:cNvPr id="21" name="Rectangle 20"/>
          <p:cNvSpPr/>
          <p:nvPr/>
        </p:nvSpPr>
        <p:spPr>
          <a:xfrm>
            <a:off x="2220508" y="3751205"/>
            <a:ext cx="68126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179/179</a:t>
            </a:r>
          </a:p>
        </p:txBody>
      </p:sp>
      <p:sp>
        <p:nvSpPr>
          <p:cNvPr id="24" name="Rectangle 23"/>
          <p:cNvSpPr/>
          <p:nvPr/>
        </p:nvSpPr>
        <p:spPr>
          <a:xfrm>
            <a:off x="6979919" y="3751203"/>
            <a:ext cx="68126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31/32</a:t>
            </a:r>
          </a:p>
        </p:txBody>
      </p:sp>
      <p:sp>
        <p:nvSpPr>
          <p:cNvPr id="25" name="Rectangle 24"/>
          <p:cNvSpPr/>
          <p:nvPr/>
        </p:nvSpPr>
        <p:spPr>
          <a:xfrm>
            <a:off x="5954306" y="3756353"/>
            <a:ext cx="68126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181/182</a:t>
            </a:r>
          </a:p>
        </p:txBody>
      </p:sp>
    </p:spTree>
    <p:extLst>
      <p:ext uri="{BB962C8B-B14F-4D97-AF65-F5344CB8AC3E}">
        <p14:creationId xmlns:p14="http://schemas.microsoft.com/office/powerpoint/2010/main" val="195360645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Ledipasvir-Sofosbuvir +/- Ribavirin in Treatment-Naïve HCV GT 1</a:t>
            </a:r>
            <a:br>
              <a:rPr lang="en-US" sz="2000" dirty="0"/>
            </a:br>
            <a:r>
              <a:rPr lang="en-US" sz="2000" dirty="0"/>
              <a:t>ION-1 Study: Resistance Data</a:t>
            </a:r>
          </a:p>
        </p:txBody>
      </p:sp>
      <p:sp>
        <p:nvSpPr>
          <p:cNvPr id="4" name="Content Placeholder 3"/>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2014;370:1889-98.</a:t>
            </a:r>
          </a:p>
        </p:txBody>
      </p:sp>
      <p:sp>
        <p:nvSpPr>
          <p:cNvPr id="7" name="Content Placeholder 6"/>
          <p:cNvSpPr>
            <a:spLocks noGrp="1"/>
          </p:cNvSpPr>
          <p:nvPr>
            <p:ph sz="half" idx="2"/>
          </p:nvPr>
        </p:nvSpPr>
        <p:spPr/>
        <p:txBody>
          <a:bodyPr>
            <a:normAutofit/>
          </a:bodyPr>
          <a:lstStyle/>
          <a:p>
            <a:pPr>
              <a:lnSpc>
                <a:spcPts val="2400"/>
              </a:lnSpc>
              <a:spcBef>
                <a:spcPts val="800"/>
              </a:spcBef>
            </a:pPr>
            <a:r>
              <a:rPr lang="en-US" sz="1800" b="1" dirty="0"/>
              <a:t>NS5A resistant variants</a:t>
            </a:r>
          </a:p>
          <a:p>
            <a:pPr lvl="1">
              <a:lnSpc>
                <a:spcPts val="2400"/>
              </a:lnSpc>
              <a:spcBef>
                <a:spcPts val="800"/>
              </a:spcBef>
            </a:pPr>
            <a:r>
              <a:rPr lang="en-US" sz="1800" dirty="0"/>
              <a:t>Baseline resistance in 140 (16%) of 861 patients tested</a:t>
            </a:r>
          </a:p>
          <a:p>
            <a:pPr lvl="1">
              <a:lnSpc>
                <a:spcPts val="2400"/>
              </a:lnSpc>
              <a:spcBef>
                <a:spcPts val="800"/>
              </a:spcBef>
            </a:pPr>
            <a:r>
              <a:rPr lang="en-US" sz="1800" dirty="0"/>
              <a:t>SVR12 in 135 (96%) of 140 patients with NS5A resistance</a:t>
            </a:r>
          </a:p>
          <a:p>
            <a:pPr lvl="1">
              <a:lnSpc>
                <a:spcPts val="2400"/>
              </a:lnSpc>
              <a:spcBef>
                <a:spcPts val="800"/>
              </a:spcBef>
            </a:pPr>
            <a:r>
              <a:rPr lang="en-US" sz="1800" dirty="0"/>
              <a:t>2 of the 3 patients with virologic failure had baseline NS5A resistance</a:t>
            </a:r>
          </a:p>
          <a:p>
            <a:pPr marL="0" indent="0">
              <a:lnSpc>
                <a:spcPts val="2400"/>
              </a:lnSpc>
              <a:spcBef>
                <a:spcPts val="800"/>
              </a:spcBef>
              <a:buNone/>
            </a:pPr>
            <a:endParaRPr lang="en-US" sz="1800" dirty="0"/>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Tree>
    <p:extLst>
      <p:ext uri="{BB962C8B-B14F-4D97-AF65-F5344CB8AC3E}">
        <p14:creationId xmlns:p14="http://schemas.microsoft.com/office/powerpoint/2010/main" val="151531646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138498"/>
            <a:ext cx="8515350" cy="742950"/>
          </a:xfrm>
        </p:spPr>
        <p:txBody>
          <a:bodyPr>
            <a:normAutofit/>
          </a:bodyPr>
          <a:lstStyle/>
          <a:p>
            <a:r>
              <a:rPr lang="en-US" sz="2000" dirty="0"/>
              <a:t>Ledipasvir-Sofosbuvir +/- Ribavirin in Treatment-Naïve HCV GT 1</a:t>
            </a:r>
            <a:br>
              <a:rPr lang="en-US" sz="2000" dirty="0"/>
            </a:br>
            <a:r>
              <a:rPr lang="en-US" sz="2000" dirty="0"/>
              <a:t>ION-1 Study: Conclusions</a:t>
            </a:r>
          </a:p>
        </p:txBody>
      </p:sp>
      <p:sp>
        <p:nvSpPr>
          <p:cNvPr id="3" name="Text Placeholder 2">
            <a:extLst>
              <a:ext uri="{FF2B5EF4-FFF2-40B4-BE49-F238E27FC236}">
                <a16:creationId xmlns:a16="http://schemas.microsoft.com/office/drawing/2014/main" id="{DD575C17-FC04-6640-8723-2C9424AE43CA}"/>
              </a:ext>
            </a:extLst>
          </p:cNvPr>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2014;370:1889-98.</a:t>
            </a:r>
          </a:p>
        </p:txBody>
      </p:sp>
      <p:sp>
        <p:nvSpPr>
          <p:cNvPr id="2" name="Content Placeholder 1"/>
          <p:cNvSpPr>
            <a:spLocks noGrp="1"/>
          </p:cNvSpPr>
          <p:nvPr>
            <p:ph sz="half" idx="2"/>
          </p:nvPr>
        </p:nvSpPr>
        <p:spPr>
          <a:xfrm>
            <a:off x="0" y="2069739"/>
            <a:ext cx="9144000" cy="1014746"/>
          </a:xfrm>
        </p:spPr>
        <p:txBody>
          <a:bodyPr>
            <a:noAutofit/>
          </a:bodyPr>
          <a:lstStyle/>
          <a:p>
            <a:r>
              <a:rPr lang="en-US" b="1" dirty="0">
                <a:solidFill>
                  <a:srgbClr val="C00000"/>
                </a:solidFill>
                <a:latin typeface="Arial"/>
                <a:cs typeface="Arial"/>
              </a:rPr>
              <a:t>Conclusions</a:t>
            </a:r>
            <a:r>
              <a:rPr lang="en-US" dirty="0">
                <a:solidFill>
                  <a:schemeClr val="tx1"/>
                </a:solidFill>
                <a:latin typeface="Arial"/>
                <a:cs typeface="Arial"/>
              </a:rPr>
              <a:t>: “Once-daily ledipasvir–sofosbuvir with or without ribavirin for 12 or 24 weeks was highly effective in previously untreated patients with HCV genotype 1 infection.” </a:t>
            </a:r>
          </a:p>
        </p:txBody>
      </p:sp>
    </p:spTree>
    <p:extLst>
      <p:ext uri="{BB962C8B-B14F-4D97-AF65-F5344CB8AC3E}">
        <p14:creationId xmlns:p14="http://schemas.microsoft.com/office/powerpoint/2010/main" val="29714046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1800" dirty="0">
                <a:solidFill>
                  <a:srgbClr val="001D48"/>
                </a:solidFill>
              </a:rPr>
              <a:t>Ledipasvir-Sofosbuvir for 8 or 12 weeks in HCV GT1</a:t>
            </a:r>
            <a:br>
              <a:rPr lang="en-US" sz="1650" dirty="0">
                <a:solidFill>
                  <a:srgbClr val="001D48"/>
                </a:solidFill>
              </a:rPr>
            </a:br>
            <a:r>
              <a:rPr lang="en-US" sz="2400" dirty="0">
                <a:solidFill>
                  <a:srgbClr val="001D48"/>
                </a:solidFill>
              </a:rPr>
              <a:t>ION-3</a:t>
            </a:r>
          </a:p>
        </p:txBody>
      </p:sp>
      <p:sp>
        <p:nvSpPr>
          <p:cNvPr id="2" name="Text Placeholder 1">
            <a:extLst>
              <a:ext uri="{FF2B5EF4-FFF2-40B4-BE49-F238E27FC236}">
                <a16:creationId xmlns:a16="http://schemas.microsoft.com/office/drawing/2014/main" id="{910DA43E-9A76-9347-B383-79DAA1EA0EE0}"/>
              </a:ext>
            </a:extLst>
          </p:cNvPr>
          <p:cNvSpPr>
            <a:spLocks noGrp="1"/>
          </p:cNvSpPr>
          <p:nvPr>
            <p:ph type="body" sz="quarter" idx="15"/>
          </p:nvPr>
        </p:nvSpPr>
        <p:spPr/>
        <p:txBody>
          <a:bodyPr/>
          <a:lstStyle/>
          <a:p>
            <a:r>
              <a:rPr lang="en-US" dirty="0"/>
              <a:t>Source: </a:t>
            </a:r>
            <a:r>
              <a:rPr lang="en-US" dirty="0" err="1"/>
              <a:t>Kowdley</a:t>
            </a:r>
            <a:r>
              <a:rPr lang="en-US" dirty="0"/>
              <a:t> K, et al. N </a:t>
            </a:r>
            <a:r>
              <a:rPr lang="en-US" dirty="0" err="1"/>
              <a:t>Engl</a:t>
            </a:r>
            <a:r>
              <a:rPr lang="en-US" dirty="0"/>
              <a:t> J Med. 2014;370:1879-88.</a:t>
            </a:r>
          </a:p>
        </p:txBody>
      </p:sp>
      <p:sp>
        <p:nvSpPr>
          <p:cNvPr id="5" name="Text Placeholder 4">
            <a:extLst>
              <a:ext uri="{FF2B5EF4-FFF2-40B4-BE49-F238E27FC236}">
                <a16:creationId xmlns:a16="http://schemas.microsoft.com/office/drawing/2014/main" id="{9710C8D6-882F-7F49-A08B-D4701DA8C52B}"/>
              </a:ext>
            </a:extLst>
          </p:cNvPr>
          <p:cNvSpPr>
            <a:spLocks noGrp="1"/>
          </p:cNvSpPr>
          <p:nvPr>
            <p:ph type="body" idx="1"/>
          </p:nvPr>
        </p:nvSpPr>
        <p:spPr/>
        <p:txBody>
          <a:bodyPr/>
          <a:lstStyle/>
          <a:p>
            <a:r>
              <a:rPr lang="en-US" dirty="0"/>
              <a:t>Treatment Naïve, Phase 3 </a:t>
            </a:r>
          </a:p>
        </p:txBody>
      </p:sp>
    </p:spTree>
    <p:extLst>
      <p:ext uri="{BB962C8B-B14F-4D97-AF65-F5344CB8AC3E}">
        <p14:creationId xmlns:p14="http://schemas.microsoft.com/office/powerpoint/2010/main" val="85657416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38498"/>
            <a:ext cx="8515350" cy="742950"/>
          </a:xfrm>
        </p:spPr>
        <p:txBody>
          <a:bodyPr>
            <a:normAutofit/>
          </a:bodyPr>
          <a:lstStyle/>
          <a:p>
            <a:r>
              <a:rPr lang="en-US" sz="2000" dirty="0"/>
              <a:t>Ledipasvir-Sofosbuvir for 8 or 12 Weeks in Treatment-Naïve HCV GT 1</a:t>
            </a:r>
            <a:br>
              <a:rPr lang="en-US" sz="2000" dirty="0"/>
            </a:br>
            <a:r>
              <a:rPr lang="en-US" sz="2000" dirty="0"/>
              <a:t>ION-3 Study: Features</a:t>
            </a:r>
          </a:p>
        </p:txBody>
      </p:sp>
      <p:sp>
        <p:nvSpPr>
          <p:cNvPr id="3" name="Text Placeholder 2">
            <a:extLst>
              <a:ext uri="{FF2B5EF4-FFF2-40B4-BE49-F238E27FC236}">
                <a16:creationId xmlns:a16="http://schemas.microsoft.com/office/drawing/2014/main" id="{835955FE-711E-5E4C-A33C-F393A59C297B}"/>
              </a:ext>
            </a:extLst>
          </p:cNvPr>
          <p:cNvSpPr>
            <a:spLocks noGrp="1"/>
          </p:cNvSpPr>
          <p:nvPr>
            <p:ph type="body" sz="quarter" idx="14"/>
          </p:nvPr>
        </p:nvSpPr>
        <p:spPr/>
        <p:txBody>
          <a:bodyPr/>
          <a:lstStyle/>
          <a:p>
            <a:r>
              <a:rPr lang="en-US" dirty="0"/>
              <a:t>Source: </a:t>
            </a:r>
            <a:r>
              <a:rPr lang="en-US" dirty="0" err="1"/>
              <a:t>Kowdley</a:t>
            </a:r>
            <a:r>
              <a:rPr lang="en-US" dirty="0"/>
              <a:t>, K, et al. N </a:t>
            </a:r>
            <a:r>
              <a:rPr lang="en-US" dirty="0" err="1"/>
              <a:t>Engl</a:t>
            </a:r>
            <a:r>
              <a:rPr lang="en-US" dirty="0"/>
              <a:t> J Med. 2014;370:1879-88.</a:t>
            </a:r>
          </a:p>
        </p:txBody>
      </p:sp>
      <p:sp>
        <p:nvSpPr>
          <p:cNvPr id="6" name="Content Placeholder 5"/>
          <p:cNvSpPr>
            <a:spLocks noGrp="1"/>
          </p:cNvSpPr>
          <p:nvPr>
            <p:ph sz="half" idx="2"/>
          </p:nvPr>
        </p:nvSpPr>
        <p:spPr>
          <a:xfrm>
            <a:off x="457200" y="1052415"/>
            <a:ext cx="8228479" cy="3657600"/>
          </a:xfrm>
        </p:spPr>
        <p:txBody>
          <a:bodyPr>
            <a:noAutofit/>
          </a:bodyPr>
          <a:lstStyle/>
          <a:p>
            <a:pPr marL="210312" indent="-173736" defTabSz="457200" fontAlgn="base">
              <a:lnSpc>
                <a:spcPts val="1900"/>
              </a:lnSpc>
              <a:spcAft>
                <a:spcPct val="0"/>
              </a:spcAft>
              <a:buClr>
                <a:srgbClr val="126B8F"/>
              </a:buClr>
              <a:buSzPct val="90000"/>
              <a:defRPr/>
            </a:pPr>
            <a:r>
              <a:rPr lang="en-US" sz="1500" b="1" dirty="0">
                <a:latin typeface="Arial" pitchFamily="22" charset="0"/>
              </a:rPr>
              <a:t>Design</a:t>
            </a:r>
            <a:r>
              <a:rPr lang="en-US" sz="1500" dirty="0">
                <a:solidFill>
                  <a:schemeClr val="tx1"/>
                </a:solidFill>
                <a:latin typeface="Arial" pitchFamily="22" charset="0"/>
              </a:rPr>
              <a:t>: Open-label, randomized, phase 3 trial comparing ledipasvir-sofosbuvir with or without ribavirin for 8 weeks and ledipasvir-sofosbuvir for 12 weeks in treatment-naïve, noncirrhotic patients with GT1 HCV </a:t>
            </a:r>
          </a:p>
          <a:p>
            <a:pPr marL="210312" indent="-173736" defTabSz="457200" fontAlgn="base">
              <a:lnSpc>
                <a:spcPts val="1900"/>
              </a:lnSpc>
              <a:spcAft>
                <a:spcPct val="0"/>
              </a:spcAft>
              <a:buClr>
                <a:srgbClr val="126B8F"/>
              </a:buClr>
              <a:buSzPct val="90000"/>
              <a:defRPr/>
            </a:pPr>
            <a:r>
              <a:rPr lang="en-US" sz="1500" b="1" dirty="0">
                <a:solidFill>
                  <a:schemeClr val="tx1"/>
                </a:solidFill>
                <a:latin typeface="Arial" pitchFamily="22" charset="0"/>
              </a:rPr>
              <a:t>Setting</a:t>
            </a:r>
            <a:r>
              <a:rPr lang="en-US" sz="1500" dirty="0">
                <a:solidFill>
                  <a:schemeClr val="tx1"/>
                </a:solidFill>
                <a:latin typeface="Arial" pitchFamily="22" charset="0"/>
              </a:rPr>
              <a:t>: 58 sites in United States</a:t>
            </a:r>
          </a:p>
          <a:p>
            <a:pPr marL="210312" indent="-173736" defTabSz="457200" fontAlgn="base">
              <a:lnSpc>
                <a:spcPts val="1600"/>
              </a:lnSpc>
              <a:spcAft>
                <a:spcPct val="0"/>
              </a:spcAft>
              <a:buClr>
                <a:srgbClr val="126B8F"/>
              </a:buClr>
              <a:buSzPct val="90000"/>
              <a:defRPr/>
            </a:pPr>
            <a:r>
              <a:rPr lang="en-US" sz="1500" b="1" dirty="0">
                <a:solidFill>
                  <a:schemeClr val="tx1"/>
                </a:solidFill>
                <a:latin typeface="Arial" pitchFamily="22" charset="0"/>
              </a:rPr>
              <a:t>Entry Criteria </a:t>
            </a:r>
            <a:endParaRPr lang="en-US" sz="1500" dirty="0">
              <a:solidFill>
                <a:schemeClr val="tx1"/>
              </a:solidFill>
              <a:latin typeface="Arial" pitchFamily="22" charset="0"/>
            </a:endParaRPr>
          </a:p>
          <a:p>
            <a:pPr marL="376047" lvl="1" indent="-173736" defTabSz="457200" fontAlgn="base">
              <a:lnSpc>
                <a:spcPts val="1900"/>
              </a:lnSpc>
              <a:spcBef>
                <a:spcPts val="300"/>
              </a:spcBef>
              <a:spcAft>
                <a:spcPct val="0"/>
              </a:spcAft>
              <a:buClr>
                <a:srgbClr val="126B8F"/>
              </a:buClr>
              <a:buSzPct val="90000"/>
              <a:defRPr/>
            </a:pPr>
            <a:r>
              <a:rPr lang="en-US" sz="1500" dirty="0">
                <a:solidFill>
                  <a:schemeClr val="tx1"/>
                </a:solidFill>
                <a:latin typeface="Arial" pitchFamily="22" charset="0"/>
              </a:rPr>
              <a:t>Chronic HCV Genotype 1 (n = 647)</a:t>
            </a:r>
          </a:p>
          <a:p>
            <a:pPr marL="376047" lvl="1" indent="-173736" defTabSz="457200" fontAlgn="base">
              <a:lnSpc>
                <a:spcPts val="1900"/>
              </a:lnSpc>
              <a:spcAft>
                <a:spcPct val="0"/>
              </a:spcAft>
              <a:buClr>
                <a:srgbClr val="126B8F"/>
              </a:buClr>
              <a:buSzPct val="90000"/>
              <a:defRPr/>
            </a:pPr>
            <a:r>
              <a:rPr lang="en-US" sz="1500" dirty="0">
                <a:solidFill>
                  <a:schemeClr val="tx1"/>
                </a:solidFill>
                <a:latin typeface="Arial" pitchFamily="22" charset="0"/>
              </a:rPr>
              <a:t>18 years or older</a:t>
            </a:r>
          </a:p>
          <a:p>
            <a:pPr marL="376047" lvl="1" indent="-173736" defTabSz="457200" fontAlgn="base">
              <a:lnSpc>
                <a:spcPts val="1900"/>
              </a:lnSpc>
              <a:spcAft>
                <a:spcPct val="0"/>
              </a:spcAft>
              <a:buClr>
                <a:srgbClr val="126B8F"/>
              </a:buClr>
              <a:buSzPct val="90000"/>
              <a:defRPr/>
            </a:pPr>
            <a:r>
              <a:rPr lang="en-US" sz="1500" dirty="0">
                <a:solidFill>
                  <a:schemeClr val="tx1"/>
                </a:solidFill>
                <a:latin typeface="Arial" pitchFamily="22" charset="0"/>
              </a:rPr>
              <a:t>No prior HCV treatment</a:t>
            </a:r>
          </a:p>
          <a:p>
            <a:pPr marL="376047" lvl="1" indent="-173736" defTabSz="457200" fontAlgn="base">
              <a:lnSpc>
                <a:spcPts val="1900"/>
              </a:lnSpc>
              <a:spcAft>
                <a:spcPct val="0"/>
              </a:spcAft>
              <a:buClr>
                <a:srgbClr val="126B8F"/>
              </a:buClr>
              <a:buSzPct val="90000"/>
              <a:defRPr/>
            </a:pPr>
            <a:r>
              <a:rPr lang="en-US" sz="1500" dirty="0">
                <a:solidFill>
                  <a:schemeClr val="tx1"/>
                </a:solidFill>
                <a:latin typeface="Arial" pitchFamily="22" charset="0"/>
              </a:rPr>
              <a:t>Patients with cirrhosis were excluded</a:t>
            </a:r>
          </a:p>
          <a:p>
            <a:pPr marL="376047" lvl="1" indent="-173736" defTabSz="457200" fontAlgn="base">
              <a:lnSpc>
                <a:spcPts val="1900"/>
              </a:lnSpc>
              <a:spcAft>
                <a:spcPct val="0"/>
              </a:spcAft>
              <a:buClr>
                <a:srgbClr val="126B8F"/>
              </a:buClr>
              <a:buSzPct val="90000"/>
              <a:defRPr/>
            </a:pPr>
            <a:r>
              <a:rPr lang="en-US" sz="1500" dirty="0">
                <a:solidFill>
                  <a:schemeClr val="tx1"/>
                </a:solidFill>
                <a:latin typeface="Arial" pitchFamily="22" charset="0"/>
              </a:rPr>
              <a:t>HCV RNA ≥10,000 IU/mL</a:t>
            </a:r>
          </a:p>
          <a:p>
            <a:pPr marL="376047" lvl="1" indent="-173736" defTabSz="457200" fontAlgn="base">
              <a:lnSpc>
                <a:spcPts val="1900"/>
              </a:lnSpc>
              <a:spcAft>
                <a:spcPct val="0"/>
              </a:spcAft>
              <a:buClr>
                <a:srgbClr val="126B8F"/>
              </a:buClr>
              <a:buSzPct val="90000"/>
              <a:defRPr/>
            </a:pPr>
            <a:r>
              <a:rPr lang="en-US" sz="1500" dirty="0">
                <a:solidFill>
                  <a:schemeClr val="tx1"/>
                </a:solidFill>
                <a:latin typeface="Arial" pitchFamily="22" charset="0"/>
              </a:rPr>
              <a:t>No limits on body mass index </a:t>
            </a:r>
          </a:p>
          <a:p>
            <a:pPr marL="210312" indent="-173736" defTabSz="457200" fontAlgn="base">
              <a:lnSpc>
                <a:spcPts val="1900"/>
              </a:lnSpc>
              <a:spcAft>
                <a:spcPct val="0"/>
              </a:spcAft>
              <a:buClr>
                <a:srgbClr val="126B8F"/>
              </a:buClr>
              <a:buSzPct val="90000"/>
              <a:defRPr/>
            </a:pPr>
            <a:r>
              <a:rPr lang="en-US" sz="1500" b="1" dirty="0">
                <a:solidFill>
                  <a:schemeClr val="tx1"/>
                </a:solidFill>
                <a:latin typeface="Arial" pitchFamily="22" charset="0"/>
              </a:rPr>
              <a:t>Primary End Point</a:t>
            </a:r>
            <a:r>
              <a:rPr lang="en-US" sz="1500" dirty="0">
                <a:solidFill>
                  <a:schemeClr val="tx1"/>
                </a:solidFill>
                <a:latin typeface="Arial" pitchFamily="22" charset="0"/>
              </a:rPr>
              <a:t>: SVR12</a:t>
            </a:r>
          </a:p>
          <a:p>
            <a:endParaRPr lang="en-US" sz="1500" dirty="0"/>
          </a:p>
        </p:txBody>
      </p:sp>
    </p:spTree>
    <p:extLst>
      <p:ext uri="{BB962C8B-B14F-4D97-AF65-F5344CB8AC3E}">
        <p14:creationId xmlns:p14="http://schemas.microsoft.com/office/powerpoint/2010/main" val="313811848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t>Ledipasvir-Sofosbuvir (</a:t>
            </a:r>
            <a:r>
              <a:rPr lang="en-US" sz="1800" i="1" dirty="0"/>
              <a:t>Harvoni</a:t>
            </a:r>
            <a:r>
              <a:rPr lang="en-US" sz="1800" dirty="0"/>
              <a:t>)</a:t>
            </a:r>
            <a:br>
              <a:rPr lang="en-US" sz="1800" dirty="0"/>
            </a:br>
            <a:r>
              <a:rPr lang="en-US" sz="2400" dirty="0"/>
              <a:t>Background and Dosing</a:t>
            </a:r>
          </a:p>
        </p:txBody>
      </p:sp>
    </p:spTree>
    <p:extLst>
      <p:ext uri="{BB962C8B-B14F-4D97-AF65-F5344CB8AC3E}">
        <p14:creationId xmlns:p14="http://schemas.microsoft.com/office/powerpoint/2010/main" val="331929024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390263" y="1793786"/>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323850" y="138498"/>
            <a:ext cx="8515350" cy="742950"/>
          </a:xfrm>
        </p:spPr>
        <p:txBody>
          <a:bodyPr>
            <a:normAutofit/>
          </a:bodyPr>
          <a:lstStyle/>
          <a:p>
            <a:r>
              <a:rPr lang="en-US" sz="2000" dirty="0"/>
              <a:t>Ledipasvir-Sofosbuvir for 8 or 12 Weeks in Treatment-Naïve HCV GT 1</a:t>
            </a:r>
            <a:br>
              <a:rPr lang="en-US" sz="2000" dirty="0"/>
            </a:br>
            <a:r>
              <a:rPr lang="en-US" sz="2000" dirty="0"/>
              <a:t>ION-3 Study: Study Design</a:t>
            </a:r>
          </a:p>
        </p:txBody>
      </p:sp>
      <p:sp>
        <p:nvSpPr>
          <p:cNvPr id="7" name="Content Placeholder 6"/>
          <p:cNvSpPr>
            <a:spLocks noGrp="1"/>
          </p:cNvSpPr>
          <p:nvPr>
            <p:ph type="body" sz="quarter" idx="14"/>
          </p:nvPr>
        </p:nvSpPr>
        <p:spPr/>
        <p:txBody>
          <a:bodyPr/>
          <a:lstStyle/>
          <a:p>
            <a:r>
              <a:rPr lang="en-US" dirty="0"/>
              <a:t>Source: </a:t>
            </a:r>
            <a:r>
              <a:rPr lang="en-US" dirty="0" err="1"/>
              <a:t>Kowdley</a:t>
            </a:r>
            <a:r>
              <a:rPr lang="en-US" dirty="0"/>
              <a:t>, K, et al. N </a:t>
            </a:r>
            <a:r>
              <a:rPr lang="en-US" dirty="0" err="1"/>
              <a:t>Engl</a:t>
            </a:r>
            <a:r>
              <a:rPr lang="en-US" dirty="0"/>
              <a:t> J Med. 2014;370:1879-88.</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26" name="Rectangle 5"/>
          <p:cNvSpPr>
            <a:spLocks noChangeArrowheads="1"/>
          </p:cNvSpPr>
          <p:nvPr/>
        </p:nvSpPr>
        <p:spPr bwMode="auto">
          <a:xfrm>
            <a:off x="3018663" y="1662476"/>
            <a:ext cx="1371600" cy="268175"/>
          </a:xfrm>
          <a:prstGeom prst="rect">
            <a:avLst/>
          </a:prstGeom>
          <a:solidFill>
            <a:srgbClr val="6B5A66">
              <a:alpha val="35000"/>
            </a:srgbClr>
          </a:solidFill>
          <a:ln w="6350" cmpd="sng">
            <a:solidFill>
              <a:srgbClr val="000000"/>
            </a:solidFill>
            <a:miter lim="800000"/>
            <a:headEnd/>
            <a:tailEnd/>
          </a:ln>
          <a:effectLst/>
        </p:spPr>
        <p:txBody>
          <a:bodyPr wrap="none" anchor="ctr"/>
          <a:lstStyle/>
          <a:p>
            <a:r>
              <a:rPr lang="en-US" sz="1050" b="1" dirty="0">
                <a:latin typeface="Arial"/>
                <a:cs typeface="Arial"/>
              </a:rPr>
              <a:t>LDV-SOF</a:t>
            </a:r>
          </a:p>
        </p:txBody>
      </p:sp>
      <p:sp>
        <p:nvSpPr>
          <p:cNvPr id="27" name="Rectangle 26"/>
          <p:cNvSpPr/>
          <p:nvPr/>
        </p:nvSpPr>
        <p:spPr>
          <a:xfrm>
            <a:off x="6172200" y="1641830"/>
            <a:ext cx="667008"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7" name="Rectangle 36"/>
          <p:cNvSpPr/>
          <p:nvPr/>
        </p:nvSpPr>
        <p:spPr>
          <a:xfrm>
            <a:off x="1139593" y="1653970"/>
            <a:ext cx="1146407" cy="733805"/>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FF"/>
                </a:solidFill>
                <a:latin typeface="Arial" panose="020B0604020202020204" pitchFamily="34" charset="0"/>
                <a:cs typeface="Arial" panose="020B0604020202020204" pitchFamily="34" charset="0"/>
              </a:rPr>
              <a:t>GT-1</a:t>
            </a:r>
          </a:p>
          <a:p>
            <a:pPr algn="ctr"/>
            <a:r>
              <a:rPr lang="en-US" sz="1050" b="1" dirty="0">
                <a:solidFill>
                  <a:srgbClr val="FFFFFF"/>
                </a:solidFill>
                <a:latin typeface="Arial" panose="020B0604020202020204" pitchFamily="34" charset="0"/>
                <a:cs typeface="Arial" panose="020B0604020202020204" pitchFamily="34" charset="0"/>
              </a:rPr>
              <a:t>Naïve</a:t>
            </a:r>
          </a:p>
          <a:p>
            <a:pPr algn="ctr"/>
            <a:r>
              <a:rPr lang="en-US" sz="1050" b="1" dirty="0">
                <a:solidFill>
                  <a:srgbClr val="FFFFFF"/>
                </a:solidFill>
                <a:latin typeface="Arial" panose="020B0604020202020204" pitchFamily="34" charset="0"/>
                <a:cs typeface="Arial" panose="020B0604020202020204" pitchFamily="34" charset="0"/>
              </a:rPr>
              <a:t>Non-cirrhotic</a:t>
            </a:r>
            <a:endParaRPr lang="en-US" sz="1050" dirty="0">
              <a:solidFill>
                <a:srgbClr val="FFFFFF"/>
              </a:solidFill>
              <a:latin typeface="Arial" panose="020B0604020202020204" pitchFamily="34" charset="0"/>
              <a:cs typeface="Arial" panose="020B0604020202020204" pitchFamily="34" charset="0"/>
            </a:endParaRPr>
          </a:p>
        </p:txBody>
      </p:sp>
      <p:sp>
        <p:nvSpPr>
          <p:cNvPr id="39" name="Rectangle 38"/>
          <p:cNvSpPr/>
          <p:nvPr/>
        </p:nvSpPr>
        <p:spPr>
          <a:xfrm>
            <a:off x="2228850" y="1645466"/>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215</a:t>
            </a:r>
          </a:p>
        </p:txBody>
      </p:sp>
      <p:cxnSp>
        <p:nvCxnSpPr>
          <p:cNvPr id="66" name="Straight Connector 65"/>
          <p:cNvCxnSpPr/>
          <p:nvPr/>
        </p:nvCxnSpPr>
        <p:spPr>
          <a:xfrm>
            <a:off x="5086350" y="3071450"/>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Rectangle 5"/>
          <p:cNvSpPr>
            <a:spLocks noChangeArrowheads="1"/>
          </p:cNvSpPr>
          <p:nvPr/>
        </p:nvSpPr>
        <p:spPr bwMode="auto">
          <a:xfrm>
            <a:off x="3018663" y="2934021"/>
            <a:ext cx="2056258" cy="268175"/>
          </a:xfrm>
          <a:prstGeom prst="rect">
            <a:avLst/>
          </a:prstGeom>
          <a:solidFill>
            <a:srgbClr val="6B5A66">
              <a:alpha val="35000"/>
            </a:srgbClr>
          </a:solidFill>
          <a:ln w="6350" cmpd="sng">
            <a:solidFill>
              <a:srgbClr val="000000"/>
            </a:solidFill>
            <a:miter lim="800000"/>
            <a:headEnd/>
            <a:tailEnd/>
          </a:ln>
          <a:effectLst/>
        </p:spPr>
        <p:txBody>
          <a:bodyPr wrap="none" anchor="ctr"/>
          <a:lstStyle/>
          <a:p>
            <a:r>
              <a:rPr lang="en-US" sz="1050" b="1" dirty="0">
                <a:latin typeface="Arial"/>
                <a:cs typeface="Arial"/>
              </a:rPr>
              <a:t>LDV-SOF </a:t>
            </a:r>
          </a:p>
        </p:txBody>
      </p:sp>
      <p:sp>
        <p:nvSpPr>
          <p:cNvPr id="69" name="Rectangle 68"/>
          <p:cNvSpPr/>
          <p:nvPr/>
        </p:nvSpPr>
        <p:spPr>
          <a:xfrm>
            <a:off x="6839208" y="2919495"/>
            <a:ext cx="640749"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cxnSp>
        <p:nvCxnSpPr>
          <p:cNvPr id="44" name="Straight Connector 43"/>
          <p:cNvCxnSpPr/>
          <p:nvPr/>
        </p:nvCxnSpPr>
        <p:spPr>
          <a:xfrm>
            <a:off x="4402260" y="2239715"/>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Rectangle 5"/>
          <p:cNvSpPr>
            <a:spLocks noChangeArrowheads="1"/>
          </p:cNvSpPr>
          <p:nvPr/>
        </p:nvSpPr>
        <p:spPr bwMode="auto">
          <a:xfrm>
            <a:off x="3018663" y="2110791"/>
            <a:ext cx="1371600" cy="268175"/>
          </a:xfrm>
          <a:prstGeom prst="rect">
            <a:avLst/>
          </a:prstGeom>
          <a:solidFill>
            <a:schemeClr val="accent1">
              <a:lumMod val="40000"/>
              <a:lumOff val="60000"/>
            </a:schemeClr>
          </a:solidFill>
          <a:ln w="6350" cmpd="sng">
            <a:solidFill>
              <a:srgbClr val="000000"/>
            </a:solidFill>
            <a:miter lim="800000"/>
            <a:headEnd/>
            <a:tailEnd/>
          </a:ln>
          <a:effectLst/>
        </p:spPr>
        <p:txBody>
          <a:bodyPr wrap="none" anchor="ctr"/>
          <a:lstStyle/>
          <a:p>
            <a:r>
              <a:rPr lang="en-US" sz="1050" b="1" dirty="0">
                <a:latin typeface="Arial"/>
                <a:cs typeface="Arial"/>
              </a:rPr>
              <a:t>LDV-SOF + RBV</a:t>
            </a:r>
          </a:p>
        </p:txBody>
      </p:sp>
      <p:sp>
        <p:nvSpPr>
          <p:cNvPr id="48" name="Rectangle 47"/>
          <p:cNvSpPr/>
          <p:nvPr/>
        </p:nvSpPr>
        <p:spPr>
          <a:xfrm>
            <a:off x="6184197" y="2096265"/>
            <a:ext cx="655011"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3" name="Rectangle 32"/>
          <p:cNvSpPr/>
          <p:nvPr/>
        </p:nvSpPr>
        <p:spPr>
          <a:xfrm>
            <a:off x="1139593" y="2766231"/>
            <a:ext cx="1146407" cy="605620"/>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FF"/>
                </a:solidFill>
                <a:latin typeface="Arial" panose="020B0604020202020204" pitchFamily="34" charset="0"/>
                <a:cs typeface="Arial" panose="020B0604020202020204" pitchFamily="34" charset="0"/>
              </a:rPr>
              <a:t>GT-1</a:t>
            </a:r>
            <a:br>
              <a:rPr lang="en-US" sz="120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Naive</a:t>
            </a:r>
            <a:endParaRPr lang="en-US" sz="1050" i="1" dirty="0">
              <a:solidFill>
                <a:srgbClr val="FFFFFF"/>
              </a:solidFill>
              <a:latin typeface="Arial" panose="020B0604020202020204" pitchFamily="34" charset="0"/>
              <a:cs typeface="Arial" panose="020B0604020202020204" pitchFamily="34" charset="0"/>
            </a:endParaRPr>
          </a:p>
        </p:txBody>
      </p:sp>
      <p:sp>
        <p:nvSpPr>
          <p:cNvPr id="42" name="Rectangle 41"/>
          <p:cNvSpPr/>
          <p:nvPr/>
        </p:nvSpPr>
        <p:spPr>
          <a:xfrm>
            <a:off x="2228850" y="2082915"/>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216</a:t>
            </a:r>
          </a:p>
        </p:txBody>
      </p:sp>
      <p:sp>
        <p:nvSpPr>
          <p:cNvPr id="43" name="Rectangle 42"/>
          <p:cNvSpPr/>
          <p:nvPr/>
        </p:nvSpPr>
        <p:spPr>
          <a:xfrm>
            <a:off x="2228850" y="2917110"/>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216</a:t>
            </a:r>
          </a:p>
        </p:txBody>
      </p:sp>
      <p:grpSp>
        <p:nvGrpSpPr>
          <p:cNvPr id="30" name="Group 29"/>
          <p:cNvGrpSpPr/>
          <p:nvPr/>
        </p:nvGrpSpPr>
        <p:grpSpPr>
          <a:xfrm>
            <a:off x="1138416" y="1021866"/>
            <a:ext cx="6871718" cy="386328"/>
            <a:chOff x="-6113" y="1362488"/>
            <a:chExt cx="9162291" cy="515104"/>
          </a:xfrm>
        </p:grpSpPr>
        <p:sp>
          <p:nvSpPr>
            <p:cNvPr id="38" name="Rectangle 37"/>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40" name="Rectangle 39"/>
            <p:cNvSpPr/>
            <p:nvPr/>
          </p:nvSpPr>
          <p:spPr>
            <a:xfrm>
              <a:off x="83820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45" name="Rectangle 44"/>
            <p:cNvSpPr/>
            <p:nvPr/>
          </p:nvSpPr>
          <p:spPr>
            <a:xfrm>
              <a:off x="224296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47" name="Rectangle 46"/>
            <p:cNvSpPr/>
            <p:nvPr/>
          </p:nvSpPr>
          <p:spPr>
            <a:xfrm>
              <a:off x="77157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49" name="Rectangle 48"/>
            <p:cNvSpPr/>
            <p:nvPr/>
          </p:nvSpPr>
          <p:spPr>
            <a:xfrm>
              <a:off x="404908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cxnSp>
          <p:nvCxnSpPr>
            <p:cNvPr id="51" name="Straight Connector 50"/>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51422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33111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9884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98066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cxnSp>
          <p:nvCxnSpPr>
            <p:cNvPr id="57" name="Straight Connector 56"/>
            <p:cNvCxnSpPr/>
            <p:nvPr/>
          </p:nvCxnSpPr>
          <p:spPr>
            <a:xfrm flipV="1">
              <a:off x="526268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82312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cxnSp>
          <p:nvCxnSpPr>
            <p:cNvPr id="59" name="Straight Connector 58"/>
            <p:cNvCxnSpPr/>
            <p:nvPr/>
          </p:nvCxnSpPr>
          <p:spPr>
            <a:xfrm flipH="1" flipV="1">
              <a:off x="7093355" y="177094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Rectangle 25"/>
          <p:cNvSpPr>
            <a:spLocks noChangeArrowheads="1"/>
          </p:cNvSpPr>
          <p:nvPr/>
        </p:nvSpPr>
        <p:spPr bwMode="auto">
          <a:xfrm>
            <a:off x="1137788" y="3714750"/>
            <a:ext cx="6871716" cy="857233"/>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LDV=ledipasvir; SOF=sofosbuvir; RBV=ribavirin </a:t>
            </a:r>
          </a:p>
          <a:p>
            <a:pPr defTabSz="701279">
              <a:spcBef>
                <a:spcPts val="600"/>
              </a:spcBef>
            </a:pPr>
            <a:r>
              <a:rPr lang="en-US" sz="1050" b="1" dirty="0">
                <a:solidFill>
                  <a:srgbClr val="000000"/>
                </a:solidFill>
                <a:latin typeface="Arial" pitchFamily="22" charset="0"/>
              </a:rPr>
              <a:t>Drug Dosing: </a:t>
            </a:r>
          </a:p>
          <a:p>
            <a:pPr defTabSz="701279">
              <a:spcBef>
                <a:spcPts val="0"/>
              </a:spcBef>
            </a:pPr>
            <a:r>
              <a:rPr lang="en-US" sz="1050" dirty="0">
                <a:solidFill>
                  <a:srgbClr val="000000"/>
                </a:solidFill>
                <a:latin typeface="Arial" pitchFamily="22" charset="0"/>
              </a:rPr>
              <a:t>Ledipasvir-sofosbuvir (90/400 mg): fixed dose combination; one pill once daily </a:t>
            </a:r>
          </a:p>
          <a:p>
            <a:pPr defTabSz="701279">
              <a:spcBef>
                <a:spcPts val="0"/>
              </a:spcBef>
            </a:pPr>
            <a:r>
              <a:rPr lang="en-US" sz="1050" dirty="0">
                <a:solidFill>
                  <a:srgbClr val="000000"/>
                </a:solidFill>
                <a:latin typeface="Arial" pitchFamily="22" charset="0"/>
              </a:rPr>
              <a:t>Ribavirin (weight-based and divided bid): 1000 mg/day if &lt;75 kg or 1200 mg/day if ≥75 kg</a:t>
            </a:r>
          </a:p>
        </p:txBody>
      </p:sp>
    </p:spTree>
    <p:extLst>
      <p:ext uri="{BB962C8B-B14F-4D97-AF65-F5344CB8AC3E}">
        <p14:creationId xmlns:p14="http://schemas.microsoft.com/office/powerpoint/2010/main" val="261897439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for 8 or 12 Weeks in Treatment-Naïve HCV GT 1</a:t>
            </a:r>
            <a:br>
              <a:rPr lang="en-US" sz="2000" dirty="0"/>
            </a:br>
            <a:r>
              <a:rPr lang="en-US" sz="2000" dirty="0"/>
              <a:t>ION-3 Study: Baseline Characteristics</a:t>
            </a:r>
          </a:p>
        </p:txBody>
      </p:sp>
      <p:sp>
        <p:nvSpPr>
          <p:cNvPr id="7" name="Content Placeholder 6"/>
          <p:cNvSpPr>
            <a:spLocks noGrp="1"/>
          </p:cNvSpPr>
          <p:nvPr>
            <p:ph type="body" sz="quarter" idx="14"/>
          </p:nvPr>
        </p:nvSpPr>
        <p:spPr/>
        <p:txBody>
          <a:bodyPr/>
          <a:lstStyle/>
          <a:p>
            <a:r>
              <a:rPr lang="en-US" dirty="0"/>
              <a:t>Source: </a:t>
            </a:r>
            <a:r>
              <a:rPr lang="en-US" dirty="0" err="1"/>
              <a:t>Kowdley</a:t>
            </a:r>
            <a:r>
              <a:rPr lang="en-US" dirty="0"/>
              <a:t>, K, et al. N </a:t>
            </a:r>
            <a:r>
              <a:rPr lang="en-US" dirty="0" err="1"/>
              <a:t>Engl</a:t>
            </a:r>
            <a:r>
              <a:rPr lang="en-US" dirty="0"/>
              <a:t> J Med. 2014;370:1879-88.</a:t>
            </a:r>
          </a:p>
        </p:txBody>
      </p:sp>
      <p:graphicFrame>
        <p:nvGraphicFramePr>
          <p:cNvPr id="4" name="Group 66"/>
          <p:cNvGraphicFramePr>
            <a:graphicFrameLocks noGrp="1"/>
          </p:cNvGraphicFramePr>
          <p:nvPr>
            <p:extLst>
              <p:ext uri="{D42A27DB-BD31-4B8C-83A1-F6EECF244321}">
                <p14:modId xmlns:p14="http://schemas.microsoft.com/office/powerpoint/2010/main" val="3466139246"/>
              </p:ext>
            </p:extLst>
          </p:nvPr>
        </p:nvGraphicFramePr>
        <p:xfrm>
          <a:off x="457200" y="1028702"/>
          <a:ext cx="8229597" cy="3726180"/>
        </p:xfrm>
        <a:graphic>
          <a:graphicData uri="http://schemas.openxmlformats.org/drawingml/2006/table">
            <a:tbl>
              <a:tblPr>
                <a:effectLst/>
              </a:tblPr>
              <a:tblGrid>
                <a:gridCol w="2537077">
                  <a:extLst>
                    <a:ext uri="{9D8B030D-6E8A-4147-A177-3AD203B41FA5}">
                      <a16:colId xmlns:a16="http://schemas.microsoft.com/office/drawing/2014/main" val="20000"/>
                    </a:ext>
                  </a:extLst>
                </a:gridCol>
                <a:gridCol w="1813333">
                  <a:extLst>
                    <a:ext uri="{9D8B030D-6E8A-4147-A177-3AD203B41FA5}">
                      <a16:colId xmlns:a16="http://schemas.microsoft.com/office/drawing/2014/main" val="20001"/>
                    </a:ext>
                  </a:extLst>
                </a:gridCol>
                <a:gridCol w="1813333">
                  <a:extLst>
                    <a:ext uri="{9D8B030D-6E8A-4147-A177-3AD203B41FA5}">
                      <a16:colId xmlns:a16="http://schemas.microsoft.com/office/drawing/2014/main" val="20002"/>
                    </a:ext>
                  </a:extLst>
                </a:gridCol>
                <a:gridCol w="2065854">
                  <a:extLst>
                    <a:ext uri="{9D8B030D-6E8A-4147-A177-3AD203B41FA5}">
                      <a16:colId xmlns:a16="http://schemas.microsoft.com/office/drawing/2014/main" val="20003"/>
                    </a:ext>
                  </a:extLst>
                </a:gridCol>
              </a:tblGrid>
              <a:tr h="249453">
                <a:tc row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Baseline Characteristics</a:t>
                      </a:r>
                    </a:p>
                  </a:txBody>
                  <a:tcPr marL="54864" marR="34290" marT="34290" marB="34290" anchor="ctr" horzOverflow="overflow">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8-Week Treatment</a:t>
                      </a:r>
                    </a:p>
                  </a:txBody>
                  <a:tcPr marL="54864" marR="34290" marT="34290" marB="3429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12-Week Treatment</a:t>
                      </a:r>
                    </a:p>
                  </a:txBody>
                  <a:tcPr marL="54864" marR="34290" marT="34290" marB="34290" anchor="ctr" horzOverflow="overflow">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r h="387625">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ea typeface="ヒラギノ角ゴ Pro W3"/>
                          <a:cs typeface="Arial" panose="020B0604020202020204" pitchFamily="34" charset="0"/>
                          <a:sym typeface="Symbol" pitchFamily="18" charset="2"/>
                        </a:rPr>
                        <a:t>LDV-SOF </a:t>
                      </a:r>
                      <a:br>
                        <a:rPr lang="en-US" sz="1100" b="0" dirty="0">
                          <a:solidFill>
                            <a:srgbClr val="FFFFFF"/>
                          </a:solidFill>
                          <a:latin typeface="Arial" panose="020B0604020202020204" pitchFamily="34" charset="0"/>
                          <a:ea typeface="ヒラギノ角ゴ Pro W3"/>
                          <a:cs typeface="Arial" panose="020B0604020202020204" pitchFamily="34" charset="0"/>
                          <a:sym typeface="Symbol" pitchFamily="18" charset="2"/>
                        </a:rPr>
                      </a:br>
                      <a:r>
                        <a:rPr lang="en-US" sz="1100" b="0" dirty="0">
                          <a:solidFill>
                            <a:srgbClr val="FFFFFF"/>
                          </a:solidFill>
                          <a:latin typeface="Arial" panose="020B0604020202020204" pitchFamily="34" charset="0"/>
                          <a:ea typeface="ヒラギノ角ゴ Pro W3"/>
                          <a:cs typeface="Arial" panose="020B0604020202020204" pitchFamily="34" charset="0"/>
                          <a:sym typeface="Symbol" pitchFamily="18" charset="2"/>
                        </a:rPr>
                        <a:t>(n = 215)</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Arial" panose="020B0604020202020204" pitchFamily="34" charset="0"/>
                          <a:cs typeface="Arial" panose="020B0604020202020204" pitchFamily="34" charset="0"/>
                        </a:rPr>
                        <a:t>LDV-SOF + RBV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rgbClr val="FFFFFF"/>
                          </a:solidFill>
                          <a:latin typeface="Arial" panose="020B0604020202020204" pitchFamily="34" charset="0"/>
                          <a:cs typeface="Arial" panose="020B0604020202020204" pitchFamily="34" charset="0"/>
                        </a:rPr>
                        <a:t>(n = 216)</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cs typeface="Arial" panose="020B0604020202020204" pitchFamily="34" charset="0"/>
                        </a:rPr>
                        <a:t>LDV-SOF</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cs typeface="Arial" panose="020B0604020202020204" pitchFamily="34" charset="0"/>
                        </a:rPr>
                        <a:t>(n = 216)</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extLst>
                  <a:ext uri="{0D108BD9-81ED-4DB2-BD59-A6C34878D82A}">
                    <a16:rowId xmlns:a16="http://schemas.microsoft.com/office/drawing/2014/main" val="10001"/>
                  </a:ext>
                </a:extLst>
              </a:tr>
              <a:tr h="226724">
                <a:tc>
                  <a:txBody>
                    <a:bodyPr/>
                    <a:lstStyle/>
                    <a:p>
                      <a:r>
                        <a:rPr lang="en-US" sz="1100" dirty="0">
                          <a:latin typeface="Arial" panose="020B0604020202020204" pitchFamily="34" charset="0"/>
                          <a:cs typeface="Arial" panose="020B0604020202020204" pitchFamily="34" charset="0"/>
                        </a:rPr>
                        <a:t>Mean age, y (range)</a:t>
                      </a:r>
                    </a:p>
                  </a:txBody>
                  <a:tcPr marL="13716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53 (22</a:t>
                      </a:r>
                      <a:r>
                        <a:rPr lang="en-US" sz="1100" kern="1200" baseline="0" dirty="0">
                          <a:solidFill>
                            <a:schemeClr val="dk1"/>
                          </a:solidFill>
                          <a:latin typeface="Arial" panose="020B0604020202020204" pitchFamily="34" charset="0"/>
                          <a:ea typeface="+mn-ea"/>
                          <a:cs typeface="Arial" panose="020B0604020202020204" pitchFamily="34" charset="0"/>
                        </a:rPr>
                        <a:t>–75)</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51 (21</a:t>
                      </a:r>
                      <a:r>
                        <a:rPr lang="en-US" sz="1100" kern="1200" baseline="0" dirty="0">
                          <a:solidFill>
                            <a:schemeClr val="dk1"/>
                          </a:solidFill>
                          <a:latin typeface="Arial" panose="020B0604020202020204" pitchFamily="34" charset="0"/>
                          <a:ea typeface="+mn-ea"/>
                          <a:cs typeface="Arial" panose="020B0604020202020204" pitchFamily="34" charset="0"/>
                        </a:rPr>
                        <a:t>–71)</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53 (20</a:t>
                      </a:r>
                      <a:r>
                        <a:rPr lang="en-US" sz="1100" kern="1200" baseline="0" dirty="0">
                          <a:solidFill>
                            <a:schemeClr val="dk1"/>
                          </a:solidFill>
                          <a:latin typeface="Arial" panose="020B0604020202020204" pitchFamily="34" charset="0"/>
                          <a:ea typeface="+mn-ea"/>
                          <a:cs typeface="Arial" panose="020B0604020202020204" pitchFamily="34" charset="0"/>
                        </a:rPr>
                        <a:t>–71)</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26724">
                <a:tc>
                  <a:txBody>
                    <a:bodyPr/>
                    <a:lstStyle/>
                    <a:p>
                      <a:r>
                        <a:rPr lang="en-US" sz="1100" dirty="0">
                          <a:latin typeface="Arial" panose="020B0604020202020204" pitchFamily="34" charset="0"/>
                          <a:cs typeface="Arial" panose="020B0604020202020204" pitchFamily="34" charset="0"/>
                        </a:rPr>
                        <a:t>BMI, kg/m</a:t>
                      </a: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mean </a:t>
                      </a:r>
                      <a:r>
                        <a:rPr lang="en-US" sz="1100" dirty="0">
                          <a:solidFill>
                            <a:schemeClr val="tx1"/>
                          </a:solidFill>
                          <a:latin typeface="Arial" panose="020B0604020202020204" pitchFamily="34" charset="0"/>
                          <a:cs typeface="Arial" panose="020B0604020202020204" pitchFamily="34" charset="0"/>
                        </a:rPr>
                        <a:t>(range)</a:t>
                      </a:r>
                    </a:p>
                  </a:txBody>
                  <a:tcPr marL="13716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28</a:t>
                      </a:r>
                      <a:r>
                        <a:rPr lang="en-US" sz="1100" kern="1200" baseline="0" dirty="0">
                          <a:solidFill>
                            <a:schemeClr val="dk1"/>
                          </a:solidFill>
                          <a:latin typeface="Arial" panose="020B0604020202020204" pitchFamily="34" charset="0"/>
                          <a:ea typeface="+mn-ea"/>
                          <a:cs typeface="Arial" panose="020B0604020202020204" pitchFamily="34" charset="0"/>
                        </a:rPr>
                        <a:t> (18–43)</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28 (18</a:t>
                      </a:r>
                      <a:r>
                        <a:rPr lang="en-US" sz="1100" kern="1200" baseline="0" dirty="0">
                          <a:solidFill>
                            <a:schemeClr val="dk1"/>
                          </a:solidFill>
                          <a:latin typeface="Arial" panose="020B0604020202020204" pitchFamily="34" charset="0"/>
                          <a:ea typeface="+mn-ea"/>
                          <a:cs typeface="Arial" panose="020B0604020202020204" pitchFamily="34" charset="0"/>
                        </a:rPr>
                        <a:t>–56)</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28 (19</a:t>
                      </a:r>
                      <a:r>
                        <a:rPr lang="en-US" sz="1100" kern="1200" baseline="0" dirty="0">
                          <a:solidFill>
                            <a:schemeClr val="dk1"/>
                          </a:solidFill>
                          <a:latin typeface="Arial" panose="020B0604020202020204" pitchFamily="34" charset="0"/>
                          <a:ea typeface="+mn-ea"/>
                          <a:cs typeface="Arial" panose="020B0604020202020204" pitchFamily="34" charset="0"/>
                        </a:rPr>
                        <a:t>–45)</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3"/>
                  </a:ext>
                </a:extLst>
              </a:tr>
              <a:tr h="226724">
                <a:tc>
                  <a:txBody>
                    <a:bodyPr/>
                    <a:lstStyle/>
                    <a:p>
                      <a:r>
                        <a:rPr lang="en-US" sz="1100" dirty="0">
                          <a:latin typeface="Arial" panose="020B0604020202020204" pitchFamily="34" charset="0"/>
                          <a:cs typeface="Arial" panose="020B0604020202020204" pitchFamily="34" charset="0"/>
                        </a:rPr>
                        <a:t>Male sex, n (%)</a:t>
                      </a:r>
                    </a:p>
                  </a:txBody>
                  <a:tcPr marL="13716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130 (60)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117 (54)</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128 (59)</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226724">
                <a:tc>
                  <a:txBody>
                    <a:bodyPr/>
                    <a:lstStyle/>
                    <a:p>
                      <a:r>
                        <a:rPr lang="en-US" sz="1100" dirty="0">
                          <a:latin typeface="Arial" panose="020B0604020202020204" pitchFamily="34" charset="0"/>
                          <a:cs typeface="Arial" panose="020B0604020202020204" pitchFamily="34" charset="0"/>
                        </a:rPr>
                        <a:t>Race</a:t>
                      </a:r>
                    </a:p>
                  </a:txBody>
                  <a:tcPr marL="13716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algn="ctr">
                        <a:spcBef>
                          <a:spcPts val="0"/>
                        </a:spcBef>
                        <a:spcAft>
                          <a:spcPts val="0"/>
                        </a:spcAft>
                      </a:pP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5"/>
                  </a:ext>
                </a:extLst>
              </a:tr>
              <a:tr h="226724">
                <a:tc>
                  <a:txBody>
                    <a:bodyPr/>
                    <a:lstStyle/>
                    <a:p>
                      <a:r>
                        <a:rPr lang="en-US" sz="1100" dirty="0">
                          <a:latin typeface="Arial" panose="020B0604020202020204" pitchFamily="34" charset="0"/>
                          <a:cs typeface="Arial" panose="020B0604020202020204" pitchFamily="34" charset="0"/>
                        </a:rPr>
                        <a:t>  White, n (%)</a:t>
                      </a:r>
                    </a:p>
                  </a:txBody>
                  <a:tcPr marL="13716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164 (76)</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176 (81)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177 (82)</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6"/>
                  </a:ext>
                </a:extLst>
              </a:tr>
              <a:tr h="226724">
                <a:tc>
                  <a:txBody>
                    <a:bodyPr/>
                    <a:lstStyle/>
                    <a:p>
                      <a:r>
                        <a:rPr lang="en-US" sz="1100" dirty="0">
                          <a:latin typeface="Arial" panose="020B0604020202020204" pitchFamily="34" charset="0"/>
                          <a:cs typeface="Arial" panose="020B0604020202020204" pitchFamily="34" charset="0"/>
                        </a:rPr>
                        <a:t>  Black, n (%)</a:t>
                      </a:r>
                    </a:p>
                  </a:txBody>
                  <a:tcPr marL="13716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45 (21)</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36 (17)</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42 (19)</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7"/>
                  </a:ext>
                </a:extLst>
              </a:tr>
              <a:tr h="226724">
                <a:tc>
                  <a:txBody>
                    <a:bodyPr/>
                    <a:lstStyle/>
                    <a:p>
                      <a:r>
                        <a:rPr lang="en-US" sz="1100" dirty="0">
                          <a:latin typeface="Arial" panose="020B0604020202020204" pitchFamily="34" charset="0"/>
                          <a:cs typeface="Arial" panose="020B0604020202020204" pitchFamily="34" charset="0"/>
                        </a:rPr>
                        <a:t>  Other</a:t>
                      </a:r>
                      <a:r>
                        <a:rPr lang="en-US" sz="1100" baseline="0" dirty="0">
                          <a:latin typeface="Arial" panose="020B0604020202020204" pitchFamily="34" charset="0"/>
                          <a:cs typeface="Arial" panose="020B0604020202020204" pitchFamily="34" charset="0"/>
                        </a:rPr>
                        <a:t>, n (%)</a:t>
                      </a:r>
                      <a:endParaRPr lang="en-US" sz="1100" dirty="0">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 (3)</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4 (2)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7 (3)</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8"/>
                  </a:ext>
                </a:extLst>
              </a:tr>
              <a:tr h="226724">
                <a:tc>
                  <a:txBody>
                    <a:bodyPr/>
                    <a:lstStyle/>
                    <a:p>
                      <a:r>
                        <a:rPr lang="en-US" sz="1100" dirty="0">
                          <a:solidFill>
                            <a:schemeClr val="tx1"/>
                          </a:solidFill>
                          <a:latin typeface="Arial" panose="020B0604020202020204" pitchFamily="34" charset="0"/>
                          <a:cs typeface="Arial" panose="020B0604020202020204" pitchFamily="34" charset="0"/>
                        </a:rPr>
                        <a:t>HCV</a:t>
                      </a:r>
                      <a:r>
                        <a:rPr lang="en-US" sz="1100" baseline="0" dirty="0">
                          <a:solidFill>
                            <a:schemeClr val="tx1"/>
                          </a:solidFill>
                          <a:latin typeface="Arial" panose="020B0604020202020204" pitchFamily="34" charset="0"/>
                          <a:cs typeface="Arial" panose="020B0604020202020204" pitchFamily="34" charset="0"/>
                        </a:rPr>
                        <a:t> Genotype</a:t>
                      </a:r>
                      <a:endParaRPr lang="en-US" sz="1100" dirty="0">
                        <a:solidFill>
                          <a:schemeClr val="tx1"/>
                        </a:solidFill>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9"/>
                  </a:ext>
                </a:extLst>
              </a:tr>
              <a:tr h="226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  1a, </a:t>
                      </a:r>
                      <a:r>
                        <a:rPr lang="en-US" sz="1100" dirty="0">
                          <a:latin typeface="Arial" panose="020B0604020202020204" pitchFamily="34" charset="0"/>
                          <a:cs typeface="Arial" panose="020B0604020202020204" pitchFamily="34" charset="0"/>
                        </a:rPr>
                        <a:t>n (%)</a:t>
                      </a:r>
                    </a:p>
                  </a:txBody>
                  <a:tcPr marL="13716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171 (80)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172(68)</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172 (80)</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0"/>
                  </a:ext>
                </a:extLst>
              </a:tr>
              <a:tr h="226724">
                <a:tc>
                  <a:txBody>
                    <a:bodyPr/>
                    <a:lstStyle/>
                    <a:p>
                      <a:r>
                        <a:rPr lang="en-US" sz="1100" dirty="0">
                          <a:solidFill>
                            <a:schemeClr val="tx1"/>
                          </a:solidFill>
                          <a:latin typeface="Arial" panose="020B0604020202020204" pitchFamily="34" charset="0"/>
                          <a:cs typeface="Arial" panose="020B0604020202020204" pitchFamily="34" charset="0"/>
                        </a:rPr>
                        <a:t>  1b, </a:t>
                      </a:r>
                      <a:r>
                        <a:rPr lang="en-US" sz="1100" dirty="0">
                          <a:latin typeface="Arial" panose="020B0604020202020204" pitchFamily="34" charset="0"/>
                          <a:cs typeface="Arial" panose="020B0604020202020204" pitchFamily="34" charset="0"/>
                        </a:rPr>
                        <a:t>n (%)</a:t>
                      </a:r>
                      <a:endParaRPr lang="en-US" sz="1100" dirty="0">
                        <a:solidFill>
                          <a:schemeClr val="tx1"/>
                        </a:solidFill>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43 (20)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44 (20)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44 (20)</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11"/>
                  </a:ext>
                </a:extLst>
              </a:tr>
              <a:tr h="226724">
                <a:tc>
                  <a:txBody>
                    <a:bodyPr/>
                    <a:lstStyle/>
                    <a:p>
                      <a:r>
                        <a:rPr lang="en-US" sz="1100" dirty="0">
                          <a:latin typeface="Arial" panose="020B0604020202020204" pitchFamily="34" charset="0"/>
                          <a:cs typeface="Arial" panose="020B0604020202020204" pitchFamily="34" charset="0"/>
                        </a:rPr>
                        <a:t>IL28B non CC, n (%)</a:t>
                      </a:r>
                    </a:p>
                  </a:txBody>
                  <a:tcPr marL="13716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159 (74)</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156 (72)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160 (74)</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2"/>
                  </a:ext>
                </a:extLst>
              </a:tr>
              <a:tr h="226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F3 fibrosis, </a:t>
                      </a:r>
                      <a:r>
                        <a:rPr lang="en-US" sz="1100" baseline="0" dirty="0">
                          <a:latin typeface="Arial" panose="020B0604020202020204" pitchFamily="34" charset="0"/>
                          <a:cs typeface="Arial" panose="020B0604020202020204" pitchFamily="34" charset="0"/>
                        </a:rPr>
                        <a:t>n (%)</a:t>
                      </a:r>
                      <a:endParaRPr lang="en-US" sz="1100" dirty="0">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29 (13)</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28 </a:t>
                      </a:r>
                      <a:r>
                        <a:rPr lang="en-US" sz="1100" kern="1200" baseline="0" dirty="0">
                          <a:solidFill>
                            <a:schemeClr val="tx1"/>
                          </a:solidFill>
                          <a:latin typeface="Arial" panose="020B0604020202020204" pitchFamily="34" charset="0"/>
                          <a:ea typeface="+mn-ea"/>
                          <a:cs typeface="Arial" panose="020B0604020202020204" pitchFamily="34" charset="0"/>
                        </a:rPr>
                        <a:t>(13)</a:t>
                      </a: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29 (13)</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13"/>
                  </a:ext>
                </a:extLst>
              </a:tr>
              <a:tr h="226724">
                <a:tc>
                  <a:txBody>
                    <a:bodyPr/>
                    <a:lstStyle/>
                    <a:p>
                      <a:r>
                        <a:rPr lang="en-US" sz="1100" baseline="0" dirty="0">
                          <a:latin typeface="Arial" panose="020B0604020202020204" pitchFamily="34" charset="0"/>
                          <a:cs typeface="Arial" panose="020B0604020202020204" pitchFamily="34" charset="0"/>
                        </a:rPr>
                        <a:t>HCV RNA, log</a:t>
                      </a:r>
                      <a:r>
                        <a:rPr lang="en-US" sz="1100" baseline="-25000" dirty="0">
                          <a:latin typeface="Arial" panose="020B0604020202020204" pitchFamily="34" charset="0"/>
                          <a:cs typeface="Arial" panose="020B0604020202020204" pitchFamily="34" charset="0"/>
                        </a:rPr>
                        <a:t>10</a:t>
                      </a:r>
                      <a:r>
                        <a:rPr lang="en-US" sz="1100" baseline="0" dirty="0">
                          <a:latin typeface="Arial" panose="020B0604020202020204" pitchFamily="34" charset="0"/>
                          <a:cs typeface="Arial" panose="020B0604020202020204" pitchFamily="34" charset="0"/>
                        </a:rPr>
                        <a:t> IU/mL, mean</a:t>
                      </a:r>
                      <a:endParaRPr lang="en-US" sz="1100" dirty="0">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6.5</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6.4 </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6.4</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31446827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Ledipasvir-Sofosbuvir for 8 or 12 Weeks in Treatment-Naïve HCV GT 1</a:t>
            </a:r>
            <a:br>
              <a:rPr lang="en-US" sz="2000" dirty="0"/>
            </a:br>
            <a:r>
              <a:rPr lang="en-US" sz="2000" dirty="0"/>
              <a:t>ION-3 Study: Results</a:t>
            </a:r>
          </a:p>
        </p:txBody>
      </p:sp>
      <p:sp>
        <p:nvSpPr>
          <p:cNvPr id="6" name="Text Placeholder 5"/>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ION-3: SVR 12* by Treatment Duration and Regimen</a:t>
            </a:r>
          </a:p>
        </p:txBody>
      </p:sp>
      <p:sp>
        <p:nvSpPr>
          <p:cNvPr id="7" name="Content Placeholder 6"/>
          <p:cNvSpPr>
            <a:spLocks noGrp="1"/>
          </p:cNvSpPr>
          <p:nvPr>
            <p:ph type="body" sz="quarter" idx="14"/>
          </p:nvPr>
        </p:nvSpPr>
        <p:spPr/>
        <p:txBody>
          <a:bodyPr/>
          <a:lstStyle/>
          <a:p>
            <a:r>
              <a:rPr lang="en-US" dirty="0"/>
              <a:t>Source: </a:t>
            </a:r>
            <a:r>
              <a:rPr lang="en-US" dirty="0" err="1"/>
              <a:t>Kowdley</a:t>
            </a:r>
            <a:r>
              <a:rPr lang="en-US" dirty="0"/>
              <a:t>, K, et al. N </a:t>
            </a:r>
            <a:r>
              <a:rPr lang="en-US" dirty="0" err="1"/>
              <a:t>Engl</a:t>
            </a:r>
            <a:r>
              <a:rPr lang="en-US" dirty="0"/>
              <a:t> J Med. 2014;370:1879-88.</a:t>
            </a:r>
          </a:p>
        </p:txBody>
      </p:sp>
      <p:graphicFrame>
        <p:nvGraphicFramePr>
          <p:cNvPr id="30" name="Chart 29"/>
          <p:cNvGraphicFramePr>
            <a:graphicFrameLocks/>
          </p:cNvGraphicFramePr>
          <p:nvPr>
            <p:extLst>
              <p:ext uri="{D42A27DB-BD31-4B8C-83A1-F6EECF244321}">
                <p14:modId xmlns:p14="http://schemas.microsoft.com/office/powerpoint/2010/main" val="3885155927"/>
              </p:ext>
            </p:extLst>
          </p:nvPr>
        </p:nvGraphicFramePr>
        <p:xfrm>
          <a:off x="461010" y="1433829"/>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9" name="Rectangle 8"/>
          <p:cNvSpPr/>
          <p:nvPr/>
        </p:nvSpPr>
        <p:spPr>
          <a:xfrm>
            <a:off x="2214434" y="3316059"/>
            <a:ext cx="6858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202/215</a:t>
            </a:r>
          </a:p>
        </p:txBody>
      </p:sp>
      <p:sp>
        <p:nvSpPr>
          <p:cNvPr id="13" name="Rectangle 25"/>
          <p:cNvSpPr>
            <a:spLocks noChangeArrowheads="1"/>
          </p:cNvSpPr>
          <p:nvPr/>
        </p:nvSpPr>
        <p:spPr bwMode="auto">
          <a:xfrm>
            <a:off x="2664102" y="3940215"/>
            <a:ext cx="1659094"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8-Week Regimen</a:t>
            </a:r>
          </a:p>
        </p:txBody>
      </p:sp>
      <p:sp>
        <p:nvSpPr>
          <p:cNvPr id="19" name="Rectangle 18"/>
          <p:cNvSpPr/>
          <p:nvPr/>
        </p:nvSpPr>
        <p:spPr>
          <a:xfrm>
            <a:off x="4602996" y="3318633"/>
            <a:ext cx="7223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201/216</a:t>
            </a:r>
          </a:p>
        </p:txBody>
      </p:sp>
      <p:sp>
        <p:nvSpPr>
          <p:cNvPr id="23" name="Rectangle 22"/>
          <p:cNvSpPr/>
          <p:nvPr/>
        </p:nvSpPr>
        <p:spPr>
          <a:xfrm>
            <a:off x="7028134" y="3283480"/>
            <a:ext cx="70637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206/216</a:t>
            </a:r>
          </a:p>
        </p:txBody>
      </p:sp>
      <p:cxnSp>
        <p:nvCxnSpPr>
          <p:cNvPr id="25" name="Straight Connector 24"/>
          <p:cNvCxnSpPr/>
          <p:nvPr/>
        </p:nvCxnSpPr>
        <p:spPr>
          <a:xfrm>
            <a:off x="6178378" y="3931920"/>
            <a:ext cx="2331308" cy="0"/>
          </a:xfrm>
          <a:prstGeom prst="line">
            <a:avLst/>
          </a:prstGeom>
          <a:ln w="9525"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868198" y="3931920"/>
            <a:ext cx="3679595" cy="0"/>
          </a:xfrm>
          <a:prstGeom prst="line">
            <a:avLst/>
          </a:prstGeom>
          <a:ln w="9525"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Rectangle 25"/>
          <p:cNvSpPr>
            <a:spLocks noChangeArrowheads="1"/>
          </p:cNvSpPr>
          <p:nvPr/>
        </p:nvSpPr>
        <p:spPr bwMode="auto">
          <a:xfrm>
            <a:off x="6530098" y="3940215"/>
            <a:ext cx="1702446"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12-Week Regimen</a:t>
            </a:r>
          </a:p>
        </p:txBody>
      </p:sp>
      <p:sp>
        <p:nvSpPr>
          <p:cNvPr id="15" name="Rectangle 25"/>
          <p:cNvSpPr>
            <a:spLocks noChangeArrowheads="1"/>
          </p:cNvSpPr>
          <p:nvPr/>
        </p:nvSpPr>
        <p:spPr bwMode="auto">
          <a:xfrm>
            <a:off x="1139171" y="4327358"/>
            <a:ext cx="7436417" cy="377182"/>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10312" defTabSz="701279">
              <a:lnSpc>
                <a:spcPts val="1350"/>
              </a:lnSpc>
              <a:spcBef>
                <a:spcPct val="50000"/>
              </a:spcBef>
            </a:pPr>
            <a:r>
              <a:rPr lang="en-US" sz="1050" b="1" dirty="0">
                <a:solidFill>
                  <a:srgbClr val="000000"/>
                </a:solidFill>
                <a:latin typeface="Arial"/>
                <a:cs typeface="Arial"/>
              </a:rPr>
              <a:t>Abbreviations:</a:t>
            </a:r>
            <a:r>
              <a:rPr lang="en-US" sz="1050" dirty="0">
                <a:solidFill>
                  <a:srgbClr val="000000"/>
                </a:solidFill>
                <a:latin typeface="Arial"/>
                <a:cs typeface="Arial"/>
              </a:rPr>
              <a:t> LDV-SOF=ledipasvir-sofosbuvir; RBV=ribavirin</a:t>
            </a:r>
          </a:p>
          <a:p>
            <a:pPr marL="210312" defTabSz="701279">
              <a:spcBef>
                <a:spcPts val="0"/>
              </a:spcBef>
            </a:pPr>
            <a:r>
              <a:rPr lang="en-US" sz="1050" dirty="0">
                <a:solidFill>
                  <a:srgbClr val="000000"/>
                </a:solidFill>
                <a:latin typeface="Arial"/>
                <a:cs typeface="Arial"/>
              </a:rPr>
              <a:t>*</a:t>
            </a:r>
            <a:r>
              <a:rPr lang="en-US" sz="1050" dirty="0">
                <a:latin typeface="Arial"/>
                <a:cs typeface="Arial"/>
              </a:rPr>
              <a:t>Primary end point by intention-to-treat analysis</a:t>
            </a:r>
          </a:p>
        </p:txBody>
      </p:sp>
      <p:sp>
        <p:nvSpPr>
          <p:cNvPr id="16" name="Rectangle 15">
            <a:extLst>
              <a:ext uri="{FF2B5EF4-FFF2-40B4-BE49-F238E27FC236}">
                <a16:creationId xmlns:a16="http://schemas.microsoft.com/office/drawing/2014/main" id="{2316B00E-F9D6-E8A1-BC01-6D7B3AB5B163}"/>
              </a:ext>
            </a:extLst>
          </p:cNvPr>
          <p:cNvSpPr/>
          <p:nvPr/>
        </p:nvSpPr>
        <p:spPr>
          <a:xfrm>
            <a:off x="1960175" y="1914525"/>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90-97)</a:t>
            </a:r>
          </a:p>
        </p:txBody>
      </p:sp>
      <p:sp>
        <p:nvSpPr>
          <p:cNvPr id="17" name="Rectangle 16">
            <a:extLst>
              <a:ext uri="{FF2B5EF4-FFF2-40B4-BE49-F238E27FC236}">
                <a16:creationId xmlns:a16="http://schemas.microsoft.com/office/drawing/2014/main" id="{AA9E2430-452E-5508-55BE-29C4C21A12E1}"/>
              </a:ext>
            </a:extLst>
          </p:cNvPr>
          <p:cNvSpPr/>
          <p:nvPr/>
        </p:nvSpPr>
        <p:spPr>
          <a:xfrm>
            <a:off x="4367025" y="1914525"/>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89-96)</a:t>
            </a:r>
          </a:p>
        </p:txBody>
      </p:sp>
      <p:sp>
        <p:nvSpPr>
          <p:cNvPr id="18" name="Rectangle 17">
            <a:extLst>
              <a:ext uri="{FF2B5EF4-FFF2-40B4-BE49-F238E27FC236}">
                <a16:creationId xmlns:a16="http://schemas.microsoft.com/office/drawing/2014/main" id="{069B0C68-4010-75B5-EF05-D5AEF62A71D7}"/>
              </a:ext>
            </a:extLst>
          </p:cNvPr>
          <p:cNvSpPr/>
          <p:nvPr/>
        </p:nvSpPr>
        <p:spPr>
          <a:xfrm>
            <a:off x="6769648" y="1905145"/>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92-98)</a:t>
            </a:r>
          </a:p>
        </p:txBody>
      </p:sp>
    </p:spTree>
    <p:extLst>
      <p:ext uri="{BB962C8B-B14F-4D97-AF65-F5344CB8AC3E}">
        <p14:creationId xmlns:p14="http://schemas.microsoft.com/office/powerpoint/2010/main" val="91965012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pPr>
              <a:lnSpc>
                <a:spcPts val="2100"/>
              </a:lnSpc>
            </a:pPr>
            <a:r>
              <a:rPr lang="en-US" sz="2000" dirty="0"/>
              <a:t>Ledipasvir-Sofosbuvir for 8 or 12 Weeks in Treatment-Naïve HCV GT 1</a:t>
            </a:r>
            <a:br>
              <a:rPr lang="en-US" sz="2000" dirty="0"/>
            </a:br>
            <a:r>
              <a:rPr lang="en-US" sz="2000" dirty="0"/>
              <a:t>ION-3 Study: Results</a:t>
            </a:r>
          </a:p>
        </p:txBody>
      </p:sp>
      <p:sp>
        <p:nvSpPr>
          <p:cNvPr id="7" name="Content Placeholder 6"/>
          <p:cNvSpPr>
            <a:spLocks noGrp="1"/>
          </p:cNvSpPr>
          <p:nvPr>
            <p:ph type="body" sz="quarter" idx="14"/>
          </p:nvPr>
        </p:nvSpPr>
        <p:spPr/>
        <p:txBody>
          <a:bodyPr/>
          <a:lstStyle/>
          <a:p>
            <a:r>
              <a:rPr lang="en-US" dirty="0"/>
              <a:t>Source: </a:t>
            </a:r>
            <a:r>
              <a:rPr lang="en-US" i="1" dirty="0" err="1"/>
              <a:t>Harvoni</a:t>
            </a:r>
            <a:r>
              <a:rPr lang="en-US" dirty="0"/>
              <a:t> Prescribing Information. Gilead Sciences</a:t>
            </a:r>
          </a:p>
        </p:txBody>
      </p:sp>
      <p:graphicFrame>
        <p:nvGraphicFramePr>
          <p:cNvPr id="4" name="Group 66"/>
          <p:cNvGraphicFramePr>
            <a:graphicFrameLocks noGrp="1"/>
          </p:cNvGraphicFramePr>
          <p:nvPr>
            <p:extLst>
              <p:ext uri="{D42A27DB-BD31-4B8C-83A1-F6EECF244321}">
                <p14:modId xmlns:p14="http://schemas.microsoft.com/office/powerpoint/2010/main" val="265194468"/>
              </p:ext>
            </p:extLst>
          </p:nvPr>
        </p:nvGraphicFramePr>
        <p:xfrm>
          <a:off x="457200" y="1012135"/>
          <a:ext cx="8229599" cy="3658720"/>
        </p:xfrm>
        <a:graphic>
          <a:graphicData uri="http://schemas.openxmlformats.org/drawingml/2006/table">
            <a:tbl>
              <a:tblPr>
                <a:effectLst/>
              </a:tblPr>
              <a:tblGrid>
                <a:gridCol w="4077730">
                  <a:extLst>
                    <a:ext uri="{9D8B030D-6E8A-4147-A177-3AD203B41FA5}">
                      <a16:colId xmlns:a16="http://schemas.microsoft.com/office/drawing/2014/main" val="20000"/>
                    </a:ext>
                  </a:extLst>
                </a:gridCol>
                <a:gridCol w="2018270">
                  <a:extLst>
                    <a:ext uri="{9D8B030D-6E8A-4147-A177-3AD203B41FA5}">
                      <a16:colId xmlns:a16="http://schemas.microsoft.com/office/drawing/2014/main" val="20001"/>
                    </a:ext>
                  </a:extLst>
                </a:gridCol>
                <a:gridCol w="2133599">
                  <a:extLst>
                    <a:ext uri="{9D8B030D-6E8A-4147-A177-3AD203B41FA5}">
                      <a16:colId xmlns:a16="http://schemas.microsoft.com/office/drawing/2014/main" val="20003"/>
                    </a:ext>
                  </a:extLst>
                </a:gridCol>
              </a:tblGrid>
              <a:tr h="411044">
                <a:tc gridSpan="3">
                  <a:txBody>
                    <a:bodyPr/>
                    <a:lstStyle/>
                    <a:p>
                      <a:pPr marL="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Response to Ledipasvir-Sofosbuvir Based on 8 or 12 Weeks of Therapy</a:t>
                      </a:r>
                    </a:p>
                  </a:txBody>
                  <a:tcPr marL="137160" marR="34290" marT="34290" marB="34290" anchor="ctr" horzOverflow="overflow">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2637"/>
                    </a:solidFill>
                  </a:tcPr>
                </a:tc>
                <a:tc hMerge="1">
                  <a:txBody>
                    <a:bodyPr/>
                    <a:lstStyle/>
                    <a:p>
                      <a:endParaRPr lang="en-US"/>
                    </a:p>
                  </a:txBody>
                  <a:tcPr/>
                </a:tc>
                <a:tc hMerge="1">
                  <a:txBody>
                    <a:bodyPr/>
                    <a:lstStyle/>
                    <a:p>
                      <a:endParaRPr lang="en-US"/>
                    </a:p>
                  </a:txBody>
                  <a:tcPr>
                    <a:lnL w="12700" cap="flat" cmpd="sng" algn="ctr">
                      <a:solidFill>
                        <a:prstClr val="white">
                          <a:lumMod val="85000"/>
                        </a:prstClr>
                      </a:solidFill>
                      <a:prstDash val="solid"/>
                      <a:round/>
                      <a:headEnd type="none" w="med" len="med"/>
                      <a:tailEnd type="none" w="med" len="med"/>
                    </a:lnL>
                  </a:tcPr>
                </a:tc>
                <a:extLst>
                  <a:ext uri="{0D108BD9-81ED-4DB2-BD59-A6C34878D82A}">
                    <a16:rowId xmlns:a16="http://schemas.microsoft.com/office/drawing/2014/main" val="10000"/>
                  </a:ext>
                </a:extLst>
              </a:tr>
              <a:tr h="558250">
                <a:tc>
                  <a:txBody>
                    <a:bodyPr/>
                    <a:lstStyle/>
                    <a:p>
                      <a:pPr marL="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pPr>
                      <a:endParaRPr kumimoji="0" lang="en-US" sz="11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37160" marR="34290" marT="34290" marB="34290" anchor="ctr" horzOverflow="overflow">
                    <a:lnL w="12700" cap="flat" cmpd="sng" algn="ctr">
                      <a:solidFill>
                        <a:prstClr val="white">
                          <a:lumMod val="8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8-Week Treatment</a:t>
                      </a:r>
                      <a:br>
                        <a:rPr lang="en-US" sz="1200" b="0"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(n = 215)</a:t>
                      </a:r>
                    </a:p>
                  </a:txBody>
                  <a:tcPr marL="54864" marR="34290" marT="34290" marB="3429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005B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bg1"/>
                          </a:solidFill>
                          <a:latin typeface="Arial" panose="020B0604020202020204" pitchFamily="34" charset="0"/>
                          <a:cs typeface="Arial" panose="020B0604020202020204" pitchFamily="34" charset="0"/>
                        </a:rPr>
                        <a:t>12-Week Treatment</a:t>
                      </a:r>
                      <a:br>
                        <a:rPr lang="en-US" sz="1200" b="0"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(n = 216)</a:t>
                      </a:r>
                    </a:p>
                  </a:txBody>
                  <a:tcPr marL="54864" marR="34290" marT="34290" marB="34290" anchor="ctr" horzOverflow="overflow">
                    <a:lnL w="28575" cap="flat" cmpd="sng" algn="ctr">
                      <a:solidFill>
                        <a:srgbClr val="FFFFFF"/>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005B9D"/>
                    </a:solidFill>
                  </a:tcPr>
                </a:tc>
                <a:extLst>
                  <a:ext uri="{0D108BD9-81ED-4DB2-BD59-A6C34878D82A}">
                    <a16:rowId xmlns:a16="http://schemas.microsoft.com/office/drawing/2014/main" val="10001"/>
                  </a:ext>
                </a:extLst>
              </a:tr>
              <a:tr h="453639">
                <a:tc>
                  <a:txBody>
                    <a:bodyPr/>
                    <a:lstStyle/>
                    <a:p>
                      <a:pPr>
                        <a:lnSpc>
                          <a:spcPts val="1800"/>
                        </a:lnSpc>
                        <a:spcBef>
                          <a:spcPts val="1200"/>
                        </a:spcBef>
                        <a:spcAft>
                          <a:spcPts val="0"/>
                        </a:spcAft>
                      </a:pPr>
                      <a:r>
                        <a:rPr lang="en-US" sz="1200" dirty="0">
                          <a:latin typeface="Arial" panose="020B0604020202020204" pitchFamily="34" charset="0"/>
                          <a:cs typeface="Arial" panose="020B0604020202020204" pitchFamily="34" charset="0"/>
                        </a:rPr>
                        <a:t>Number of Responders at End of Treatment</a:t>
                      </a:r>
                    </a:p>
                  </a:txBody>
                  <a:tcPr marL="68580" marR="34290" marT="68580" marB="68580" anchor="ctr">
                    <a:lnL w="12700" cap="flat" cmpd="sng" algn="ctr">
                      <a:solidFill>
                        <a:prstClr val="white">
                          <a:lumMod val="8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100% (215/215)</a:t>
                      </a:r>
                    </a:p>
                  </a:txBody>
                  <a:tcPr marL="68580" marR="34290" marT="68580" marB="685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100% (216/216)</a:t>
                      </a:r>
                    </a:p>
                  </a:txBody>
                  <a:tcPr marL="68580" marR="34290" marT="68580" marB="68580" anchor="ctr" horzOverflow="overflow">
                    <a:lnL w="19050" cap="flat" cmpd="sng" algn="ctr">
                      <a:solidFill>
                        <a:schemeClr val="bg1"/>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3"/>
                  </a:ext>
                </a:extLst>
              </a:tr>
              <a:tr h="437435">
                <a:tc>
                  <a:txBody>
                    <a:bodyPr/>
                    <a:lstStyle/>
                    <a:p>
                      <a:pPr>
                        <a:lnSpc>
                          <a:spcPts val="1800"/>
                        </a:lnSpc>
                        <a:spcBef>
                          <a:spcPts val="1200"/>
                        </a:spcBef>
                        <a:spcAft>
                          <a:spcPts val="0"/>
                        </a:spcAft>
                      </a:pPr>
                      <a:r>
                        <a:rPr lang="en-US" sz="1200" dirty="0">
                          <a:latin typeface="Arial" panose="020B0604020202020204" pitchFamily="34" charset="0"/>
                          <a:cs typeface="Arial" panose="020B0604020202020204" pitchFamily="34" charset="0"/>
                        </a:rPr>
                        <a:t>SVR</a:t>
                      </a:r>
                    </a:p>
                  </a:txBody>
                  <a:tcPr marL="68580" marR="34290" marT="68580" marB="68580" anchor="ctr">
                    <a:lnL w="12700" cap="flat" cmpd="sng" algn="ctr">
                      <a:solidFill>
                        <a:prstClr val="white">
                          <a:lumMod val="8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94% (202/215)</a:t>
                      </a:r>
                    </a:p>
                  </a:txBody>
                  <a:tcPr marL="68580" marR="34290" marT="68580" marB="685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96% (202/216)</a:t>
                      </a:r>
                    </a:p>
                  </a:txBody>
                  <a:tcPr marL="68580" marR="34290" marT="68580" marB="68580" anchor="ctr" horzOverflow="overflow">
                    <a:lnL w="19050" cap="flat" cmpd="sng" algn="ctr">
                      <a:solidFill>
                        <a:schemeClr val="bg1"/>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4"/>
                  </a:ext>
                </a:extLst>
              </a:tr>
              <a:tr h="453639">
                <a:tc>
                  <a:txBody>
                    <a:bodyPr/>
                    <a:lstStyle/>
                    <a:p>
                      <a:pPr marL="0" marR="0" indent="0" algn="l" defTabSz="914400" rtl="0" eaLnBrk="1" fontAlgn="auto" latinLnBrk="0" hangingPunct="1">
                        <a:lnSpc>
                          <a:spcPts val="1800"/>
                        </a:lnSpc>
                        <a:spcBef>
                          <a:spcPts val="1200"/>
                        </a:spcBef>
                        <a:spcAft>
                          <a:spcPts val="0"/>
                        </a:spcAft>
                        <a:buClrTx/>
                        <a:buSzTx/>
                        <a:buFontTx/>
                        <a:buNone/>
                        <a:tabLst/>
                        <a:defRPr/>
                      </a:pPr>
                      <a:r>
                        <a:rPr lang="en-US" sz="1200" dirty="0">
                          <a:latin typeface="Arial" panose="020B0604020202020204" pitchFamily="34" charset="0"/>
                          <a:cs typeface="Arial" panose="020B0604020202020204" pitchFamily="34" charset="0"/>
                        </a:rPr>
                        <a:t>Relapse</a:t>
                      </a:r>
                    </a:p>
                  </a:txBody>
                  <a:tcPr marL="68580" marR="34290" marT="68580" marB="68580" anchor="ctr">
                    <a:lnL w="12700" cap="flat" cmpd="sng" algn="ctr">
                      <a:solidFill>
                        <a:prstClr val="white">
                          <a:lumMod val="8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 (11/215)</a:t>
                      </a:r>
                    </a:p>
                  </a:txBody>
                  <a:tcPr marL="68580" marR="34290" marT="68580" marB="685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 (3/216)</a:t>
                      </a:r>
                    </a:p>
                  </a:txBody>
                  <a:tcPr marL="68580" marR="34290" marT="68580" marB="68580" anchor="ctr" horzOverflow="overflow">
                    <a:lnL w="19050" cap="flat" cmpd="sng" algn="ctr">
                      <a:solidFill>
                        <a:schemeClr val="bg1"/>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5"/>
                  </a:ext>
                </a:extLst>
              </a:tr>
              <a:tr h="437435">
                <a:tc gridSpan="3">
                  <a:txBody>
                    <a:bodyPr/>
                    <a:lstStyle/>
                    <a:p>
                      <a:pPr marL="0" marR="0" indent="0" algn="l" defTabSz="914400" rtl="0" eaLnBrk="1" fontAlgn="auto" latinLnBrk="0" hangingPunct="1">
                        <a:lnSpc>
                          <a:spcPts val="1800"/>
                        </a:lnSpc>
                        <a:spcBef>
                          <a:spcPts val="1200"/>
                        </a:spcBef>
                        <a:spcAft>
                          <a:spcPts val="0"/>
                        </a:spcAft>
                        <a:buClrTx/>
                        <a:buSzTx/>
                        <a:buFontTx/>
                        <a:buNone/>
                        <a:tabLst/>
                        <a:defRPr/>
                      </a:pPr>
                      <a:r>
                        <a:rPr lang="en-US" sz="1200" dirty="0">
                          <a:latin typeface="Arial" panose="020B0604020202020204" pitchFamily="34" charset="0"/>
                          <a:cs typeface="Arial" panose="020B0604020202020204" pitchFamily="34" charset="0"/>
                        </a:rPr>
                        <a:t>Relapse According to Baseline HCV RNA</a:t>
                      </a:r>
                    </a:p>
                  </a:txBody>
                  <a:tcPr marL="68580" marR="34290" marT="68580" marB="68580"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hMerge="1">
                  <a:txBody>
                    <a:bodyPr/>
                    <a:lstStyle/>
                    <a:p>
                      <a:endParaRPr lang="en-US"/>
                    </a:p>
                  </a:txBody>
                  <a:tcPr/>
                </a:tc>
                <a:tc hMerge="1">
                  <a:txBody>
                    <a:bodyPr/>
                    <a:lstStyle/>
                    <a:p>
                      <a:pPr algn="ctr"/>
                      <a:endParaRPr lang="en-US" sz="1600" dirty="0"/>
                    </a:p>
                  </a:txBody>
                  <a:tcPr marR="45720" marT="91440" marB="91440" anchor="ctr" horzOverflow="overflow">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6"/>
                  </a:ext>
                </a:extLst>
              </a:tr>
              <a:tr h="453639">
                <a:tc>
                  <a:txBody>
                    <a:bodyPr/>
                    <a:lstStyle/>
                    <a:p>
                      <a:pPr marL="0" marR="0" indent="0" algn="l" defTabSz="914400" rtl="0" eaLnBrk="1" fontAlgn="auto" latinLnBrk="0" hangingPunct="1">
                        <a:lnSpc>
                          <a:spcPts val="1800"/>
                        </a:lnSpc>
                        <a:spcBef>
                          <a:spcPts val="1200"/>
                        </a:spcBef>
                        <a:spcAft>
                          <a:spcPts val="0"/>
                        </a:spcAft>
                        <a:buClrTx/>
                        <a:buSzTx/>
                        <a:buFontTx/>
                        <a:buNone/>
                        <a:tabLst/>
                        <a:defRPr/>
                      </a:pPr>
                      <a:r>
                        <a:rPr lang="en-US" sz="1200" dirty="0">
                          <a:latin typeface="Arial" panose="020B0604020202020204" pitchFamily="34" charset="0"/>
                          <a:cs typeface="Arial" panose="020B0604020202020204" pitchFamily="34" charset="0"/>
                        </a:rPr>
                        <a:t>   HCV RNA ≤6</a:t>
                      </a:r>
                      <a:r>
                        <a:rPr lang="en-US" sz="1200" baseline="0" dirty="0">
                          <a:latin typeface="Arial" panose="020B0604020202020204" pitchFamily="34" charset="0"/>
                          <a:cs typeface="Arial" panose="020B0604020202020204" pitchFamily="34" charset="0"/>
                        </a:rPr>
                        <a:t> million IU/mL</a:t>
                      </a:r>
                      <a:endParaRPr lang="en-US" sz="1200" dirty="0">
                        <a:latin typeface="Arial" panose="020B0604020202020204" pitchFamily="34" charset="0"/>
                        <a:cs typeface="Arial" panose="020B0604020202020204" pitchFamily="34" charset="0"/>
                      </a:endParaRPr>
                    </a:p>
                  </a:txBody>
                  <a:tcPr marL="68580" marR="34290" marT="68580" marB="68580" anchor="ctr">
                    <a:lnL w="12700" cap="flat" cmpd="sng" algn="ctr">
                      <a:solidFill>
                        <a:prstClr val="white">
                          <a:lumMod val="8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kumimoji="0" 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2% (2/123)</a:t>
                      </a:r>
                      <a:endParaRPr lang="en-US" sz="1000">
                        <a:latin typeface="Arial" panose="020B0604020202020204" pitchFamily="34" charset="0"/>
                        <a:cs typeface="Arial" panose="020B0604020202020204" pitchFamily="34" charset="0"/>
                      </a:endParaRPr>
                    </a:p>
                  </a:txBody>
                  <a:tcPr marL="68580" marR="34290" marT="68580" marB="685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200" dirty="0">
                          <a:latin typeface="Arial" panose="020B0604020202020204" pitchFamily="34" charset="0"/>
                          <a:cs typeface="Arial" panose="020B0604020202020204" pitchFamily="34" charset="0"/>
                        </a:rPr>
                        <a:t>2% (2/131)</a:t>
                      </a:r>
                    </a:p>
                  </a:txBody>
                  <a:tcPr marL="68580" marR="34290" marT="68580" marB="68580" anchor="ctr" horzOverflow="overflow">
                    <a:lnL w="19050" cap="flat" cmpd="sng" algn="ctr">
                      <a:solidFill>
                        <a:schemeClr val="bg1"/>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7"/>
                  </a:ext>
                </a:extLst>
              </a:tr>
              <a:tr h="453639">
                <a:tc>
                  <a:txBody>
                    <a:bodyPr/>
                    <a:lstStyle/>
                    <a:p>
                      <a:pPr marL="0" marR="0" indent="0" algn="l" defTabSz="914400" rtl="0" eaLnBrk="1" fontAlgn="auto" latinLnBrk="0" hangingPunct="1">
                        <a:lnSpc>
                          <a:spcPts val="1800"/>
                        </a:lnSpc>
                        <a:spcBef>
                          <a:spcPts val="1200"/>
                        </a:spcBef>
                        <a:spcAft>
                          <a:spcPts val="0"/>
                        </a:spcAft>
                        <a:buClrTx/>
                        <a:buSzTx/>
                        <a:buFontTx/>
                        <a:buNone/>
                        <a:tabLst/>
                        <a:defRPr/>
                      </a:pPr>
                      <a:r>
                        <a:rPr lang="en-US" sz="1200" dirty="0">
                          <a:latin typeface="Arial" panose="020B0604020202020204" pitchFamily="34" charset="0"/>
                          <a:cs typeface="Arial" panose="020B0604020202020204" pitchFamily="34" charset="0"/>
                        </a:rPr>
                        <a:t>   HCV RNA ≥6</a:t>
                      </a:r>
                      <a:r>
                        <a:rPr lang="en-US" sz="1200" baseline="0" dirty="0">
                          <a:latin typeface="Arial" panose="020B0604020202020204" pitchFamily="34" charset="0"/>
                          <a:cs typeface="Arial" panose="020B0604020202020204" pitchFamily="34" charset="0"/>
                        </a:rPr>
                        <a:t> million IU/mL</a:t>
                      </a:r>
                      <a:endParaRPr lang="en-US" sz="1200" dirty="0">
                        <a:latin typeface="Arial" panose="020B0604020202020204" pitchFamily="34" charset="0"/>
                        <a:cs typeface="Arial" panose="020B0604020202020204" pitchFamily="34" charset="0"/>
                      </a:endParaRPr>
                    </a:p>
                  </a:txBody>
                  <a:tcPr marL="68580" marR="34290" marT="68580" marB="68580" anchor="ctr">
                    <a:lnL w="12700" cap="flat" cmpd="sng" algn="ctr">
                      <a:solidFill>
                        <a:prstClr val="white">
                          <a:lumMod val="8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a:noFill/>
                    </a:lnTlToBr>
                    <a:lnBlToTr>
                      <a:noFill/>
                    </a:lnBlToTr>
                    <a:solidFill>
                      <a:srgbClr val="D1D1D1"/>
                    </a:solidFill>
                  </a:tcPr>
                </a:tc>
                <a:tc>
                  <a:txBody>
                    <a:bodyPr/>
                    <a:lstStyle/>
                    <a:p>
                      <a:pPr algn="ct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 (9/92)</a:t>
                      </a:r>
                      <a:endParaRPr lang="en-US" sz="1000" dirty="0">
                        <a:latin typeface="Arial" panose="020B0604020202020204" pitchFamily="34" charset="0"/>
                        <a:cs typeface="Arial" panose="020B0604020202020204" pitchFamily="34" charset="0"/>
                      </a:endParaRPr>
                    </a:p>
                  </a:txBody>
                  <a:tcPr marL="68580" marR="34290" marT="68580" marB="685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a:noFill/>
                    </a:lnTlToBr>
                    <a:lnBlToTr>
                      <a:noFill/>
                    </a:lnBlToTr>
                    <a:solidFill>
                      <a:srgbClr val="D1D1D1"/>
                    </a:solidFill>
                  </a:tcPr>
                </a:tc>
                <a:tc>
                  <a:txBody>
                    <a:bodyPr/>
                    <a:lstStyle/>
                    <a:p>
                      <a:pPr algn="ctr"/>
                      <a:r>
                        <a:rPr lang="en-US" sz="1200" dirty="0">
                          <a:latin typeface="Arial" panose="020B0604020202020204" pitchFamily="34" charset="0"/>
                          <a:cs typeface="Arial" panose="020B0604020202020204" pitchFamily="34" charset="0"/>
                        </a:rPr>
                        <a:t>1% (1/85)</a:t>
                      </a:r>
                    </a:p>
                  </a:txBody>
                  <a:tcPr marL="68580" marR="34290" marT="68580" marB="68580" anchor="ctr" horzOverflow="overflow">
                    <a:lnL w="19050" cap="flat" cmpd="sng" algn="ctr">
                      <a:solidFill>
                        <a:schemeClr val="bg1"/>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3592652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for 8 or 12 Weeks in Treatment-Naïve HCV GT 1</a:t>
            </a:r>
            <a:br>
              <a:rPr lang="en-US" sz="2000" dirty="0"/>
            </a:br>
            <a:r>
              <a:rPr lang="en-US" sz="2000" dirty="0"/>
              <a:t>ION-3 Study: Resistance Data</a:t>
            </a:r>
          </a:p>
        </p:txBody>
      </p:sp>
      <p:sp>
        <p:nvSpPr>
          <p:cNvPr id="4" name="Content Placeholder 3"/>
          <p:cNvSpPr>
            <a:spLocks noGrp="1"/>
          </p:cNvSpPr>
          <p:nvPr>
            <p:ph type="body" sz="quarter" idx="14"/>
          </p:nvPr>
        </p:nvSpPr>
        <p:spPr/>
        <p:txBody>
          <a:bodyPr/>
          <a:lstStyle/>
          <a:p>
            <a:r>
              <a:rPr lang="en-US" dirty="0"/>
              <a:t>Source: </a:t>
            </a:r>
            <a:r>
              <a:rPr lang="en-US" dirty="0" err="1"/>
              <a:t>Kowdley</a:t>
            </a:r>
            <a:r>
              <a:rPr lang="en-US" dirty="0"/>
              <a:t>, K, et al. N </a:t>
            </a:r>
            <a:r>
              <a:rPr lang="en-US" dirty="0" err="1"/>
              <a:t>Engl</a:t>
            </a:r>
            <a:r>
              <a:rPr lang="en-US" dirty="0"/>
              <a:t> J Med. 2014;370:1879-88.</a:t>
            </a:r>
          </a:p>
        </p:txBody>
      </p:sp>
      <p:sp>
        <p:nvSpPr>
          <p:cNvPr id="7" name="Content Placeholder 6"/>
          <p:cNvSpPr>
            <a:spLocks noGrp="1"/>
          </p:cNvSpPr>
          <p:nvPr>
            <p:ph sz="half" idx="2"/>
          </p:nvPr>
        </p:nvSpPr>
        <p:spPr/>
        <p:txBody>
          <a:bodyPr>
            <a:normAutofit/>
          </a:bodyPr>
          <a:lstStyle/>
          <a:p>
            <a:pPr>
              <a:lnSpc>
                <a:spcPts val="2250"/>
              </a:lnSpc>
              <a:spcBef>
                <a:spcPts val="600"/>
              </a:spcBef>
            </a:pPr>
            <a:r>
              <a:rPr lang="en-US" b="1" dirty="0"/>
              <a:t>NS5B S282T variant </a:t>
            </a:r>
            <a:r>
              <a:rPr lang="en-US" sz="1500" b="1" dirty="0"/>
              <a:t>(reduces susceptibility to sofosbuvir) </a:t>
            </a:r>
            <a:endParaRPr lang="en-US" sz="1350" b="1" dirty="0"/>
          </a:p>
          <a:p>
            <a:pPr lvl="1">
              <a:lnSpc>
                <a:spcPts val="2250"/>
              </a:lnSpc>
              <a:spcBef>
                <a:spcPts val="600"/>
              </a:spcBef>
            </a:pPr>
            <a:r>
              <a:rPr lang="en-US" sz="1500" dirty="0"/>
              <a:t>Not observed in any patients at baseline or after treatment by deep sequencing</a:t>
            </a:r>
          </a:p>
          <a:p>
            <a:pPr>
              <a:spcBef>
                <a:spcPts val="1800"/>
              </a:spcBef>
            </a:pPr>
            <a:r>
              <a:rPr lang="en-US" b="1" dirty="0"/>
              <a:t>NS5A resistant variants</a:t>
            </a:r>
          </a:p>
          <a:p>
            <a:pPr lvl="1">
              <a:lnSpc>
                <a:spcPts val="2250"/>
              </a:lnSpc>
              <a:spcBef>
                <a:spcPts val="600"/>
              </a:spcBef>
            </a:pPr>
            <a:r>
              <a:rPr lang="en-US" sz="1500" dirty="0"/>
              <a:t>Baseline resistance in 116 (18%) of 647 patients</a:t>
            </a:r>
          </a:p>
          <a:p>
            <a:pPr lvl="1">
              <a:lnSpc>
                <a:spcPts val="2250"/>
              </a:lnSpc>
              <a:spcBef>
                <a:spcPts val="600"/>
              </a:spcBef>
            </a:pPr>
            <a:r>
              <a:rPr lang="en-US" sz="1500" dirty="0"/>
              <a:t>SVR12 in 104 (90%) of 116 patients with NS5A resistance</a:t>
            </a:r>
          </a:p>
          <a:p>
            <a:pPr lvl="1">
              <a:lnSpc>
                <a:spcPts val="2250"/>
              </a:lnSpc>
              <a:spcBef>
                <a:spcPts val="600"/>
              </a:spcBef>
            </a:pPr>
            <a:r>
              <a:rPr lang="en-US" sz="1500" dirty="0"/>
              <a:t>Of the 23 patients with viral relapse, 15 (65%) had NS5A-resistant variants at time of relapse</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Tree>
    <p:extLst>
      <p:ext uri="{BB962C8B-B14F-4D97-AF65-F5344CB8AC3E}">
        <p14:creationId xmlns:p14="http://schemas.microsoft.com/office/powerpoint/2010/main" val="133795056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138498"/>
            <a:ext cx="8515350" cy="742950"/>
          </a:xfrm>
        </p:spPr>
        <p:txBody>
          <a:bodyPr>
            <a:normAutofit/>
          </a:bodyPr>
          <a:lstStyle/>
          <a:p>
            <a:r>
              <a:rPr lang="en-US" sz="2000" dirty="0"/>
              <a:t>Ledipasvir-Sofosbuvir for 8 or 12 Weeks in Treatment-Naïve HCV GT 1</a:t>
            </a:r>
            <a:br>
              <a:rPr lang="en-US" sz="2000" dirty="0"/>
            </a:br>
            <a:r>
              <a:rPr lang="en-US" sz="2000" dirty="0"/>
              <a:t>ION-3 Study: Conclusions</a:t>
            </a:r>
          </a:p>
        </p:txBody>
      </p:sp>
      <p:sp>
        <p:nvSpPr>
          <p:cNvPr id="5" name="Text Placeholder 4">
            <a:extLst>
              <a:ext uri="{FF2B5EF4-FFF2-40B4-BE49-F238E27FC236}">
                <a16:creationId xmlns:a16="http://schemas.microsoft.com/office/drawing/2014/main" id="{EE9B6938-9EA4-9F44-98B1-D780E708E9EE}"/>
              </a:ext>
            </a:extLst>
          </p:cNvPr>
          <p:cNvSpPr>
            <a:spLocks noGrp="1"/>
          </p:cNvSpPr>
          <p:nvPr>
            <p:ph type="body" sz="quarter" idx="14"/>
          </p:nvPr>
        </p:nvSpPr>
        <p:spPr/>
        <p:txBody>
          <a:bodyPr/>
          <a:lstStyle/>
          <a:p>
            <a:r>
              <a:rPr lang="en-US" dirty="0"/>
              <a:t>Source: </a:t>
            </a:r>
            <a:r>
              <a:rPr lang="en-US" dirty="0" err="1"/>
              <a:t>Kowdley</a:t>
            </a:r>
            <a:r>
              <a:rPr lang="en-US" dirty="0"/>
              <a:t>, K, et al. N </a:t>
            </a:r>
            <a:r>
              <a:rPr lang="en-US" dirty="0" err="1"/>
              <a:t>Engl</a:t>
            </a:r>
            <a:r>
              <a:rPr lang="en-US" dirty="0"/>
              <a:t> J Med. 2014;370:1879-88.</a:t>
            </a:r>
          </a:p>
        </p:txBody>
      </p:sp>
      <p:sp>
        <p:nvSpPr>
          <p:cNvPr id="6" name="Content Placeholder 5">
            <a:extLst>
              <a:ext uri="{FF2B5EF4-FFF2-40B4-BE49-F238E27FC236}">
                <a16:creationId xmlns:a16="http://schemas.microsoft.com/office/drawing/2014/main" id="{4A8A6EC6-17FB-B042-B0D5-7350820AEB41}"/>
              </a:ext>
            </a:extLst>
          </p:cNvPr>
          <p:cNvSpPr>
            <a:spLocks noGrp="1"/>
          </p:cNvSpPr>
          <p:nvPr>
            <p:ph sz="half" idx="2"/>
          </p:nvPr>
        </p:nvSpPr>
        <p:spPr/>
        <p:txBody>
          <a:bodyPr/>
          <a:lstStyle/>
          <a:p>
            <a:r>
              <a:rPr lang="en-US" b="1" dirty="0">
                <a:solidFill>
                  <a:srgbClr val="800000"/>
                </a:solidFill>
                <a:latin typeface="Arial"/>
                <a:cs typeface="Arial"/>
              </a:rPr>
              <a:t>Conclusions</a:t>
            </a:r>
            <a:r>
              <a:rPr lang="en-US" dirty="0">
                <a:solidFill>
                  <a:schemeClr val="tx1"/>
                </a:solidFill>
                <a:latin typeface="Arial"/>
                <a:cs typeface="Arial"/>
              </a:rPr>
              <a:t>: “Ledipasvir-sofosbuvir for 8 weeks was associated with a high rate of sustained virologic response among previously untreated patients with HCV genotype 1 infection without cirrhosis. No additional benefit was associated with the inclusion of ribavirin in the regimen or with extension of the duration of treatment to 12 weeks.”</a:t>
            </a:r>
          </a:p>
        </p:txBody>
      </p:sp>
    </p:spTree>
    <p:extLst>
      <p:ext uri="{BB962C8B-B14F-4D97-AF65-F5344CB8AC3E}">
        <p14:creationId xmlns:p14="http://schemas.microsoft.com/office/powerpoint/2010/main" val="30755388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Ledipasvir-Sofosbuvir in Treatment-Experienced Patients</a:t>
            </a:r>
          </a:p>
        </p:txBody>
      </p:sp>
    </p:spTree>
    <p:extLst>
      <p:ext uri="{BB962C8B-B14F-4D97-AF65-F5344CB8AC3E}">
        <p14:creationId xmlns:p14="http://schemas.microsoft.com/office/powerpoint/2010/main" val="266204323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1800" dirty="0">
                <a:solidFill>
                  <a:srgbClr val="001D48"/>
                </a:solidFill>
              </a:rPr>
              <a:t>Ledipasvir-Sofosbuvir +/- Ribavirin in HCV Genotype 1</a:t>
            </a:r>
            <a:br>
              <a:rPr lang="en-US" sz="1800" dirty="0">
                <a:solidFill>
                  <a:srgbClr val="001D48"/>
                </a:solidFill>
              </a:rPr>
            </a:br>
            <a:r>
              <a:rPr lang="en-US" sz="2400" dirty="0">
                <a:solidFill>
                  <a:srgbClr val="001D48"/>
                </a:solidFill>
              </a:rPr>
              <a:t>ION-2</a:t>
            </a:r>
          </a:p>
        </p:txBody>
      </p:sp>
      <p:sp>
        <p:nvSpPr>
          <p:cNvPr id="2" name="Text Placeholder 1">
            <a:extLst>
              <a:ext uri="{FF2B5EF4-FFF2-40B4-BE49-F238E27FC236}">
                <a16:creationId xmlns:a16="http://schemas.microsoft.com/office/drawing/2014/main" id="{5B1F5248-F118-5A40-A110-598F1380647D}"/>
              </a:ext>
            </a:extLst>
          </p:cNvPr>
          <p:cNvSpPr>
            <a:spLocks noGrp="1"/>
          </p:cNvSpPr>
          <p:nvPr>
            <p:ph type="body" sz="quarter" idx="15"/>
          </p:nvPr>
        </p:nvSpPr>
        <p:spPr/>
        <p:txBody>
          <a:bodyPr/>
          <a:lstStyle/>
          <a:p>
            <a:r>
              <a:rPr lang="en-US" dirty="0"/>
              <a:t>Source: </a:t>
            </a:r>
            <a:r>
              <a:rPr lang="en-US" dirty="0" err="1"/>
              <a:t>Afdhal</a:t>
            </a:r>
            <a:r>
              <a:rPr lang="en-US" dirty="0"/>
              <a:t> N, et al. N </a:t>
            </a:r>
            <a:r>
              <a:rPr lang="en-US" dirty="0" err="1"/>
              <a:t>Engl</a:t>
            </a:r>
            <a:r>
              <a:rPr lang="en-US" dirty="0"/>
              <a:t> J Med. 2014;370:1483-93.</a:t>
            </a:r>
          </a:p>
        </p:txBody>
      </p:sp>
      <p:sp>
        <p:nvSpPr>
          <p:cNvPr id="5" name="Text Placeholder 4">
            <a:extLst>
              <a:ext uri="{FF2B5EF4-FFF2-40B4-BE49-F238E27FC236}">
                <a16:creationId xmlns:a16="http://schemas.microsoft.com/office/drawing/2014/main" id="{9707B2F7-27F2-644D-8C79-A1D40115B4B5}"/>
              </a:ext>
            </a:extLst>
          </p:cNvPr>
          <p:cNvSpPr>
            <a:spLocks noGrp="1"/>
          </p:cNvSpPr>
          <p:nvPr>
            <p:ph type="body" idx="1"/>
          </p:nvPr>
        </p:nvSpPr>
        <p:spPr/>
        <p:txBody>
          <a:bodyPr/>
          <a:lstStyle/>
          <a:p>
            <a:r>
              <a:rPr lang="en-US" dirty="0"/>
              <a:t>Treatment </a:t>
            </a:r>
            <a:r>
              <a:rPr lang="en-US" dirty="0">
                <a:latin typeface="Arial"/>
                <a:cs typeface="Arial"/>
              </a:rPr>
              <a:t>Experienced</a:t>
            </a:r>
            <a:r>
              <a:rPr lang="en-US" dirty="0"/>
              <a:t>, Phase 3 </a:t>
            </a:r>
          </a:p>
        </p:txBody>
      </p:sp>
    </p:spTree>
    <p:extLst>
      <p:ext uri="{BB962C8B-B14F-4D97-AF65-F5344CB8AC3E}">
        <p14:creationId xmlns:p14="http://schemas.microsoft.com/office/powerpoint/2010/main" val="270608362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38498"/>
            <a:ext cx="8515350" cy="742950"/>
          </a:xfrm>
        </p:spPr>
        <p:txBody>
          <a:bodyPr>
            <a:normAutofit/>
          </a:bodyPr>
          <a:lstStyle/>
          <a:p>
            <a:r>
              <a:rPr lang="en-US" sz="2000" dirty="0"/>
              <a:t>Ledipasvir-Sofosbuvir +/- Ribavirin in Treatment-Experienced HCV GT 1</a:t>
            </a:r>
            <a:br>
              <a:rPr lang="en-US" sz="2000" dirty="0"/>
            </a:br>
            <a:r>
              <a:rPr lang="en-US" sz="2000" dirty="0"/>
              <a:t>ION-2 Study: Features</a:t>
            </a:r>
          </a:p>
        </p:txBody>
      </p:sp>
      <p:sp>
        <p:nvSpPr>
          <p:cNvPr id="3" name="Text Placeholder 2">
            <a:extLst>
              <a:ext uri="{FF2B5EF4-FFF2-40B4-BE49-F238E27FC236}">
                <a16:creationId xmlns:a16="http://schemas.microsoft.com/office/drawing/2014/main" id="{F75DC2E6-06A3-324A-B46A-AC5F89D89811}"/>
              </a:ext>
            </a:extLst>
          </p:cNvPr>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2014;370:1483-93.</a:t>
            </a:r>
          </a:p>
        </p:txBody>
      </p:sp>
      <p:sp>
        <p:nvSpPr>
          <p:cNvPr id="6" name="Content Placeholder 5"/>
          <p:cNvSpPr>
            <a:spLocks noGrp="1"/>
          </p:cNvSpPr>
          <p:nvPr>
            <p:ph sz="half" idx="2"/>
          </p:nvPr>
        </p:nvSpPr>
        <p:spPr>
          <a:xfrm>
            <a:off x="457200" y="1190066"/>
            <a:ext cx="8228479" cy="3342604"/>
          </a:xfrm>
        </p:spPr>
        <p:txBody>
          <a:bodyPr>
            <a:normAutofit/>
          </a:bodyPr>
          <a:lstStyle/>
          <a:p>
            <a:pPr>
              <a:lnSpc>
                <a:spcPts val="1900"/>
              </a:lnSpc>
            </a:pPr>
            <a:r>
              <a:rPr lang="en-US" sz="1500" b="1" dirty="0"/>
              <a:t>Design</a:t>
            </a:r>
            <a:r>
              <a:rPr lang="en-US" sz="1500" dirty="0"/>
              <a:t>: Open-label, randomized, phase 3, using fixed-dose combination of ledipasvir-sofosbuvir with or without ribavirin for 12 or 24 weeks in treatment-experienced patients with GT1 HCV</a:t>
            </a:r>
          </a:p>
          <a:p>
            <a:pPr>
              <a:lnSpc>
                <a:spcPts val="1900"/>
              </a:lnSpc>
            </a:pPr>
            <a:r>
              <a:rPr lang="en-US" sz="1500" b="1" dirty="0"/>
              <a:t>Setting</a:t>
            </a:r>
            <a:r>
              <a:rPr lang="en-US" sz="1500" dirty="0"/>
              <a:t>: 64 sites in United States</a:t>
            </a:r>
          </a:p>
          <a:p>
            <a:r>
              <a:rPr lang="en-US" sz="1500" b="1" dirty="0"/>
              <a:t>Entry Criteria</a:t>
            </a:r>
          </a:p>
          <a:p>
            <a:pPr lvl="1">
              <a:lnSpc>
                <a:spcPts val="1900"/>
              </a:lnSpc>
              <a:spcBef>
                <a:spcPts val="300"/>
              </a:spcBef>
            </a:pPr>
            <a:r>
              <a:rPr lang="en-US" sz="1500" dirty="0"/>
              <a:t>Chronic HCV Genotype 1 (n = 440) 18 years or older</a:t>
            </a:r>
          </a:p>
          <a:p>
            <a:pPr lvl="1">
              <a:lnSpc>
                <a:spcPts val="1900"/>
              </a:lnSpc>
            </a:pPr>
            <a:r>
              <a:rPr lang="en-US" sz="1500" dirty="0"/>
              <a:t>Treatment experienced</a:t>
            </a:r>
          </a:p>
          <a:p>
            <a:pPr lvl="1">
              <a:lnSpc>
                <a:spcPts val="1900"/>
              </a:lnSpc>
            </a:pPr>
            <a:r>
              <a:rPr lang="en-US" sz="1500" dirty="0"/>
              <a:t>Did not achieve SVR with prior dual therapy (peginterferon + ribavirin), or triple therapy (NS3/4A protease inhibitor plus peginterferon + ribavirin)</a:t>
            </a:r>
          </a:p>
          <a:p>
            <a:pPr lvl="1">
              <a:lnSpc>
                <a:spcPts val="1900"/>
              </a:lnSpc>
            </a:pPr>
            <a:r>
              <a:rPr lang="en-US" sz="1500" dirty="0"/>
              <a:t>Patients with cirrhosis accepted (up to 20% of patients)</a:t>
            </a:r>
          </a:p>
          <a:p>
            <a:pPr>
              <a:lnSpc>
                <a:spcPts val="1900"/>
              </a:lnSpc>
            </a:pPr>
            <a:r>
              <a:rPr lang="en-US" sz="1500" b="1" dirty="0">
                <a:solidFill>
                  <a:schemeClr val="tx1"/>
                </a:solidFill>
              </a:rPr>
              <a:t>Primary End Point</a:t>
            </a:r>
            <a:r>
              <a:rPr lang="en-US" sz="1500" dirty="0">
                <a:solidFill>
                  <a:schemeClr val="tx1"/>
                </a:solidFill>
              </a:rPr>
              <a:t>: SVR12</a:t>
            </a:r>
          </a:p>
          <a:p>
            <a:endParaRPr lang="en-US" sz="1500" dirty="0"/>
          </a:p>
          <a:p>
            <a:pPr marL="34290" indent="0">
              <a:buNone/>
            </a:pPr>
            <a:endParaRPr lang="en-US" sz="1500" dirty="0"/>
          </a:p>
        </p:txBody>
      </p:sp>
    </p:spTree>
    <p:extLst>
      <p:ext uri="{BB962C8B-B14F-4D97-AF65-F5344CB8AC3E}">
        <p14:creationId xmlns:p14="http://schemas.microsoft.com/office/powerpoint/2010/main" val="308832229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390263" y="1760583"/>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323850" y="138498"/>
            <a:ext cx="8515350" cy="742950"/>
          </a:xfrm>
        </p:spPr>
        <p:txBody>
          <a:bodyPr>
            <a:normAutofit/>
          </a:bodyPr>
          <a:lstStyle/>
          <a:p>
            <a:r>
              <a:rPr lang="en-US" sz="2000" dirty="0"/>
              <a:t>Ledipasvir-Sofosbuvir +/- Ribavirin in Treatment-Experienced HCV GT 1</a:t>
            </a:r>
            <a:br>
              <a:rPr lang="en-US" sz="2000" dirty="0"/>
            </a:br>
            <a:r>
              <a:rPr lang="en-US" sz="2000" dirty="0"/>
              <a:t>ION-2 Study: Study Design</a:t>
            </a:r>
          </a:p>
        </p:txBody>
      </p:sp>
      <p:sp>
        <p:nvSpPr>
          <p:cNvPr id="7" name="Content Placeholder 6"/>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2014;370:1483-93.</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26" name="Rectangle 5"/>
          <p:cNvSpPr>
            <a:spLocks noChangeArrowheads="1"/>
          </p:cNvSpPr>
          <p:nvPr/>
        </p:nvSpPr>
        <p:spPr bwMode="auto">
          <a:xfrm>
            <a:off x="3018663" y="1629274"/>
            <a:ext cx="1371600" cy="268175"/>
          </a:xfrm>
          <a:prstGeom prst="rect">
            <a:avLst/>
          </a:prstGeom>
          <a:solidFill>
            <a:srgbClr val="6B5A66">
              <a:alpha val="35000"/>
            </a:srgbClr>
          </a:solidFill>
          <a:ln w="6350" cmpd="sng">
            <a:solidFill>
              <a:srgbClr val="000000"/>
            </a:solidFill>
            <a:miter lim="800000"/>
            <a:headEnd/>
            <a:tailEnd/>
          </a:ln>
          <a:effectLst/>
        </p:spPr>
        <p:txBody>
          <a:bodyPr wrap="none" anchor="ctr"/>
          <a:lstStyle/>
          <a:p>
            <a:r>
              <a:rPr lang="en-US" sz="1050" b="1" dirty="0">
                <a:latin typeface="Arial"/>
                <a:cs typeface="Arial"/>
              </a:rPr>
              <a:t>LDV-SOF</a:t>
            </a:r>
          </a:p>
        </p:txBody>
      </p:sp>
      <p:sp>
        <p:nvSpPr>
          <p:cNvPr id="27" name="Rectangle 26"/>
          <p:cNvSpPr/>
          <p:nvPr/>
        </p:nvSpPr>
        <p:spPr>
          <a:xfrm>
            <a:off x="5442861" y="1617133"/>
            <a:ext cx="652838"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4" name="Rectangle 33"/>
          <p:cNvSpPr/>
          <p:nvPr/>
        </p:nvSpPr>
        <p:spPr>
          <a:xfrm>
            <a:off x="1714500" y="3986603"/>
            <a:ext cx="525675"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dirty="0">
                <a:solidFill>
                  <a:srgbClr val="000000"/>
                </a:solidFill>
              </a:rPr>
              <a:t>N =14</a:t>
            </a:r>
          </a:p>
        </p:txBody>
      </p:sp>
      <p:sp>
        <p:nvSpPr>
          <p:cNvPr id="35" name="Rectangle 25"/>
          <p:cNvSpPr>
            <a:spLocks noChangeArrowheads="1"/>
          </p:cNvSpPr>
          <p:nvPr/>
        </p:nvSpPr>
        <p:spPr bwMode="auto">
          <a:xfrm>
            <a:off x="1137788" y="3877713"/>
            <a:ext cx="6871716" cy="857233"/>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LDV=ledipasvir; SOF=sofosbuvir; RBV=ribavirin </a:t>
            </a:r>
          </a:p>
          <a:p>
            <a:pPr defTabSz="701279">
              <a:lnSpc>
                <a:spcPts val="1350"/>
              </a:lnSpc>
              <a:spcBef>
                <a:spcPts val="600"/>
              </a:spcBef>
            </a:pPr>
            <a:r>
              <a:rPr lang="en-US" sz="1050" b="1" dirty="0">
                <a:solidFill>
                  <a:srgbClr val="000000"/>
                </a:solidFill>
                <a:latin typeface="Arial" pitchFamily="22" charset="0"/>
              </a:rPr>
              <a:t>Drug Dosing</a:t>
            </a:r>
            <a:br>
              <a:rPr lang="en-US" sz="1050" dirty="0">
                <a:solidFill>
                  <a:srgbClr val="000000"/>
                </a:solidFill>
                <a:latin typeface="Arial" pitchFamily="22" charset="0"/>
              </a:rPr>
            </a:br>
            <a:r>
              <a:rPr lang="en-US" sz="1050" dirty="0">
                <a:solidFill>
                  <a:srgbClr val="000000"/>
                </a:solidFill>
                <a:latin typeface="Arial" pitchFamily="22" charset="0"/>
              </a:rPr>
              <a:t>Ledipasvir-sofosbuvir (90/400 mg): fixed dose combination; one pill once daily</a:t>
            </a:r>
            <a:br>
              <a:rPr lang="en-US" sz="1050" dirty="0">
                <a:solidFill>
                  <a:srgbClr val="000000"/>
                </a:solidFill>
                <a:latin typeface="Arial" pitchFamily="22" charset="0"/>
              </a:rPr>
            </a:br>
            <a:r>
              <a:rPr lang="en-US" sz="1050" dirty="0">
                <a:solidFill>
                  <a:srgbClr val="000000"/>
                </a:solidFill>
                <a:latin typeface="Arial" pitchFamily="22" charset="0"/>
              </a:rPr>
              <a:t>Ribavirin (weight-based and divided bid): 1000 mg/day if &lt;75 kg or 1200 mg/day if ≥75 kg</a:t>
            </a:r>
          </a:p>
        </p:txBody>
      </p:sp>
      <p:sp>
        <p:nvSpPr>
          <p:cNvPr id="37" name="Rectangle 36"/>
          <p:cNvSpPr/>
          <p:nvPr/>
        </p:nvSpPr>
        <p:spPr>
          <a:xfrm>
            <a:off x="1139593" y="1612263"/>
            <a:ext cx="1146407" cy="740662"/>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FFFFFF"/>
                </a:solidFill>
                <a:latin typeface="Arial" panose="020B0604020202020204" pitchFamily="34" charset="0"/>
                <a:cs typeface="Arial" panose="020B0604020202020204" pitchFamily="34" charset="0"/>
              </a:rPr>
              <a:t>GT-1</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Experienced</a:t>
            </a:r>
            <a:endParaRPr lang="en-US" sz="1050" i="1" dirty="0">
              <a:solidFill>
                <a:srgbClr val="FFFFFF"/>
              </a:solidFill>
              <a:latin typeface="Arial" panose="020B0604020202020204" pitchFamily="34" charset="0"/>
              <a:cs typeface="Arial" panose="020B0604020202020204" pitchFamily="34" charset="0"/>
            </a:endParaRPr>
          </a:p>
        </p:txBody>
      </p:sp>
      <p:sp>
        <p:nvSpPr>
          <p:cNvPr id="39" name="Rectangle 38"/>
          <p:cNvSpPr/>
          <p:nvPr/>
        </p:nvSpPr>
        <p:spPr>
          <a:xfrm>
            <a:off x="2228850" y="1612263"/>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109</a:t>
            </a:r>
          </a:p>
        </p:txBody>
      </p:sp>
      <p:cxnSp>
        <p:nvCxnSpPr>
          <p:cNvPr id="66" name="Straight Connector 65"/>
          <p:cNvCxnSpPr/>
          <p:nvPr/>
        </p:nvCxnSpPr>
        <p:spPr>
          <a:xfrm>
            <a:off x="5761863" y="2920670"/>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Rectangle 5"/>
          <p:cNvSpPr>
            <a:spLocks noChangeArrowheads="1"/>
          </p:cNvSpPr>
          <p:nvPr/>
        </p:nvSpPr>
        <p:spPr bwMode="auto">
          <a:xfrm>
            <a:off x="3018662" y="2783241"/>
            <a:ext cx="2743200" cy="268175"/>
          </a:xfrm>
          <a:prstGeom prst="rect">
            <a:avLst/>
          </a:prstGeom>
          <a:solidFill>
            <a:srgbClr val="6B5A66">
              <a:alpha val="35000"/>
            </a:srgbClr>
          </a:solidFill>
          <a:ln w="6350" cmpd="sng">
            <a:solidFill>
              <a:srgbClr val="000000"/>
            </a:solidFill>
            <a:miter lim="800000"/>
            <a:headEnd/>
            <a:tailEnd/>
          </a:ln>
          <a:effectLst/>
        </p:spPr>
        <p:txBody>
          <a:bodyPr wrap="none" anchor="ctr"/>
          <a:lstStyle/>
          <a:p>
            <a:r>
              <a:rPr lang="en-US" sz="1050" b="1" dirty="0">
                <a:latin typeface="Arial"/>
                <a:cs typeface="Arial"/>
              </a:rPr>
              <a:t>LDV-SOF </a:t>
            </a:r>
          </a:p>
        </p:txBody>
      </p:sp>
      <p:sp>
        <p:nvSpPr>
          <p:cNvPr id="69" name="Rectangle 68"/>
          <p:cNvSpPr/>
          <p:nvPr/>
        </p:nvSpPr>
        <p:spPr>
          <a:xfrm>
            <a:off x="6847713" y="2768715"/>
            <a:ext cx="648719"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cxnSp>
        <p:nvCxnSpPr>
          <p:cNvPr id="70" name="Straight Connector 69"/>
          <p:cNvCxnSpPr/>
          <p:nvPr/>
        </p:nvCxnSpPr>
        <p:spPr>
          <a:xfrm>
            <a:off x="5761863" y="3370871"/>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5"/>
          <p:cNvSpPr>
            <a:spLocks noChangeArrowheads="1"/>
          </p:cNvSpPr>
          <p:nvPr/>
        </p:nvSpPr>
        <p:spPr bwMode="auto">
          <a:xfrm>
            <a:off x="3018662" y="3233441"/>
            <a:ext cx="2743200" cy="268175"/>
          </a:xfrm>
          <a:prstGeom prst="rect">
            <a:avLst/>
          </a:prstGeom>
          <a:solidFill>
            <a:schemeClr val="accent1">
              <a:lumMod val="40000"/>
              <a:lumOff val="60000"/>
            </a:schemeClr>
          </a:solidFill>
          <a:ln w="6350" cmpd="sng">
            <a:solidFill>
              <a:srgbClr val="000000"/>
            </a:solidFill>
            <a:miter lim="800000"/>
            <a:headEnd/>
            <a:tailEnd/>
          </a:ln>
          <a:effectLst/>
        </p:spPr>
        <p:txBody>
          <a:bodyPr wrap="none" anchor="ctr"/>
          <a:lstStyle/>
          <a:p>
            <a:r>
              <a:rPr lang="en-US" sz="1050" b="1" dirty="0">
                <a:latin typeface="Arial"/>
                <a:cs typeface="Arial"/>
              </a:rPr>
              <a:t>LDV-SOF + RBV</a:t>
            </a:r>
          </a:p>
        </p:txBody>
      </p:sp>
      <p:sp>
        <p:nvSpPr>
          <p:cNvPr id="73" name="Rectangle 72"/>
          <p:cNvSpPr/>
          <p:nvPr/>
        </p:nvSpPr>
        <p:spPr>
          <a:xfrm>
            <a:off x="6847713" y="3218915"/>
            <a:ext cx="722860"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cxnSp>
        <p:nvCxnSpPr>
          <p:cNvPr id="44" name="Straight Connector 43"/>
          <p:cNvCxnSpPr/>
          <p:nvPr/>
        </p:nvCxnSpPr>
        <p:spPr>
          <a:xfrm>
            <a:off x="4402260" y="2232028"/>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Rectangle 5"/>
          <p:cNvSpPr>
            <a:spLocks noChangeArrowheads="1"/>
          </p:cNvSpPr>
          <p:nvPr/>
        </p:nvSpPr>
        <p:spPr bwMode="auto">
          <a:xfrm>
            <a:off x="3018663" y="2077588"/>
            <a:ext cx="1371600" cy="268175"/>
          </a:xfrm>
          <a:prstGeom prst="rect">
            <a:avLst/>
          </a:prstGeom>
          <a:solidFill>
            <a:schemeClr val="accent1">
              <a:lumMod val="40000"/>
              <a:lumOff val="60000"/>
            </a:schemeClr>
          </a:solidFill>
          <a:ln w="6350" cmpd="sng">
            <a:solidFill>
              <a:srgbClr val="000000"/>
            </a:solidFill>
            <a:miter lim="800000"/>
            <a:headEnd/>
            <a:tailEnd/>
          </a:ln>
          <a:effectLst/>
        </p:spPr>
        <p:txBody>
          <a:bodyPr wrap="none" anchor="ctr"/>
          <a:lstStyle/>
          <a:p>
            <a:r>
              <a:rPr lang="en-US" sz="1050" b="1" dirty="0">
                <a:latin typeface="Arial"/>
                <a:cs typeface="Arial"/>
              </a:rPr>
              <a:t>LDV-SOF + RBV</a:t>
            </a:r>
          </a:p>
        </p:txBody>
      </p:sp>
      <p:sp>
        <p:nvSpPr>
          <p:cNvPr id="48" name="Rectangle 47"/>
          <p:cNvSpPr/>
          <p:nvPr/>
        </p:nvSpPr>
        <p:spPr>
          <a:xfrm>
            <a:off x="5454858" y="2063063"/>
            <a:ext cx="640841"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3" name="Rectangle 32"/>
          <p:cNvSpPr/>
          <p:nvPr/>
        </p:nvSpPr>
        <p:spPr>
          <a:xfrm>
            <a:off x="1139593" y="2766231"/>
            <a:ext cx="1146407" cy="740662"/>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FFFFFF"/>
                </a:solidFill>
                <a:latin typeface="Arial" panose="020B0604020202020204" pitchFamily="34" charset="0"/>
                <a:cs typeface="Arial" panose="020B0604020202020204" pitchFamily="34" charset="0"/>
              </a:rPr>
              <a:t>GT-1</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Experienced</a:t>
            </a:r>
            <a:endParaRPr lang="en-US" sz="1050" i="1" dirty="0">
              <a:solidFill>
                <a:srgbClr val="FFFFFF"/>
              </a:solidFill>
              <a:latin typeface="Arial" panose="020B0604020202020204" pitchFamily="34" charset="0"/>
              <a:cs typeface="Arial" panose="020B0604020202020204" pitchFamily="34" charset="0"/>
            </a:endParaRPr>
          </a:p>
        </p:txBody>
      </p:sp>
      <p:sp>
        <p:nvSpPr>
          <p:cNvPr id="42" name="Rectangle 41"/>
          <p:cNvSpPr/>
          <p:nvPr/>
        </p:nvSpPr>
        <p:spPr>
          <a:xfrm>
            <a:off x="2228850" y="2049713"/>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111</a:t>
            </a:r>
          </a:p>
        </p:txBody>
      </p:sp>
      <p:sp>
        <p:nvSpPr>
          <p:cNvPr id="43" name="Rectangle 42"/>
          <p:cNvSpPr/>
          <p:nvPr/>
        </p:nvSpPr>
        <p:spPr>
          <a:xfrm>
            <a:off x="2228850" y="2766330"/>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109</a:t>
            </a:r>
          </a:p>
        </p:txBody>
      </p:sp>
      <p:sp>
        <p:nvSpPr>
          <p:cNvPr id="45" name="Rectangle 44"/>
          <p:cNvSpPr/>
          <p:nvPr/>
        </p:nvSpPr>
        <p:spPr>
          <a:xfrm>
            <a:off x="2228850" y="3217410"/>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111</a:t>
            </a:r>
          </a:p>
        </p:txBody>
      </p:sp>
      <p:grpSp>
        <p:nvGrpSpPr>
          <p:cNvPr id="38" name="Group 37"/>
          <p:cNvGrpSpPr/>
          <p:nvPr/>
        </p:nvGrpSpPr>
        <p:grpSpPr>
          <a:xfrm>
            <a:off x="1138416" y="1021866"/>
            <a:ext cx="6871718" cy="386328"/>
            <a:chOff x="-6113" y="1362488"/>
            <a:chExt cx="9162291" cy="515104"/>
          </a:xfrm>
        </p:grpSpPr>
        <p:sp>
          <p:nvSpPr>
            <p:cNvPr id="40" name="Rectangle 39"/>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47" name="Rectangle 46"/>
            <p:cNvSpPr/>
            <p:nvPr/>
          </p:nvSpPr>
          <p:spPr>
            <a:xfrm>
              <a:off x="80736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sp>
          <p:nvSpPr>
            <p:cNvPr id="49" name="Rectangle 48"/>
            <p:cNvSpPr/>
            <p:nvPr/>
          </p:nvSpPr>
          <p:spPr>
            <a:xfrm>
              <a:off x="224296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50" name="Rectangle 49"/>
            <p:cNvSpPr/>
            <p:nvPr/>
          </p:nvSpPr>
          <p:spPr>
            <a:xfrm>
              <a:off x="77157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36</a:t>
              </a:r>
            </a:p>
          </p:txBody>
        </p:sp>
        <p:sp>
          <p:nvSpPr>
            <p:cNvPr id="51" name="Rectangle 50"/>
            <p:cNvSpPr/>
            <p:nvPr/>
          </p:nvSpPr>
          <p:spPr>
            <a:xfrm>
              <a:off x="404908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52" name="Rectangle 51"/>
            <p:cNvSpPr/>
            <p:nvPr/>
          </p:nvSpPr>
          <p:spPr>
            <a:xfrm>
              <a:off x="5891293"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53" name="Straight Connector 52"/>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51422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33111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161520" y="177094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9884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371571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7585"/>
            <a:ext cx="8515350" cy="742950"/>
          </a:xfrm>
        </p:spPr>
        <p:txBody>
          <a:bodyPr>
            <a:noAutofit/>
          </a:bodyPr>
          <a:lstStyle/>
          <a:p>
            <a:pPr>
              <a:lnSpc>
                <a:spcPts val="2550"/>
              </a:lnSpc>
            </a:pPr>
            <a:r>
              <a:rPr lang="en-US" sz="2000" dirty="0"/>
              <a:t>Ledipasvir-Sofosbuvir (</a:t>
            </a:r>
            <a:r>
              <a:rPr lang="en-US" sz="2000" i="1" dirty="0" err="1"/>
              <a:t>Harvoni</a:t>
            </a:r>
            <a:r>
              <a:rPr lang="en-US" sz="2000" dirty="0"/>
              <a:t>)</a:t>
            </a:r>
            <a:br>
              <a:rPr lang="en-US" sz="2000" dirty="0"/>
            </a:br>
            <a:r>
              <a:rPr lang="en-US" sz="2000" dirty="0"/>
              <a:t>Indications and Usage</a:t>
            </a:r>
          </a:p>
        </p:txBody>
      </p:sp>
      <p:sp>
        <p:nvSpPr>
          <p:cNvPr id="7" name="Content Placeholder 6"/>
          <p:cNvSpPr>
            <a:spLocks noGrp="1"/>
          </p:cNvSpPr>
          <p:nvPr>
            <p:ph type="body" sz="quarter" idx="14"/>
          </p:nvPr>
        </p:nvSpPr>
        <p:spPr/>
        <p:txBody>
          <a:bodyPr/>
          <a:lstStyle/>
          <a:p>
            <a:r>
              <a:rPr lang="en-US" dirty="0"/>
              <a:t>Source: </a:t>
            </a:r>
            <a:r>
              <a:rPr lang="en-US" i="1" dirty="0" err="1"/>
              <a:t>Harvoni</a:t>
            </a:r>
            <a:r>
              <a:rPr lang="en-US" dirty="0"/>
              <a:t> Prescribing Information. Gilead Sciences</a:t>
            </a:r>
          </a:p>
        </p:txBody>
      </p:sp>
      <p:graphicFrame>
        <p:nvGraphicFramePr>
          <p:cNvPr id="4" name="Group 66"/>
          <p:cNvGraphicFramePr>
            <a:graphicFrameLocks noGrp="1"/>
          </p:cNvGraphicFramePr>
          <p:nvPr>
            <p:extLst>
              <p:ext uri="{D42A27DB-BD31-4B8C-83A1-F6EECF244321}">
                <p14:modId xmlns:p14="http://schemas.microsoft.com/office/powerpoint/2010/main" val="3188007764"/>
              </p:ext>
            </p:extLst>
          </p:nvPr>
        </p:nvGraphicFramePr>
        <p:xfrm>
          <a:off x="457200" y="994671"/>
          <a:ext cx="8229600" cy="3749040"/>
        </p:xfrm>
        <a:graphic>
          <a:graphicData uri="http://schemas.openxmlformats.org/drawingml/2006/table">
            <a:tbl>
              <a:tblPr>
                <a:effectLst/>
              </a:tblPr>
              <a:tblGrid>
                <a:gridCol w="1048851">
                  <a:extLst>
                    <a:ext uri="{9D8B030D-6E8A-4147-A177-3AD203B41FA5}">
                      <a16:colId xmlns:a16="http://schemas.microsoft.com/office/drawing/2014/main" val="20000"/>
                    </a:ext>
                  </a:extLst>
                </a:gridCol>
                <a:gridCol w="5160451">
                  <a:extLst>
                    <a:ext uri="{9D8B030D-6E8A-4147-A177-3AD203B41FA5}">
                      <a16:colId xmlns:a16="http://schemas.microsoft.com/office/drawing/2014/main" val="20001"/>
                    </a:ext>
                  </a:extLst>
                </a:gridCol>
                <a:gridCol w="2020298">
                  <a:extLst>
                    <a:ext uri="{9D8B030D-6E8A-4147-A177-3AD203B41FA5}">
                      <a16:colId xmlns:a16="http://schemas.microsoft.com/office/drawing/2014/main" val="20002"/>
                    </a:ext>
                  </a:extLst>
                </a:gridCol>
              </a:tblGrid>
              <a:tr h="416870">
                <a:tc>
                  <a:txBody>
                    <a:bodyPr/>
                    <a:lstStyle/>
                    <a:p>
                      <a:pPr marL="9144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Genotype </a:t>
                      </a:r>
                    </a:p>
                  </a:txBody>
                  <a:tcPr marL="68580" marR="34290" marT="102870" marB="102870" anchor="ctr" horzOverflow="overflow">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Patient Populations</a:t>
                      </a:r>
                    </a:p>
                  </a:txBody>
                  <a:tcPr marL="68580" marR="34290" marT="102870" marB="10287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Regimen &amp; Duration*</a:t>
                      </a:r>
                      <a:endParaRPr lang="en-US" sz="1200" b="0" baseline="0" dirty="0">
                        <a:solidFill>
                          <a:schemeClr val="bg1"/>
                        </a:solidFill>
                        <a:latin typeface="Arial" panose="020B0604020202020204" pitchFamily="34" charset="0"/>
                        <a:cs typeface="Arial" panose="020B0604020202020204" pitchFamily="34" charset="0"/>
                      </a:endParaRPr>
                    </a:p>
                  </a:txBody>
                  <a:tcPr marL="54864" marR="34290" marT="102870" marB="102870" anchor="ctr" horzOverflow="overflow">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334901">
                <a:tc rowSpan="4">
                  <a:txBody>
                    <a:bodyPr/>
                    <a:lstStyle/>
                    <a:p>
                      <a:pPr marL="9144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1050" b="1" i="0" u="none" strike="noStrike" cap="none" normalizeH="0" baseline="0" dirty="0">
                          <a:ln>
                            <a:noFill/>
                          </a:ln>
                          <a:solidFill>
                            <a:schemeClr val="bg1"/>
                          </a:solidFill>
                          <a:effectLst/>
                          <a:latin typeface="Arial" panose="020B0604020202020204" pitchFamily="34" charset="0"/>
                          <a:cs typeface="Arial" panose="020B0604020202020204" pitchFamily="34" charset="0"/>
                        </a:rPr>
                        <a:t>GT 1</a:t>
                      </a:r>
                    </a:p>
                  </a:txBody>
                  <a:tcPr marL="68580" marR="34290" marT="68580" marB="68580" anchor="ctr" horzOverflow="overflow">
                    <a:lnL w="9525" cap="flat" cmpd="sng" algn="ctr">
                      <a:solidFill>
                        <a:prstClr val="white">
                          <a:lumMod val="7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518B"/>
                    </a:solidFill>
                  </a:tcPr>
                </a:tc>
                <a:tc>
                  <a:txBody>
                    <a:bodyPr/>
                    <a:lstStyle/>
                    <a:p>
                      <a:pPr marL="91440">
                        <a:lnSpc>
                          <a:spcPts val="1600"/>
                        </a:lnSpc>
                        <a:spcBef>
                          <a:spcPts val="600"/>
                        </a:spcBef>
                        <a:spcAft>
                          <a:spcPts val="0"/>
                        </a:spcAft>
                      </a:pPr>
                      <a:r>
                        <a:rPr lang="en-US" sz="1100" dirty="0">
                          <a:latin typeface="Arial" panose="020B0604020202020204" pitchFamily="34" charset="0"/>
                          <a:cs typeface="Arial" panose="020B0604020202020204" pitchFamily="34" charset="0"/>
                        </a:rPr>
                        <a:t>Treatment naïve without cirrhosis or with compensated cirrhosis (Child-Pugh A)</a:t>
                      </a:r>
                    </a:p>
                  </a:txBody>
                  <a:tcPr marL="34290" marR="34290" marT="68580" marB="685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l" defTabSz="914400" rtl="0" eaLnBrk="1" fontAlgn="base" latinLnBrk="0" hangingPunct="1">
                        <a:lnSpc>
                          <a:spcPts val="1600"/>
                        </a:lnSpc>
                        <a:spcBef>
                          <a:spcPts val="600"/>
                        </a:spcBef>
                        <a:spcAft>
                          <a:spcPts val="0"/>
                        </a:spcAft>
                        <a:buClr>
                          <a:srgbClr val="990000"/>
                        </a:buClr>
                        <a:buSzTx/>
                        <a:buFont typeface="Symbol" pitchFamily="18" charset="2"/>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LDV-SOF x 12 weeks*</a:t>
                      </a:r>
                    </a:p>
                  </a:txBody>
                  <a:tcPr marL="68580" marR="34290" marT="68580" marB="68580" anchor="ctr" horzOverflow="overflow">
                    <a:lnL w="19050" cap="flat" cmpd="sng" algn="ctr">
                      <a:solidFill>
                        <a:schemeClr val="bg1"/>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1"/>
                  </a:ext>
                </a:extLst>
              </a:tr>
              <a:tr h="333464">
                <a:tc vMerge="1">
                  <a:txBody>
                    <a:bodyPr/>
                    <a:lstStyle/>
                    <a:p>
                      <a:pPr>
                        <a:lnSpc>
                          <a:spcPts val="1800"/>
                        </a:lnSpc>
                        <a:spcBef>
                          <a:spcPts val="600"/>
                        </a:spcBef>
                        <a:spcAft>
                          <a:spcPts val="0"/>
                        </a:spcAft>
                      </a:pPr>
                      <a:endParaRPr lang="en-US" sz="2000" dirty="0"/>
                    </a:p>
                  </a:txBody>
                  <a:tcPr marL="182880" marR="45720" marT="91440" marB="91440" anchor="ctr">
                    <a:lnL w="9525" cap="flat" cmpd="sng" algn="ctr">
                      <a:solidFill>
                        <a:prstClr val="white">
                          <a:lumMod val="7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CE5F3"/>
                    </a:solidFill>
                  </a:tcPr>
                </a:tc>
                <a:tc>
                  <a:txBody>
                    <a:bodyPr/>
                    <a:lstStyle/>
                    <a:p>
                      <a:pPr marL="91440">
                        <a:lnSpc>
                          <a:spcPts val="1600"/>
                        </a:lnSpc>
                        <a:spcBef>
                          <a:spcPts val="600"/>
                        </a:spcBef>
                        <a:spcAft>
                          <a:spcPts val="0"/>
                        </a:spcAft>
                      </a:pPr>
                      <a:r>
                        <a:rPr lang="en-US" sz="1050" dirty="0">
                          <a:latin typeface="Arial" panose="020B0604020202020204" pitchFamily="34" charset="0"/>
                          <a:cs typeface="Arial" panose="020B0604020202020204" pitchFamily="34" charset="0"/>
                        </a:rPr>
                        <a:t>Treatment experienced** without cirrhosis</a:t>
                      </a:r>
                    </a:p>
                  </a:txBody>
                  <a:tcPr marL="34290" marR="34290" marT="68580" marB="685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ts val="1600"/>
                        </a:lnSpc>
                        <a:spcBef>
                          <a:spcPts val="600"/>
                        </a:spcBef>
                        <a:spcAft>
                          <a:spcPts val="0"/>
                        </a:spcAft>
                        <a:buClr>
                          <a:srgbClr val="990000"/>
                        </a:buClr>
                        <a:buSzTx/>
                        <a:buFont typeface="Symbol" pitchFamily="18" charset="2"/>
                        <a:buNone/>
                        <a:tabLst/>
                      </a:pPr>
                      <a:r>
                        <a:rPr kumimoji="0" 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LDV-SOF x 12 weeks</a:t>
                      </a:r>
                    </a:p>
                  </a:txBody>
                  <a:tcPr marL="68580" marR="34290" marT="68580" marB="68580" anchor="ctr" horzOverflow="overflow">
                    <a:lnL w="19050" cap="flat" cmpd="sng" algn="ctr">
                      <a:solidFill>
                        <a:schemeClr val="bg1"/>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33464">
                <a:tc vMerge="1">
                  <a:txBody>
                    <a:bodyPr/>
                    <a:lstStyle/>
                    <a:p>
                      <a:endParaRPr lang="en-US"/>
                    </a:p>
                  </a:txBody>
                  <a:tcPr/>
                </a:tc>
                <a:tc>
                  <a:txBody>
                    <a:bodyPr/>
                    <a:lstStyle/>
                    <a:p>
                      <a:pPr marL="91440" marR="0" indent="0" algn="l" defTabSz="914400" rtl="0" eaLnBrk="1" fontAlgn="auto" latinLnBrk="0" hangingPunct="1">
                        <a:lnSpc>
                          <a:spcPts val="1600"/>
                        </a:lnSpc>
                        <a:spcBef>
                          <a:spcPts val="600"/>
                        </a:spcBef>
                        <a:spcAft>
                          <a:spcPts val="0"/>
                        </a:spcAft>
                        <a:buClrTx/>
                        <a:buSzTx/>
                        <a:buFontTx/>
                        <a:buNone/>
                        <a:tabLst/>
                        <a:defRPr/>
                      </a:pPr>
                      <a:r>
                        <a:rPr lang="en-US" sz="1050" dirty="0">
                          <a:latin typeface="Arial" panose="020B0604020202020204" pitchFamily="34" charset="0"/>
                          <a:cs typeface="Arial" panose="020B0604020202020204" pitchFamily="34" charset="0"/>
                        </a:rPr>
                        <a:t>Treatment experienced** with compensated cirrhosis (Child-Pugh A)</a:t>
                      </a:r>
                    </a:p>
                  </a:txBody>
                  <a:tcPr marL="34290" marR="34290" marT="68580" marB="685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l" defTabSz="914400" rtl="0" eaLnBrk="1" fontAlgn="base" latinLnBrk="0" hangingPunct="1">
                        <a:lnSpc>
                          <a:spcPts val="1600"/>
                        </a:lnSpc>
                        <a:spcBef>
                          <a:spcPts val="600"/>
                        </a:spcBef>
                        <a:spcAft>
                          <a:spcPts val="0"/>
                        </a:spcAft>
                        <a:buClr>
                          <a:srgbClr val="990000"/>
                        </a:buClr>
                        <a:buSzTx/>
                        <a:buFont typeface="Symbol" pitchFamily="18" charset="2"/>
                        <a:buNone/>
                        <a:tabLst/>
                        <a:defRPr/>
                      </a:pPr>
                      <a:r>
                        <a:rPr kumimoji="0" 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LDV-SOF x 24 weeks</a:t>
                      </a:r>
                      <a:r>
                        <a:rPr kumimoji="0" lang="en-US" sz="1050" b="0" i="0" u="none" strike="noStrike" cap="none" normalizeH="0" baseline="30000" dirty="0">
                          <a:ln>
                            <a:noFill/>
                          </a:ln>
                          <a:solidFill>
                            <a:schemeClr val="tx1"/>
                          </a:solidFill>
                          <a:effectLst/>
                          <a:latin typeface="Arial" panose="020B0604020202020204" pitchFamily="34" charset="0"/>
                          <a:cs typeface="Arial" panose="020B0604020202020204" pitchFamily="34" charset="0"/>
                        </a:rPr>
                        <a:t>+</a:t>
                      </a:r>
                    </a:p>
                  </a:txBody>
                  <a:tcPr marL="68580" marR="34290" marT="68580" marB="68580" anchor="ctr" horzOverflow="overflow">
                    <a:lnL w="19050" cap="flat" cmpd="sng" algn="ctr">
                      <a:solidFill>
                        <a:schemeClr val="bg1"/>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3"/>
                  </a:ext>
                </a:extLst>
              </a:tr>
              <a:tr h="541508">
                <a:tc vMerge="1">
                  <a:txBody>
                    <a:bodyPr/>
                    <a:lstStyle/>
                    <a:p>
                      <a:pPr marL="0" marR="0" indent="0" algn="l" defTabSz="914400" rtl="0" eaLnBrk="1" fontAlgn="auto" latinLnBrk="0" hangingPunct="1">
                        <a:lnSpc>
                          <a:spcPts val="1800"/>
                        </a:lnSpc>
                        <a:spcBef>
                          <a:spcPts val="600"/>
                        </a:spcBef>
                        <a:spcAft>
                          <a:spcPts val="0"/>
                        </a:spcAft>
                        <a:buClrTx/>
                        <a:buSzTx/>
                        <a:buFontTx/>
                        <a:buNone/>
                        <a:tabLst/>
                        <a:defRPr/>
                      </a:pPr>
                      <a:endParaRPr lang="en-US" sz="2000" dirty="0"/>
                    </a:p>
                  </a:txBody>
                  <a:tcPr marL="182880" marR="45720" marT="91440" marB="91440" anchor="ctr">
                    <a:lnL w="9525" cap="flat" cmpd="sng" algn="ctr">
                      <a:solidFill>
                        <a:prstClr val="white">
                          <a:lumMod val="7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CE5F3"/>
                    </a:solidFill>
                  </a:tcPr>
                </a:tc>
                <a:tc>
                  <a:txBody>
                    <a:bodyPr/>
                    <a:lstStyle/>
                    <a:p>
                      <a:pPr marL="91440" marR="0" indent="0" algn="l" defTabSz="914400" rtl="0" eaLnBrk="1" fontAlgn="auto" latinLnBrk="0" hangingPunct="1">
                        <a:lnSpc>
                          <a:spcPts val="1600"/>
                        </a:lnSpc>
                        <a:spcBef>
                          <a:spcPts val="600"/>
                        </a:spcBef>
                        <a:spcAft>
                          <a:spcPts val="0"/>
                        </a:spcAft>
                        <a:buClrTx/>
                        <a:buSzTx/>
                        <a:buFontTx/>
                        <a:buNone/>
                        <a:tabLst/>
                        <a:defRPr/>
                      </a:pPr>
                      <a:r>
                        <a:rPr lang="en-US" sz="1050" dirty="0">
                          <a:latin typeface="Arial" panose="020B0604020202020204" pitchFamily="34" charset="0"/>
                          <a:cs typeface="Arial" panose="020B0604020202020204" pitchFamily="34" charset="0"/>
                        </a:rPr>
                        <a:t>Treatment naïve and treatment experienced** with decompensated cirrhosis (Child-Pugh B</a:t>
                      </a:r>
                      <a:r>
                        <a:rPr lang="en-US" sz="1050" baseline="0" dirty="0">
                          <a:latin typeface="Arial" panose="020B0604020202020204" pitchFamily="34" charset="0"/>
                          <a:cs typeface="Arial" panose="020B0604020202020204" pitchFamily="34" charset="0"/>
                        </a:rPr>
                        <a:t> or C</a:t>
                      </a:r>
                      <a:r>
                        <a:rPr lang="en-US" sz="1050" dirty="0">
                          <a:latin typeface="Arial" panose="020B0604020202020204" pitchFamily="34" charset="0"/>
                          <a:cs typeface="Arial" panose="020B0604020202020204" pitchFamily="34" charset="0"/>
                        </a:rPr>
                        <a:t>)</a:t>
                      </a:r>
                    </a:p>
                  </a:txBody>
                  <a:tcPr marL="34290" marR="34290" marT="68580" marB="685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ts val="1600"/>
                        </a:lnSpc>
                        <a:spcBef>
                          <a:spcPts val="600"/>
                        </a:spcBef>
                        <a:spcAft>
                          <a:spcPts val="0"/>
                        </a:spcAft>
                        <a:buClr>
                          <a:srgbClr val="990000"/>
                        </a:buClr>
                        <a:buSzTx/>
                        <a:buFont typeface="Symbol" pitchFamily="18" charset="2"/>
                        <a:buNone/>
                        <a:tabLst/>
                        <a:defRPr/>
                      </a:pPr>
                      <a:r>
                        <a:rPr kumimoji="0" 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LDV-SOF + RBV</a:t>
                      </a:r>
                      <a:r>
                        <a:rPr lang="en-US" sz="1050" i="0" kern="1200" baseline="30000" dirty="0">
                          <a:solidFill>
                            <a:schemeClr val="tx1"/>
                          </a:solidFill>
                          <a:latin typeface="Arial" panose="020B0604020202020204" pitchFamily="34" charset="0"/>
                          <a:ea typeface="+mn-ea"/>
                          <a:cs typeface="Arial" panose="020B0604020202020204" pitchFamily="34" charset="0"/>
                        </a:rPr>
                        <a:t>§</a:t>
                      </a:r>
                      <a:r>
                        <a:rPr kumimoji="0" 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x 12 weeks</a:t>
                      </a:r>
                    </a:p>
                  </a:txBody>
                  <a:tcPr marL="68580" marR="34290" marT="68580" marB="68580" anchor="ctr" horzOverflow="overflow">
                    <a:lnL w="19050" cap="flat" cmpd="sng" algn="ctr">
                      <a:solidFill>
                        <a:schemeClr val="bg1"/>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556633">
                <a:tc>
                  <a:txBody>
                    <a:bodyPr/>
                    <a:lstStyle/>
                    <a:p>
                      <a:pPr marL="91440" marR="0" indent="0" algn="l" defTabSz="914400" rtl="0" eaLnBrk="1" fontAlgn="auto" latinLnBrk="0" hangingPunct="1">
                        <a:lnSpc>
                          <a:spcPts val="1800"/>
                        </a:lnSpc>
                        <a:spcBef>
                          <a:spcPts val="600"/>
                        </a:spcBef>
                        <a:spcAft>
                          <a:spcPts val="0"/>
                        </a:spcAft>
                        <a:buClrTx/>
                        <a:buSzTx/>
                        <a:buFontTx/>
                        <a:buNone/>
                        <a:tabLst/>
                        <a:defRPr/>
                      </a:pPr>
                      <a:r>
                        <a:rPr lang="en-US" sz="1050" b="1" dirty="0">
                          <a:solidFill>
                            <a:srgbClr val="FFFFFF"/>
                          </a:solidFill>
                          <a:latin typeface="Arial" panose="020B0604020202020204" pitchFamily="34" charset="0"/>
                          <a:cs typeface="Arial" panose="020B0604020202020204" pitchFamily="34" charset="0"/>
                        </a:rPr>
                        <a:t>GT 1,</a:t>
                      </a:r>
                      <a:r>
                        <a:rPr lang="en-US" sz="1050" b="1" baseline="0" dirty="0">
                          <a:solidFill>
                            <a:srgbClr val="FFFFFF"/>
                          </a:solidFill>
                          <a:latin typeface="Arial" panose="020B0604020202020204" pitchFamily="34" charset="0"/>
                          <a:cs typeface="Arial" panose="020B0604020202020204" pitchFamily="34" charset="0"/>
                        </a:rPr>
                        <a:t> </a:t>
                      </a:r>
                      <a:r>
                        <a:rPr lang="en-US" sz="1050" b="1" dirty="0">
                          <a:solidFill>
                            <a:srgbClr val="FFFFFF"/>
                          </a:solidFill>
                          <a:latin typeface="Arial" panose="020B0604020202020204" pitchFamily="34" charset="0"/>
                          <a:cs typeface="Arial" panose="020B0604020202020204" pitchFamily="34" charset="0"/>
                        </a:rPr>
                        <a:t>4</a:t>
                      </a:r>
                    </a:p>
                  </a:txBody>
                  <a:tcPr marL="68580" marR="34290" marT="68580" marB="68580" anchor="ctr">
                    <a:lnL w="9525" cap="flat" cmpd="sng" algn="ctr">
                      <a:solidFill>
                        <a:prstClr val="white">
                          <a:lumMod val="7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67B1"/>
                    </a:solidFill>
                  </a:tcPr>
                </a:tc>
                <a:tc>
                  <a:txBody>
                    <a:bodyPr/>
                    <a:lstStyle/>
                    <a:p>
                      <a:pPr marL="91440">
                        <a:lnSpc>
                          <a:spcPts val="1600"/>
                        </a:lnSpc>
                        <a:spcBef>
                          <a:spcPts val="600"/>
                        </a:spcBef>
                        <a:spcAft>
                          <a:spcPts val="0"/>
                        </a:spcAft>
                      </a:pPr>
                      <a:r>
                        <a:rPr lang="en-US" sz="1050" dirty="0">
                          <a:latin typeface="Arial" panose="020B0604020202020204" pitchFamily="34" charset="0"/>
                          <a:cs typeface="Arial" panose="020B0604020202020204" pitchFamily="34" charset="0"/>
                        </a:rPr>
                        <a:t>Treatment naïve and treatment experienced** liver transplant</a:t>
                      </a:r>
                      <a:r>
                        <a:rPr lang="en-US" sz="1050" baseline="0" dirty="0">
                          <a:latin typeface="Arial" panose="020B0604020202020204" pitchFamily="34" charset="0"/>
                          <a:cs typeface="Arial" panose="020B0604020202020204" pitchFamily="34" charset="0"/>
                        </a:rPr>
                        <a:t> recipients </a:t>
                      </a:r>
                      <a:r>
                        <a:rPr lang="en-US" sz="1050" dirty="0">
                          <a:latin typeface="Arial" panose="020B0604020202020204" pitchFamily="34" charset="0"/>
                          <a:cs typeface="Arial" panose="020B0604020202020204" pitchFamily="34" charset="0"/>
                        </a:rPr>
                        <a:t>without cirrhosis, or with compensated cirrhosis (Child-Pugh A)</a:t>
                      </a:r>
                    </a:p>
                  </a:txBody>
                  <a:tcPr marL="34290" marR="34290" marT="68580" marB="685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l" defTabSz="914400" rtl="0" eaLnBrk="1" fontAlgn="base" latinLnBrk="0" hangingPunct="1">
                        <a:lnSpc>
                          <a:spcPts val="1600"/>
                        </a:lnSpc>
                        <a:spcBef>
                          <a:spcPts val="600"/>
                        </a:spcBef>
                        <a:spcAft>
                          <a:spcPts val="0"/>
                        </a:spcAft>
                        <a:buClr>
                          <a:srgbClr val="990000"/>
                        </a:buClr>
                        <a:buSzTx/>
                        <a:buFont typeface="Symbol" pitchFamily="18" charset="2"/>
                        <a:buNone/>
                        <a:tabLst/>
                        <a:defRPr/>
                      </a:pPr>
                      <a:r>
                        <a:rPr kumimoji="0" 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LDV-SOF + RBV</a:t>
                      </a:r>
                      <a:r>
                        <a:rPr lang="en-US" sz="1050" i="0" kern="1200" baseline="30000" dirty="0">
                          <a:solidFill>
                            <a:schemeClr val="tx1"/>
                          </a:solidFill>
                          <a:latin typeface="Arial" panose="020B0604020202020204" pitchFamily="34" charset="0"/>
                          <a:ea typeface="+mn-ea"/>
                          <a:cs typeface="Arial" panose="020B0604020202020204" pitchFamily="34" charset="0"/>
                        </a:rPr>
                        <a:t>§</a:t>
                      </a:r>
                      <a:r>
                        <a:rPr kumimoji="0" 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x 12 weeks</a:t>
                      </a:r>
                    </a:p>
                  </a:txBody>
                  <a:tcPr marL="68580" marR="34290" marT="68580" marB="68580" anchor="ctr" horzOverflow="overflow">
                    <a:lnL w="19050" cap="flat" cmpd="sng" algn="ctr">
                      <a:solidFill>
                        <a:schemeClr val="bg1"/>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5"/>
                  </a:ext>
                </a:extLst>
              </a:tr>
              <a:tr h="558047">
                <a:tc>
                  <a:txBody>
                    <a:bodyPr/>
                    <a:lstStyle/>
                    <a:p>
                      <a:pPr marL="91440" marR="0" indent="0" algn="l" defTabSz="914400" rtl="0" eaLnBrk="1" fontAlgn="auto" latinLnBrk="0" hangingPunct="1">
                        <a:lnSpc>
                          <a:spcPts val="1800"/>
                        </a:lnSpc>
                        <a:spcBef>
                          <a:spcPts val="600"/>
                        </a:spcBef>
                        <a:spcAft>
                          <a:spcPts val="0"/>
                        </a:spcAft>
                        <a:buClrTx/>
                        <a:buSzTx/>
                        <a:buFontTx/>
                        <a:buNone/>
                        <a:tabLst/>
                        <a:defRPr/>
                      </a:pPr>
                      <a:r>
                        <a:rPr lang="en-US" sz="1050" b="1" dirty="0">
                          <a:solidFill>
                            <a:srgbClr val="FFFFFF"/>
                          </a:solidFill>
                          <a:latin typeface="Arial" panose="020B0604020202020204" pitchFamily="34" charset="0"/>
                          <a:cs typeface="Arial" panose="020B0604020202020204" pitchFamily="34" charset="0"/>
                        </a:rPr>
                        <a:t>GT 4</a:t>
                      </a:r>
                      <a:r>
                        <a:rPr lang="en-US" sz="1050" b="1" baseline="0" dirty="0">
                          <a:solidFill>
                            <a:srgbClr val="FFFFFF"/>
                          </a:solidFill>
                          <a:latin typeface="Arial" panose="020B0604020202020204" pitchFamily="34" charset="0"/>
                          <a:cs typeface="Arial" panose="020B0604020202020204" pitchFamily="34" charset="0"/>
                        </a:rPr>
                        <a:t>, 5, or 6</a:t>
                      </a:r>
                      <a:endParaRPr lang="en-US" sz="1050" b="1" dirty="0">
                        <a:solidFill>
                          <a:srgbClr val="FFFFFF"/>
                        </a:solidFill>
                        <a:latin typeface="Arial" panose="020B0604020202020204" pitchFamily="34" charset="0"/>
                        <a:cs typeface="Arial" panose="020B0604020202020204" pitchFamily="34" charset="0"/>
                      </a:endParaRPr>
                    </a:p>
                  </a:txBody>
                  <a:tcPr marL="68580" marR="34290" marT="68580" marB="68580" anchor="ctr">
                    <a:lnL w="9525" cap="flat" cmpd="sng" algn="ctr">
                      <a:solidFill>
                        <a:prstClr val="white">
                          <a:lumMod val="7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DDB"/>
                    </a:solidFill>
                  </a:tcPr>
                </a:tc>
                <a:tc>
                  <a:txBody>
                    <a:bodyPr/>
                    <a:lstStyle/>
                    <a:p>
                      <a:pPr marL="91440" marR="0" indent="0" algn="l" defTabSz="914400" rtl="0" eaLnBrk="1" fontAlgn="auto" latinLnBrk="0" hangingPunct="1">
                        <a:lnSpc>
                          <a:spcPts val="1600"/>
                        </a:lnSpc>
                        <a:spcBef>
                          <a:spcPts val="600"/>
                        </a:spcBef>
                        <a:spcAft>
                          <a:spcPts val="0"/>
                        </a:spcAft>
                        <a:buClrTx/>
                        <a:buSzTx/>
                        <a:buFontTx/>
                        <a:buNone/>
                        <a:tabLst/>
                        <a:defRPr/>
                      </a:pPr>
                      <a:r>
                        <a:rPr lang="en-US" sz="1050" dirty="0">
                          <a:latin typeface="Arial" panose="020B0604020202020204" pitchFamily="34" charset="0"/>
                          <a:cs typeface="Arial" panose="020B0604020202020204" pitchFamily="34" charset="0"/>
                        </a:rPr>
                        <a:t>Treatment naïve and treatment experienced**,</a:t>
                      </a:r>
                      <a:r>
                        <a:rPr lang="en-US" sz="1050" baseline="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without cirrhosis or with compensated cirrhosis (Child-Pugh A)</a:t>
                      </a:r>
                    </a:p>
                  </a:txBody>
                  <a:tcPr marL="34290" marR="34290" marT="68580" marB="685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ts val="1600"/>
                        </a:lnSpc>
                        <a:spcBef>
                          <a:spcPts val="600"/>
                        </a:spcBef>
                        <a:spcAft>
                          <a:spcPts val="0"/>
                        </a:spcAft>
                        <a:buClr>
                          <a:srgbClr val="990000"/>
                        </a:buClr>
                        <a:buSzTx/>
                        <a:buFont typeface="Symbol" pitchFamily="18" charset="2"/>
                        <a:buNone/>
                        <a:tabLst/>
                        <a:defRPr/>
                      </a:pPr>
                      <a:r>
                        <a:rPr kumimoji="0" 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LDV-SOF x 12 weeks</a:t>
                      </a:r>
                    </a:p>
                  </a:txBody>
                  <a:tcPr marL="68580" marR="34290" marT="68580" marB="68580" anchor="ctr" horzOverflow="overflow">
                    <a:lnL w="19050" cap="flat" cmpd="sng" algn="ctr">
                      <a:solidFill>
                        <a:schemeClr val="bg1"/>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674153">
                <a:tc gridSpan="3">
                  <a:txBody>
                    <a:bodyPr/>
                    <a:lstStyle/>
                    <a:p>
                      <a:pPr marL="0" indent="0">
                        <a:lnSpc>
                          <a:spcPts val="1200"/>
                        </a:lnSpc>
                        <a:spcBef>
                          <a:spcPts val="0"/>
                        </a:spcBef>
                        <a:spcAft>
                          <a:spcPts val="0"/>
                        </a:spcAft>
                      </a:pPr>
                      <a:r>
                        <a:rPr lang="en-US" sz="900" dirty="0">
                          <a:latin typeface="Arial" panose="020B0604020202020204" pitchFamily="34" charset="0"/>
                          <a:cs typeface="Arial" panose="020B0604020202020204" pitchFamily="34" charset="0"/>
                        </a:rPr>
                        <a:t>*LDV-SOF for 8 weeks</a:t>
                      </a:r>
                      <a:r>
                        <a:rPr lang="en-US" sz="900" baseline="0" dirty="0">
                          <a:latin typeface="Arial" panose="020B0604020202020204" pitchFamily="34" charset="0"/>
                          <a:cs typeface="Arial" panose="020B0604020202020204" pitchFamily="34" charset="0"/>
                        </a:rPr>
                        <a:t> can be con</a:t>
                      </a:r>
                      <a:r>
                        <a:rPr lang="en-US" sz="900" dirty="0">
                          <a:latin typeface="Arial" panose="020B0604020202020204" pitchFamily="34" charset="0"/>
                          <a:cs typeface="Arial" panose="020B0604020202020204" pitchFamily="34" charset="0"/>
                        </a:rPr>
                        <a:t>sidered in treatment-naïve</a:t>
                      </a:r>
                      <a:r>
                        <a:rPr lang="en-US" sz="900" baseline="0" dirty="0">
                          <a:latin typeface="Arial" panose="020B0604020202020204" pitchFamily="34" charset="0"/>
                          <a:cs typeface="Arial" panose="020B0604020202020204" pitchFamily="34" charset="0"/>
                        </a:rPr>
                        <a:t> genotype 1 patients without cirrhosis who have a pretreatment HCV RNA less than 6 million IU/mL</a:t>
                      </a:r>
                    </a:p>
                    <a:p>
                      <a:pPr marL="0" indent="0">
                        <a:lnSpc>
                          <a:spcPts val="1200"/>
                        </a:lnSpc>
                        <a:spcBef>
                          <a:spcPts val="0"/>
                        </a:spcBef>
                        <a:spcAft>
                          <a:spcPts val="0"/>
                        </a:spcAft>
                      </a:pPr>
                      <a:r>
                        <a:rPr lang="en-US" sz="900" baseline="0" dirty="0">
                          <a:latin typeface="Arial" panose="020B0604020202020204" pitchFamily="34" charset="0"/>
                          <a:cs typeface="Arial" panose="020B0604020202020204" pitchFamily="34" charset="0"/>
                        </a:rPr>
                        <a:t>**</a:t>
                      </a:r>
                      <a:r>
                        <a:rPr lang="en-US" sz="900" kern="1200" dirty="0">
                          <a:solidFill>
                            <a:schemeClr val="tx1"/>
                          </a:solidFill>
                          <a:latin typeface="Arial" panose="020B0604020202020204" pitchFamily="34" charset="0"/>
                          <a:ea typeface="+mn-ea"/>
                          <a:cs typeface="Arial" panose="020B0604020202020204" pitchFamily="34" charset="0"/>
                        </a:rPr>
                        <a:t>Treatment-experienced adult and pediatric patients who failed a peginterferon alfa + ribavirin based regimen +/- an HCV protease inhibitor</a:t>
                      </a:r>
                    </a:p>
                    <a:p>
                      <a:pPr marL="0" indent="0">
                        <a:lnSpc>
                          <a:spcPts val="1200"/>
                        </a:lnSpc>
                        <a:spcBef>
                          <a:spcPts val="0"/>
                        </a:spcBef>
                        <a:spcAft>
                          <a:spcPts val="0"/>
                        </a:spcAft>
                      </a:pPr>
                      <a:r>
                        <a:rPr kumimoji="0" lang="en-US" sz="900" b="0" i="0" u="none" strike="noStrike" cap="none" normalizeH="0" baseline="30000" dirty="0">
                          <a:ln>
                            <a:noFill/>
                          </a:ln>
                          <a:solidFill>
                            <a:schemeClr val="tx1"/>
                          </a:solidFill>
                          <a:effectLst/>
                          <a:latin typeface="Arial" panose="020B0604020202020204" pitchFamily="34" charset="0"/>
                          <a:cs typeface="Arial" panose="020B0604020202020204" pitchFamily="34" charset="0"/>
                        </a:rPr>
                        <a:t>+</a:t>
                      </a:r>
                      <a:r>
                        <a:rPr lang="en-US" sz="900" kern="1200" dirty="0">
                          <a:solidFill>
                            <a:schemeClr val="tx1"/>
                          </a:solidFill>
                          <a:latin typeface="Arial" panose="020B0604020202020204" pitchFamily="34" charset="0"/>
                          <a:ea typeface="+mn-ea"/>
                          <a:cs typeface="Arial" panose="020B0604020202020204" pitchFamily="34" charset="0"/>
                        </a:rPr>
                        <a:t>LDV-SOF for 12 weeks can be considered in treatment-experienced genotype 1 patients with cirrhosis who</a:t>
                      </a:r>
                      <a:r>
                        <a:rPr lang="en-US" sz="900" kern="1200" baseline="0" dirty="0">
                          <a:solidFill>
                            <a:schemeClr val="tx1"/>
                          </a:solidFill>
                          <a:latin typeface="Arial" panose="020B0604020202020204" pitchFamily="34" charset="0"/>
                          <a:ea typeface="+mn-ea"/>
                          <a:cs typeface="Arial" panose="020B0604020202020204" pitchFamily="34" charset="0"/>
                        </a:rPr>
                        <a:t> </a:t>
                      </a:r>
                      <a:r>
                        <a:rPr lang="en-US" sz="900" kern="1200" dirty="0">
                          <a:solidFill>
                            <a:schemeClr val="tx1"/>
                          </a:solidFill>
                          <a:latin typeface="Arial" panose="020B0604020202020204" pitchFamily="34" charset="0"/>
                          <a:ea typeface="+mn-ea"/>
                          <a:cs typeface="Arial" panose="020B0604020202020204" pitchFamily="34" charset="0"/>
                        </a:rPr>
                        <a:t>are eligible for ribavirin</a:t>
                      </a:r>
                      <a:r>
                        <a:rPr lang="en-US" sz="900" i="0" kern="1200" dirty="0">
                          <a:solidFill>
                            <a:schemeClr val="tx1"/>
                          </a:solidFill>
                          <a:latin typeface="Arial" panose="020B0604020202020204" pitchFamily="34" charset="0"/>
                          <a:ea typeface="+mn-ea"/>
                          <a:cs typeface="Arial" panose="020B0604020202020204" pitchFamily="34" charset="0"/>
                        </a:rPr>
                        <a:t>.</a:t>
                      </a:r>
                    </a:p>
                    <a:p>
                      <a:pPr marL="0" indent="0">
                        <a:lnSpc>
                          <a:spcPts val="1200"/>
                        </a:lnSpc>
                        <a:spcBef>
                          <a:spcPts val="0"/>
                        </a:spcBef>
                        <a:spcAft>
                          <a:spcPts val="0"/>
                        </a:spcAft>
                      </a:pPr>
                      <a:r>
                        <a:rPr lang="en-US" sz="900" i="0" kern="1200" baseline="30000" dirty="0">
                          <a:solidFill>
                            <a:schemeClr val="tx1"/>
                          </a:solidFill>
                          <a:latin typeface="Arial" panose="020B0604020202020204" pitchFamily="34" charset="0"/>
                          <a:ea typeface="+mn-ea"/>
                          <a:cs typeface="Arial" panose="020B0604020202020204" pitchFamily="34" charset="0"/>
                        </a:rPr>
                        <a:t>§</a:t>
                      </a:r>
                      <a:r>
                        <a:rPr lang="en-US" sz="900" i="0" kern="1200" baseline="0" dirty="0">
                          <a:solidFill>
                            <a:schemeClr val="tx1"/>
                          </a:solidFill>
                          <a:latin typeface="Arial" panose="020B0604020202020204" pitchFamily="34" charset="0"/>
                          <a:ea typeface="+mn-ea"/>
                          <a:cs typeface="Arial" panose="020B0604020202020204" pitchFamily="34" charset="0"/>
                        </a:rPr>
                        <a:t>Weight-based ribavirin dosing per package insert</a:t>
                      </a:r>
                      <a:endParaRPr lang="en-US" sz="900" i="0" kern="1200" dirty="0">
                        <a:solidFill>
                          <a:schemeClr val="tx1"/>
                        </a:solidFill>
                        <a:latin typeface="Arial" panose="020B0604020202020204" pitchFamily="34" charset="0"/>
                        <a:ea typeface="+mn-ea"/>
                        <a:cs typeface="Arial" panose="020B0604020202020204" pitchFamily="34" charset="0"/>
                      </a:endParaRPr>
                    </a:p>
                  </a:txBody>
                  <a:tcPr marL="68580" marR="34290" marT="34290" marB="3429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solidFill>
                      <a:schemeClr val="accent5">
                        <a:lumMod val="20000"/>
                        <a:lumOff val="80000"/>
                        <a:alpha val="70000"/>
                      </a:schemeClr>
                    </a:solidFill>
                  </a:tcPr>
                </a:tc>
                <a:tc hMerge="1">
                  <a:txBody>
                    <a:bodyPr/>
                    <a:lstStyle/>
                    <a:p>
                      <a:pPr marL="91440" indent="-457200">
                        <a:lnSpc>
                          <a:spcPts val="1800"/>
                        </a:lnSpc>
                        <a:spcBef>
                          <a:spcPts val="1200"/>
                        </a:spcBef>
                        <a:spcAft>
                          <a:spcPts val="0"/>
                        </a:spcAft>
                      </a:pPr>
                      <a:endParaRPr lang="en-US" sz="1400" dirty="0"/>
                    </a:p>
                  </a:txBody>
                  <a:tcPr marR="4572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solidFill>
                      <a:srgbClr val="D1D1D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363594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 Ribavirin in Treatment-Experienced HCV GT 1</a:t>
            </a:r>
            <a:br>
              <a:rPr lang="en-US" sz="2000" dirty="0"/>
            </a:br>
            <a:r>
              <a:rPr lang="en-US" sz="2000" dirty="0"/>
              <a:t>ION-2 Study: Baseline Characteristics</a:t>
            </a:r>
          </a:p>
        </p:txBody>
      </p:sp>
      <p:sp>
        <p:nvSpPr>
          <p:cNvPr id="2" name="Content Placeholder 1"/>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2014;370:1483-93.</a:t>
            </a:r>
          </a:p>
        </p:txBody>
      </p:sp>
      <p:graphicFrame>
        <p:nvGraphicFramePr>
          <p:cNvPr id="4" name="Group 66"/>
          <p:cNvGraphicFramePr>
            <a:graphicFrameLocks noGrp="1"/>
          </p:cNvGraphicFramePr>
          <p:nvPr>
            <p:extLst>
              <p:ext uri="{D42A27DB-BD31-4B8C-83A1-F6EECF244321}">
                <p14:modId xmlns:p14="http://schemas.microsoft.com/office/powerpoint/2010/main" val="4089852276"/>
              </p:ext>
            </p:extLst>
          </p:nvPr>
        </p:nvGraphicFramePr>
        <p:xfrm>
          <a:off x="403652" y="1021264"/>
          <a:ext cx="8229601" cy="3748225"/>
        </p:xfrm>
        <a:graphic>
          <a:graphicData uri="http://schemas.openxmlformats.org/drawingml/2006/table">
            <a:tbl>
              <a:tblPr>
                <a:effectLst/>
              </a:tblPr>
              <a:tblGrid>
                <a:gridCol w="2179485">
                  <a:extLst>
                    <a:ext uri="{9D8B030D-6E8A-4147-A177-3AD203B41FA5}">
                      <a16:colId xmlns:a16="http://schemas.microsoft.com/office/drawing/2014/main" val="20000"/>
                    </a:ext>
                  </a:extLst>
                </a:gridCol>
                <a:gridCol w="1512529">
                  <a:extLst>
                    <a:ext uri="{9D8B030D-6E8A-4147-A177-3AD203B41FA5}">
                      <a16:colId xmlns:a16="http://schemas.microsoft.com/office/drawing/2014/main" val="20001"/>
                    </a:ext>
                  </a:extLst>
                </a:gridCol>
                <a:gridCol w="1512529">
                  <a:extLst>
                    <a:ext uri="{9D8B030D-6E8A-4147-A177-3AD203B41FA5}">
                      <a16:colId xmlns:a16="http://schemas.microsoft.com/office/drawing/2014/main" val="20002"/>
                    </a:ext>
                  </a:extLst>
                </a:gridCol>
                <a:gridCol w="1512529">
                  <a:extLst>
                    <a:ext uri="{9D8B030D-6E8A-4147-A177-3AD203B41FA5}">
                      <a16:colId xmlns:a16="http://schemas.microsoft.com/office/drawing/2014/main" val="20003"/>
                    </a:ext>
                  </a:extLst>
                </a:gridCol>
                <a:gridCol w="1512529">
                  <a:extLst>
                    <a:ext uri="{9D8B030D-6E8A-4147-A177-3AD203B41FA5}">
                      <a16:colId xmlns:a16="http://schemas.microsoft.com/office/drawing/2014/main" val="20004"/>
                    </a:ext>
                  </a:extLst>
                </a:gridCol>
              </a:tblGrid>
              <a:tr h="233669">
                <a:tc row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rgbClr val="FFFFFF"/>
                          </a:solidFill>
                          <a:latin typeface="Arial" panose="020B0604020202020204" pitchFamily="34" charset="0"/>
                          <a:cs typeface="Arial" panose="020B0604020202020204" pitchFamily="34" charset="0"/>
                        </a:rPr>
                        <a:t>Baseline Characteristic</a:t>
                      </a:r>
                    </a:p>
                  </a:txBody>
                  <a:tcPr marL="137160" marR="34290" marT="34290" marB="34290" anchor="ctr" horzOverflow="overflow">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12-Week</a:t>
                      </a:r>
                      <a:r>
                        <a:rPr lang="en-US" sz="1200" b="1" baseline="0" dirty="0">
                          <a:solidFill>
                            <a:schemeClr val="bg1"/>
                          </a:solidFill>
                          <a:cs typeface="Arial" pitchFamily="34" charset="0"/>
                        </a:rPr>
                        <a:t> Treatment</a:t>
                      </a:r>
                    </a:p>
                  </a:txBody>
                  <a:tcPr marL="54864" marR="34290" marT="34290" marB="34290"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59574E"/>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cs typeface="Arial" pitchFamily="34" charset="0"/>
                        </a:rPr>
                        <a:t>24-Week </a:t>
                      </a:r>
                      <a:r>
                        <a:rPr lang="en-US" sz="1200" b="1" baseline="0" dirty="0">
                          <a:solidFill>
                            <a:schemeClr val="bg1"/>
                          </a:solidFill>
                          <a:latin typeface="Arial" panose="020B0604020202020204" pitchFamily="34" charset="0"/>
                          <a:cs typeface="Arial" panose="020B0604020202020204" pitchFamily="34" charset="0"/>
                        </a:rPr>
                        <a:t>Treatment</a:t>
                      </a:r>
                    </a:p>
                  </a:txBody>
                  <a:tcPr marL="54864" marR="34290" marT="34290" marB="34290" anchor="ctr" horzOverflow="overflow">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59574E"/>
                    </a:solidFill>
                  </a:tcPr>
                </a:tc>
                <a:tc hMerge="1">
                  <a:txBody>
                    <a:bodyPr/>
                    <a:lstStyle/>
                    <a:p>
                      <a:endParaRPr lang="en-US" dirty="0"/>
                    </a:p>
                  </a:txBody>
                  <a:tcPr marL="73152" marR="45720" anchor="b" horzOverflow="overflow">
                    <a:lnL w="12700" cap="flat" cmpd="sng" algn="ctr">
                      <a:solidFill>
                        <a:prstClr val="white"/>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75287">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ea typeface="ヒラギノ角ゴ Pro W3"/>
                          <a:cs typeface="Arial" panose="020B0604020202020204" pitchFamily="34" charset="0"/>
                          <a:sym typeface="Symbol" pitchFamily="18" charset="2"/>
                        </a:rPr>
                        <a:t>LDV-SOF </a:t>
                      </a:r>
                      <a:br>
                        <a:rPr lang="en-US" sz="1100" b="0" dirty="0">
                          <a:solidFill>
                            <a:srgbClr val="FFFFFF"/>
                          </a:solidFill>
                          <a:latin typeface="Arial" panose="020B0604020202020204" pitchFamily="34" charset="0"/>
                          <a:ea typeface="ヒラギノ角ゴ Pro W3"/>
                          <a:cs typeface="Arial" panose="020B0604020202020204" pitchFamily="34" charset="0"/>
                          <a:sym typeface="Symbol" pitchFamily="18" charset="2"/>
                        </a:rPr>
                      </a:br>
                      <a:r>
                        <a:rPr lang="en-US" sz="1100" b="0" dirty="0">
                          <a:solidFill>
                            <a:srgbClr val="FFFFFF"/>
                          </a:solidFill>
                          <a:latin typeface="Arial" panose="020B0604020202020204" pitchFamily="34" charset="0"/>
                          <a:ea typeface="ヒラギノ角ゴ Pro W3"/>
                          <a:cs typeface="Arial" panose="020B0604020202020204" pitchFamily="34" charset="0"/>
                          <a:sym typeface="Symbol" pitchFamily="18" charset="2"/>
                        </a:rPr>
                        <a:t>(n = 109)</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28575"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Arial" panose="020B0604020202020204" pitchFamily="34" charset="0"/>
                          <a:cs typeface="Arial" panose="020B0604020202020204" pitchFamily="34" charset="0"/>
                        </a:rPr>
                        <a:t>LDV-SOF + RBV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rgbClr val="FFFFFF"/>
                          </a:solidFill>
                          <a:latin typeface="Arial" panose="020B0604020202020204" pitchFamily="34" charset="0"/>
                          <a:cs typeface="Arial" panose="020B0604020202020204" pitchFamily="34" charset="0"/>
                        </a:rPr>
                        <a:t>(n = 111)</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cs typeface="Arial" panose="020B0604020202020204" pitchFamily="34" charset="0"/>
                        </a:rPr>
                        <a:t>LDV-SOF</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ea typeface="ヒラギノ角ゴ Pro W3"/>
                          <a:cs typeface="Arial" panose="020B0604020202020204" pitchFamily="34" charset="0"/>
                          <a:sym typeface="Symbol" pitchFamily="18" charset="2"/>
                        </a:rPr>
                        <a:t>(n = 109)</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cs typeface="Arial" panose="020B0604020202020204" pitchFamily="34" charset="0"/>
                        </a:rPr>
                        <a:t>LDV-SOF</a:t>
                      </a:r>
                      <a:r>
                        <a:rPr lang="en-US" sz="1100" b="1" baseline="0" dirty="0">
                          <a:solidFill>
                            <a:srgbClr val="FFFFFF"/>
                          </a:solidFill>
                          <a:latin typeface="Arial" panose="020B0604020202020204" pitchFamily="34" charset="0"/>
                          <a:cs typeface="Arial" panose="020B0604020202020204" pitchFamily="34" charset="0"/>
                        </a:rPr>
                        <a:t> </a:t>
                      </a:r>
                      <a:r>
                        <a:rPr lang="en-US" sz="1100" b="1" dirty="0">
                          <a:solidFill>
                            <a:srgbClr val="FFFFFF"/>
                          </a:solidFill>
                          <a:latin typeface="Arial" panose="020B0604020202020204" pitchFamily="34" charset="0"/>
                          <a:cs typeface="Arial" panose="020B0604020202020204" pitchFamily="34" charset="0"/>
                        </a:rPr>
                        <a:t>+ RBV </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cs typeface="Arial" panose="020B0604020202020204" pitchFamily="34" charset="0"/>
                        </a:rPr>
                        <a:t>(n = 111)</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1"/>
                  </a:ext>
                </a:extLst>
              </a:tr>
              <a:tr h="219507">
                <a:tc>
                  <a:txBody>
                    <a:bodyPr/>
                    <a:lstStyle/>
                    <a:p>
                      <a:r>
                        <a:rPr lang="en-US" sz="1100" dirty="0">
                          <a:latin typeface="Arial" panose="020B0604020202020204" pitchFamily="34" charset="0"/>
                          <a:cs typeface="Arial" panose="020B0604020202020204" pitchFamily="34" charset="0"/>
                        </a:rPr>
                        <a:t>Mean age, y (range)</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56 (24</a:t>
                      </a:r>
                      <a:r>
                        <a:rPr lang="en-US" sz="1100" kern="1200" baseline="0" dirty="0">
                          <a:solidFill>
                            <a:schemeClr val="dk1"/>
                          </a:solidFill>
                          <a:latin typeface="Arial" panose="020B0604020202020204" pitchFamily="34" charset="0"/>
                          <a:ea typeface="+mn-ea"/>
                          <a:cs typeface="Arial" panose="020B0604020202020204" pitchFamily="34" charset="0"/>
                        </a:rPr>
                        <a:t>–</a:t>
                      </a:r>
                      <a:r>
                        <a:rPr lang="en-US" sz="1100" kern="1200" dirty="0">
                          <a:solidFill>
                            <a:schemeClr val="dk1"/>
                          </a:solidFill>
                          <a:latin typeface="Arial" panose="020B0604020202020204" pitchFamily="34" charset="0"/>
                          <a:ea typeface="+mn-ea"/>
                          <a:cs typeface="Arial" panose="020B0604020202020204" pitchFamily="34" charset="0"/>
                        </a:rPr>
                        <a:t>67</a:t>
                      </a:r>
                      <a:r>
                        <a:rPr lang="en-US" sz="1100" kern="1200" baseline="0" dirty="0">
                          <a:solidFill>
                            <a:schemeClr val="dk1"/>
                          </a:solidFill>
                          <a:latin typeface="Arial" panose="020B0604020202020204" pitchFamily="34" charset="0"/>
                          <a:ea typeface="+mn-ea"/>
                          <a:cs typeface="Arial" panose="020B0604020202020204" pitchFamily="34" charset="0"/>
                        </a:rPr>
                        <a:t>)</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57 (27</a:t>
                      </a:r>
                      <a:r>
                        <a:rPr lang="en-US" sz="1100" kern="1200" baseline="0" dirty="0">
                          <a:solidFill>
                            <a:schemeClr val="dk1"/>
                          </a:solidFill>
                          <a:latin typeface="Arial" panose="020B0604020202020204" pitchFamily="34" charset="0"/>
                          <a:ea typeface="+mn-ea"/>
                          <a:cs typeface="Arial" panose="020B0604020202020204" pitchFamily="34" charset="0"/>
                        </a:rPr>
                        <a:t>–</a:t>
                      </a:r>
                      <a:r>
                        <a:rPr lang="en-US" sz="1100" kern="1200" dirty="0">
                          <a:solidFill>
                            <a:schemeClr val="dk1"/>
                          </a:solidFill>
                          <a:latin typeface="Arial" panose="020B0604020202020204" pitchFamily="34" charset="0"/>
                          <a:ea typeface="+mn-ea"/>
                          <a:cs typeface="Arial" panose="020B0604020202020204" pitchFamily="34" charset="0"/>
                        </a:rPr>
                        <a:t>75</a:t>
                      </a:r>
                      <a:r>
                        <a:rPr lang="en-US" sz="1100" kern="1200" baseline="0" dirty="0">
                          <a:solidFill>
                            <a:schemeClr val="dk1"/>
                          </a:solidFill>
                          <a:latin typeface="Arial" panose="020B0604020202020204" pitchFamily="34" charset="0"/>
                          <a:ea typeface="+mn-ea"/>
                          <a:cs typeface="Arial" panose="020B0604020202020204" pitchFamily="34" charset="0"/>
                        </a:rPr>
                        <a:t>)</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56 (25</a:t>
                      </a:r>
                      <a:r>
                        <a:rPr lang="en-US" sz="1100" kern="1200" baseline="0" dirty="0">
                          <a:solidFill>
                            <a:schemeClr val="dk1"/>
                          </a:solidFill>
                          <a:latin typeface="Arial" panose="020B0604020202020204" pitchFamily="34" charset="0"/>
                          <a:ea typeface="+mn-ea"/>
                          <a:cs typeface="Arial" panose="020B0604020202020204" pitchFamily="34" charset="0"/>
                        </a:rPr>
                        <a:t>–68)</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55</a:t>
                      </a:r>
                      <a:r>
                        <a:rPr lang="en-US" sz="1100" kern="1200" baseline="0" dirty="0">
                          <a:solidFill>
                            <a:schemeClr val="dk1"/>
                          </a:solidFill>
                          <a:latin typeface="Arial" panose="020B0604020202020204" pitchFamily="34" charset="0"/>
                          <a:ea typeface="+mn-ea"/>
                          <a:cs typeface="Arial" panose="020B0604020202020204" pitchFamily="34" charset="0"/>
                        </a:rPr>
                        <a:t> (28–70)</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19507">
                <a:tc>
                  <a:txBody>
                    <a:bodyPr/>
                    <a:lstStyle/>
                    <a:p>
                      <a:r>
                        <a:rPr lang="en-US" sz="1100" dirty="0">
                          <a:latin typeface="Arial" panose="020B0604020202020204" pitchFamily="34" charset="0"/>
                          <a:cs typeface="Arial" panose="020B0604020202020204" pitchFamily="34" charset="0"/>
                        </a:rPr>
                        <a:t>BMI, kg/m</a:t>
                      </a: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mean </a:t>
                      </a:r>
                      <a:r>
                        <a:rPr lang="en-US" sz="1100" dirty="0">
                          <a:solidFill>
                            <a:schemeClr val="tx1"/>
                          </a:solidFill>
                          <a:latin typeface="Arial" panose="020B0604020202020204" pitchFamily="34" charset="0"/>
                          <a:cs typeface="Arial" panose="020B0604020202020204" pitchFamily="34" charset="0"/>
                        </a:rPr>
                        <a:t>(range)</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29</a:t>
                      </a:r>
                      <a:r>
                        <a:rPr lang="en-US" sz="1100" kern="1200" baseline="0" dirty="0">
                          <a:solidFill>
                            <a:schemeClr val="dk1"/>
                          </a:solidFill>
                          <a:latin typeface="Arial" panose="020B0604020202020204" pitchFamily="34" charset="0"/>
                          <a:ea typeface="+mn-ea"/>
                          <a:cs typeface="Arial" panose="020B0604020202020204" pitchFamily="34" charset="0"/>
                        </a:rPr>
                        <a:t> (19–47)</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28 (19</a:t>
                      </a:r>
                      <a:r>
                        <a:rPr lang="en-US" sz="1100" kern="1200" baseline="0" dirty="0">
                          <a:solidFill>
                            <a:schemeClr val="dk1"/>
                          </a:solidFill>
                          <a:latin typeface="Arial" panose="020B0604020202020204" pitchFamily="34" charset="0"/>
                          <a:ea typeface="+mn-ea"/>
                          <a:cs typeface="Arial" panose="020B0604020202020204" pitchFamily="34" charset="0"/>
                        </a:rPr>
                        <a:t>–45)</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28 (19</a:t>
                      </a:r>
                      <a:r>
                        <a:rPr lang="en-US" sz="1100" kern="1200" baseline="0" dirty="0">
                          <a:solidFill>
                            <a:schemeClr val="dk1"/>
                          </a:solidFill>
                          <a:latin typeface="Arial" panose="020B0604020202020204" pitchFamily="34" charset="0"/>
                          <a:ea typeface="+mn-ea"/>
                          <a:cs typeface="Arial" panose="020B0604020202020204" pitchFamily="34" charset="0"/>
                        </a:rPr>
                        <a:t>–41)</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28 (19</a:t>
                      </a:r>
                      <a:r>
                        <a:rPr lang="en-US" sz="1100" kern="1200" baseline="0" dirty="0">
                          <a:solidFill>
                            <a:schemeClr val="dk1"/>
                          </a:solidFill>
                          <a:latin typeface="Arial" panose="020B0604020202020204" pitchFamily="34" charset="0"/>
                          <a:ea typeface="+mn-ea"/>
                          <a:cs typeface="Arial" panose="020B0604020202020204" pitchFamily="34" charset="0"/>
                        </a:rPr>
                        <a:t>–50)</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219507">
                <a:tc>
                  <a:txBody>
                    <a:bodyPr/>
                    <a:lstStyle/>
                    <a:p>
                      <a:r>
                        <a:rPr lang="en-US" sz="1100" dirty="0">
                          <a:latin typeface="Arial" panose="020B0604020202020204" pitchFamily="34" charset="0"/>
                          <a:cs typeface="Arial" panose="020B0604020202020204" pitchFamily="34" charset="0"/>
                        </a:rPr>
                        <a:t>Male sex, n (%)</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74 (68)</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71 (64)</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74 (68)</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68 (61)</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219507">
                <a:tc>
                  <a:txBody>
                    <a:bodyPr/>
                    <a:lstStyle/>
                    <a:p>
                      <a:r>
                        <a:rPr lang="en-US" sz="1100" dirty="0">
                          <a:latin typeface="Arial" panose="020B0604020202020204" pitchFamily="34" charset="0"/>
                          <a:cs typeface="Arial" panose="020B0604020202020204" pitchFamily="34" charset="0"/>
                        </a:rPr>
                        <a:t>Race</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219507">
                <a:tc>
                  <a:txBody>
                    <a:bodyPr/>
                    <a:lstStyle/>
                    <a:p>
                      <a:r>
                        <a:rPr lang="en-US" sz="1100" dirty="0">
                          <a:latin typeface="Arial" panose="020B0604020202020204" pitchFamily="34" charset="0"/>
                          <a:cs typeface="Arial" panose="020B0604020202020204" pitchFamily="34" charset="0"/>
                        </a:rPr>
                        <a:t>  White, n (%)</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84 (77)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94 (85)</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91 (83)</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89 (80)</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6"/>
                  </a:ext>
                </a:extLst>
              </a:tr>
              <a:tr h="219507">
                <a:tc>
                  <a:txBody>
                    <a:bodyPr/>
                    <a:lstStyle/>
                    <a:p>
                      <a:r>
                        <a:rPr lang="en-US" sz="1100" dirty="0">
                          <a:latin typeface="Arial" panose="020B0604020202020204" pitchFamily="34" charset="0"/>
                          <a:cs typeface="Arial" panose="020B0604020202020204" pitchFamily="34" charset="0"/>
                        </a:rPr>
                        <a:t>  Black, n (%)</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24 (22)</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16 (14)</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17 (16)</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20 (18)</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7"/>
                  </a:ext>
                </a:extLst>
              </a:tr>
              <a:tr h="219507">
                <a:tc>
                  <a:txBody>
                    <a:bodyPr/>
                    <a:lstStyle/>
                    <a:p>
                      <a:r>
                        <a:rPr lang="en-US" sz="1100" dirty="0">
                          <a:solidFill>
                            <a:schemeClr val="tx1"/>
                          </a:solidFill>
                          <a:latin typeface="Arial" panose="020B0604020202020204" pitchFamily="34" charset="0"/>
                          <a:cs typeface="Arial" panose="020B0604020202020204" pitchFamily="34" charset="0"/>
                        </a:rPr>
                        <a:t>HCV</a:t>
                      </a:r>
                      <a:r>
                        <a:rPr lang="en-US" sz="1100" baseline="0" dirty="0">
                          <a:solidFill>
                            <a:schemeClr val="tx1"/>
                          </a:solidFill>
                          <a:latin typeface="Arial" panose="020B0604020202020204" pitchFamily="34" charset="0"/>
                          <a:cs typeface="Arial" panose="020B0604020202020204" pitchFamily="34" charset="0"/>
                        </a:rPr>
                        <a:t> Genotype</a:t>
                      </a:r>
                      <a:endParaRPr lang="en-US" sz="1100" dirty="0">
                        <a:solidFill>
                          <a:schemeClr val="tx1"/>
                        </a:solidFill>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8"/>
                  </a:ext>
                </a:extLst>
              </a:tr>
              <a:tr h="219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  1a, </a:t>
                      </a:r>
                      <a:r>
                        <a:rPr lang="en-US" sz="1100" dirty="0">
                          <a:latin typeface="Arial" panose="020B0604020202020204" pitchFamily="34" charset="0"/>
                          <a:cs typeface="Arial" panose="020B0604020202020204" pitchFamily="34" charset="0"/>
                        </a:rPr>
                        <a:t>n (%)</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86 (79)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88 (79)</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85 (78)</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88 (79)</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9"/>
                  </a:ext>
                </a:extLst>
              </a:tr>
              <a:tr h="219507">
                <a:tc>
                  <a:txBody>
                    <a:bodyPr/>
                    <a:lstStyle/>
                    <a:p>
                      <a:r>
                        <a:rPr lang="en-US" sz="1100" dirty="0">
                          <a:solidFill>
                            <a:schemeClr val="tx1"/>
                          </a:solidFill>
                          <a:latin typeface="Arial" panose="020B0604020202020204" pitchFamily="34" charset="0"/>
                          <a:cs typeface="Arial" panose="020B0604020202020204" pitchFamily="34" charset="0"/>
                        </a:rPr>
                        <a:t>  1b, </a:t>
                      </a:r>
                      <a:r>
                        <a:rPr lang="en-US" sz="1100" dirty="0">
                          <a:latin typeface="Arial" panose="020B0604020202020204" pitchFamily="34" charset="0"/>
                          <a:cs typeface="Arial" panose="020B0604020202020204" pitchFamily="34" charset="0"/>
                        </a:rPr>
                        <a:t>n (%)</a:t>
                      </a:r>
                      <a:endParaRPr lang="en-US" sz="1100" dirty="0">
                        <a:solidFill>
                          <a:schemeClr val="tx1"/>
                        </a:solidFill>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23 (21)</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23 (21)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24 (22)</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23 (21)</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0"/>
                  </a:ext>
                </a:extLst>
              </a:tr>
              <a:tr h="219507">
                <a:tc>
                  <a:txBody>
                    <a:bodyPr/>
                    <a:lstStyle/>
                    <a:p>
                      <a:r>
                        <a:rPr lang="en-US" sz="1100" dirty="0">
                          <a:latin typeface="Arial" panose="020B0604020202020204" pitchFamily="34" charset="0"/>
                          <a:cs typeface="Arial" panose="020B0604020202020204" pitchFamily="34" charset="0"/>
                        </a:rPr>
                        <a:t>IL28B non CC, n (%)</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99 (91)</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100 (90)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93 (85)</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93 </a:t>
                      </a:r>
                      <a:r>
                        <a:rPr lang="en-US" sz="1100" kern="1200" baseline="0" dirty="0">
                          <a:solidFill>
                            <a:schemeClr val="dk1"/>
                          </a:solidFill>
                          <a:latin typeface="Arial" panose="020B0604020202020204" pitchFamily="34" charset="0"/>
                          <a:ea typeface="+mn-ea"/>
                          <a:cs typeface="Arial" panose="020B0604020202020204" pitchFamily="34" charset="0"/>
                        </a:rPr>
                        <a:t>(84)</a:t>
                      </a: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1"/>
                  </a:ext>
                </a:extLst>
              </a:tr>
              <a:tr h="219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Cirrhosis, </a:t>
                      </a:r>
                      <a:r>
                        <a:rPr lang="en-US" sz="1100" baseline="0" dirty="0">
                          <a:latin typeface="Arial" panose="020B0604020202020204" pitchFamily="34" charset="0"/>
                          <a:cs typeface="Arial" panose="020B0604020202020204" pitchFamily="34" charset="0"/>
                        </a:rPr>
                        <a:t>n (%)</a:t>
                      </a:r>
                      <a:endParaRPr lang="en-US" sz="1100" dirty="0">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22 (20)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22 </a:t>
                      </a:r>
                      <a:r>
                        <a:rPr lang="en-US" sz="1100" kern="1200" baseline="0" dirty="0">
                          <a:solidFill>
                            <a:schemeClr val="tx1"/>
                          </a:solidFill>
                          <a:latin typeface="Arial" panose="020B0604020202020204" pitchFamily="34" charset="0"/>
                          <a:ea typeface="+mn-ea"/>
                          <a:cs typeface="Arial" panose="020B0604020202020204" pitchFamily="34" charset="0"/>
                        </a:rPr>
                        <a:t>(20)</a:t>
                      </a: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22 (20)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22 (20)</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2"/>
                  </a:ext>
                </a:extLst>
              </a:tr>
              <a:tr h="219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Prior nonresponse</a:t>
                      </a: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49 (45)</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46 (41)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49 (45)</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51 (46)</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3"/>
                  </a:ext>
                </a:extLst>
              </a:tr>
              <a:tr h="258265">
                <a:tc>
                  <a:txBody>
                    <a:bodyPr/>
                    <a:lstStyle/>
                    <a:p>
                      <a:r>
                        <a:rPr lang="en-US" sz="1100" baseline="0" dirty="0">
                          <a:latin typeface="Arial" panose="020B0604020202020204" pitchFamily="34" charset="0"/>
                          <a:cs typeface="Arial" panose="020B0604020202020204" pitchFamily="34" charset="0"/>
                        </a:rPr>
                        <a:t>HCV RNA</a:t>
                      </a:r>
                      <a:r>
                        <a:rPr lang="en-US" sz="800" baseline="0" dirty="0">
                          <a:latin typeface="Arial" panose="020B0604020202020204" pitchFamily="34" charset="0"/>
                          <a:cs typeface="Arial" panose="020B0604020202020204" pitchFamily="34" charset="0"/>
                        </a:rPr>
                        <a:t>, log</a:t>
                      </a:r>
                      <a:r>
                        <a:rPr lang="en-US" sz="800" baseline="-25000" dirty="0">
                          <a:latin typeface="Arial" panose="020B0604020202020204" pitchFamily="34" charset="0"/>
                          <a:cs typeface="Arial" panose="020B0604020202020204" pitchFamily="34" charset="0"/>
                        </a:rPr>
                        <a:t>10</a:t>
                      </a:r>
                      <a:r>
                        <a:rPr lang="en-US" sz="800" baseline="0" dirty="0">
                          <a:latin typeface="Arial" panose="020B0604020202020204" pitchFamily="34" charset="0"/>
                          <a:cs typeface="Arial" panose="020B0604020202020204" pitchFamily="34" charset="0"/>
                        </a:rPr>
                        <a:t> IU/ml (mean)</a:t>
                      </a:r>
                      <a:endParaRPr lang="en-US" sz="800" dirty="0">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6.5</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6.4 </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6.4</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6.5</a:t>
                      </a: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68194563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 Ribavirin in Treatment-experienced HCV GT 1</a:t>
            </a:r>
            <a:br>
              <a:rPr lang="en-US" sz="2000" dirty="0"/>
            </a:br>
            <a:r>
              <a:rPr lang="en-US" sz="2000" dirty="0"/>
              <a:t>ION-2 Study: Results</a:t>
            </a:r>
          </a:p>
        </p:txBody>
      </p:sp>
      <p:sp>
        <p:nvSpPr>
          <p:cNvPr id="6" name="Text Placeholder 5"/>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ION-2: SVR 12* by Treatment Duration and Regimen</a:t>
            </a:r>
          </a:p>
        </p:txBody>
      </p:sp>
      <p:sp>
        <p:nvSpPr>
          <p:cNvPr id="7" name="Content Placeholder 6"/>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2014;370:1483-93.</a:t>
            </a:r>
          </a:p>
        </p:txBody>
      </p:sp>
      <p:graphicFrame>
        <p:nvGraphicFramePr>
          <p:cNvPr id="30" name="Chart 29"/>
          <p:cNvGraphicFramePr>
            <a:graphicFrameLocks/>
          </p:cNvGraphicFramePr>
          <p:nvPr>
            <p:extLst>
              <p:ext uri="{D42A27DB-BD31-4B8C-83A1-F6EECF244321}">
                <p14:modId xmlns:p14="http://schemas.microsoft.com/office/powerpoint/2010/main" val="2189767059"/>
              </p:ext>
            </p:extLst>
          </p:nvPr>
        </p:nvGraphicFramePr>
        <p:xfrm>
          <a:off x="457200" y="1419600"/>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9" name="Rectangle 8"/>
          <p:cNvSpPr/>
          <p:nvPr/>
        </p:nvSpPr>
        <p:spPr>
          <a:xfrm>
            <a:off x="1945388" y="3313787"/>
            <a:ext cx="6858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102/109</a:t>
            </a:r>
          </a:p>
        </p:txBody>
      </p:sp>
      <p:sp>
        <p:nvSpPr>
          <p:cNvPr id="13" name="Rectangle 25"/>
          <p:cNvSpPr>
            <a:spLocks noChangeArrowheads="1"/>
          </p:cNvSpPr>
          <p:nvPr/>
        </p:nvSpPr>
        <p:spPr bwMode="auto">
          <a:xfrm>
            <a:off x="2294739" y="3957642"/>
            <a:ext cx="1782518"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12-Week Regimen</a:t>
            </a:r>
          </a:p>
        </p:txBody>
      </p:sp>
      <p:sp>
        <p:nvSpPr>
          <p:cNvPr id="19" name="Rectangle 18"/>
          <p:cNvSpPr/>
          <p:nvPr/>
        </p:nvSpPr>
        <p:spPr>
          <a:xfrm>
            <a:off x="3701076" y="3313787"/>
            <a:ext cx="7223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107/111</a:t>
            </a:r>
          </a:p>
        </p:txBody>
      </p:sp>
      <p:sp>
        <p:nvSpPr>
          <p:cNvPr id="20" name="Rectangle 19"/>
          <p:cNvSpPr/>
          <p:nvPr/>
        </p:nvSpPr>
        <p:spPr>
          <a:xfrm>
            <a:off x="5517201" y="3313787"/>
            <a:ext cx="72237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108/109</a:t>
            </a:r>
          </a:p>
        </p:txBody>
      </p:sp>
      <p:sp>
        <p:nvSpPr>
          <p:cNvPr id="23" name="Rectangle 22"/>
          <p:cNvSpPr/>
          <p:nvPr/>
        </p:nvSpPr>
        <p:spPr>
          <a:xfrm>
            <a:off x="7304514" y="3313787"/>
            <a:ext cx="70637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110/111</a:t>
            </a:r>
          </a:p>
        </p:txBody>
      </p:sp>
      <p:cxnSp>
        <p:nvCxnSpPr>
          <p:cNvPr id="25" name="Straight Connector 24"/>
          <p:cNvCxnSpPr/>
          <p:nvPr/>
        </p:nvCxnSpPr>
        <p:spPr>
          <a:xfrm flipV="1">
            <a:off x="5391666" y="3931920"/>
            <a:ext cx="2804983" cy="21891"/>
          </a:xfrm>
          <a:prstGeom prst="line">
            <a:avLst/>
          </a:prstGeom>
          <a:ln w="9525"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790472" y="3931920"/>
            <a:ext cx="2791053" cy="2821"/>
          </a:xfrm>
          <a:prstGeom prst="line">
            <a:avLst/>
          </a:prstGeom>
          <a:ln w="9525"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Rectangle 25"/>
          <p:cNvSpPr>
            <a:spLocks noChangeArrowheads="1"/>
          </p:cNvSpPr>
          <p:nvPr/>
        </p:nvSpPr>
        <p:spPr bwMode="auto">
          <a:xfrm>
            <a:off x="5956977" y="3957642"/>
            <a:ext cx="1674360"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24-Week Regimen</a:t>
            </a:r>
          </a:p>
        </p:txBody>
      </p:sp>
      <p:sp>
        <p:nvSpPr>
          <p:cNvPr id="16" name="Rectangle 25"/>
          <p:cNvSpPr>
            <a:spLocks noChangeArrowheads="1"/>
          </p:cNvSpPr>
          <p:nvPr/>
        </p:nvSpPr>
        <p:spPr bwMode="auto">
          <a:xfrm>
            <a:off x="1139171" y="4330556"/>
            <a:ext cx="7461131" cy="377182"/>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spcBef>
                <a:spcPts val="0"/>
              </a:spcBef>
            </a:pPr>
            <a:r>
              <a:rPr lang="en-US" sz="1050" b="1" dirty="0">
                <a:solidFill>
                  <a:srgbClr val="000000"/>
                </a:solidFill>
                <a:latin typeface="Arial"/>
                <a:cs typeface="Arial"/>
              </a:rPr>
              <a:t>Abbreviations</a:t>
            </a:r>
            <a:r>
              <a:rPr lang="en-US" sz="1050" dirty="0">
                <a:solidFill>
                  <a:srgbClr val="000000"/>
                </a:solidFill>
                <a:latin typeface="Arial"/>
                <a:cs typeface="Arial"/>
              </a:rPr>
              <a:t>: LDV-SOF=ledipasvir-sofosbuvir; RBV=ribavirin</a:t>
            </a:r>
          </a:p>
          <a:p>
            <a:pPr marL="205740" defTabSz="701279">
              <a:spcBef>
                <a:spcPts val="0"/>
              </a:spcBef>
            </a:pPr>
            <a:r>
              <a:rPr lang="en-US" sz="1050" dirty="0">
                <a:solidFill>
                  <a:srgbClr val="000000"/>
                </a:solidFill>
                <a:latin typeface="Arial"/>
                <a:cs typeface="Arial"/>
              </a:rPr>
              <a:t>* </a:t>
            </a:r>
            <a:r>
              <a:rPr lang="en-US" sz="1050" dirty="0">
                <a:latin typeface="Arial"/>
                <a:cs typeface="Arial"/>
              </a:rPr>
              <a:t>Primary </a:t>
            </a:r>
            <a:r>
              <a:rPr lang="en-US" sz="1050" dirty="0">
                <a:solidFill>
                  <a:srgbClr val="C00000"/>
                </a:solidFill>
                <a:latin typeface="Arial"/>
                <a:cs typeface="Arial"/>
              </a:rPr>
              <a:t>end point</a:t>
            </a:r>
            <a:r>
              <a:rPr lang="en-US" sz="1050" dirty="0">
                <a:latin typeface="Arial"/>
                <a:cs typeface="Arial"/>
              </a:rPr>
              <a:t> </a:t>
            </a:r>
            <a:r>
              <a:rPr lang="en-US" sz="1000" dirty="0">
                <a:latin typeface="Arial"/>
                <a:cs typeface="Arial"/>
              </a:rPr>
              <a:t>by intention-to-treat analysis</a:t>
            </a:r>
          </a:p>
        </p:txBody>
      </p:sp>
      <p:sp>
        <p:nvSpPr>
          <p:cNvPr id="17" name="Rectangle 16">
            <a:extLst>
              <a:ext uri="{FF2B5EF4-FFF2-40B4-BE49-F238E27FC236}">
                <a16:creationId xmlns:a16="http://schemas.microsoft.com/office/drawing/2014/main" id="{AA0C5203-FD84-DC53-B14A-5273110B39BD}"/>
              </a:ext>
            </a:extLst>
          </p:cNvPr>
          <p:cNvSpPr/>
          <p:nvPr/>
        </p:nvSpPr>
        <p:spPr>
          <a:xfrm>
            <a:off x="3462919" y="1862111"/>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91-99)</a:t>
            </a:r>
          </a:p>
        </p:txBody>
      </p:sp>
      <p:sp>
        <p:nvSpPr>
          <p:cNvPr id="18" name="Rectangle 17">
            <a:extLst>
              <a:ext uri="{FF2B5EF4-FFF2-40B4-BE49-F238E27FC236}">
                <a16:creationId xmlns:a16="http://schemas.microsoft.com/office/drawing/2014/main" id="{E6243DE1-1A1D-DDFC-D00B-5B0EB839F6E3}"/>
              </a:ext>
            </a:extLst>
          </p:cNvPr>
          <p:cNvSpPr/>
          <p:nvPr/>
        </p:nvSpPr>
        <p:spPr>
          <a:xfrm>
            <a:off x="5269347" y="1830540"/>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95-100)</a:t>
            </a:r>
          </a:p>
        </p:txBody>
      </p:sp>
      <p:sp>
        <p:nvSpPr>
          <p:cNvPr id="21" name="Rectangle 20">
            <a:extLst>
              <a:ext uri="{FF2B5EF4-FFF2-40B4-BE49-F238E27FC236}">
                <a16:creationId xmlns:a16="http://schemas.microsoft.com/office/drawing/2014/main" id="{11196BBB-EFD2-719F-4156-D73F3B933A4E}"/>
              </a:ext>
            </a:extLst>
          </p:cNvPr>
          <p:cNvSpPr/>
          <p:nvPr/>
        </p:nvSpPr>
        <p:spPr>
          <a:xfrm>
            <a:off x="7039656" y="1830540"/>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95-100)</a:t>
            </a:r>
          </a:p>
        </p:txBody>
      </p:sp>
      <p:sp>
        <p:nvSpPr>
          <p:cNvPr id="22" name="Rectangle 21">
            <a:extLst>
              <a:ext uri="{FF2B5EF4-FFF2-40B4-BE49-F238E27FC236}">
                <a16:creationId xmlns:a16="http://schemas.microsoft.com/office/drawing/2014/main" id="{898C3719-28F1-8BA5-E255-D7683869E4EC}"/>
              </a:ext>
            </a:extLst>
          </p:cNvPr>
          <p:cNvSpPr/>
          <p:nvPr/>
        </p:nvSpPr>
        <p:spPr>
          <a:xfrm>
            <a:off x="1711049" y="1910397"/>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87-97)</a:t>
            </a:r>
          </a:p>
        </p:txBody>
      </p:sp>
    </p:spTree>
    <p:extLst>
      <p:ext uri="{BB962C8B-B14F-4D97-AF65-F5344CB8AC3E}">
        <p14:creationId xmlns:p14="http://schemas.microsoft.com/office/powerpoint/2010/main" val="184811667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38498"/>
            <a:ext cx="8515350" cy="742950"/>
          </a:xfrm>
        </p:spPr>
        <p:txBody>
          <a:bodyPr>
            <a:normAutofit/>
          </a:bodyPr>
          <a:lstStyle/>
          <a:p>
            <a:r>
              <a:rPr lang="en-US" sz="2000" dirty="0"/>
              <a:t>Ledipasvir-Sofosbuvir +/- Ribavirin in Treatment-experienced HCV GT 1</a:t>
            </a:r>
            <a:br>
              <a:rPr lang="en-US" sz="2000" dirty="0"/>
            </a:br>
            <a:r>
              <a:rPr lang="en-US" sz="2000" dirty="0"/>
              <a:t>ION-2 Study: Results</a:t>
            </a:r>
          </a:p>
        </p:txBody>
      </p:sp>
      <p:sp>
        <p:nvSpPr>
          <p:cNvPr id="9" name="Text Placeholder 8"/>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ION-2: SVR12 by Treatment Regimen and Liver Disease</a:t>
            </a:r>
          </a:p>
        </p:txBody>
      </p:sp>
      <p:sp>
        <p:nvSpPr>
          <p:cNvPr id="7" name="Content Placeholder 6"/>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2014;370:1483-93.</a:t>
            </a:r>
          </a:p>
        </p:txBody>
      </p:sp>
      <p:graphicFrame>
        <p:nvGraphicFramePr>
          <p:cNvPr id="12" name="Chart 11"/>
          <p:cNvGraphicFramePr>
            <a:graphicFrameLocks/>
          </p:cNvGraphicFramePr>
          <p:nvPr/>
        </p:nvGraphicFramePr>
        <p:xfrm>
          <a:off x="497580" y="1463041"/>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2229149" y="3548162"/>
            <a:ext cx="52228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19/22</a:t>
            </a:r>
          </a:p>
        </p:txBody>
      </p:sp>
      <p:sp>
        <p:nvSpPr>
          <p:cNvPr id="11" name="Rectangle 25"/>
          <p:cNvSpPr>
            <a:spLocks noChangeArrowheads="1"/>
          </p:cNvSpPr>
          <p:nvPr/>
        </p:nvSpPr>
        <p:spPr bwMode="auto">
          <a:xfrm>
            <a:off x="2074509" y="4327089"/>
            <a:ext cx="2055581"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12-Week Treatment</a:t>
            </a:r>
          </a:p>
        </p:txBody>
      </p:sp>
      <p:cxnSp>
        <p:nvCxnSpPr>
          <p:cNvPr id="18" name="Straight Connector 17"/>
          <p:cNvCxnSpPr/>
          <p:nvPr/>
        </p:nvCxnSpPr>
        <p:spPr>
          <a:xfrm>
            <a:off x="5272425" y="4297680"/>
            <a:ext cx="2965413" cy="0"/>
          </a:xfrm>
          <a:prstGeom prst="line">
            <a:avLst/>
          </a:prstGeom>
          <a:ln w="9525"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688757" y="4297680"/>
            <a:ext cx="2923623" cy="0"/>
          </a:xfrm>
          <a:prstGeom prst="line">
            <a:avLst/>
          </a:prstGeom>
          <a:ln w="9525"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Rectangle 25"/>
          <p:cNvSpPr>
            <a:spLocks noChangeArrowheads="1"/>
          </p:cNvSpPr>
          <p:nvPr/>
        </p:nvSpPr>
        <p:spPr bwMode="auto">
          <a:xfrm>
            <a:off x="5751150" y="4340692"/>
            <a:ext cx="2057400"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24-Week Treatment</a:t>
            </a:r>
          </a:p>
        </p:txBody>
      </p:sp>
      <p:sp>
        <p:nvSpPr>
          <p:cNvPr id="21" name="Rectangle 20"/>
          <p:cNvSpPr/>
          <p:nvPr/>
        </p:nvSpPr>
        <p:spPr>
          <a:xfrm>
            <a:off x="1649744" y="3548163"/>
            <a:ext cx="595881"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83/87</a:t>
            </a:r>
          </a:p>
        </p:txBody>
      </p:sp>
      <p:sp>
        <p:nvSpPr>
          <p:cNvPr id="22" name="Rectangle 21"/>
          <p:cNvSpPr/>
          <p:nvPr/>
        </p:nvSpPr>
        <p:spPr>
          <a:xfrm>
            <a:off x="4022004" y="3558907"/>
            <a:ext cx="56566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18/22</a:t>
            </a:r>
          </a:p>
        </p:txBody>
      </p:sp>
      <p:sp>
        <p:nvSpPr>
          <p:cNvPr id="23" name="Rectangle 22"/>
          <p:cNvSpPr/>
          <p:nvPr/>
        </p:nvSpPr>
        <p:spPr>
          <a:xfrm>
            <a:off x="3521024" y="3558907"/>
            <a:ext cx="50097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89/89</a:t>
            </a:r>
          </a:p>
        </p:txBody>
      </p:sp>
      <p:sp>
        <p:nvSpPr>
          <p:cNvPr id="24" name="Rectangle 23"/>
          <p:cNvSpPr/>
          <p:nvPr/>
        </p:nvSpPr>
        <p:spPr>
          <a:xfrm>
            <a:off x="5832258" y="3548162"/>
            <a:ext cx="59325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22/22</a:t>
            </a:r>
          </a:p>
        </p:txBody>
      </p:sp>
      <p:sp>
        <p:nvSpPr>
          <p:cNvPr id="25" name="Rectangle 24"/>
          <p:cNvSpPr/>
          <p:nvPr/>
        </p:nvSpPr>
        <p:spPr>
          <a:xfrm>
            <a:off x="5334683" y="3558906"/>
            <a:ext cx="52228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86/87</a:t>
            </a:r>
          </a:p>
        </p:txBody>
      </p:sp>
      <p:sp>
        <p:nvSpPr>
          <p:cNvPr id="26" name="Rectangle 25"/>
          <p:cNvSpPr/>
          <p:nvPr/>
        </p:nvSpPr>
        <p:spPr>
          <a:xfrm>
            <a:off x="7702378" y="3558906"/>
            <a:ext cx="52722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22/22</a:t>
            </a:r>
          </a:p>
        </p:txBody>
      </p:sp>
      <p:sp>
        <p:nvSpPr>
          <p:cNvPr id="27" name="Rectangle 26"/>
          <p:cNvSpPr/>
          <p:nvPr/>
        </p:nvSpPr>
        <p:spPr>
          <a:xfrm>
            <a:off x="7155374" y="3558906"/>
            <a:ext cx="52228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88/89</a:t>
            </a:r>
          </a:p>
        </p:txBody>
      </p:sp>
    </p:spTree>
    <p:extLst>
      <p:ext uri="{BB962C8B-B14F-4D97-AF65-F5344CB8AC3E}">
        <p14:creationId xmlns:p14="http://schemas.microsoft.com/office/powerpoint/2010/main" val="305118589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38498"/>
            <a:ext cx="8515350" cy="742950"/>
          </a:xfrm>
        </p:spPr>
        <p:txBody>
          <a:bodyPr>
            <a:normAutofit/>
          </a:bodyPr>
          <a:lstStyle/>
          <a:p>
            <a:r>
              <a:rPr lang="en-US" sz="2000" dirty="0" err="1"/>
              <a:t>Ledipasvir-Sofosbuvir</a:t>
            </a:r>
            <a:r>
              <a:rPr lang="en-US" sz="2000" dirty="0"/>
              <a:t> +/- Ribavirin in Treatment-experienced HCV GT 1</a:t>
            </a:r>
            <a:br>
              <a:rPr lang="en-US" sz="2000" dirty="0"/>
            </a:br>
            <a:r>
              <a:rPr lang="en-US" sz="2000" dirty="0"/>
              <a:t>ION-2 Study: Results for </a:t>
            </a:r>
            <a:r>
              <a:rPr lang="en-US" sz="2000" dirty="0" err="1"/>
              <a:t>Ledipasvir-Sofosbuvir</a:t>
            </a:r>
            <a:endParaRPr lang="en-US" sz="2000" dirty="0"/>
          </a:p>
        </p:txBody>
      </p:sp>
      <p:sp>
        <p:nvSpPr>
          <p:cNvPr id="9" name="Text Placeholder 8"/>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ION-2: SVR12 by Treatment Regimen and Liver Disease</a:t>
            </a:r>
          </a:p>
        </p:txBody>
      </p:sp>
      <p:sp>
        <p:nvSpPr>
          <p:cNvPr id="7" name="Content Placeholder 6"/>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2014;370:1483-93.</a:t>
            </a:r>
          </a:p>
        </p:txBody>
      </p:sp>
      <p:graphicFrame>
        <p:nvGraphicFramePr>
          <p:cNvPr id="12" name="Chart 11"/>
          <p:cNvGraphicFramePr>
            <a:graphicFrameLocks/>
          </p:cNvGraphicFramePr>
          <p:nvPr>
            <p:extLst>
              <p:ext uri="{D42A27DB-BD31-4B8C-83A1-F6EECF244321}">
                <p14:modId xmlns:p14="http://schemas.microsoft.com/office/powerpoint/2010/main" val="2787509306"/>
              </p:ext>
            </p:extLst>
          </p:nvPr>
        </p:nvGraphicFramePr>
        <p:xfrm>
          <a:off x="457200" y="1417685"/>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3321496" y="3606569"/>
            <a:ext cx="68126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19/22</a:t>
            </a:r>
          </a:p>
        </p:txBody>
      </p:sp>
      <p:sp>
        <p:nvSpPr>
          <p:cNvPr id="21" name="Rectangle 20"/>
          <p:cNvSpPr/>
          <p:nvPr/>
        </p:nvSpPr>
        <p:spPr>
          <a:xfrm>
            <a:off x="2289503" y="3606569"/>
            <a:ext cx="68126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83/87</a:t>
            </a:r>
          </a:p>
        </p:txBody>
      </p:sp>
      <p:sp>
        <p:nvSpPr>
          <p:cNvPr id="24" name="Rectangle 23"/>
          <p:cNvSpPr/>
          <p:nvPr/>
        </p:nvSpPr>
        <p:spPr>
          <a:xfrm>
            <a:off x="6944394" y="3606569"/>
            <a:ext cx="68126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22/22</a:t>
            </a:r>
          </a:p>
        </p:txBody>
      </p:sp>
      <p:sp>
        <p:nvSpPr>
          <p:cNvPr id="25" name="Rectangle 24"/>
          <p:cNvSpPr/>
          <p:nvPr/>
        </p:nvSpPr>
        <p:spPr>
          <a:xfrm>
            <a:off x="5995910" y="3606568"/>
            <a:ext cx="68126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86/87</a:t>
            </a:r>
          </a:p>
        </p:txBody>
      </p:sp>
      <p:sp>
        <p:nvSpPr>
          <p:cNvPr id="28" name="Rectangle 25"/>
          <p:cNvSpPr>
            <a:spLocks noChangeArrowheads="1"/>
          </p:cNvSpPr>
          <p:nvPr/>
        </p:nvSpPr>
        <p:spPr bwMode="auto">
          <a:xfrm>
            <a:off x="1146738" y="4514334"/>
            <a:ext cx="7412376" cy="203454"/>
          </a:xfrm>
          <a:prstGeom prst="rect">
            <a:avLst/>
          </a:prstGeom>
          <a:solidFill>
            <a:schemeClr val="bg1">
              <a:lumMod val="95000"/>
            </a:schemeClr>
          </a:solidFill>
          <a:ln w="12700">
            <a:noFill/>
            <a:miter lim="800000"/>
            <a:headEnd/>
            <a:tailEnd/>
          </a:ln>
        </p:spPr>
        <p:txBody>
          <a:bodyPr lIns="205740" tIns="34073" rIns="0" bIns="34073" anchor="ctr">
            <a:prstTxWarp prst="textNoShape">
              <a:avLst/>
            </a:prstTxWarp>
          </a:bodyPr>
          <a:lstStyle/>
          <a:p>
            <a:pPr defTabSz="701279">
              <a:spcBef>
                <a:spcPct val="50000"/>
              </a:spcBef>
            </a:pPr>
            <a:r>
              <a:rPr lang="en-US" sz="1000" dirty="0">
                <a:solidFill>
                  <a:srgbClr val="000000"/>
                </a:solidFill>
                <a:latin typeface="Arial" pitchFamily="22" charset="0"/>
              </a:rPr>
              <a:t>   Note: subgroup results do not include patients who withdrew consent or were lost to follow-up </a:t>
            </a:r>
          </a:p>
        </p:txBody>
      </p:sp>
      <p:sp>
        <p:nvSpPr>
          <p:cNvPr id="11" name="Rectangle 10">
            <a:extLst>
              <a:ext uri="{FF2B5EF4-FFF2-40B4-BE49-F238E27FC236}">
                <a16:creationId xmlns:a16="http://schemas.microsoft.com/office/drawing/2014/main" id="{94CF2F15-B7C9-69A4-2B17-CA8A8E3277E1}"/>
              </a:ext>
            </a:extLst>
          </p:cNvPr>
          <p:cNvSpPr/>
          <p:nvPr/>
        </p:nvSpPr>
        <p:spPr>
          <a:xfrm>
            <a:off x="2032978" y="2246144"/>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89-99)</a:t>
            </a:r>
          </a:p>
        </p:txBody>
      </p:sp>
      <p:sp>
        <p:nvSpPr>
          <p:cNvPr id="14" name="Rectangle 13">
            <a:extLst>
              <a:ext uri="{FF2B5EF4-FFF2-40B4-BE49-F238E27FC236}">
                <a16:creationId xmlns:a16="http://schemas.microsoft.com/office/drawing/2014/main" id="{B5F141C7-A25A-9E71-5BE4-FE0F5313968C}"/>
              </a:ext>
            </a:extLst>
          </p:cNvPr>
          <p:cNvSpPr/>
          <p:nvPr/>
        </p:nvSpPr>
        <p:spPr>
          <a:xfrm>
            <a:off x="3042868" y="2405326"/>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65-97)</a:t>
            </a:r>
          </a:p>
        </p:txBody>
      </p:sp>
      <p:sp>
        <p:nvSpPr>
          <p:cNvPr id="15" name="Rectangle 14">
            <a:extLst>
              <a:ext uri="{FF2B5EF4-FFF2-40B4-BE49-F238E27FC236}">
                <a16:creationId xmlns:a16="http://schemas.microsoft.com/office/drawing/2014/main" id="{EF44645B-D3D6-B79F-C74F-1946221C12FC}"/>
              </a:ext>
            </a:extLst>
          </p:cNvPr>
          <p:cNvSpPr/>
          <p:nvPr/>
        </p:nvSpPr>
        <p:spPr>
          <a:xfrm>
            <a:off x="5647036" y="2171495"/>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94-100)</a:t>
            </a:r>
          </a:p>
        </p:txBody>
      </p:sp>
      <p:sp>
        <p:nvSpPr>
          <p:cNvPr id="16" name="Rectangle 15">
            <a:extLst>
              <a:ext uri="{FF2B5EF4-FFF2-40B4-BE49-F238E27FC236}">
                <a16:creationId xmlns:a16="http://schemas.microsoft.com/office/drawing/2014/main" id="{08B5FDAA-5E0F-BB0F-2391-A779F77B2113}"/>
              </a:ext>
            </a:extLst>
          </p:cNvPr>
          <p:cNvSpPr/>
          <p:nvPr/>
        </p:nvSpPr>
        <p:spPr>
          <a:xfrm>
            <a:off x="6697200" y="2151803"/>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85-100)</a:t>
            </a:r>
          </a:p>
        </p:txBody>
      </p:sp>
    </p:spTree>
    <p:extLst>
      <p:ext uri="{BB962C8B-B14F-4D97-AF65-F5344CB8AC3E}">
        <p14:creationId xmlns:p14="http://schemas.microsoft.com/office/powerpoint/2010/main" val="235826467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38498"/>
            <a:ext cx="8515350" cy="742950"/>
          </a:xfrm>
        </p:spPr>
        <p:txBody>
          <a:bodyPr>
            <a:normAutofit/>
          </a:bodyPr>
          <a:lstStyle/>
          <a:p>
            <a:r>
              <a:rPr lang="en-US" sz="2000" dirty="0"/>
              <a:t>Ledipasvir-Sofosbuvir +/- Ribavirin in Treatment-experienced HCV GT 1</a:t>
            </a:r>
            <a:br>
              <a:rPr lang="en-US" sz="2000" dirty="0"/>
            </a:br>
            <a:r>
              <a:rPr lang="en-US" sz="2000" dirty="0"/>
              <a:t>ION-2 Study: Results</a:t>
            </a:r>
          </a:p>
        </p:txBody>
      </p:sp>
      <p:sp>
        <p:nvSpPr>
          <p:cNvPr id="9" name="Text Placeholder 8"/>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ION-2: SVR12 by Prior Treatment Regimen</a:t>
            </a:r>
          </a:p>
        </p:txBody>
      </p:sp>
      <p:sp>
        <p:nvSpPr>
          <p:cNvPr id="29" name="Content Placeholder 6"/>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2014;370:1483-93.</a:t>
            </a:r>
          </a:p>
        </p:txBody>
      </p:sp>
      <p:graphicFrame>
        <p:nvGraphicFramePr>
          <p:cNvPr id="12" name="Chart 11"/>
          <p:cNvGraphicFramePr>
            <a:graphicFrameLocks/>
          </p:cNvGraphicFramePr>
          <p:nvPr>
            <p:extLst>
              <p:ext uri="{D42A27DB-BD31-4B8C-83A1-F6EECF244321}">
                <p14:modId xmlns:p14="http://schemas.microsoft.com/office/powerpoint/2010/main" val="1855183154"/>
              </p:ext>
            </p:extLst>
          </p:nvPr>
        </p:nvGraphicFramePr>
        <p:xfrm>
          <a:off x="461010" y="1463041"/>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2198307" y="3696234"/>
            <a:ext cx="57784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62/66</a:t>
            </a:r>
          </a:p>
        </p:txBody>
      </p:sp>
      <p:sp>
        <p:nvSpPr>
          <p:cNvPr id="11" name="Rectangle 25"/>
          <p:cNvSpPr>
            <a:spLocks noChangeArrowheads="1"/>
          </p:cNvSpPr>
          <p:nvPr/>
        </p:nvSpPr>
        <p:spPr bwMode="auto">
          <a:xfrm>
            <a:off x="2096903" y="4372213"/>
            <a:ext cx="2055581"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12-Week Treatment</a:t>
            </a:r>
          </a:p>
        </p:txBody>
      </p:sp>
      <p:cxnSp>
        <p:nvCxnSpPr>
          <p:cNvPr id="18" name="Straight Connector 17"/>
          <p:cNvCxnSpPr/>
          <p:nvPr/>
        </p:nvCxnSpPr>
        <p:spPr>
          <a:xfrm>
            <a:off x="5272425" y="4297680"/>
            <a:ext cx="3336116" cy="0"/>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667863" y="4297680"/>
            <a:ext cx="2913662" cy="0"/>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Rectangle 25"/>
          <p:cNvSpPr>
            <a:spLocks noChangeArrowheads="1"/>
          </p:cNvSpPr>
          <p:nvPr/>
        </p:nvSpPr>
        <p:spPr bwMode="auto">
          <a:xfrm>
            <a:off x="5911783" y="4372213"/>
            <a:ext cx="2057400"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24-Week Treatment</a:t>
            </a:r>
          </a:p>
        </p:txBody>
      </p:sp>
      <p:sp>
        <p:nvSpPr>
          <p:cNvPr id="21" name="Rectangle 20"/>
          <p:cNvSpPr/>
          <p:nvPr/>
        </p:nvSpPr>
        <p:spPr>
          <a:xfrm>
            <a:off x="1644517" y="3696234"/>
            <a:ext cx="562821"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40/43</a:t>
            </a:r>
          </a:p>
        </p:txBody>
      </p:sp>
      <p:sp>
        <p:nvSpPr>
          <p:cNvPr id="22" name="Rectangle 21"/>
          <p:cNvSpPr/>
          <p:nvPr/>
        </p:nvSpPr>
        <p:spPr>
          <a:xfrm>
            <a:off x="4015304" y="3696233"/>
            <a:ext cx="5856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62/64</a:t>
            </a:r>
          </a:p>
        </p:txBody>
      </p:sp>
      <p:sp>
        <p:nvSpPr>
          <p:cNvPr id="23" name="Rectangle 22"/>
          <p:cNvSpPr/>
          <p:nvPr/>
        </p:nvSpPr>
        <p:spPr>
          <a:xfrm>
            <a:off x="3468229" y="3696233"/>
            <a:ext cx="56007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45/47</a:t>
            </a:r>
          </a:p>
        </p:txBody>
      </p:sp>
      <p:sp>
        <p:nvSpPr>
          <p:cNvPr id="24" name="Rectangle 23"/>
          <p:cNvSpPr/>
          <p:nvPr/>
        </p:nvSpPr>
        <p:spPr>
          <a:xfrm>
            <a:off x="5848865" y="3696233"/>
            <a:ext cx="58957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49/50</a:t>
            </a:r>
          </a:p>
        </p:txBody>
      </p:sp>
      <p:sp>
        <p:nvSpPr>
          <p:cNvPr id="25" name="Rectangle 24"/>
          <p:cNvSpPr/>
          <p:nvPr/>
        </p:nvSpPr>
        <p:spPr>
          <a:xfrm>
            <a:off x="5328581" y="3699650"/>
            <a:ext cx="520284"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58/58</a:t>
            </a:r>
          </a:p>
        </p:txBody>
      </p:sp>
      <p:sp>
        <p:nvSpPr>
          <p:cNvPr id="26" name="Rectangle 25"/>
          <p:cNvSpPr/>
          <p:nvPr/>
        </p:nvSpPr>
        <p:spPr>
          <a:xfrm>
            <a:off x="7669491" y="3696233"/>
            <a:ext cx="52715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51/51</a:t>
            </a:r>
          </a:p>
        </p:txBody>
      </p:sp>
      <p:sp>
        <p:nvSpPr>
          <p:cNvPr id="27" name="Rectangle 26"/>
          <p:cNvSpPr/>
          <p:nvPr/>
        </p:nvSpPr>
        <p:spPr>
          <a:xfrm>
            <a:off x="7116531" y="3696233"/>
            <a:ext cx="56943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58/59</a:t>
            </a:r>
          </a:p>
        </p:txBody>
      </p:sp>
    </p:spTree>
    <p:extLst>
      <p:ext uri="{BB962C8B-B14F-4D97-AF65-F5344CB8AC3E}">
        <p14:creationId xmlns:p14="http://schemas.microsoft.com/office/powerpoint/2010/main" val="136759133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2840D-5C7F-0149-99BB-5BD4294BA317}"/>
              </a:ext>
            </a:extLst>
          </p:cNvPr>
          <p:cNvSpPr>
            <a:spLocks noGrp="1"/>
          </p:cNvSpPr>
          <p:nvPr>
            <p:ph type="title"/>
          </p:nvPr>
        </p:nvSpPr>
        <p:spPr>
          <a:xfrm>
            <a:off x="323850" y="138498"/>
            <a:ext cx="8515350" cy="742950"/>
          </a:xfrm>
        </p:spPr>
        <p:txBody>
          <a:bodyPr>
            <a:normAutofit/>
          </a:bodyPr>
          <a:lstStyle/>
          <a:p>
            <a:r>
              <a:rPr lang="en-US" sz="2000" dirty="0"/>
              <a:t>Ledipasvir-Sofosbuvir +/- Ribavirin in Treatment-experienced HCV GT 1</a:t>
            </a:r>
            <a:br>
              <a:rPr lang="en-US" sz="2000" dirty="0"/>
            </a:br>
            <a:r>
              <a:rPr lang="en-US" sz="2000" dirty="0"/>
              <a:t>ION-2 Study: Resistance Data</a:t>
            </a:r>
          </a:p>
        </p:txBody>
      </p:sp>
      <p:sp>
        <p:nvSpPr>
          <p:cNvPr id="3" name="Text Placeholder 2">
            <a:extLst>
              <a:ext uri="{FF2B5EF4-FFF2-40B4-BE49-F238E27FC236}">
                <a16:creationId xmlns:a16="http://schemas.microsoft.com/office/drawing/2014/main" id="{6CDA11AC-57EE-6640-9D74-93A26197C525}"/>
              </a:ext>
            </a:extLst>
          </p:cNvPr>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2014;370:1483-93.</a:t>
            </a:r>
          </a:p>
        </p:txBody>
      </p:sp>
      <p:sp>
        <p:nvSpPr>
          <p:cNvPr id="4" name="Content Placeholder 3">
            <a:extLst>
              <a:ext uri="{FF2B5EF4-FFF2-40B4-BE49-F238E27FC236}">
                <a16:creationId xmlns:a16="http://schemas.microsoft.com/office/drawing/2014/main" id="{D2B5B1DB-671D-8740-9260-16F12D8F11EF}"/>
              </a:ext>
            </a:extLst>
          </p:cNvPr>
          <p:cNvSpPr>
            <a:spLocks noGrp="1"/>
          </p:cNvSpPr>
          <p:nvPr>
            <p:ph sz="half" idx="2"/>
          </p:nvPr>
        </p:nvSpPr>
        <p:spPr>
          <a:xfrm>
            <a:off x="457200" y="1127964"/>
            <a:ext cx="8229600" cy="3657600"/>
          </a:xfrm>
        </p:spPr>
        <p:txBody>
          <a:bodyPr>
            <a:noAutofit/>
          </a:bodyPr>
          <a:lstStyle/>
          <a:p>
            <a:pPr>
              <a:spcBef>
                <a:spcPts val="0"/>
              </a:spcBef>
            </a:pPr>
            <a:r>
              <a:rPr lang="en-US" sz="1600" b="1" dirty="0"/>
              <a:t>NS5B S282T variant (reduces susceptibility to sofosbuvir)</a:t>
            </a:r>
          </a:p>
          <a:p>
            <a:pPr lvl="1">
              <a:spcBef>
                <a:spcPts val="0"/>
              </a:spcBef>
            </a:pPr>
            <a:r>
              <a:rPr lang="en-US" sz="1600" dirty="0"/>
              <a:t>Not observed in any patients at baseline or after treatment</a:t>
            </a:r>
          </a:p>
          <a:p>
            <a:r>
              <a:rPr lang="en-US" sz="1600" b="1" dirty="0"/>
              <a:t>NS5A resistant variants</a:t>
            </a:r>
          </a:p>
          <a:p>
            <a:pPr lvl="1">
              <a:spcBef>
                <a:spcPts val="0"/>
              </a:spcBef>
            </a:pPr>
            <a:r>
              <a:rPr lang="en-US" sz="1600" dirty="0"/>
              <a:t>Baseline resistance in 62 (14%) of 439 patients tested</a:t>
            </a:r>
          </a:p>
          <a:p>
            <a:pPr lvl="1">
              <a:spcBef>
                <a:spcPts val="0"/>
              </a:spcBef>
            </a:pPr>
            <a:r>
              <a:rPr lang="en-US" sz="1600" dirty="0"/>
              <a:t>SVR12 in 55 (89%) of 62 patients with NS5A resistance</a:t>
            </a:r>
          </a:p>
          <a:p>
            <a:pPr lvl="1">
              <a:spcBef>
                <a:spcPts val="0"/>
              </a:spcBef>
            </a:pPr>
            <a:r>
              <a:rPr lang="en-US" sz="1600" dirty="0"/>
              <a:t>All 11 patients with viral relapse had detectable NS5A resistant variants at relapse</a:t>
            </a:r>
          </a:p>
          <a:p>
            <a:r>
              <a:rPr lang="en-US" sz="1600" b="1" dirty="0"/>
              <a:t>NS3/4A resistant variants</a:t>
            </a:r>
          </a:p>
          <a:p>
            <a:pPr lvl="1">
              <a:spcBef>
                <a:spcPts val="0"/>
              </a:spcBef>
            </a:pPr>
            <a:r>
              <a:rPr lang="en-US" sz="1600" dirty="0"/>
              <a:t>Baseline resistance in 163 (71%) of 228 patients tested</a:t>
            </a:r>
          </a:p>
          <a:p>
            <a:pPr lvl="1">
              <a:spcBef>
                <a:spcPts val="0"/>
              </a:spcBef>
            </a:pPr>
            <a:r>
              <a:rPr lang="en-US" sz="1600" dirty="0"/>
              <a:t>SVR12 in 159 (98%) of 163 patients with resistance</a:t>
            </a:r>
          </a:p>
          <a:p>
            <a:pPr marL="34290" indent="0">
              <a:spcBef>
                <a:spcPts val="0"/>
              </a:spcBef>
              <a:buNone/>
            </a:pPr>
            <a:endParaRPr lang="en-US" sz="1600" dirty="0"/>
          </a:p>
        </p:txBody>
      </p:sp>
    </p:spTree>
    <p:extLst>
      <p:ext uri="{BB962C8B-B14F-4D97-AF65-F5344CB8AC3E}">
        <p14:creationId xmlns:p14="http://schemas.microsoft.com/office/powerpoint/2010/main" val="89068800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138498"/>
            <a:ext cx="8515350" cy="742950"/>
          </a:xfrm>
        </p:spPr>
        <p:txBody>
          <a:bodyPr>
            <a:normAutofit/>
          </a:bodyPr>
          <a:lstStyle/>
          <a:p>
            <a:r>
              <a:rPr lang="en-US" sz="2000" dirty="0"/>
              <a:t>Ledipasvir-Sofosbuvir +/- Ribavirin in Treatment-Experienced HCV GT 1</a:t>
            </a:r>
            <a:br>
              <a:rPr lang="en-US" sz="2000" dirty="0"/>
            </a:br>
            <a:r>
              <a:rPr lang="en-US" sz="2000" dirty="0"/>
              <a:t>ION-2 Study: Conclusions</a:t>
            </a:r>
          </a:p>
        </p:txBody>
      </p:sp>
      <p:sp>
        <p:nvSpPr>
          <p:cNvPr id="3" name="Text Placeholder 2">
            <a:extLst>
              <a:ext uri="{FF2B5EF4-FFF2-40B4-BE49-F238E27FC236}">
                <a16:creationId xmlns:a16="http://schemas.microsoft.com/office/drawing/2014/main" id="{8BFCBF00-8BBD-B246-8D4C-AFF3A28A6437}"/>
              </a:ext>
            </a:extLst>
          </p:cNvPr>
          <p:cNvSpPr>
            <a:spLocks noGrp="1"/>
          </p:cNvSpPr>
          <p:nvPr>
            <p:ph type="body" sz="quarter" idx="14"/>
          </p:nvPr>
        </p:nvSpPr>
        <p:spPr/>
        <p:txBody>
          <a:bodyPr/>
          <a:lstStyle/>
          <a:p>
            <a:r>
              <a:rPr lang="en-US" dirty="0"/>
              <a:t>Source: </a:t>
            </a:r>
            <a:r>
              <a:rPr lang="en-US" dirty="0" err="1"/>
              <a:t>Afdhal</a:t>
            </a:r>
            <a:r>
              <a:rPr lang="en-US" dirty="0"/>
              <a:t> N, et al. N </a:t>
            </a:r>
            <a:r>
              <a:rPr lang="en-US" dirty="0" err="1"/>
              <a:t>Engl</a:t>
            </a:r>
            <a:r>
              <a:rPr lang="en-US" dirty="0"/>
              <a:t> J Med. 2014;370:1483-93.</a:t>
            </a:r>
          </a:p>
        </p:txBody>
      </p:sp>
      <p:sp>
        <p:nvSpPr>
          <p:cNvPr id="2" name="Content Placeholder 1"/>
          <p:cNvSpPr>
            <a:spLocks noGrp="1"/>
          </p:cNvSpPr>
          <p:nvPr>
            <p:ph sz="half" idx="2"/>
          </p:nvPr>
        </p:nvSpPr>
        <p:spPr>
          <a:xfrm>
            <a:off x="0" y="1888009"/>
            <a:ext cx="9144000" cy="1331441"/>
          </a:xfrm>
        </p:spPr>
        <p:txBody>
          <a:bodyPr>
            <a:noAutofit/>
          </a:bodyPr>
          <a:lstStyle/>
          <a:p>
            <a:r>
              <a:rPr lang="en-US" b="1" dirty="0">
                <a:solidFill>
                  <a:srgbClr val="C00000"/>
                </a:solidFill>
                <a:latin typeface="Arial"/>
                <a:cs typeface="Arial"/>
              </a:rPr>
              <a:t>Conclusions</a:t>
            </a:r>
            <a:r>
              <a:rPr lang="en-US" dirty="0">
                <a:solidFill>
                  <a:schemeClr val="tx1"/>
                </a:solidFill>
                <a:latin typeface="Arial"/>
                <a:cs typeface="Arial"/>
              </a:rPr>
              <a:t>: “Treatment with a once-daily, single-tablet regimen of ledipasvir and sofosbuvir resulted in high rates of sustained virologic response among patients with HCV genotype 1 infection who had not had a sustained virologic response to prior interferon-based treatment.” </a:t>
            </a:r>
          </a:p>
        </p:txBody>
      </p:sp>
    </p:spTree>
    <p:extLst>
      <p:ext uri="{BB962C8B-B14F-4D97-AF65-F5344CB8AC3E}">
        <p14:creationId xmlns:p14="http://schemas.microsoft.com/office/powerpoint/2010/main" val="34190899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1800" dirty="0">
                <a:solidFill>
                  <a:srgbClr val="001D48"/>
                </a:solidFill>
              </a:rPr>
              <a:t>Ledipasvir-Sofosbuvir in Treatment-Experienced GT1 with Cirrhosis</a:t>
            </a:r>
            <a:br>
              <a:rPr lang="en-US" sz="1650" dirty="0">
                <a:solidFill>
                  <a:srgbClr val="001D48"/>
                </a:solidFill>
              </a:rPr>
            </a:br>
            <a:r>
              <a:rPr lang="en-US" sz="2400" dirty="0">
                <a:solidFill>
                  <a:srgbClr val="001D48"/>
                </a:solidFill>
              </a:rPr>
              <a:t>SIRIUS</a:t>
            </a:r>
          </a:p>
        </p:txBody>
      </p:sp>
      <p:sp>
        <p:nvSpPr>
          <p:cNvPr id="2" name="Text Placeholder 1">
            <a:extLst>
              <a:ext uri="{FF2B5EF4-FFF2-40B4-BE49-F238E27FC236}">
                <a16:creationId xmlns:a16="http://schemas.microsoft.com/office/drawing/2014/main" id="{E040A755-7DB0-1443-9804-C08007618DC1}"/>
              </a:ext>
            </a:extLst>
          </p:cNvPr>
          <p:cNvSpPr>
            <a:spLocks noGrp="1"/>
          </p:cNvSpPr>
          <p:nvPr>
            <p:ph type="body" sz="quarter" idx="15"/>
          </p:nvPr>
        </p:nvSpPr>
        <p:spPr/>
        <p:txBody>
          <a:bodyPr/>
          <a:lstStyle/>
          <a:p>
            <a:r>
              <a:rPr lang="en-US" dirty="0"/>
              <a:t>Source: </a:t>
            </a:r>
            <a:r>
              <a:rPr lang="en-US" dirty="0" err="1"/>
              <a:t>Bourliere</a:t>
            </a:r>
            <a:r>
              <a:rPr lang="en-US" dirty="0"/>
              <a:t> M, et al. Lancet Infect Dis. 2015;15:397-404.</a:t>
            </a:r>
          </a:p>
        </p:txBody>
      </p:sp>
      <p:sp>
        <p:nvSpPr>
          <p:cNvPr id="5" name="Text Placeholder 4">
            <a:extLst>
              <a:ext uri="{FF2B5EF4-FFF2-40B4-BE49-F238E27FC236}">
                <a16:creationId xmlns:a16="http://schemas.microsoft.com/office/drawing/2014/main" id="{83B96493-A95C-1940-B2CA-013EB544BE95}"/>
              </a:ext>
            </a:extLst>
          </p:cNvPr>
          <p:cNvSpPr>
            <a:spLocks noGrp="1"/>
          </p:cNvSpPr>
          <p:nvPr>
            <p:ph type="body" idx="1"/>
          </p:nvPr>
        </p:nvSpPr>
        <p:spPr/>
        <p:txBody>
          <a:bodyPr/>
          <a:lstStyle/>
          <a:p>
            <a:r>
              <a:rPr lang="en-US" dirty="0"/>
              <a:t>Treatment </a:t>
            </a:r>
            <a:r>
              <a:rPr lang="en-US" dirty="0">
                <a:latin typeface="Arial"/>
                <a:cs typeface="Arial"/>
              </a:rPr>
              <a:t>Experienced</a:t>
            </a:r>
            <a:r>
              <a:rPr lang="en-US" dirty="0"/>
              <a:t>, Phase 2 </a:t>
            </a:r>
          </a:p>
        </p:txBody>
      </p:sp>
    </p:spTree>
    <p:extLst>
      <p:ext uri="{BB962C8B-B14F-4D97-AF65-F5344CB8AC3E}">
        <p14:creationId xmlns:p14="http://schemas.microsoft.com/office/powerpoint/2010/main" val="398417801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Ledipasvir-Sofosbuvir in Treatment-Experienced GT1 with Cirrhosis </a:t>
            </a:r>
            <a:br>
              <a:rPr lang="en-US" sz="2000" dirty="0"/>
            </a:br>
            <a:r>
              <a:rPr lang="en-US" sz="2000" dirty="0"/>
              <a:t>SIRIUS Trial: Features</a:t>
            </a:r>
          </a:p>
        </p:txBody>
      </p:sp>
      <p:sp>
        <p:nvSpPr>
          <p:cNvPr id="5" name="Text Placeholder 4">
            <a:extLst>
              <a:ext uri="{FF2B5EF4-FFF2-40B4-BE49-F238E27FC236}">
                <a16:creationId xmlns:a16="http://schemas.microsoft.com/office/drawing/2014/main" id="{5A2A8C66-B6B4-A04B-BE36-B7DE34BA7D3D}"/>
              </a:ext>
            </a:extLst>
          </p:cNvPr>
          <p:cNvSpPr>
            <a:spLocks noGrp="1"/>
          </p:cNvSpPr>
          <p:nvPr>
            <p:ph type="body" sz="quarter" idx="14"/>
          </p:nvPr>
        </p:nvSpPr>
        <p:spPr/>
        <p:txBody>
          <a:bodyPr/>
          <a:lstStyle/>
          <a:p>
            <a:r>
              <a:rPr lang="en-US" dirty="0"/>
              <a:t>Source: </a:t>
            </a:r>
            <a:r>
              <a:rPr lang="en-US" dirty="0" err="1"/>
              <a:t>Bourliere</a:t>
            </a:r>
            <a:r>
              <a:rPr lang="en-US" dirty="0"/>
              <a:t> M, et al. Lancet Infect Dis. 2015;15:397-404.</a:t>
            </a:r>
          </a:p>
        </p:txBody>
      </p:sp>
      <p:sp>
        <p:nvSpPr>
          <p:cNvPr id="6" name="Content Placeholder 5">
            <a:extLst>
              <a:ext uri="{FF2B5EF4-FFF2-40B4-BE49-F238E27FC236}">
                <a16:creationId xmlns:a16="http://schemas.microsoft.com/office/drawing/2014/main" id="{C6DF0765-E481-664F-A361-ADABCA230FB4}"/>
              </a:ext>
            </a:extLst>
          </p:cNvPr>
          <p:cNvSpPr>
            <a:spLocks noGrp="1"/>
          </p:cNvSpPr>
          <p:nvPr>
            <p:ph sz="half" idx="2"/>
          </p:nvPr>
        </p:nvSpPr>
        <p:spPr>
          <a:xfrm>
            <a:off x="457200" y="1030899"/>
            <a:ext cx="8228479" cy="3707356"/>
          </a:xfrm>
        </p:spPr>
        <p:txBody>
          <a:bodyPr>
            <a:noAutofit/>
          </a:bodyPr>
          <a:lstStyle/>
          <a:p>
            <a:pPr marL="210312" defTabSz="457200" fontAlgn="base">
              <a:lnSpc>
                <a:spcPts val="1900"/>
              </a:lnSpc>
              <a:spcAft>
                <a:spcPct val="0"/>
              </a:spcAft>
              <a:buClr>
                <a:srgbClr val="126B8F"/>
              </a:buClr>
              <a:buSzPct val="90000"/>
              <a:defRPr/>
            </a:pPr>
            <a:r>
              <a:rPr lang="en-US" b="1" dirty="0">
                <a:latin typeface="Arial" pitchFamily="22" charset="0"/>
              </a:rPr>
              <a:t>Design</a:t>
            </a:r>
            <a:r>
              <a:rPr lang="en-US" dirty="0">
                <a:latin typeface="Arial" pitchFamily="22" charset="0"/>
              </a:rPr>
              <a:t>: Phase 2, double-blind, randomized, trial that evaluated ledipasvir-sofosbuvir x 24 weeks or ledipasvir-sofosbuvir plus ribavirin for 12 weeks in treatment-experienced patients with GT1 HCV and compensated cirrhosis</a:t>
            </a:r>
          </a:p>
          <a:p>
            <a:pPr marL="210312" defTabSz="457200" fontAlgn="base">
              <a:lnSpc>
                <a:spcPts val="1900"/>
              </a:lnSpc>
              <a:spcAft>
                <a:spcPct val="0"/>
              </a:spcAft>
              <a:buClr>
                <a:srgbClr val="126B8F"/>
              </a:buClr>
              <a:buSzPct val="90000"/>
              <a:defRPr/>
            </a:pPr>
            <a:r>
              <a:rPr lang="en-US" b="1" dirty="0">
                <a:latin typeface="Arial" pitchFamily="22" charset="0"/>
              </a:rPr>
              <a:t>Setting</a:t>
            </a:r>
            <a:r>
              <a:rPr lang="en-US" dirty="0">
                <a:latin typeface="Arial" pitchFamily="22" charset="0"/>
              </a:rPr>
              <a:t>: Multiple sites in France</a:t>
            </a:r>
          </a:p>
          <a:p>
            <a:pPr marL="210312" defTabSz="457200" fontAlgn="base">
              <a:lnSpc>
                <a:spcPts val="1600"/>
              </a:lnSpc>
              <a:spcAft>
                <a:spcPct val="0"/>
              </a:spcAft>
              <a:buClr>
                <a:srgbClr val="126B8F"/>
              </a:buClr>
              <a:buSzPct val="90000"/>
              <a:defRPr/>
            </a:pPr>
            <a:r>
              <a:rPr lang="en-US" b="1" dirty="0">
                <a:latin typeface="Arial" pitchFamily="22" charset="0"/>
              </a:rPr>
              <a:t>Entry Criteria</a:t>
            </a:r>
          </a:p>
          <a:p>
            <a:pPr marL="376047" lvl="1" defTabSz="457200" fontAlgn="base">
              <a:lnSpc>
                <a:spcPts val="1900"/>
              </a:lnSpc>
              <a:spcBef>
                <a:spcPts val="300"/>
              </a:spcBef>
              <a:spcAft>
                <a:spcPct val="0"/>
              </a:spcAft>
              <a:buClr>
                <a:srgbClr val="126B8F"/>
              </a:buClr>
              <a:buSzPct val="90000"/>
              <a:defRPr/>
            </a:pPr>
            <a:r>
              <a:rPr lang="en-US" dirty="0">
                <a:latin typeface="Arial" pitchFamily="22" charset="0"/>
              </a:rPr>
              <a:t>Chronic HCV Genotype 1 (n = 155 randomized)</a:t>
            </a:r>
          </a:p>
          <a:p>
            <a:pPr marL="376047" lvl="1" defTabSz="457200" fontAlgn="base">
              <a:lnSpc>
                <a:spcPts val="1900"/>
              </a:lnSpc>
              <a:spcBef>
                <a:spcPts val="300"/>
              </a:spcBef>
              <a:spcAft>
                <a:spcPct val="0"/>
              </a:spcAft>
              <a:buClr>
                <a:srgbClr val="126B8F"/>
              </a:buClr>
              <a:buSzPct val="90000"/>
              <a:defRPr/>
            </a:pPr>
            <a:r>
              <a:rPr lang="en-US" dirty="0">
                <a:latin typeface="Arial" pitchFamily="22" charset="0"/>
              </a:rPr>
              <a:t>Age </a:t>
            </a:r>
            <a:r>
              <a:rPr lang="en-US" dirty="0">
                <a:solidFill>
                  <a:schemeClr val="tx1"/>
                </a:solidFill>
                <a:latin typeface="Arial" pitchFamily="22" charset="0"/>
              </a:rPr>
              <a:t>18 years or older</a:t>
            </a:r>
          </a:p>
          <a:p>
            <a:pPr marL="376047" lvl="1" defTabSz="457200" fontAlgn="base">
              <a:lnSpc>
                <a:spcPts val="1900"/>
              </a:lnSpc>
              <a:spcBef>
                <a:spcPts val="300"/>
              </a:spcBef>
              <a:spcAft>
                <a:spcPct val="0"/>
              </a:spcAft>
              <a:buClr>
                <a:srgbClr val="126B8F"/>
              </a:buClr>
              <a:buSzPct val="90000"/>
              <a:defRPr/>
            </a:pPr>
            <a:r>
              <a:rPr lang="en-US" dirty="0">
                <a:solidFill>
                  <a:schemeClr val="tx1"/>
                </a:solidFill>
                <a:latin typeface="Arial" pitchFamily="22" charset="0"/>
              </a:rPr>
              <a:t>Failed prior therapy with sequential PEG + RBV and PEG + RBV + PI </a:t>
            </a:r>
          </a:p>
          <a:p>
            <a:pPr marL="376047" lvl="1" defTabSz="457200" fontAlgn="base">
              <a:lnSpc>
                <a:spcPts val="1900"/>
              </a:lnSpc>
              <a:spcBef>
                <a:spcPts val="300"/>
              </a:spcBef>
              <a:spcAft>
                <a:spcPct val="0"/>
              </a:spcAft>
              <a:buClr>
                <a:srgbClr val="126B8F"/>
              </a:buClr>
              <a:buSzPct val="90000"/>
              <a:defRPr/>
            </a:pPr>
            <a:r>
              <a:rPr lang="en-US" dirty="0">
                <a:solidFill>
                  <a:schemeClr val="tx1"/>
                </a:solidFill>
                <a:latin typeface="Arial" pitchFamily="22" charset="0"/>
              </a:rPr>
              <a:t>Compensated cirrhosis by: (1) biopsy, (2) </a:t>
            </a:r>
            <a:r>
              <a:rPr lang="en-US" dirty="0" err="1">
                <a:solidFill>
                  <a:schemeClr val="tx1"/>
                </a:solidFill>
                <a:latin typeface="Arial" pitchFamily="22" charset="0"/>
              </a:rPr>
              <a:t>FibroScan</a:t>
            </a:r>
            <a:r>
              <a:rPr lang="en-US" dirty="0">
                <a:solidFill>
                  <a:schemeClr val="tx1"/>
                </a:solidFill>
                <a:latin typeface="Arial" pitchFamily="22" charset="0"/>
              </a:rPr>
              <a:t> &gt;12.5 kPa, or (3) </a:t>
            </a:r>
            <a:r>
              <a:rPr lang="en-US" dirty="0" err="1">
                <a:solidFill>
                  <a:schemeClr val="tx1"/>
                </a:solidFill>
                <a:latin typeface="Arial" pitchFamily="22" charset="0"/>
              </a:rPr>
              <a:t>FibroTest</a:t>
            </a:r>
            <a:r>
              <a:rPr lang="en-US" dirty="0">
                <a:solidFill>
                  <a:schemeClr val="tx1"/>
                </a:solidFill>
                <a:latin typeface="Arial" pitchFamily="22" charset="0"/>
              </a:rPr>
              <a:t> (</a:t>
            </a:r>
            <a:r>
              <a:rPr lang="en-US" dirty="0" err="1">
                <a:solidFill>
                  <a:schemeClr val="tx1"/>
                </a:solidFill>
                <a:latin typeface="Arial" pitchFamily="22" charset="0"/>
              </a:rPr>
              <a:t>FibroSURE</a:t>
            </a:r>
            <a:r>
              <a:rPr lang="en-US" dirty="0">
                <a:solidFill>
                  <a:schemeClr val="tx1"/>
                </a:solidFill>
                <a:latin typeface="Arial" pitchFamily="22" charset="0"/>
              </a:rPr>
              <a:t>) &gt;0.75 and APRI &gt;2</a:t>
            </a:r>
          </a:p>
          <a:p>
            <a:pPr marL="376047" lvl="1" defTabSz="457200" fontAlgn="base">
              <a:lnSpc>
                <a:spcPts val="1900"/>
              </a:lnSpc>
              <a:spcBef>
                <a:spcPts val="300"/>
              </a:spcBef>
              <a:spcAft>
                <a:spcPct val="0"/>
              </a:spcAft>
              <a:buClr>
                <a:srgbClr val="126B8F"/>
              </a:buClr>
              <a:buSzPct val="90000"/>
              <a:defRPr/>
            </a:pPr>
            <a:r>
              <a:rPr lang="en-US" dirty="0">
                <a:solidFill>
                  <a:schemeClr val="tx1"/>
                </a:solidFill>
                <a:latin typeface="Arial" pitchFamily="22" charset="0"/>
              </a:rPr>
              <a:t>Excluded if evidence of hepatic decompensation or HCC</a:t>
            </a:r>
          </a:p>
          <a:p>
            <a:pPr marL="192024" lvl="0" indent="-192024" defTabSz="457200" fontAlgn="base">
              <a:lnSpc>
                <a:spcPts val="1900"/>
              </a:lnSpc>
              <a:spcAft>
                <a:spcPct val="0"/>
              </a:spcAft>
              <a:buClr>
                <a:srgbClr val="126B8F"/>
              </a:buClr>
              <a:buSzPct val="90000"/>
              <a:buFont typeface="Wingdings" charset="2"/>
              <a:buChar char="§"/>
              <a:defRPr/>
            </a:pPr>
            <a:r>
              <a:rPr lang="en-US" b="1" dirty="0">
                <a:solidFill>
                  <a:schemeClr val="tx1"/>
                </a:solidFill>
                <a:latin typeface="Arial" pitchFamily="22" charset="0"/>
              </a:rPr>
              <a:t>Primary End Point</a:t>
            </a:r>
            <a:r>
              <a:rPr lang="en-US" dirty="0">
                <a:solidFill>
                  <a:schemeClr val="tx1"/>
                </a:solidFill>
                <a:latin typeface="Arial" pitchFamily="22" charset="0"/>
              </a:rPr>
              <a:t>: SVR12</a:t>
            </a:r>
          </a:p>
          <a:p>
            <a:endParaRPr lang="en-US" sz="1200" dirty="0"/>
          </a:p>
        </p:txBody>
      </p:sp>
    </p:spTree>
    <p:extLst>
      <p:ext uri="{BB962C8B-B14F-4D97-AF65-F5344CB8AC3E}">
        <p14:creationId xmlns:p14="http://schemas.microsoft.com/office/powerpoint/2010/main" val="254104838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in Treatment-Experienced GT1 with Cirrhosis </a:t>
            </a:r>
            <a:br>
              <a:rPr lang="en-US" sz="2000" dirty="0"/>
            </a:br>
            <a:r>
              <a:rPr lang="en-US" sz="2000" dirty="0"/>
              <a:t>SIRIUS Trial: Study Design</a:t>
            </a:r>
          </a:p>
        </p:txBody>
      </p:sp>
      <p:sp>
        <p:nvSpPr>
          <p:cNvPr id="2" name="Content Placeholder 1"/>
          <p:cNvSpPr>
            <a:spLocks noGrp="1"/>
          </p:cNvSpPr>
          <p:nvPr>
            <p:ph type="body" sz="quarter" idx="14"/>
          </p:nvPr>
        </p:nvSpPr>
        <p:spPr/>
        <p:txBody>
          <a:bodyPr/>
          <a:lstStyle/>
          <a:p>
            <a:r>
              <a:rPr lang="en-US" dirty="0"/>
              <a:t>Source: </a:t>
            </a:r>
            <a:r>
              <a:rPr lang="en-US" dirty="0" err="1"/>
              <a:t>Bourliere</a:t>
            </a:r>
            <a:r>
              <a:rPr lang="en-US" dirty="0"/>
              <a:t> M, et al. Lancet Infect Dis. 2015;15:397-404.</a:t>
            </a:r>
          </a:p>
        </p:txBody>
      </p:sp>
      <p:sp>
        <p:nvSpPr>
          <p:cNvPr id="5" name="Rectangle 4"/>
          <p:cNvSpPr/>
          <p:nvPr/>
        </p:nvSpPr>
        <p:spPr>
          <a:xfrm>
            <a:off x="1137154" y="1085901"/>
            <a:ext cx="6871718" cy="3080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6" name="Rectangle 5"/>
          <p:cNvSpPr/>
          <p:nvPr/>
        </p:nvSpPr>
        <p:spPr>
          <a:xfrm>
            <a:off x="1467355" y="1058442"/>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sp>
        <p:nvSpPr>
          <p:cNvPr id="7" name="Rectangle 6"/>
          <p:cNvSpPr/>
          <p:nvPr/>
        </p:nvSpPr>
        <p:spPr>
          <a:xfrm>
            <a:off x="254406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8" name="Rectangle 7"/>
          <p:cNvSpPr/>
          <p:nvPr/>
        </p:nvSpPr>
        <p:spPr>
          <a:xfrm>
            <a:off x="66486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36</a:t>
            </a:r>
          </a:p>
        </p:txBody>
      </p:sp>
      <p:sp>
        <p:nvSpPr>
          <p:cNvPr id="9" name="Rectangle 8"/>
          <p:cNvSpPr/>
          <p:nvPr/>
        </p:nvSpPr>
        <p:spPr>
          <a:xfrm>
            <a:off x="389865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10" name="Rectangle 9"/>
          <p:cNvSpPr/>
          <p:nvPr/>
        </p:nvSpPr>
        <p:spPr>
          <a:xfrm>
            <a:off x="5280305"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11" name="Straight Connector 10"/>
          <p:cNvCxnSpPr/>
          <p:nvPr/>
        </p:nvCxnSpPr>
        <p:spPr>
          <a:xfrm flipV="1">
            <a:off x="1137154"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747507"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1101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5482975"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85320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5"/>
          <p:cNvSpPr>
            <a:spLocks noChangeArrowheads="1"/>
          </p:cNvSpPr>
          <p:nvPr/>
        </p:nvSpPr>
        <p:spPr bwMode="auto">
          <a:xfrm>
            <a:off x="2737498" y="2634956"/>
            <a:ext cx="2743199" cy="336755"/>
          </a:xfrm>
          <a:prstGeom prst="rect">
            <a:avLst/>
          </a:prstGeom>
          <a:solidFill>
            <a:srgbClr val="6B5A66">
              <a:alpha val="30000"/>
            </a:srgbClr>
          </a:solidFill>
          <a:ln w="6350" cmpd="sng">
            <a:solidFill>
              <a:srgbClr val="000000"/>
            </a:solidFill>
            <a:miter lim="800000"/>
            <a:headEnd/>
            <a:tailEnd/>
          </a:ln>
          <a:effectLst/>
        </p:spPr>
        <p:txBody>
          <a:bodyPr wrap="none" anchor="ctr"/>
          <a:lstStyle/>
          <a:p>
            <a:r>
              <a:rPr lang="en-US" sz="1200" b="1" dirty="0">
                <a:latin typeface="Arial"/>
                <a:cs typeface="Arial"/>
              </a:rPr>
              <a:t>LDV-SOF</a:t>
            </a:r>
          </a:p>
        </p:txBody>
      </p:sp>
      <p:sp>
        <p:nvSpPr>
          <p:cNvPr id="19" name="Rectangle 18"/>
          <p:cNvSpPr/>
          <p:nvPr/>
        </p:nvSpPr>
        <p:spPr>
          <a:xfrm>
            <a:off x="1966735" y="2628900"/>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78</a:t>
            </a:r>
          </a:p>
        </p:txBody>
      </p:sp>
      <p:cxnSp>
        <p:nvCxnSpPr>
          <p:cNvPr id="20" name="Straight Connector 19"/>
          <p:cNvCxnSpPr/>
          <p:nvPr/>
        </p:nvCxnSpPr>
        <p:spPr>
          <a:xfrm>
            <a:off x="5487691" y="2130849"/>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6550562" y="1985261"/>
            <a:ext cx="640695"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23" name="Rectangle 22"/>
          <p:cNvSpPr/>
          <p:nvPr/>
        </p:nvSpPr>
        <p:spPr>
          <a:xfrm>
            <a:off x="1964088" y="1937426"/>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77</a:t>
            </a:r>
          </a:p>
        </p:txBody>
      </p:sp>
      <p:sp>
        <p:nvSpPr>
          <p:cNvPr id="26" name="Rectangle 5"/>
          <p:cNvSpPr>
            <a:spLocks noChangeArrowheads="1"/>
          </p:cNvSpPr>
          <p:nvPr/>
        </p:nvSpPr>
        <p:spPr bwMode="auto">
          <a:xfrm>
            <a:off x="2730503" y="1955354"/>
            <a:ext cx="1371736" cy="336755"/>
          </a:xfrm>
          <a:prstGeom prst="rect">
            <a:avLst/>
          </a:prstGeom>
          <a:solidFill>
            <a:schemeClr val="bg1">
              <a:lumMod val="85000"/>
            </a:schemeClr>
          </a:solidFill>
          <a:ln w="6350" cmpd="sng">
            <a:solidFill>
              <a:srgbClr val="000000"/>
            </a:solidFill>
            <a:miter lim="800000"/>
            <a:headEnd/>
            <a:tailEnd/>
          </a:ln>
          <a:effectLst/>
        </p:spPr>
        <p:txBody>
          <a:bodyPr wrap="none" anchor="ctr"/>
          <a:lstStyle/>
          <a:p>
            <a:r>
              <a:rPr lang="en-US" sz="1200" b="1" dirty="0">
                <a:latin typeface="Arial"/>
                <a:cs typeface="Arial"/>
              </a:rPr>
              <a:t>Placebo</a:t>
            </a:r>
          </a:p>
        </p:txBody>
      </p:sp>
      <p:sp>
        <p:nvSpPr>
          <p:cNvPr id="28" name="Rectangle 5"/>
          <p:cNvSpPr>
            <a:spLocks noChangeArrowheads="1"/>
          </p:cNvSpPr>
          <p:nvPr/>
        </p:nvSpPr>
        <p:spPr bwMode="auto">
          <a:xfrm>
            <a:off x="4102103" y="1955354"/>
            <a:ext cx="1378594" cy="336755"/>
          </a:xfrm>
          <a:prstGeom prst="rect">
            <a:avLst/>
          </a:prstGeom>
          <a:solidFill>
            <a:schemeClr val="accent1">
              <a:lumMod val="40000"/>
              <a:lumOff val="60000"/>
              <a:alpha val="60000"/>
            </a:schemeClr>
          </a:solidFill>
          <a:ln w="6350" cmpd="sng">
            <a:solidFill>
              <a:srgbClr val="000000"/>
            </a:solidFill>
            <a:miter lim="800000"/>
            <a:headEnd/>
            <a:tailEnd/>
          </a:ln>
          <a:effectLst/>
        </p:spPr>
        <p:txBody>
          <a:bodyPr wrap="none" anchor="ctr"/>
          <a:lstStyle/>
          <a:p>
            <a:r>
              <a:rPr lang="en-US" sz="1200" b="1" dirty="0">
                <a:latin typeface="Arial"/>
                <a:cs typeface="Arial"/>
              </a:rPr>
              <a:t>LDV-SOF + RBV</a:t>
            </a:r>
          </a:p>
        </p:txBody>
      </p:sp>
      <p:cxnSp>
        <p:nvCxnSpPr>
          <p:cNvPr id="29" name="Straight Connector 28"/>
          <p:cNvCxnSpPr/>
          <p:nvPr/>
        </p:nvCxnSpPr>
        <p:spPr>
          <a:xfrm>
            <a:off x="5487691" y="2809525"/>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6550562" y="2663936"/>
            <a:ext cx="640695"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1" name="Rectangle 30"/>
          <p:cNvSpPr/>
          <p:nvPr/>
        </p:nvSpPr>
        <p:spPr>
          <a:xfrm>
            <a:off x="1714500" y="3796851"/>
            <a:ext cx="525675"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dirty="0">
                <a:solidFill>
                  <a:srgbClr val="000000"/>
                </a:solidFill>
              </a:rPr>
              <a:t>N =14</a:t>
            </a:r>
          </a:p>
        </p:txBody>
      </p:sp>
      <p:sp>
        <p:nvSpPr>
          <p:cNvPr id="32" name="Rectangle 25"/>
          <p:cNvSpPr>
            <a:spLocks noChangeArrowheads="1"/>
          </p:cNvSpPr>
          <p:nvPr/>
        </p:nvSpPr>
        <p:spPr bwMode="auto">
          <a:xfrm>
            <a:off x="1129284" y="3657600"/>
            <a:ext cx="6885433" cy="884902"/>
          </a:xfrm>
          <a:prstGeom prst="rect">
            <a:avLst/>
          </a:prstGeom>
          <a:solidFill>
            <a:schemeClr val="bg1">
              <a:lumMod val="95000"/>
            </a:schemeClr>
          </a:solidFill>
          <a:ln w="12700" cap="flat" cmpd="sng" algn="ctr">
            <a:noFill/>
            <a:prstDash val="sysDash"/>
            <a:miter lim="800000"/>
            <a:headEnd type="none" w="med" len="med"/>
            <a:tailEnd type="none" w="med" len="med"/>
          </a:ln>
          <a:effectLst/>
        </p:spPr>
        <p:txBody>
          <a:bodyPr lIns="342900" tIns="34073" rIns="69365" bIns="68580" anchor="ctr">
            <a:prstTxWarp prst="textNoShape">
              <a:avLst/>
            </a:prstTxWarp>
          </a:bodyPr>
          <a:lstStyle/>
          <a:p>
            <a:pPr defTabSz="701279">
              <a:lnSpc>
                <a:spcPts val="1500"/>
              </a:lnSpc>
              <a:spcBef>
                <a:spcPct val="50000"/>
              </a:spcBef>
            </a:pPr>
            <a:r>
              <a:rPr lang="en-US" sz="1200" b="1" dirty="0">
                <a:solidFill>
                  <a:srgbClr val="000000"/>
                </a:solidFill>
                <a:latin typeface="Arial" pitchFamily="22" charset="0"/>
              </a:rPr>
              <a:t>Abbreviations</a:t>
            </a:r>
            <a:r>
              <a:rPr lang="en-US" sz="1200" dirty="0">
                <a:solidFill>
                  <a:srgbClr val="000000"/>
                </a:solidFill>
                <a:latin typeface="Arial" pitchFamily="22" charset="0"/>
              </a:rPr>
              <a:t>: LDV=ledipasvir; SOF=sofosbuvir; RBV=ribavirin </a:t>
            </a:r>
          </a:p>
          <a:p>
            <a:pPr defTabSz="701279">
              <a:lnSpc>
                <a:spcPts val="1500"/>
              </a:lnSpc>
              <a:spcBef>
                <a:spcPts val="300"/>
              </a:spcBef>
            </a:pPr>
            <a:r>
              <a:rPr lang="en-US" sz="1200" b="1" dirty="0">
                <a:solidFill>
                  <a:srgbClr val="000000"/>
                </a:solidFill>
                <a:latin typeface="Arial" pitchFamily="22" charset="0"/>
              </a:rPr>
              <a:t>Drug Dosing: </a:t>
            </a:r>
            <a:r>
              <a:rPr lang="en-US" sz="1200" dirty="0">
                <a:solidFill>
                  <a:srgbClr val="000000"/>
                </a:solidFill>
                <a:latin typeface="Arial" pitchFamily="22" charset="0"/>
              </a:rPr>
              <a:t>Ledipasvir-sofosbuvir (90/400 mg): fixed dose combination; one pill once daily </a:t>
            </a:r>
            <a:r>
              <a:rPr lang="en-US" sz="1200" i="1" dirty="0">
                <a:solidFill>
                  <a:srgbClr val="000000"/>
                </a:solidFill>
                <a:latin typeface="Arial" pitchFamily="22" charset="0"/>
              </a:rPr>
              <a:t>or</a:t>
            </a:r>
            <a:r>
              <a:rPr lang="en-US" sz="1200" dirty="0">
                <a:solidFill>
                  <a:srgbClr val="000000"/>
                </a:solidFill>
                <a:latin typeface="Arial" pitchFamily="22" charset="0"/>
              </a:rPr>
              <a:t> Ribavirin (weight-based and divided bid): 1000 mg/day if &lt; 75 kg or 1200 mg/day if ≥ 75 kg</a:t>
            </a:r>
          </a:p>
        </p:txBody>
      </p:sp>
    </p:spTree>
    <p:extLst>
      <p:ext uri="{BB962C8B-B14F-4D97-AF65-F5344CB8AC3E}">
        <p14:creationId xmlns:p14="http://schemas.microsoft.com/office/powerpoint/2010/main" val="124863429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B955A-6E08-704A-BFF9-8EC75A7D8F23}"/>
              </a:ext>
            </a:extLst>
          </p:cNvPr>
          <p:cNvSpPr>
            <a:spLocks noGrp="1"/>
          </p:cNvSpPr>
          <p:nvPr>
            <p:ph type="title"/>
          </p:nvPr>
        </p:nvSpPr>
        <p:spPr>
          <a:xfrm>
            <a:off x="323850" y="136120"/>
            <a:ext cx="8515350" cy="742950"/>
          </a:xfrm>
        </p:spPr>
        <p:txBody>
          <a:bodyPr>
            <a:normAutofit/>
          </a:bodyPr>
          <a:lstStyle/>
          <a:p>
            <a:r>
              <a:rPr lang="en-US" sz="2000" dirty="0"/>
              <a:t>Ledipasvir-Sofosbuvir (</a:t>
            </a:r>
            <a:r>
              <a:rPr lang="en-US" sz="2000" i="1" dirty="0"/>
              <a:t>Harvoni</a:t>
            </a:r>
            <a:r>
              <a:rPr lang="en-US" sz="2000" dirty="0"/>
              <a:t>)</a:t>
            </a:r>
          </a:p>
        </p:txBody>
      </p:sp>
      <p:sp>
        <p:nvSpPr>
          <p:cNvPr id="3" name="Text Placeholder 2">
            <a:extLst>
              <a:ext uri="{FF2B5EF4-FFF2-40B4-BE49-F238E27FC236}">
                <a16:creationId xmlns:a16="http://schemas.microsoft.com/office/drawing/2014/main" id="{F0DBCFF9-1B9D-5A46-8D99-861CB97CE047}"/>
              </a:ext>
            </a:extLst>
          </p:cNvPr>
          <p:cNvSpPr>
            <a:spLocks noGrp="1"/>
          </p:cNvSpPr>
          <p:nvPr>
            <p:ph type="body" sz="quarter" idx="14"/>
          </p:nvPr>
        </p:nvSpPr>
        <p:spPr/>
        <p:txBody>
          <a:bodyPr/>
          <a:lstStyle/>
          <a:p>
            <a:r>
              <a:rPr lang="en-US" dirty="0"/>
              <a:t>Source: </a:t>
            </a:r>
            <a:r>
              <a:rPr lang="en-US" i="1" dirty="0"/>
              <a:t>Harvoni</a:t>
            </a:r>
            <a:r>
              <a:rPr lang="en-US" dirty="0"/>
              <a:t> Prescribing Information. Gilead Sciences</a:t>
            </a:r>
          </a:p>
        </p:txBody>
      </p:sp>
      <p:sp>
        <p:nvSpPr>
          <p:cNvPr id="4" name="Content Placeholder 3">
            <a:extLst>
              <a:ext uri="{FF2B5EF4-FFF2-40B4-BE49-F238E27FC236}">
                <a16:creationId xmlns:a16="http://schemas.microsoft.com/office/drawing/2014/main" id="{DC4BE7CE-5D07-8946-A8F3-BC287B690CC0}"/>
              </a:ext>
            </a:extLst>
          </p:cNvPr>
          <p:cNvSpPr>
            <a:spLocks noGrp="1"/>
          </p:cNvSpPr>
          <p:nvPr>
            <p:ph sz="half" idx="2"/>
          </p:nvPr>
        </p:nvSpPr>
        <p:spPr>
          <a:xfrm>
            <a:off x="457200" y="1036748"/>
            <a:ext cx="8229600" cy="3657600"/>
          </a:xfrm>
        </p:spPr>
        <p:txBody>
          <a:bodyPr>
            <a:normAutofit fontScale="85000" lnSpcReduction="20000"/>
          </a:bodyPr>
          <a:lstStyle/>
          <a:p>
            <a:r>
              <a:rPr lang="en-US" sz="1800" b="1" dirty="0"/>
              <a:t>Approval Status</a:t>
            </a:r>
          </a:p>
          <a:p>
            <a:pPr lvl="1"/>
            <a:r>
              <a:rPr lang="en-US" sz="1800" dirty="0"/>
              <a:t>Initial approval by United States FDA October 10, 2014</a:t>
            </a:r>
          </a:p>
          <a:p>
            <a:pPr lvl="1"/>
            <a:r>
              <a:rPr lang="en-US" sz="1800" dirty="0"/>
              <a:t>Expanded indications approved by FDA in 2015 and 2019</a:t>
            </a:r>
          </a:p>
          <a:p>
            <a:r>
              <a:rPr lang="en-US" sz="1800" b="1" dirty="0"/>
              <a:t>Indications and Usage</a:t>
            </a:r>
          </a:p>
          <a:p>
            <a:pPr lvl="1"/>
            <a:r>
              <a:rPr lang="en-US" sz="1800" dirty="0"/>
              <a:t>Indicated for the treatment of chronic HCV genotypes 1, 4, 5, and 6</a:t>
            </a:r>
          </a:p>
          <a:p>
            <a:pPr lvl="1"/>
            <a:r>
              <a:rPr lang="en-US" sz="1800" dirty="0"/>
              <a:t>Indicated for the treatment of chronic HCV in patients coinfected with HIV</a:t>
            </a:r>
          </a:p>
          <a:p>
            <a:r>
              <a:rPr lang="en-US" sz="1800" b="1" dirty="0"/>
              <a:t>Class &amp; Mechanism</a:t>
            </a:r>
          </a:p>
          <a:p>
            <a:pPr lvl="1"/>
            <a:r>
              <a:rPr lang="en-US" sz="1800" dirty="0"/>
              <a:t>Ledipasvir: NS5A inhibitor</a:t>
            </a:r>
          </a:p>
          <a:p>
            <a:pPr lvl="1"/>
            <a:r>
              <a:rPr lang="en-US" sz="1800" dirty="0"/>
              <a:t>Sofosbuvir: Nucleotide analog NS5B polymerase inhibitor</a:t>
            </a:r>
          </a:p>
          <a:p>
            <a:r>
              <a:rPr lang="en-US" sz="1800" b="1" dirty="0"/>
              <a:t>Dosing</a:t>
            </a:r>
          </a:p>
          <a:p>
            <a:pPr lvl="1"/>
            <a:r>
              <a:rPr lang="en-US" sz="1800" dirty="0"/>
              <a:t>Ledipasvir-Sofosbuvir (fixed dose 90 mg/400 mg): 1 tablet orally once daily with or without food </a:t>
            </a:r>
          </a:p>
          <a:p>
            <a:r>
              <a:rPr lang="en-US" sz="1800" b="1" dirty="0"/>
              <a:t>Common Adverse Effects (AE)</a:t>
            </a:r>
          </a:p>
          <a:p>
            <a:pPr lvl="1"/>
            <a:r>
              <a:rPr lang="en-US" sz="1800" dirty="0"/>
              <a:t>Fatigue, headache</a:t>
            </a:r>
          </a:p>
          <a:p>
            <a:endParaRPr lang="en-US" sz="1800" dirty="0"/>
          </a:p>
        </p:txBody>
      </p:sp>
    </p:spTree>
    <p:extLst>
      <p:ext uri="{BB962C8B-B14F-4D97-AF65-F5344CB8AC3E}">
        <p14:creationId xmlns:p14="http://schemas.microsoft.com/office/powerpoint/2010/main" val="177222969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in Treatment-Experienced GT1 with Cirrhosis </a:t>
            </a:r>
            <a:br>
              <a:rPr lang="en-US" sz="2000" dirty="0"/>
            </a:br>
            <a:r>
              <a:rPr lang="en-US" sz="2000" dirty="0"/>
              <a:t>SIRIUS Trial: Baseline Characteristics</a:t>
            </a:r>
          </a:p>
        </p:txBody>
      </p:sp>
      <p:sp>
        <p:nvSpPr>
          <p:cNvPr id="2" name="Content Placeholder 1"/>
          <p:cNvSpPr>
            <a:spLocks noGrp="1"/>
          </p:cNvSpPr>
          <p:nvPr>
            <p:ph type="body" sz="quarter" idx="14"/>
          </p:nvPr>
        </p:nvSpPr>
        <p:spPr/>
        <p:txBody>
          <a:bodyPr/>
          <a:lstStyle/>
          <a:p>
            <a:r>
              <a:rPr lang="en-US" dirty="0"/>
              <a:t>Source: </a:t>
            </a:r>
            <a:r>
              <a:rPr lang="en-US" dirty="0" err="1"/>
              <a:t>Bourliere</a:t>
            </a:r>
            <a:r>
              <a:rPr lang="en-US" dirty="0"/>
              <a:t> M, et al. Lancet Infect Dis. 2015;15:397-404.</a:t>
            </a:r>
          </a:p>
        </p:txBody>
      </p:sp>
      <p:graphicFrame>
        <p:nvGraphicFramePr>
          <p:cNvPr id="4" name="Group 66"/>
          <p:cNvGraphicFramePr>
            <a:graphicFrameLocks noGrp="1"/>
          </p:cNvGraphicFramePr>
          <p:nvPr>
            <p:extLst>
              <p:ext uri="{D42A27DB-BD31-4B8C-83A1-F6EECF244321}">
                <p14:modId xmlns:p14="http://schemas.microsoft.com/office/powerpoint/2010/main" val="1034036363"/>
              </p:ext>
            </p:extLst>
          </p:nvPr>
        </p:nvGraphicFramePr>
        <p:xfrm>
          <a:off x="457200" y="1046209"/>
          <a:ext cx="8229599" cy="3657595"/>
        </p:xfrm>
        <a:graphic>
          <a:graphicData uri="http://schemas.openxmlformats.org/drawingml/2006/table">
            <a:tbl>
              <a:tblPr>
                <a:effectLst/>
              </a:tblPr>
              <a:tblGrid>
                <a:gridCol w="2712379">
                  <a:extLst>
                    <a:ext uri="{9D8B030D-6E8A-4147-A177-3AD203B41FA5}">
                      <a16:colId xmlns:a16="http://schemas.microsoft.com/office/drawing/2014/main" val="20000"/>
                    </a:ext>
                  </a:extLst>
                </a:gridCol>
                <a:gridCol w="2758610">
                  <a:extLst>
                    <a:ext uri="{9D8B030D-6E8A-4147-A177-3AD203B41FA5}">
                      <a16:colId xmlns:a16="http://schemas.microsoft.com/office/drawing/2014/main" val="20001"/>
                    </a:ext>
                  </a:extLst>
                </a:gridCol>
                <a:gridCol w="2758610">
                  <a:extLst>
                    <a:ext uri="{9D8B030D-6E8A-4147-A177-3AD203B41FA5}">
                      <a16:colId xmlns:a16="http://schemas.microsoft.com/office/drawing/2014/main" val="20002"/>
                    </a:ext>
                  </a:extLst>
                </a:gridCol>
              </a:tblGrid>
              <a:tr h="557945">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4864" marR="34290" marT="34290" marB="34290" anchor="b" horzOverflow="overflow">
                    <a:lnL w="12700" cap="flat" cmpd="sng" algn="ctr">
                      <a:solidFill>
                        <a:srgbClr val="000000">
                          <a:lumMod val="50000"/>
                          <a:lumOff val="50000"/>
                        </a:srgb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sym typeface="Wingdings" panose="05000000000000000000" pitchFamily="2" charset="2"/>
                        </a:rPr>
                        <a:t>LDV-SOF + RBV 12 wks</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baseline="0" dirty="0">
                          <a:solidFill>
                            <a:schemeClr val="bg1"/>
                          </a:solidFill>
                          <a:latin typeface="Arial" panose="020B0604020202020204" pitchFamily="34" charset="0"/>
                          <a:cs typeface="Arial" panose="020B0604020202020204" pitchFamily="34" charset="0"/>
                          <a:sym typeface="Wingdings" panose="05000000000000000000" pitchFamily="2" charset="2"/>
                        </a:rPr>
                        <a:t>(n = 77)</a:t>
                      </a:r>
                      <a:endParaRPr lang="en-US" sz="1100" b="0" baseline="0" dirty="0">
                        <a:solidFill>
                          <a:schemeClr val="bg1"/>
                        </a:solidFill>
                        <a:latin typeface="Arial" panose="020B0604020202020204" pitchFamily="34" charset="0"/>
                        <a:cs typeface="Arial" panose="020B0604020202020204" pitchFamily="34" charset="0"/>
                      </a:endParaRPr>
                    </a:p>
                  </a:txBody>
                  <a:tcPr marL="68580" marR="34290" marT="34290" marB="34290"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LDV-SOF x 24 wks</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baseline="0" dirty="0">
                          <a:solidFill>
                            <a:schemeClr val="bg1"/>
                          </a:solidFill>
                          <a:latin typeface="Arial" panose="020B0604020202020204" pitchFamily="34" charset="0"/>
                          <a:cs typeface="Arial" panose="020B0604020202020204" pitchFamily="34" charset="0"/>
                        </a:rPr>
                        <a:t>(n = 78)</a:t>
                      </a:r>
                    </a:p>
                  </a:txBody>
                  <a:tcPr marL="68580" marR="34290" marT="34290" marB="34290" anchor="ctr" horzOverflow="overflow">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6B5A66"/>
                    </a:solidFill>
                  </a:tcPr>
                </a:tc>
                <a:extLst>
                  <a:ext uri="{0D108BD9-81ED-4DB2-BD59-A6C34878D82A}">
                    <a16:rowId xmlns:a16="http://schemas.microsoft.com/office/drawing/2014/main" val="10000"/>
                  </a:ext>
                </a:extLst>
              </a:tr>
              <a:tr h="309965">
                <a:tc>
                  <a:txBody>
                    <a:bodyPr/>
                    <a:lstStyle/>
                    <a:p>
                      <a:r>
                        <a:rPr lang="en-US" sz="1100" dirty="0">
                          <a:latin typeface="Arial" panose="020B0604020202020204" pitchFamily="34" charset="0"/>
                          <a:cs typeface="Arial" panose="020B0604020202020204" pitchFamily="34" charset="0"/>
                        </a:rPr>
                        <a:t>Age</a:t>
                      </a:r>
                      <a:r>
                        <a:rPr lang="en-US" sz="1100" baseline="0" dirty="0">
                          <a:latin typeface="Arial" panose="020B0604020202020204" pitchFamily="34" charset="0"/>
                          <a:cs typeface="Arial" panose="020B0604020202020204" pitchFamily="34" charset="0"/>
                        </a:rPr>
                        <a:t> (years)</a:t>
                      </a:r>
                      <a:endParaRPr lang="en-US" sz="1100" dirty="0">
                        <a:latin typeface="Arial" panose="020B0604020202020204" pitchFamily="34" charset="0"/>
                        <a:cs typeface="Arial" panose="020B0604020202020204" pitchFamily="34" charset="0"/>
                      </a:endParaRP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56</a:t>
                      </a:r>
                    </a:p>
                  </a:txBody>
                  <a:tcPr marL="34290" marR="34290" marT="34290" marB="34290" anchor="ctr">
                    <a:lnL w="1905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57</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1"/>
                  </a:ext>
                </a:extLst>
              </a:tr>
              <a:tr h="309965">
                <a:tc>
                  <a:txBody>
                    <a:bodyPr/>
                    <a:lstStyle/>
                    <a:p>
                      <a:r>
                        <a:rPr lang="en-US" sz="1100" dirty="0">
                          <a:latin typeface="Arial" panose="020B0604020202020204" pitchFamily="34" charset="0"/>
                          <a:cs typeface="Arial" panose="020B0604020202020204" pitchFamily="34" charset="0"/>
                        </a:rPr>
                        <a:t>BMI, kg/m</a:t>
                      </a: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mean</a:t>
                      </a:r>
                      <a:endParaRPr lang="en-US" sz="900" dirty="0">
                        <a:solidFill>
                          <a:schemeClr val="tx1"/>
                        </a:solidFill>
                        <a:latin typeface="Arial" panose="020B0604020202020204" pitchFamily="34" charset="0"/>
                        <a:cs typeface="Arial" panose="020B0604020202020204" pitchFamily="34" charset="0"/>
                      </a:endParaRP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27.9</a:t>
                      </a:r>
                    </a:p>
                  </a:txBody>
                  <a:tcPr marL="34290" marR="34290" marT="34290" marB="34290" anchor="ctr">
                    <a:lnL w="1905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26.3</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2"/>
                  </a:ext>
                </a:extLst>
              </a:tr>
              <a:tr h="309965">
                <a:tc>
                  <a:txBody>
                    <a:bodyPr/>
                    <a:lstStyle/>
                    <a:p>
                      <a:r>
                        <a:rPr lang="en-US" sz="1100" dirty="0">
                          <a:latin typeface="Arial" panose="020B0604020202020204" pitchFamily="34" charset="0"/>
                          <a:cs typeface="Arial" panose="020B0604020202020204" pitchFamily="34" charset="0"/>
                        </a:rPr>
                        <a:t>Male sex, n (%)</a:t>
                      </a: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58 (75)</a:t>
                      </a:r>
                    </a:p>
                  </a:txBody>
                  <a:tcPr marL="34290" marR="34290" marT="34290" marB="34290" anchor="ctr">
                    <a:lnL w="1905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56 (72)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3"/>
                  </a:ext>
                </a:extLst>
              </a:tr>
              <a:tr h="309965">
                <a:tc>
                  <a:txBody>
                    <a:bodyPr/>
                    <a:lstStyle/>
                    <a:p>
                      <a:r>
                        <a:rPr lang="en-US" sz="1100" dirty="0">
                          <a:latin typeface="Arial" panose="020B0604020202020204" pitchFamily="34" charset="0"/>
                          <a:cs typeface="Arial" panose="020B0604020202020204" pitchFamily="34" charset="0"/>
                        </a:rPr>
                        <a:t>White Race, n (%)</a:t>
                      </a: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76 (99)</a:t>
                      </a:r>
                    </a:p>
                  </a:txBody>
                  <a:tcPr marL="34290" marR="34290" marT="34290" marB="34290" anchor="ctr">
                    <a:lnL w="1905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75 (96)</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4"/>
                  </a:ext>
                </a:extLst>
              </a:tr>
              <a:tr h="309965">
                <a:tc>
                  <a:txBody>
                    <a:bodyPr/>
                    <a:lstStyle/>
                    <a:p>
                      <a:r>
                        <a:rPr lang="en-US" sz="1100" dirty="0">
                          <a:latin typeface="Arial" panose="020B0604020202020204" pitchFamily="34" charset="0"/>
                          <a:cs typeface="Arial" panose="020B0604020202020204" pitchFamily="34" charset="0"/>
                        </a:rPr>
                        <a:t>IL28B CC, n (%)</a:t>
                      </a: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4 (5)</a:t>
                      </a:r>
                    </a:p>
                  </a:txBody>
                  <a:tcPr marL="34290" marR="34290" marT="34290" marB="34290" anchor="ctr">
                    <a:lnL w="1905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 (8)</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5"/>
                  </a:ext>
                </a:extLst>
              </a:tr>
              <a:tr h="309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HCV</a:t>
                      </a:r>
                      <a:r>
                        <a:rPr lang="en-US" sz="1100" baseline="0" dirty="0">
                          <a:solidFill>
                            <a:schemeClr val="tx1"/>
                          </a:solidFill>
                          <a:latin typeface="Arial" panose="020B0604020202020204" pitchFamily="34" charset="0"/>
                          <a:cs typeface="Arial" panose="020B0604020202020204" pitchFamily="34" charset="0"/>
                        </a:rPr>
                        <a:t> RNA (log</a:t>
                      </a:r>
                      <a:r>
                        <a:rPr lang="en-US" sz="1100" baseline="-25000" dirty="0">
                          <a:solidFill>
                            <a:schemeClr val="tx1"/>
                          </a:solidFill>
                          <a:latin typeface="Arial" panose="020B0604020202020204" pitchFamily="34" charset="0"/>
                          <a:cs typeface="Arial" panose="020B0604020202020204" pitchFamily="34" charset="0"/>
                        </a:rPr>
                        <a:t>10</a:t>
                      </a:r>
                      <a:r>
                        <a:rPr lang="en-US" sz="1100" baseline="0" dirty="0">
                          <a:solidFill>
                            <a:schemeClr val="tx1"/>
                          </a:solidFill>
                          <a:latin typeface="Arial" panose="020B0604020202020204" pitchFamily="34" charset="0"/>
                          <a:cs typeface="Arial" panose="020B0604020202020204" pitchFamily="34" charset="0"/>
                        </a:rPr>
                        <a:t> IU/mL)</a:t>
                      </a:r>
                      <a:endParaRPr lang="en-US" sz="1100" dirty="0">
                        <a:latin typeface="Arial" panose="020B0604020202020204" pitchFamily="34" charset="0"/>
                        <a:cs typeface="Arial" panose="020B0604020202020204" pitchFamily="34" charset="0"/>
                      </a:endParaRP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6.5</a:t>
                      </a:r>
                    </a:p>
                  </a:txBody>
                  <a:tcPr marL="34290" marR="34290" marT="34290" marB="34290" anchor="ctr">
                    <a:lnL w="1905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6.5</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6"/>
                  </a:ext>
                </a:extLst>
              </a:tr>
              <a:tr h="309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Mean MELD (range)</a:t>
                      </a:r>
                      <a:endParaRPr lang="en-US" sz="1100" dirty="0">
                        <a:latin typeface="Arial" panose="020B0604020202020204" pitchFamily="34" charset="0"/>
                        <a:cs typeface="Arial" panose="020B0604020202020204" pitchFamily="34" charset="0"/>
                      </a:endParaRP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7 (6-16)</a:t>
                      </a:r>
                    </a:p>
                  </a:txBody>
                  <a:tcPr marL="34290" marR="34290" marT="34290" marB="34290" anchor="ctr">
                    <a:lnL w="1905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7 (6-12)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7"/>
                  </a:ext>
                </a:extLst>
              </a:tr>
              <a:tr h="309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Varices, n</a:t>
                      </a:r>
                      <a:r>
                        <a:rPr lang="en-US" sz="1100" baseline="0"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16 (21)</a:t>
                      </a:r>
                    </a:p>
                  </a:txBody>
                  <a:tcPr marL="34290" marR="34290" marT="34290" marB="34290" anchor="ctr">
                    <a:lnL w="1905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25 (32)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8"/>
                  </a:ext>
                </a:extLst>
              </a:tr>
              <a:tr h="309965">
                <a:tc>
                  <a:txBody>
                    <a:bodyPr/>
                    <a:lstStyle/>
                    <a:p>
                      <a:r>
                        <a:rPr lang="en-US" sz="1100" dirty="0">
                          <a:latin typeface="Arial" panose="020B0604020202020204" pitchFamily="34" charset="0"/>
                          <a:cs typeface="Arial" panose="020B0604020202020204" pitchFamily="34" charset="0"/>
                        </a:rPr>
                        <a:t>Platelets &lt;100 x 10</a:t>
                      </a:r>
                      <a:r>
                        <a:rPr lang="en-US" sz="1100" baseline="30000" dirty="0">
                          <a:latin typeface="Arial" panose="020B0604020202020204" pitchFamily="34" charset="0"/>
                          <a:cs typeface="Arial" panose="020B0604020202020204" pitchFamily="34" charset="0"/>
                        </a:rPr>
                        <a:t>9</a:t>
                      </a:r>
                      <a:r>
                        <a:rPr lang="en-US" sz="1100" baseline="0" dirty="0">
                          <a:latin typeface="Arial" panose="020B0604020202020204" pitchFamily="34" charset="0"/>
                          <a:cs typeface="Arial" panose="020B0604020202020204" pitchFamily="34" charset="0"/>
                        </a:rPr>
                        <a:t>/</a:t>
                      </a:r>
                      <a:r>
                        <a:rPr lang="en-US" sz="1100" dirty="0">
                          <a:solidFill>
                            <a:schemeClr val="tx1"/>
                          </a:solidFill>
                          <a:latin typeface="Arial" panose="020B0604020202020204" pitchFamily="34" charset="0"/>
                          <a:cs typeface="Arial" panose="020B0604020202020204" pitchFamily="34" charset="0"/>
                        </a:rPr>
                        <a:t>L, </a:t>
                      </a:r>
                      <a:r>
                        <a:rPr lang="en-US" sz="1100" dirty="0">
                          <a:latin typeface="Arial" panose="020B0604020202020204" pitchFamily="34" charset="0"/>
                          <a:cs typeface="Arial" panose="020B0604020202020204" pitchFamily="34" charset="0"/>
                        </a:rPr>
                        <a:t>n (%)</a:t>
                      </a: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14 (18)</a:t>
                      </a:r>
                    </a:p>
                  </a:txBody>
                  <a:tcPr marL="34290" marR="34290" marT="34290" marB="34290" anchor="ctr">
                    <a:lnL w="1905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13 (17)</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9"/>
                  </a:ext>
                </a:extLst>
              </a:tr>
              <a:tr h="309965">
                <a:tc>
                  <a:txBody>
                    <a:bodyPr/>
                    <a:lstStyle/>
                    <a:p>
                      <a:r>
                        <a:rPr lang="en-US" sz="1100" dirty="0">
                          <a:latin typeface="Arial" panose="020B0604020202020204" pitchFamily="34" charset="0"/>
                          <a:cs typeface="Arial" panose="020B0604020202020204" pitchFamily="34" charset="0"/>
                        </a:rPr>
                        <a:t>Albumin &lt; 35 g/L, n (%)</a:t>
                      </a: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 (8)</a:t>
                      </a:r>
                    </a:p>
                  </a:txBody>
                  <a:tcPr marL="34290" marR="34290" marT="34290" marB="34290" anchor="ctr">
                    <a:lnL w="1905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14 (18)</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1351185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in Treatment-Experienced GT1 with Cirrhosis </a:t>
            </a:r>
            <a:br>
              <a:rPr lang="en-US" sz="2000" dirty="0"/>
            </a:br>
            <a:r>
              <a:rPr lang="en-US" sz="2000" dirty="0"/>
              <a:t>SIRIUS Trial: Baseline Characteristics (continued)</a:t>
            </a:r>
          </a:p>
        </p:txBody>
      </p:sp>
      <p:sp>
        <p:nvSpPr>
          <p:cNvPr id="2" name="Content Placeholder 1"/>
          <p:cNvSpPr>
            <a:spLocks noGrp="1"/>
          </p:cNvSpPr>
          <p:nvPr>
            <p:ph type="body" sz="quarter" idx="14"/>
          </p:nvPr>
        </p:nvSpPr>
        <p:spPr/>
        <p:txBody>
          <a:bodyPr/>
          <a:lstStyle/>
          <a:p>
            <a:r>
              <a:rPr lang="en-US" dirty="0"/>
              <a:t>Source: </a:t>
            </a:r>
            <a:r>
              <a:rPr lang="en-US" dirty="0" err="1"/>
              <a:t>Bourliere</a:t>
            </a:r>
            <a:r>
              <a:rPr lang="en-US" dirty="0"/>
              <a:t> M, et al. Lancet Infect Dis. 2015;15:397-404.</a:t>
            </a:r>
          </a:p>
        </p:txBody>
      </p:sp>
      <p:graphicFrame>
        <p:nvGraphicFramePr>
          <p:cNvPr id="4" name="Group 66"/>
          <p:cNvGraphicFramePr>
            <a:graphicFrameLocks noGrp="1"/>
          </p:cNvGraphicFramePr>
          <p:nvPr>
            <p:extLst>
              <p:ext uri="{D42A27DB-BD31-4B8C-83A1-F6EECF244321}">
                <p14:modId xmlns:p14="http://schemas.microsoft.com/office/powerpoint/2010/main" val="1627255491"/>
              </p:ext>
            </p:extLst>
          </p:nvPr>
        </p:nvGraphicFramePr>
        <p:xfrm>
          <a:off x="460230" y="1043208"/>
          <a:ext cx="8229600" cy="3710222"/>
        </p:xfrm>
        <a:graphic>
          <a:graphicData uri="http://schemas.openxmlformats.org/drawingml/2006/table">
            <a:tbl>
              <a:tblPr>
                <a:effectLst/>
              </a:tblPr>
              <a:tblGrid>
                <a:gridCol w="3071799">
                  <a:extLst>
                    <a:ext uri="{9D8B030D-6E8A-4147-A177-3AD203B41FA5}">
                      <a16:colId xmlns:a16="http://schemas.microsoft.com/office/drawing/2014/main" val="20000"/>
                    </a:ext>
                  </a:extLst>
                </a:gridCol>
                <a:gridCol w="2652404">
                  <a:extLst>
                    <a:ext uri="{9D8B030D-6E8A-4147-A177-3AD203B41FA5}">
                      <a16:colId xmlns:a16="http://schemas.microsoft.com/office/drawing/2014/main" val="20001"/>
                    </a:ext>
                  </a:extLst>
                </a:gridCol>
                <a:gridCol w="2505397">
                  <a:extLst>
                    <a:ext uri="{9D8B030D-6E8A-4147-A177-3AD203B41FA5}">
                      <a16:colId xmlns:a16="http://schemas.microsoft.com/office/drawing/2014/main" val="20002"/>
                    </a:ext>
                  </a:extLst>
                </a:gridCol>
              </a:tblGrid>
              <a:tr h="424828">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endParaRPr kumimoji="0" lang="en-US" sz="11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54864" marR="34290" marT="34290" marB="34290" anchor="ctr" horzOverflow="overflow">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sym typeface="Wingdings" panose="05000000000000000000" pitchFamily="2" charset="2"/>
                        </a:rPr>
                        <a:t>LDV-SOF + RBV 12 wks</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baseline="0" dirty="0">
                          <a:solidFill>
                            <a:schemeClr val="bg1"/>
                          </a:solidFill>
                          <a:latin typeface="Arial" panose="020B0604020202020204" pitchFamily="34" charset="0"/>
                          <a:cs typeface="Arial" panose="020B0604020202020204" pitchFamily="34" charset="0"/>
                          <a:sym typeface="Wingdings" panose="05000000000000000000" pitchFamily="2" charset="2"/>
                        </a:rPr>
                        <a:t>(n = 77)</a:t>
                      </a:r>
                      <a:endParaRPr lang="en-US" sz="1100" b="0" baseline="0" dirty="0">
                        <a:solidFill>
                          <a:schemeClr val="bg1"/>
                        </a:solidFill>
                        <a:latin typeface="Arial" panose="020B0604020202020204" pitchFamily="34" charset="0"/>
                        <a:cs typeface="Arial" panose="020B0604020202020204" pitchFamily="34" charset="0"/>
                      </a:endParaRPr>
                    </a:p>
                  </a:txBody>
                  <a:tcPr marL="54864" marR="34290" marT="34290" marB="34290"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LDV-SOF x 24 wks</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baseline="0" dirty="0">
                          <a:solidFill>
                            <a:schemeClr val="bg1"/>
                          </a:solidFill>
                          <a:latin typeface="Arial" panose="020B0604020202020204" pitchFamily="34" charset="0"/>
                          <a:cs typeface="Arial" panose="020B0604020202020204" pitchFamily="34" charset="0"/>
                        </a:rPr>
                        <a:t>(n = 78)</a:t>
                      </a:r>
                    </a:p>
                  </a:txBody>
                  <a:tcPr marL="54864" marR="34290" marT="34290" marB="34290" anchor="ctr" horzOverflow="overflow">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6B5A66"/>
                    </a:solidFill>
                  </a:tcPr>
                </a:tc>
                <a:extLst>
                  <a:ext uri="{0D108BD9-81ED-4DB2-BD59-A6C34878D82A}">
                    <a16:rowId xmlns:a16="http://schemas.microsoft.com/office/drawing/2014/main" val="10000"/>
                  </a:ext>
                </a:extLst>
              </a:tr>
              <a:tr h="970732">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HCV Genotype</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1a</a:t>
                      </a:r>
                      <a:br>
                        <a:rPr lang="en-US" sz="1100" dirty="0">
                          <a:latin typeface="Arial" panose="020B0604020202020204" pitchFamily="34" charset="0"/>
                          <a:cs typeface="Arial" panose="020B0604020202020204" pitchFamily="34" charset="0"/>
                        </a:rPr>
                      </a:b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1b</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1 (no</a:t>
                      </a:r>
                      <a:r>
                        <a:rPr lang="en-US" sz="1100" baseline="0" dirty="0">
                          <a:latin typeface="Arial" panose="020B0604020202020204" pitchFamily="34" charset="0"/>
                          <a:cs typeface="Arial" panose="020B0604020202020204" pitchFamily="34" charset="0"/>
                        </a:rPr>
                        <a:t> confirmed subtype)</a:t>
                      </a:r>
                      <a:endParaRPr lang="en-US" sz="1100" dirty="0">
                        <a:latin typeface="Arial" panose="020B0604020202020204" pitchFamily="34" charset="0"/>
                        <a:cs typeface="Arial" panose="020B0604020202020204" pitchFamily="34" charset="0"/>
                      </a:endParaRPr>
                    </a:p>
                  </a:txBody>
                  <a:tcPr marL="68580" marR="34290" marT="34290" marB="34290">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800"/>
                        </a:lnSpc>
                      </a:pPr>
                      <a:br>
                        <a:rPr lang="en-US" sz="1100" kern="1200" dirty="0">
                          <a:solidFill>
                            <a:schemeClr val="tx1"/>
                          </a:solidFill>
                          <a:latin typeface="Arial" panose="020B0604020202020204" pitchFamily="34" charset="0"/>
                          <a:ea typeface="+mn-ea"/>
                          <a:cs typeface="Arial" panose="020B0604020202020204" pitchFamily="34" charset="0"/>
                        </a:rPr>
                      </a:br>
                      <a:r>
                        <a:rPr lang="en-US" sz="1100" kern="1200" dirty="0">
                          <a:solidFill>
                            <a:schemeClr val="tx1"/>
                          </a:solidFill>
                          <a:latin typeface="Arial" panose="020B0604020202020204" pitchFamily="34" charset="0"/>
                          <a:ea typeface="+mn-ea"/>
                          <a:cs typeface="Arial" panose="020B0604020202020204" pitchFamily="34" charset="0"/>
                        </a:rPr>
                        <a:t>48 (62%)</a:t>
                      </a:r>
                      <a:br>
                        <a:rPr lang="en-US" sz="1100" kern="1200" dirty="0">
                          <a:solidFill>
                            <a:schemeClr val="tx1"/>
                          </a:solidFill>
                          <a:latin typeface="Arial" panose="020B0604020202020204" pitchFamily="34" charset="0"/>
                          <a:ea typeface="+mn-ea"/>
                          <a:cs typeface="Arial" panose="020B0604020202020204" pitchFamily="34" charset="0"/>
                        </a:rPr>
                      </a:br>
                      <a:r>
                        <a:rPr lang="en-US" sz="1100" kern="1200" dirty="0">
                          <a:solidFill>
                            <a:schemeClr val="tx1"/>
                          </a:solidFill>
                          <a:latin typeface="Arial" panose="020B0604020202020204" pitchFamily="34" charset="0"/>
                          <a:ea typeface="+mn-ea"/>
                          <a:cs typeface="Arial" panose="020B0604020202020204" pitchFamily="34" charset="0"/>
                        </a:rPr>
                        <a:t>28</a:t>
                      </a:r>
                      <a:r>
                        <a:rPr lang="en-US" sz="1100" kern="1200" baseline="0" dirty="0">
                          <a:solidFill>
                            <a:schemeClr val="tx1"/>
                          </a:solidFill>
                          <a:latin typeface="Arial" panose="020B0604020202020204" pitchFamily="34" charset="0"/>
                          <a:ea typeface="+mn-ea"/>
                          <a:cs typeface="Arial" panose="020B0604020202020204" pitchFamily="34" charset="0"/>
                        </a:rPr>
                        <a:t> (36%)</a:t>
                      </a:r>
                      <a:br>
                        <a:rPr lang="en-US" sz="1100" kern="1200" baseline="0" dirty="0">
                          <a:solidFill>
                            <a:schemeClr val="tx1"/>
                          </a:solidFill>
                          <a:latin typeface="Arial" panose="020B0604020202020204" pitchFamily="34" charset="0"/>
                          <a:ea typeface="+mn-ea"/>
                          <a:cs typeface="Arial" panose="020B0604020202020204" pitchFamily="34" charset="0"/>
                        </a:rPr>
                      </a:br>
                      <a:r>
                        <a:rPr lang="en-US" sz="1100" kern="1200" baseline="0" dirty="0">
                          <a:solidFill>
                            <a:schemeClr val="tx1"/>
                          </a:solidFill>
                          <a:latin typeface="Arial" panose="020B0604020202020204" pitchFamily="34" charset="0"/>
                          <a:ea typeface="+mn-ea"/>
                          <a:cs typeface="Arial" panose="020B0604020202020204" pitchFamily="34" charset="0"/>
                        </a:rPr>
                        <a:t>1 (1%)</a:t>
                      </a: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lnL w="1905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800"/>
                        </a:lnSpc>
                      </a:pPr>
                      <a:br>
                        <a:rPr lang="en-US" sz="1100" kern="1200" dirty="0">
                          <a:solidFill>
                            <a:schemeClr val="tx1"/>
                          </a:solidFill>
                          <a:latin typeface="Arial" panose="020B0604020202020204" pitchFamily="34" charset="0"/>
                          <a:ea typeface="+mn-ea"/>
                          <a:cs typeface="Arial" panose="020B0604020202020204" pitchFamily="34" charset="0"/>
                        </a:rPr>
                      </a:br>
                      <a:r>
                        <a:rPr lang="en-US" sz="1100" kern="1200" dirty="0">
                          <a:solidFill>
                            <a:schemeClr val="tx1"/>
                          </a:solidFill>
                          <a:latin typeface="Arial" panose="020B0604020202020204" pitchFamily="34" charset="0"/>
                          <a:ea typeface="+mn-ea"/>
                          <a:cs typeface="Arial" panose="020B0604020202020204" pitchFamily="34" charset="0"/>
                        </a:rPr>
                        <a:t>50 (64)</a:t>
                      </a:r>
                      <a:br>
                        <a:rPr lang="en-US" sz="1100" kern="1200" dirty="0">
                          <a:solidFill>
                            <a:schemeClr val="tx1"/>
                          </a:solidFill>
                          <a:latin typeface="Arial" panose="020B0604020202020204" pitchFamily="34" charset="0"/>
                          <a:ea typeface="+mn-ea"/>
                          <a:cs typeface="Arial" panose="020B0604020202020204" pitchFamily="34" charset="0"/>
                        </a:rPr>
                      </a:br>
                      <a:r>
                        <a:rPr lang="en-US" sz="1100" kern="1200" dirty="0">
                          <a:solidFill>
                            <a:schemeClr val="tx1"/>
                          </a:solidFill>
                          <a:latin typeface="Arial" panose="020B0604020202020204" pitchFamily="34" charset="0"/>
                          <a:ea typeface="+mn-ea"/>
                          <a:cs typeface="Arial" panose="020B0604020202020204" pitchFamily="34" charset="0"/>
                        </a:rPr>
                        <a:t>27 (35%)</a:t>
                      </a:r>
                      <a:br>
                        <a:rPr lang="en-US" sz="1100" kern="1200" dirty="0">
                          <a:solidFill>
                            <a:schemeClr val="tx1"/>
                          </a:solidFill>
                          <a:latin typeface="Arial" panose="020B0604020202020204" pitchFamily="34" charset="0"/>
                          <a:ea typeface="+mn-ea"/>
                          <a:cs typeface="Arial" panose="020B0604020202020204" pitchFamily="34" charset="0"/>
                        </a:rPr>
                      </a:br>
                      <a:r>
                        <a:rPr lang="en-US" sz="1100" kern="1200" dirty="0">
                          <a:solidFill>
                            <a:schemeClr val="tx1"/>
                          </a:solidFill>
                          <a:latin typeface="Arial" panose="020B0604020202020204" pitchFamily="34" charset="0"/>
                          <a:ea typeface="+mn-ea"/>
                          <a:cs typeface="Arial" panose="020B0604020202020204" pitchFamily="34" charset="0"/>
                        </a:rPr>
                        <a:t>1 (1%)</a:t>
                      </a:r>
                    </a:p>
                  </a:txBody>
                  <a:tcPr marL="34290" marR="34290" marT="34290" marB="34290">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1"/>
                  </a:ext>
                </a:extLst>
              </a:tr>
              <a:tr h="1434180">
                <a:tc>
                  <a:txBody>
                    <a:bodyPr/>
                    <a:lstStyle/>
                    <a:p>
                      <a:pPr>
                        <a:lnSpc>
                          <a:spcPts val="1800"/>
                        </a:lnSpc>
                      </a:pPr>
                      <a:r>
                        <a:rPr lang="en-US" sz="1100" dirty="0">
                          <a:latin typeface="Arial" panose="020B0604020202020204" pitchFamily="34" charset="0"/>
                          <a:cs typeface="Arial" panose="020B0604020202020204" pitchFamily="34" charset="0"/>
                        </a:rPr>
                        <a:t>Prior Protease Inhibitor</a:t>
                      </a:r>
                    </a:p>
                    <a:p>
                      <a:pPr>
                        <a:lnSpc>
                          <a:spcPts val="1800"/>
                        </a:lnSpc>
                      </a:pP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Telaprevir</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Boceprevir</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Telaprevir</a:t>
                      </a:r>
                      <a:r>
                        <a:rPr lang="en-US" sz="1100" baseline="0" dirty="0">
                          <a:latin typeface="Arial" panose="020B0604020202020204" pitchFamily="34" charset="0"/>
                          <a:cs typeface="Arial" panose="020B0604020202020204" pitchFamily="34" charset="0"/>
                        </a:rPr>
                        <a:t> and Boceprevir</a:t>
                      </a:r>
                      <a:br>
                        <a:rPr lang="en-US" sz="1100" baseline="0" dirty="0">
                          <a:latin typeface="Arial" panose="020B0604020202020204" pitchFamily="34" charset="0"/>
                          <a:cs typeface="Arial" panose="020B0604020202020204" pitchFamily="34" charset="0"/>
                        </a:rPr>
                      </a:br>
                      <a:r>
                        <a:rPr lang="en-US" sz="1100" baseline="0" dirty="0">
                          <a:latin typeface="Arial" panose="020B0604020202020204" pitchFamily="34" charset="0"/>
                          <a:cs typeface="Arial" panose="020B0604020202020204" pitchFamily="34" charset="0"/>
                        </a:rPr>
                        <a:t>   Simeprevir </a:t>
                      </a:r>
                      <a:br>
                        <a:rPr lang="en-US" sz="1100" baseline="0" dirty="0">
                          <a:latin typeface="Arial" panose="020B0604020202020204" pitchFamily="34" charset="0"/>
                          <a:cs typeface="Arial" panose="020B0604020202020204" pitchFamily="34" charset="0"/>
                        </a:rPr>
                      </a:br>
                      <a:r>
                        <a:rPr lang="en-US" sz="1100" baseline="0" dirty="0">
                          <a:latin typeface="Arial" panose="020B0604020202020204" pitchFamily="34" charset="0"/>
                          <a:cs typeface="Arial" panose="020B0604020202020204" pitchFamily="34" charset="0"/>
                        </a:rPr>
                        <a:t>   Faldaprevir</a:t>
                      </a:r>
                      <a:endParaRPr lang="en-US" sz="1100" dirty="0">
                        <a:latin typeface="Arial" panose="020B0604020202020204" pitchFamily="34" charset="0"/>
                        <a:cs typeface="Arial" panose="020B0604020202020204" pitchFamily="34" charset="0"/>
                      </a:endParaRPr>
                    </a:p>
                  </a:txBody>
                  <a:tcPr marL="68580" marR="34290" marT="34290" marB="34290">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br>
                        <a:rPr lang="en-US" sz="1100" kern="1200" dirty="0">
                          <a:solidFill>
                            <a:schemeClr val="dk1"/>
                          </a:solidFill>
                          <a:latin typeface="Arial" panose="020B0604020202020204" pitchFamily="34" charset="0"/>
                          <a:ea typeface="+mn-ea"/>
                          <a:cs typeface="Arial" panose="020B0604020202020204" pitchFamily="34" charset="0"/>
                        </a:rPr>
                      </a:br>
                      <a:r>
                        <a:rPr lang="en-US" sz="1100" kern="1200" dirty="0">
                          <a:solidFill>
                            <a:schemeClr val="dk1"/>
                          </a:solidFill>
                          <a:latin typeface="Arial" panose="020B0604020202020204" pitchFamily="34" charset="0"/>
                          <a:ea typeface="+mn-ea"/>
                          <a:cs typeface="Arial" panose="020B0604020202020204" pitchFamily="34" charset="0"/>
                        </a:rPr>
                        <a:t>43 (56%)</a:t>
                      </a:r>
                    </a:p>
                    <a:p>
                      <a:pPr marL="0" marR="0" indent="0" algn="ctr" defTabSz="914400" rtl="0" eaLnBrk="1" fontAlgn="auto" latinLnBrk="0" hangingPunct="1">
                        <a:lnSpc>
                          <a:spcPts val="18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30 (39%)</a:t>
                      </a:r>
                      <a:br>
                        <a:rPr lang="en-US" sz="1100" kern="1200" dirty="0">
                          <a:solidFill>
                            <a:schemeClr val="dk1"/>
                          </a:solidFill>
                          <a:latin typeface="Arial" panose="020B0604020202020204" pitchFamily="34" charset="0"/>
                          <a:ea typeface="+mn-ea"/>
                          <a:cs typeface="Arial" panose="020B0604020202020204" pitchFamily="34" charset="0"/>
                        </a:rPr>
                      </a:br>
                      <a:r>
                        <a:rPr lang="en-US" sz="1100" kern="1200" dirty="0">
                          <a:solidFill>
                            <a:schemeClr val="dk1"/>
                          </a:solidFill>
                          <a:latin typeface="Arial" panose="020B0604020202020204" pitchFamily="34" charset="0"/>
                          <a:ea typeface="+mn-ea"/>
                          <a:cs typeface="Arial" panose="020B0604020202020204" pitchFamily="34" charset="0"/>
                        </a:rPr>
                        <a:t>1 (1%)</a:t>
                      </a:r>
                      <a:br>
                        <a:rPr lang="en-US" sz="1100" kern="1200" dirty="0">
                          <a:solidFill>
                            <a:schemeClr val="dk1"/>
                          </a:solidFill>
                          <a:latin typeface="Arial" panose="020B0604020202020204" pitchFamily="34" charset="0"/>
                          <a:ea typeface="+mn-ea"/>
                          <a:cs typeface="Arial" panose="020B0604020202020204" pitchFamily="34" charset="0"/>
                        </a:rPr>
                      </a:br>
                      <a:r>
                        <a:rPr lang="en-US" sz="1100" kern="1200" dirty="0">
                          <a:solidFill>
                            <a:schemeClr val="dk1"/>
                          </a:solidFill>
                          <a:latin typeface="Arial" panose="020B0604020202020204" pitchFamily="34" charset="0"/>
                          <a:ea typeface="+mn-ea"/>
                          <a:cs typeface="Arial" panose="020B0604020202020204" pitchFamily="34" charset="0"/>
                        </a:rPr>
                        <a:t>1 (1%)</a:t>
                      </a:r>
                      <a:br>
                        <a:rPr lang="en-US" sz="1100" kern="1200" dirty="0">
                          <a:solidFill>
                            <a:schemeClr val="dk1"/>
                          </a:solidFill>
                          <a:latin typeface="Arial" panose="020B0604020202020204" pitchFamily="34" charset="0"/>
                          <a:ea typeface="+mn-ea"/>
                          <a:cs typeface="Arial" panose="020B0604020202020204" pitchFamily="34" charset="0"/>
                        </a:rPr>
                      </a:br>
                      <a:r>
                        <a:rPr lang="en-US" sz="1100" kern="1200" dirty="0">
                          <a:solidFill>
                            <a:schemeClr val="dk1"/>
                          </a:solidFill>
                          <a:latin typeface="Arial" panose="020B0604020202020204" pitchFamily="34" charset="0"/>
                          <a:ea typeface="+mn-ea"/>
                          <a:cs typeface="Arial" panose="020B0604020202020204" pitchFamily="34" charset="0"/>
                        </a:rPr>
                        <a:t>2 (3%)</a:t>
                      </a:r>
                    </a:p>
                  </a:txBody>
                  <a:tcPr marL="34290" marR="34290" marT="34290" marB="34290">
                    <a:lnL w="1905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br>
                        <a:rPr lang="en-US" sz="1100" kern="1200" dirty="0">
                          <a:solidFill>
                            <a:schemeClr val="dk1"/>
                          </a:solidFill>
                          <a:latin typeface="Arial" panose="020B0604020202020204" pitchFamily="34" charset="0"/>
                          <a:ea typeface="+mn-ea"/>
                          <a:cs typeface="Arial" panose="020B0604020202020204" pitchFamily="34" charset="0"/>
                        </a:rPr>
                      </a:br>
                      <a:r>
                        <a:rPr lang="en-US" sz="1100" kern="1200" dirty="0">
                          <a:solidFill>
                            <a:schemeClr val="dk1"/>
                          </a:solidFill>
                          <a:latin typeface="Arial" panose="020B0604020202020204" pitchFamily="34" charset="0"/>
                          <a:ea typeface="+mn-ea"/>
                          <a:cs typeface="Arial" panose="020B0604020202020204" pitchFamily="34" charset="0"/>
                        </a:rPr>
                        <a:t>49 (63%)</a:t>
                      </a:r>
                    </a:p>
                    <a:p>
                      <a:pPr marL="0" marR="0" indent="0" algn="ctr" defTabSz="914400" rtl="0" eaLnBrk="1" fontAlgn="auto" latinLnBrk="0" hangingPunct="1">
                        <a:lnSpc>
                          <a:spcPts val="18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27 (35%)</a:t>
                      </a:r>
                    </a:p>
                    <a:p>
                      <a:pPr marL="0" marR="0" indent="0" algn="ctr" defTabSz="914400" rtl="0" eaLnBrk="1" fontAlgn="auto" latinLnBrk="0" hangingPunct="1">
                        <a:lnSpc>
                          <a:spcPts val="18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1 (1%)</a:t>
                      </a:r>
                      <a:br>
                        <a:rPr lang="en-US" sz="1100" kern="1200" dirty="0">
                          <a:solidFill>
                            <a:schemeClr val="dk1"/>
                          </a:solidFill>
                          <a:latin typeface="Arial" panose="020B0604020202020204" pitchFamily="34" charset="0"/>
                          <a:ea typeface="+mn-ea"/>
                          <a:cs typeface="Arial" panose="020B0604020202020204" pitchFamily="34" charset="0"/>
                        </a:rPr>
                      </a:br>
                      <a:r>
                        <a:rPr lang="en-US" sz="1100" kern="1200" dirty="0">
                          <a:solidFill>
                            <a:schemeClr val="dk1"/>
                          </a:solidFill>
                          <a:latin typeface="Arial" panose="020B0604020202020204" pitchFamily="34" charset="0"/>
                          <a:ea typeface="+mn-ea"/>
                          <a:cs typeface="Arial" panose="020B0604020202020204" pitchFamily="34" charset="0"/>
                        </a:rPr>
                        <a:t>2 (3%)</a:t>
                      </a:r>
                      <a:br>
                        <a:rPr lang="en-US" sz="1100" kern="1200" dirty="0">
                          <a:solidFill>
                            <a:schemeClr val="dk1"/>
                          </a:solidFill>
                          <a:latin typeface="Arial" panose="020B0604020202020204" pitchFamily="34" charset="0"/>
                          <a:ea typeface="+mn-ea"/>
                          <a:cs typeface="Arial" panose="020B0604020202020204" pitchFamily="34" charset="0"/>
                        </a:rPr>
                      </a:br>
                      <a:r>
                        <a:rPr lang="en-US" sz="11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93494">
                <a:tc>
                  <a:txBody>
                    <a:bodyPr/>
                    <a:lstStyle/>
                    <a:p>
                      <a:pPr>
                        <a:lnSpc>
                          <a:spcPts val="1800"/>
                        </a:lnSpc>
                      </a:pPr>
                      <a:r>
                        <a:rPr lang="en-US" sz="1100" dirty="0">
                          <a:latin typeface="Arial" panose="020B0604020202020204" pitchFamily="34" charset="0"/>
                          <a:cs typeface="Arial" panose="020B0604020202020204" pitchFamily="34" charset="0"/>
                        </a:rPr>
                        <a:t>Patients</a:t>
                      </a:r>
                      <a:r>
                        <a:rPr lang="en-US" sz="1100" baseline="0" dirty="0">
                          <a:latin typeface="Arial" panose="020B0604020202020204" pitchFamily="34" charset="0"/>
                          <a:cs typeface="Arial" panose="020B0604020202020204" pitchFamily="34" charset="0"/>
                        </a:rPr>
                        <a:t> with NS3A RAVs</a:t>
                      </a:r>
                      <a:endParaRPr lang="en-US" sz="1100" dirty="0">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800"/>
                        </a:lnSpc>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44 (57%)</a:t>
                      </a:r>
                    </a:p>
                  </a:txBody>
                  <a:tcPr marL="34290" marR="34290" marT="34290" marB="34290" anchor="ctr">
                    <a:lnL w="1905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800"/>
                        </a:lnSpc>
                      </a:pPr>
                      <a:r>
                        <a:rPr lang="en-US" sz="1100" kern="1200" dirty="0">
                          <a:solidFill>
                            <a:schemeClr val="dk1"/>
                          </a:solidFill>
                          <a:latin typeface="Arial" panose="020B0604020202020204" pitchFamily="34" charset="0"/>
                          <a:ea typeface="+mn-ea"/>
                          <a:cs typeface="Arial" panose="020B0604020202020204" pitchFamily="34" charset="0"/>
                        </a:rPr>
                        <a:t>39 (50%)</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293494">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Patients</a:t>
                      </a:r>
                      <a:r>
                        <a:rPr lang="en-US" sz="1100" baseline="0" dirty="0">
                          <a:latin typeface="Arial" panose="020B0604020202020204" pitchFamily="34" charset="0"/>
                          <a:cs typeface="Arial" panose="020B0604020202020204" pitchFamily="34" charset="0"/>
                        </a:rPr>
                        <a:t> with NS5A RAVs</a:t>
                      </a:r>
                      <a:endParaRPr lang="en-US" sz="1100" dirty="0">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800"/>
                        </a:lnSpc>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12 (16%)</a:t>
                      </a:r>
                    </a:p>
                  </a:txBody>
                  <a:tcPr marL="34290" marR="34290" marT="34290" marB="34290" anchor="ctr">
                    <a:lnL w="1905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lnSpc>
                          <a:spcPts val="1800"/>
                        </a:lnSpc>
                      </a:pPr>
                      <a:r>
                        <a:rPr lang="en-US" sz="1100" kern="1200" dirty="0">
                          <a:solidFill>
                            <a:schemeClr val="dk1"/>
                          </a:solidFill>
                          <a:latin typeface="Arial" panose="020B0604020202020204" pitchFamily="34" charset="0"/>
                          <a:ea typeface="+mn-ea"/>
                          <a:cs typeface="Arial" panose="020B0604020202020204" pitchFamily="34" charset="0"/>
                        </a:rPr>
                        <a:t>12 (15%)</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293494">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100" b="1" dirty="0">
                          <a:solidFill>
                            <a:srgbClr val="000000"/>
                          </a:solidFill>
                          <a:latin typeface="Arial" panose="020B0604020202020204" pitchFamily="34" charset="0"/>
                          <a:cs typeface="Arial" panose="020B0604020202020204" pitchFamily="34" charset="0"/>
                        </a:rPr>
                        <a:t>Abbreviations:</a:t>
                      </a:r>
                      <a:r>
                        <a:rPr lang="en-US" sz="1100" dirty="0">
                          <a:solidFill>
                            <a:srgbClr val="000000"/>
                          </a:solidFill>
                          <a:latin typeface="Arial" panose="020B0604020202020204" pitchFamily="34" charset="0"/>
                          <a:cs typeface="Arial" panose="020B0604020202020204" pitchFamily="34" charset="0"/>
                        </a:rPr>
                        <a:t> RAVs = Resistant Associated Variants</a:t>
                      </a:r>
                    </a:p>
                  </a:txBody>
                  <a:tcPr marL="68580" marR="3429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B18400">
                        <a:alpha val="10000"/>
                      </a:srgbClr>
                    </a:solidFill>
                  </a:tcPr>
                </a:tc>
                <a:tc hMerge="1">
                  <a:txBody>
                    <a:bodyPr/>
                    <a:lstStyle/>
                    <a:p>
                      <a:pPr marL="0" marR="0" algn="ctr">
                        <a:lnSpc>
                          <a:spcPts val="1800"/>
                        </a:lnSpc>
                        <a:spcBef>
                          <a:spcPts val="0"/>
                        </a:spcBef>
                        <a:spcAft>
                          <a:spcPts val="0"/>
                        </a:spcAft>
                      </a:pPr>
                      <a:endParaRPr lang="en-US" sz="1100" kern="1200" dirty="0">
                        <a:solidFill>
                          <a:schemeClr val="dk1"/>
                        </a:solidFill>
                        <a:latin typeface="+mn-lt"/>
                        <a:ea typeface="+mn-ea"/>
                        <a:cs typeface="+mn-cs"/>
                      </a:endParaRPr>
                    </a:p>
                  </a:txBody>
                  <a:tcPr marL="34290" marR="34290" marT="34290" marB="34290" anchor="ctr">
                    <a:lnL w="1905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lnSpc>
                          <a:spcPts val="1800"/>
                        </a:lnSpc>
                      </a:pPr>
                      <a:endParaRPr lang="en-US" sz="1100" kern="1200" dirty="0">
                        <a:solidFill>
                          <a:schemeClr val="dk1"/>
                        </a:solidFill>
                        <a:latin typeface="+mn-lt"/>
                        <a:ea typeface="+mn-ea"/>
                        <a:cs typeface="+mn-cs"/>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177926844"/>
                  </a:ext>
                </a:extLst>
              </a:tr>
            </a:tbl>
          </a:graphicData>
        </a:graphic>
      </p:graphicFrame>
    </p:spTree>
    <p:extLst>
      <p:ext uri="{BB962C8B-B14F-4D97-AF65-F5344CB8AC3E}">
        <p14:creationId xmlns:p14="http://schemas.microsoft.com/office/powerpoint/2010/main" val="255525827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in Treatment-Experienced GT1 with Cirrhosis </a:t>
            </a:r>
            <a:br>
              <a:rPr lang="en-US" sz="2000" dirty="0"/>
            </a:br>
            <a:r>
              <a:rPr lang="en-US" sz="2000" dirty="0"/>
              <a:t>SIRIUS Trial: Results</a:t>
            </a:r>
          </a:p>
        </p:txBody>
      </p:sp>
      <p:sp>
        <p:nvSpPr>
          <p:cNvPr id="4" name="Text Placeholder 3"/>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SIRIUS: SVR 12 by Treatment Duration and Regimen</a:t>
            </a:r>
          </a:p>
        </p:txBody>
      </p:sp>
      <p:sp>
        <p:nvSpPr>
          <p:cNvPr id="2" name="Content Placeholder 1"/>
          <p:cNvSpPr>
            <a:spLocks noGrp="1"/>
          </p:cNvSpPr>
          <p:nvPr>
            <p:ph type="body" sz="quarter" idx="14"/>
          </p:nvPr>
        </p:nvSpPr>
        <p:spPr/>
        <p:txBody>
          <a:bodyPr/>
          <a:lstStyle/>
          <a:p>
            <a:r>
              <a:rPr lang="en-US" dirty="0"/>
              <a:t>Source: </a:t>
            </a:r>
            <a:r>
              <a:rPr lang="en-US" dirty="0" err="1"/>
              <a:t>Bourliere</a:t>
            </a:r>
            <a:r>
              <a:rPr lang="en-US" dirty="0"/>
              <a:t> M, et al. Lancet Infect Dis. 2015;15:397-404.</a:t>
            </a:r>
          </a:p>
        </p:txBody>
      </p:sp>
      <p:graphicFrame>
        <p:nvGraphicFramePr>
          <p:cNvPr id="5" name="Chart 4"/>
          <p:cNvGraphicFramePr>
            <a:graphicFrameLocks/>
          </p:cNvGraphicFramePr>
          <p:nvPr>
            <p:extLst>
              <p:ext uri="{D42A27DB-BD31-4B8C-83A1-F6EECF244321}">
                <p14:modId xmlns:p14="http://schemas.microsoft.com/office/powerpoint/2010/main" val="2728986309"/>
              </p:ext>
            </p:extLst>
          </p:nvPr>
        </p:nvGraphicFramePr>
        <p:xfrm>
          <a:off x="457200" y="1543050"/>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609554" y="3884141"/>
            <a:ext cx="107670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74/77</a:t>
            </a:r>
          </a:p>
        </p:txBody>
      </p:sp>
      <p:sp>
        <p:nvSpPr>
          <p:cNvPr id="7" name="Rectangle 6"/>
          <p:cNvSpPr/>
          <p:nvPr/>
        </p:nvSpPr>
        <p:spPr>
          <a:xfrm>
            <a:off x="6292016" y="3884141"/>
            <a:ext cx="108585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75/77</a:t>
            </a:r>
          </a:p>
        </p:txBody>
      </p:sp>
      <p:sp>
        <p:nvSpPr>
          <p:cNvPr id="8" name="Rectangle 7">
            <a:extLst>
              <a:ext uri="{FF2B5EF4-FFF2-40B4-BE49-F238E27FC236}">
                <a16:creationId xmlns:a16="http://schemas.microsoft.com/office/drawing/2014/main" id="{25D999AD-D813-D2D0-C3FA-930816AB31F5}"/>
              </a:ext>
            </a:extLst>
          </p:cNvPr>
          <p:cNvSpPr/>
          <p:nvPr/>
        </p:nvSpPr>
        <p:spPr>
          <a:xfrm>
            <a:off x="2609554" y="2029051"/>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89-99)</a:t>
            </a:r>
          </a:p>
        </p:txBody>
      </p:sp>
      <p:sp>
        <p:nvSpPr>
          <p:cNvPr id="9" name="Rectangle 8">
            <a:extLst>
              <a:ext uri="{FF2B5EF4-FFF2-40B4-BE49-F238E27FC236}">
                <a16:creationId xmlns:a16="http://schemas.microsoft.com/office/drawing/2014/main" id="{4BD4257E-AAB2-8144-64FA-4FBD2A7A665B}"/>
              </a:ext>
            </a:extLst>
          </p:cNvPr>
          <p:cNvSpPr/>
          <p:nvPr/>
        </p:nvSpPr>
        <p:spPr>
          <a:xfrm>
            <a:off x="6192880" y="2029051"/>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91-&gt;99)</a:t>
            </a:r>
          </a:p>
        </p:txBody>
      </p:sp>
    </p:spTree>
    <p:extLst>
      <p:ext uri="{BB962C8B-B14F-4D97-AF65-F5344CB8AC3E}">
        <p14:creationId xmlns:p14="http://schemas.microsoft.com/office/powerpoint/2010/main" val="125251764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in Treatment-Experienced GT1 with Cirrhosis </a:t>
            </a:r>
            <a:br>
              <a:rPr lang="en-US" sz="2000" dirty="0"/>
            </a:br>
            <a:r>
              <a:rPr lang="en-US" sz="2000" dirty="0"/>
              <a:t>SIRIUS Trial: Results</a:t>
            </a:r>
          </a:p>
        </p:txBody>
      </p:sp>
      <p:sp>
        <p:nvSpPr>
          <p:cNvPr id="4" name="Text Placeholder 3"/>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SIRIUS: SVR 12 by Treatment Duration and Regimen</a:t>
            </a:r>
          </a:p>
        </p:txBody>
      </p:sp>
      <p:sp>
        <p:nvSpPr>
          <p:cNvPr id="2" name="Content Placeholder 1"/>
          <p:cNvSpPr>
            <a:spLocks noGrp="1"/>
          </p:cNvSpPr>
          <p:nvPr>
            <p:ph type="body" sz="quarter" idx="14"/>
          </p:nvPr>
        </p:nvSpPr>
        <p:spPr/>
        <p:txBody>
          <a:bodyPr/>
          <a:lstStyle/>
          <a:p>
            <a:r>
              <a:rPr lang="en-US" dirty="0"/>
              <a:t>Source: </a:t>
            </a:r>
            <a:r>
              <a:rPr lang="en-US" dirty="0" err="1"/>
              <a:t>Bourliere</a:t>
            </a:r>
            <a:r>
              <a:rPr lang="en-US" dirty="0"/>
              <a:t> M, et al. Lancet Infect Dis. 2015;15:397-404.</a:t>
            </a:r>
          </a:p>
        </p:txBody>
      </p:sp>
      <p:graphicFrame>
        <p:nvGraphicFramePr>
          <p:cNvPr id="5" name="Chart 4"/>
          <p:cNvGraphicFramePr>
            <a:graphicFrameLocks/>
          </p:cNvGraphicFramePr>
          <p:nvPr>
            <p:extLst>
              <p:ext uri="{D42A27DB-BD31-4B8C-83A1-F6EECF244321}">
                <p14:modId xmlns:p14="http://schemas.microsoft.com/office/powerpoint/2010/main" val="1139294856"/>
              </p:ext>
            </p:extLst>
          </p:nvPr>
        </p:nvGraphicFramePr>
        <p:xfrm>
          <a:off x="457200" y="1428751"/>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6524857" y="3743226"/>
            <a:ext cx="685800" cy="285750"/>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75/77</a:t>
            </a:r>
          </a:p>
        </p:txBody>
      </p:sp>
      <p:sp>
        <p:nvSpPr>
          <p:cNvPr id="6" name="Rectangle 5"/>
          <p:cNvSpPr/>
          <p:nvPr/>
        </p:nvSpPr>
        <p:spPr>
          <a:xfrm>
            <a:off x="2828923" y="3743226"/>
            <a:ext cx="685800" cy="285750"/>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74/77</a:t>
            </a:r>
          </a:p>
        </p:txBody>
      </p:sp>
      <p:sp>
        <p:nvSpPr>
          <p:cNvPr id="15" name="Line Callout 1 14">
            <a:extLst>
              <a:ext uri="{FF2B5EF4-FFF2-40B4-BE49-F238E27FC236}">
                <a16:creationId xmlns:a16="http://schemas.microsoft.com/office/drawing/2014/main" id="{4B0FA747-2CBB-58BB-77B7-21353B8A80FE}"/>
              </a:ext>
            </a:extLst>
          </p:cNvPr>
          <p:cNvSpPr/>
          <p:nvPr/>
        </p:nvSpPr>
        <p:spPr>
          <a:xfrm>
            <a:off x="2781557" y="3239000"/>
            <a:ext cx="780531" cy="294953"/>
          </a:xfrm>
          <a:prstGeom prst="borderCallout1">
            <a:avLst>
              <a:gd name="adj1" fmla="val 178881"/>
              <a:gd name="adj2" fmla="val 49994"/>
              <a:gd name="adj3" fmla="val 100906"/>
              <a:gd name="adj4" fmla="val 50062"/>
            </a:avLst>
          </a:prstGeom>
          <a:solidFill>
            <a:schemeClr val="bg1">
              <a:lumMod val="85000"/>
            </a:schemeClr>
          </a:solidFill>
          <a:ln w="63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rgbClr val="000000"/>
                </a:solidFill>
                <a:latin typeface="Arial" panose="020B0604020202020204" pitchFamily="34" charset="0"/>
                <a:cs typeface="Arial" panose="020B0604020202020204" pitchFamily="34" charset="0"/>
              </a:rPr>
              <a:t>3 relapses</a:t>
            </a:r>
          </a:p>
        </p:txBody>
      </p:sp>
      <p:sp>
        <p:nvSpPr>
          <p:cNvPr id="16" name="Line Callout 1 15">
            <a:extLst>
              <a:ext uri="{FF2B5EF4-FFF2-40B4-BE49-F238E27FC236}">
                <a16:creationId xmlns:a16="http://schemas.microsoft.com/office/drawing/2014/main" id="{CA2ECE15-87EF-4456-6706-43E17809A699}"/>
              </a:ext>
            </a:extLst>
          </p:cNvPr>
          <p:cNvSpPr/>
          <p:nvPr/>
        </p:nvSpPr>
        <p:spPr>
          <a:xfrm>
            <a:off x="6460929" y="3239000"/>
            <a:ext cx="780531" cy="294953"/>
          </a:xfrm>
          <a:prstGeom prst="borderCallout1">
            <a:avLst>
              <a:gd name="adj1" fmla="val 178881"/>
              <a:gd name="adj2" fmla="val 49994"/>
              <a:gd name="adj3" fmla="val 100906"/>
              <a:gd name="adj4" fmla="val 50062"/>
            </a:avLst>
          </a:prstGeom>
          <a:solidFill>
            <a:schemeClr val="bg1">
              <a:lumMod val="85000"/>
            </a:schemeClr>
          </a:solidFill>
          <a:ln w="63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rgbClr val="000000"/>
                </a:solidFill>
                <a:latin typeface="Arial" panose="020B0604020202020204" pitchFamily="34" charset="0"/>
                <a:cs typeface="Arial" panose="020B0604020202020204" pitchFamily="34" charset="0"/>
              </a:rPr>
              <a:t>2 relapses</a:t>
            </a:r>
          </a:p>
        </p:txBody>
      </p:sp>
    </p:spTree>
    <p:extLst>
      <p:ext uri="{BB962C8B-B14F-4D97-AF65-F5344CB8AC3E}">
        <p14:creationId xmlns:p14="http://schemas.microsoft.com/office/powerpoint/2010/main" val="92489929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in Treatment-Experienced GT1 with Cirrhosis </a:t>
            </a:r>
            <a:br>
              <a:rPr lang="en-US" sz="2000" dirty="0"/>
            </a:br>
            <a:r>
              <a:rPr lang="en-US" sz="2000" dirty="0"/>
              <a:t>SIRIUS Trial: Results HCV Sequence Analysis</a:t>
            </a:r>
          </a:p>
        </p:txBody>
      </p:sp>
      <p:sp>
        <p:nvSpPr>
          <p:cNvPr id="7" name="Text Placeholder 6"/>
          <p:cNvSpPr>
            <a:spLocks noGrp="1"/>
          </p:cNvSpPr>
          <p:nvPr>
            <p:ph type="body" idx="10"/>
          </p:nvPr>
        </p:nvSpPr>
        <p:spPr>
          <a:prstGeom prst="rect">
            <a:avLst/>
          </a:prstGeom>
        </p:spPr>
        <p:txBody>
          <a:bodyPr/>
          <a:lstStyle/>
          <a:p>
            <a:r>
              <a:rPr lang="en-US" dirty="0"/>
              <a:t>Correlation of Baseline NS5A RAVs and SVR12 Responses </a:t>
            </a:r>
          </a:p>
        </p:txBody>
      </p:sp>
      <p:sp>
        <p:nvSpPr>
          <p:cNvPr id="2" name="Content Placeholder 1"/>
          <p:cNvSpPr>
            <a:spLocks noGrp="1"/>
          </p:cNvSpPr>
          <p:nvPr>
            <p:ph type="body" sz="quarter" idx="14"/>
          </p:nvPr>
        </p:nvSpPr>
        <p:spPr/>
        <p:txBody>
          <a:bodyPr/>
          <a:lstStyle/>
          <a:p>
            <a:r>
              <a:rPr lang="en-US" dirty="0"/>
              <a:t>Source: </a:t>
            </a:r>
            <a:r>
              <a:rPr lang="en-US" dirty="0" err="1"/>
              <a:t>Bourliere</a:t>
            </a:r>
            <a:r>
              <a:rPr lang="en-US" dirty="0"/>
              <a:t> M, et al. Lancet Infect Dis. 2015;15:397-404.</a:t>
            </a:r>
          </a:p>
        </p:txBody>
      </p:sp>
      <p:sp>
        <p:nvSpPr>
          <p:cNvPr id="8" name="Rectangle 25"/>
          <p:cNvSpPr>
            <a:spLocks noChangeArrowheads="1"/>
          </p:cNvSpPr>
          <p:nvPr/>
        </p:nvSpPr>
        <p:spPr bwMode="auto">
          <a:xfrm>
            <a:off x="457200" y="4526289"/>
            <a:ext cx="8229600" cy="212589"/>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lnSpc>
                <a:spcPts val="1350"/>
              </a:lnSpc>
              <a:spcBef>
                <a:spcPct val="50000"/>
              </a:spcBef>
            </a:pPr>
            <a:r>
              <a:rPr lang="en-US" sz="1050" dirty="0">
                <a:solidFill>
                  <a:srgbClr val="000000"/>
                </a:solidFill>
                <a:latin typeface="Arial"/>
                <a:cs typeface="Arial"/>
              </a:rPr>
              <a:t> </a:t>
            </a:r>
            <a:r>
              <a:rPr lang="en-US" sz="1050" b="1" dirty="0">
                <a:solidFill>
                  <a:srgbClr val="000000"/>
                </a:solidFill>
                <a:latin typeface="Arial"/>
                <a:cs typeface="Arial"/>
              </a:rPr>
              <a:t>Abbreviations</a:t>
            </a:r>
            <a:r>
              <a:rPr lang="en-US" sz="1050" dirty="0">
                <a:solidFill>
                  <a:srgbClr val="000000"/>
                </a:solidFill>
                <a:latin typeface="Arial"/>
                <a:cs typeface="Arial"/>
              </a:rPr>
              <a:t>: RAVs = Resistant Associated Variants</a:t>
            </a:r>
          </a:p>
        </p:txBody>
      </p:sp>
      <p:grpSp>
        <p:nvGrpSpPr>
          <p:cNvPr id="4" name="Group 3"/>
          <p:cNvGrpSpPr/>
          <p:nvPr/>
        </p:nvGrpSpPr>
        <p:grpSpPr>
          <a:xfrm>
            <a:off x="457200" y="1428750"/>
            <a:ext cx="8229600" cy="2686050"/>
            <a:chOff x="1257300" y="1428750"/>
            <a:chExt cx="6629400" cy="2686050"/>
          </a:xfrm>
        </p:grpSpPr>
        <p:graphicFrame>
          <p:nvGraphicFramePr>
            <p:cNvPr id="5" name="Chart 4"/>
            <p:cNvGraphicFramePr>
              <a:graphicFrameLocks/>
            </p:cNvGraphicFramePr>
            <p:nvPr>
              <p:extLst>
                <p:ext uri="{D42A27DB-BD31-4B8C-83A1-F6EECF244321}">
                  <p14:modId xmlns:p14="http://schemas.microsoft.com/office/powerpoint/2010/main" val="3563115766"/>
                </p:ext>
              </p:extLst>
            </p:nvPr>
          </p:nvGraphicFramePr>
          <p:xfrm>
            <a:off x="4857750" y="1428750"/>
            <a:ext cx="3028950" cy="2686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2641032996"/>
                </p:ext>
              </p:extLst>
            </p:nvPr>
          </p:nvGraphicFramePr>
          <p:xfrm>
            <a:off x="1257300" y="1428750"/>
            <a:ext cx="3028950" cy="2686050"/>
          </p:xfrm>
          <a:graphic>
            <a:graphicData uri="http://schemas.openxmlformats.org/drawingml/2006/chart">
              <c:chart xmlns:c="http://schemas.openxmlformats.org/drawingml/2006/chart" xmlns:r="http://schemas.openxmlformats.org/officeDocument/2006/relationships" r:id="rId3"/>
            </a:graphicData>
          </a:graphic>
        </p:graphicFrame>
        <p:sp>
          <p:nvSpPr>
            <p:cNvPr id="9" name="Right Arrow 8"/>
            <p:cNvSpPr/>
            <p:nvPr/>
          </p:nvSpPr>
          <p:spPr>
            <a:xfrm>
              <a:off x="4314825" y="2571750"/>
              <a:ext cx="514350" cy="28575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grpSp>
      <p:sp>
        <p:nvSpPr>
          <p:cNvPr id="10" name="Rectangle 9"/>
          <p:cNvSpPr/>
          <p:nvPr/>
        </p:nvSpPr>
        <p:spPr>
          <a:xfrm>
            <a:off x="6077534" y="3350709"/>
            <a:ext cx="636303"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22/24</a:t>
            </a:r>
          </a:p>
        </p:txBody>
      </p:sp>
      <p:sp>
        <p:nvSpPr>
          <p:cNvPr id="11" name="Rectangle 10"/>
          <p:cNvSpPr/>
          <p:nvPr/>
        </p:nvSpPr>
        <p:spPr>
          <a:xfrm>
            <a:off x="7439761" y="3350709"/>
            <a:ext cx="772651"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127/130</a:t>
            </a:r>
          </a:p>
        </p:txBody>
      </p:sp>
      <p:sp>
        <p:nvSpPr>
          <p:cNvPr id="12" name="Rectangle 25"/>
          <p:cNvSpPr>
            <a:spLocks noChangeArrowheads="1"/>
          </p:cNvSpPr>
          <p:nvPr/>
        </p:nvSpPr>
        <p:spPr bwMode="auto">
          <a:xfrm>
            <a:off x="4628396" y="4129668"/>
            <a:ext cx="4058404" cy="342900"/>
          </a:xfrm>
          <a:prstGeom prst="rect">
            <a:avLst/>
          </a:prstGeom>
          <a:noFill/>
          <a:ln w="12700">
            <a:noFill/>
            <a:miter lim="800000"/>
            <a:headEnd/>
            <a:tailEnd/>
          </a:ln>
        </p:spPr>
        <p:txBody>
          <a:bodyPr lIns="69365" tIns="34073" rIns="69365" bIns="34073" anchor="ctr">
            <a:prstTxWarp prst="textNoShape">
              <a:avLst/>
            </a:prstTxWarp>
          </a:bodyPr>
          <a:lstStyle/>
          <a:p>
            <a:pPr marL="205740" defTabSz="701279">
              <a:lnSpc>
                <a:spcPts val="1050"/>
              </a:lnSpc>
              <a:spcBef>
                <a:spcPct val="50000"/>
              </a:spcBef>
            </a:pPr>
            <a:r>
              <a:rPr lang="en-US" sz="1000" dirty="0">
                <a:solidFill>
                  <a:srgbClr val="000000"/>
                </a:solidFill>
                <a:latin typeface="Arial"/>
                <a:cs typeface="Arial"/>
              </a:rPr>
              <a:t>No statistically significant difference in SVR12 based on baseline NS5A mutations</a:t>
            </a:r>
          </a:p>
        </p:txBody>
      </p:sp>
    </p:spTree>
    <p:extLst>
      <p:ext uri="{BB962C8B-B14F-4D97-AF65-F5344CB8AC3E}">
        <p14:creationId xmlns:p14="http://schemas.microsoft.com/office/powerpoint/2010/main" val="146330278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err="1"/>
              <a:t>Ledipasvir-Sofosbuvir</a:t>
            </a:r>
            <a:r>
              <a:rPr lang="en-US" sz="2000" dirty="0"/>
              <a:t> in Treatment-Experienced GT1 with Cirrhosis </a:t>
            </a:r>
            <a:br>
              <a:rPr lang="en-US" sz="2000" dirty="0"/>
            </a:br>
            <a:r>
              <a:rPr lang="en-US" sz="2000" dirty="0"/>
              <a:t>SIRIUS Trial: Safety Summary</a:t>
            </a:r>
          </a:p>
        </p:txBody>
      </p:sp>
      <p:sp>
        <p:nvSpPr>
          <p:cNvPr id="2" name="Content Placeholder 1"/>
          <p:cNvSpPr>
            <a:spLocks noGrp="1"/>
          </p:cNvSpPr>
          <p:nvPr>
            <p:ph type="body" sz="quarter" idx="14"/>
          </p:nvPr>
        </p:nvSpPr>
        <p:spPr/>
        <p:txBody>
          <a:bodyPr/>
          <a:lstStyle/>
          <a:p>
            <a:r>
              <a:rPr lang="en-US" dirty="0"/>
              <a:t>Source: </a:t>
            </a:r>
            <a:r>
              <a:rPr lang="en-US" dirty="0" err="1"/>
              <a:t>Bourliere</a:t>
            </a:r>
            <a:r>
              <a:rPr lang="en-US" dirty="0"/>
              <a:t> M, et al. Lancet Infect Dis. 2015;15:397-404.</a:t>
            </a:r>
          </a:p>
        </p:txBody>
      </p:sp>
      <p:graphicFrame>
        <p:nvGraphicFramePr>
          <p:cNvPr id="4" name="Table 3"/>
          <p:cNvGraphicFramePr>
            <a:graphicFrameLocks noGrp="1"/>
          </p:cNvGraphicFramePr>
          <p:nvPr>
            <p:extLst>
              <p:ext uri="{D42A27DB-BD31-4B8C-83A1-F6EECF244321}">
                <p14:modId xmlns:p14="http://schemas.microsoft.com/office/powerpoint/2010/main" val="973912846"/>
              </p:ext>
            </p:extLst>
          </p:nvPr>
        </p:nvGraphicFramePr>
        <p:xfrm>
          <a:off x="457200" y="1029732"/>
          <a:ext cx="8229601" cy="3657595"/>
        </p:xfrm>
        <a:graphic>
          <a:graphicData uri="http://schemas.openxmlformats.org/drawingml/2006/table">
            <a:tbl>
              <a:tblPr firstRow="1" bandRow="1"/>
              <a:tblGrid>
                <a:gridCol w="1656735">
                  <a:extLst>
                    <a:ext uri="{9D8B030D-6E8A-4147-A177-3AD203B41FA5}">
                      <a16:colId xmlns:a16="http://schemas.microsoft.com/office/drawing/2014/main" val="2730255903"/>
                    </a:ext>
                  </a:extLst>
                </a:gridCol>
                <a:gridCol w="1502476">
                  <a:extLst>
                    <a:ext uri="{9D8B030D-6E8A-4147-A177-3AD203B41FA5}">
                      <a16:colId xmlns:a16="http://schemas.microsoft.com/office/drawing/2014/main" val="1724054345"/>
                    </a:ext>
                  </a:extLst>
                </a:gridCol>
                <a:gridCol w="1762897">
                  <a:extLst>
                    <a:ext uri="{9D8B030D-6E8A-4147-A177-3AD203B41FA5}">
                      <a16:colId xmlns:a16="http://schemas.microsoft.com/office/drawing/2014/main" val="2141159894"/>
                    </a:ext>
                  </a:extLst>
                </a:gridCol>
                <a:gridCol w="1129147">
                  <a:extLst>
                    <a:ext uri="{9D8B030D-6E8A-4147-A177-3AD203B41FA5}">
                      <a16:colId xmlns:a16="http://schemas.microsoft.com/office/drawing/2014/main" val="1536175107"/>
                    </a:ext>
                  </a:extLst>
                </a:gridCol>
                <a:gridCol w="1089173">
                  <a:extLst>
                    <a:ext uri="{9D8B030D-6E8A-4147-A177-3AD203B41FA5}">
                      <a16:colId xmlns:a16="http://schemas.microsoft.com/office/drawing/2014/main" val="1205239016"/>
                    </a:ext>
                  </a:extLst>
                </a:gridCol>
                <a:gridCol w="1089173">
                  <a:extLst>
                    <a:ext uri="{9D8B030D-6E8A-4147-A177-3AD203B41FA5}">
                      <a16:colId xmlns:a16="http://schemas.microsoft.com/office/drawing/2014/main" val="2854396114"/>
                    </a:ext>
                  </a:extLst>
                </a:gridCol>
              </a:tblGrid>
              <a:tr h="341810">
                <a:tc>
                  <a:txBody>
                    <a:bodyPr/>
                    <a:lstStyle/>
                    <a:p>
                      <a:pPr marL="91440" algn="l" rtl="0" fontAlgn="ctr"/>
                      <a:r>
                        <a:rPr lang="en-US" sz="1200" b="1" i="0" u="none" strike="noStrike" dirty="0">
                          <a:solidFill>
                            <a:srgbClr val="FFFFFF"/>
                          </a:solidFill>
                          <a:effectLst/>
                          <a:latin typeface="Arial" panose="020B0604020202020204" pitchFamily="34" charset="0"/>
                        </a:rPr>
                        <a:t>Patients, n (%)</a:t>
                      </a:r>
                    </a:p>
                  </a:txBody>
                  <a:tcPr marL="8319" marR="8319" marT="8319"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95959"/>
                    </a:solidFill>
                  </a:tcPr>
                </a:tc>
                <a:tc gridSpan="3">
                  <a:txBody>
                    <a:bodyPr/>
                    <a:lstStyle/>
                    <a:p>
                      <a:pPr algn="ctr" rtl="0" fontAlgn="ctr"/>
                      <a:r>
                        <a:rPr lang="en-US" sz="1200" b="1" i="0" u="none" strike="noStrike">
                          <a:solidFill>
                            <a:srgbClr val="FFFFFF"/>
                          </a:solidFill>
                          <a:effectLst/>
                          <a:latin typeface="Arial" panose="020B0604020202020204" pitchFamily="34" charset="0"/>
                        </a:rPr>
                        <a:t>LDV-SOF + RBV x 12 Weeks</a:t>
                      </a:r>
                    </a:p>
                  </a:txBody>
                  <a:tcPr marL="8319" marR="8319" marT="831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26496"/>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200" b="1" i="0" u="none" strike="noStrike" dirty="0">
                          <a:solidFill>
                            <a:srgbClr val="FFFFFF"/>
                          </a:solidFill>
                          <a:effectLst/>
                          <a:latin typeface="Arial" panose="020B0604020202020204" pitchFamily="34" charset="0"/>
                        </a:rPr>
                        <a:t>LDV-SOF x 24 Weeks</a:t>
                      </a:r>
                    </a:p>
                  </a:txBody>
                  <a:tcPr marL="8319" marR="8319" marT="8319"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B5A66"/>
                    </a:solidFill>
                  </a:tcPr>
                </a:tc>
                <a:tc hMerge="1">
                  <a:txBody>
                    <a:bodyPr/>
                    <a:lstStyle/>
                    <a:p>
                      <a:endParaRPr lang="en-US"/>
                    </a:p>
                  </a:txBody>
                  <a:tcPr/>
                </a:tc>
                <a:extLst>
                  <a:ext uri="{0D108BD9-81ED-4DB2-BD59-A6C34878D82A}">
                    <a16:rowId xmlns:a16="http://schemas.microsoft.com/office/drawing/2014/main" val="1318033374"/>
                  </a:ext>
                </a:extLst>
              </a:tr>
              <a:tr h="326271">
                <a:tc rowSpan="2">
                  <a:txBody>
                    <a:bodyPr/>
                    <a:lstStyle/>
                    <a:p>
                      <a:pPr marL="91440" algn="l" fontAlgn="ctr"/>
                      <a:r>
                        <a:rPr lang="en-US" sz="1600" b="0" i="0" u="none" strike="noStrike">
                          <a:solidFill>
                            <a:srgbClr val="000000"/>
                          </a:solidFill>
                          <a:effectLst/>
                          <a:latin typeface="Arial" panose="020B0604020202020204" pitchFamily="34" charset="0"/>
                        </a:rPr>
                        <a:t> </a:t>
                      </a:r>
                    </a:p>
                  </a:txBody>
                  <a:tcPr marL="8319" marR="8319" marT="8319"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Placebo 12 </a:t>
                      </a:r>
                      <a:r>
                        <a:rPr lang="en-US" sz="1100" b="0" i="0" u="none" strike="noStrike" dirty="0" err="1">
                          <a:solidFill>
                            <a:srgbClr val="000000"/>
                          </a:solidFill>
                          <a:effectLst/>
                          <a:latin typeface="Arial" panose="020B0604020202020204" pitchFamily="34" charset="0"/>
                        </a:rPr>
                        <a:t>Wks</a:t>
                      </a:r>
                      <a:r>
                        <a:rPr lang="en-US" sz="1100" b="0" i="0" u="none" strike="noStrike" dirty="0">
                          <a:solidFill>
                            <a:srgbClr val="000000"/>
                          </a:solidFill>
                          <a:effectLst/>
                          <a:latin typeface="Arial" panose="020B0604020202020204" pitchFamily="34" charset="0"/>
                        </a:rPr>
                        <a:t> </a:t>
                      </a:r>
                    </a:p>
                  </a:txBody>
                  <a:tcPr marL="8319" marR="8319" marT="8319"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3DBF4"/>
                    </a:solidFill>
                  </a:tcPr>
                </a:tc>
                <a:tc>
                  <a:txBody>
                    <a:bodyPr/>
                    <a:lstStyle/>
                    <a:p>
                      <a:pPr algn="ctr" rtl="0" fontAlgn="ctr"/>
                      <a:r>
                        <a:rPr lang="en-US" sz="1100" b="0" i="0" u="none" strike="noStrike" dirty="0">
                          <a:solidFill>
                            <a:srgbClr val="000000"/>
                          </a:solidFill>
                          <a:effectLst/>
                          <a:latin typeface="Arial" panose="020B0604020202020204" pitchFamily="34" charset="0"/>
                        </a:rPr>
                        <a:t>LDV/SOF + RBV 12 </a:t>
                      </a:r>
                      <a:r>
                        <a:rPr lang="en-US" sz="1100" b="0" i="0" u="none" strike="noStrike" dirty="0" err="1">
                          <a:solidFill>
                            <a:srgbClr val="000000"/>
                          </a:solidFill>
                          <a:effectLst/>
                          <a:latin typeface="Arial" panose="020B0604020202020204" pitchFamily="34" charset="0"/>
                        </a:rPr>
                        <a:t>Wks</a:t>
                      </a:r>
                      <a:endParaRPr lang="en-US" sz="1100" b="0" i="0" u="none" strike="noStrike" dirty="0">
                        <a:solidFill>
                          <a:srgbClr val="000000"/>
                        </a:solidFill>
                        <a:effectLst/>
                        <a:latin typeface="Arial" panose="020B0604020202020204" pitchFamily="34" charset="0"/>
                      </a:endParaRPr>
                    </a:p>
                  </a:txBody>
                  <a:tcPr marL="8319" marR="8319" marT="83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3DBF4"/>
                    </a:solidFill>
                  </a:tcPr>
                </a:tc>
                <a:tc>
                  <a:txBody>
                    <a:bodyPr/>
                    <a:lstStyle/>
                    <a:p>
                      <a:pPr algn="ctr" rtl="0" fontAlgn="ctr"/>
                      <a:r>
                        <a:rPr lang="en-US" sz="1100" b="0" i="0" u="none" strike="noStrike" dirty="0">
                          <a:solidFill>
                            <a:srgbClr val="000000"/>
                          </a:solidFill>
                          <a:effectLst/>
                          <a:latin typeface="Arial" panose="020B0604020202020204" pitchFamily="34" charset="0"/>
                        </a:rPr>
                        <a:t>Overall Period</a:t>
                      </a:r>
                    </a:p>
                  </a:txBody>
                  <a:tcPr marL="8319" marR="8319" marT="8319"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3DBF4"/>
                    </a:solidFill>
                  </a:tcPr>
                </a:tc>
                <a:tc>
                  <a:txBody>
                    <a:bodyPr/>
                    <a:lstStyle/>
                    <a:p>
                      <a:pPr algn="ctr" rtl="0" fontAlgn="ctr"/>
                      <a:r>
                        <a:rPr lang="en-US" sz="1100" b="0" i="0" u="none" strike="noStrike" dirty="0">
                          <a:solidFill>
                            <a:srgbClr val="000000"/>
                          </a:solidFill>
                          <a:effectLst/>
                          <a:latin typeface="Arial" panose="020B0604020202020204" pitchFamily="34" charset="0"/>
                        </a:rPr>
                        <a:t>First 12 </a:t>
                      </a:r>
                      <a:r>
                        <a:rPr lang="en-US" sz="1100" b="0" i="0" u="none" strike="noStrike" dirty="0" err="1">
                          <a:solidFill>
                            <a:srgbClr val="000000"/>
                          </a:solidFill>
                          <a:effectLst/>
                          <a:latin typeface="Arial" panose="020B0604020202020204" pitchFamily="34" charset="0"/>
                        </a:rPr>
                        <a:t>Wks</a:t>
                      </a:r>
                      <a:r>
                        <a:rPr lang="en-US" sz="1100" b="0" i="0" u="none" strike="noStrike" dirty="0">
                          <a:solidFill>
                            <a:srgbClr val="000000"/>
                          </a:solidFill>
                          <a:effectLst/>
                          <a:latin typeface="Arial" panose="020B0604020202020204" pitchFamily="34" charset="0"/>
                        </a:rPr>
                        <a:t> </a:t>
                      </a:r>
                    </a:p>
                  </a:txBody>
                  <a:tcPr marL="8319" marR="8319" marT="8319"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6B5A66">
                        <a:alpha val="24000"/>
                      </a:srgbClr>
                    </a:solidFill>
                  </a:tcPr>
                </a:tc>
                <a:tc>
                  <a:txBody>
                    <a:bodyPr/>
                    <a:lstStyle/>
                    <a:p>
                      <a:pPr algn="ctr" rtl="0" fontAlgn="ctr"/>
                      <a:r>
                        <a:rPr lang="en-US" sz="1100" b="0" i="0" u="none" strike="noStrike" dirty="0">
                          <a:solidFill>
                            <a:srgbClr val="000000"/>
                          </a:solidFill>
                          <a:effectLst/>
                          <a:latin typeface="Arial" panose="020B0604020202020204" pitchFamily="34" charset="0"/>
                        </a:rPr>
                        <a:t>Overall Period</a:t>
                      </a:r>
                    </a:p>
                  </a:txBody>
                  <a:tcPr marL="8319" marR="8319" marT="8319" marB="0" anchor="ctr">
                    <a:lnL w="1270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6B5A66">
                        <a:alpha val="24000"/>
                      </a:srgbClr>
                    </a:solidFill>
                  </a:tcPr>
                </a:tc>
                <a:extLst>
                  <a:ext uri="{0D108BD9-81ED-4DB2-BD59-A6C34878D82A}">
                    <a16:rowId xmlns:a16="http://schemas.microsoft.com/office/drawing/2014/main" val="3362115261"/>
                  </a:ext>
                </a:extLst>
              </a:tr>
              <a:tr h="204157">
                <a:tc vMerge="1">
                  <a:txBody>
                    <a:bodyPr/>
                    <a:lstStyle/>
                    <a:p>
                      <a:endParaRPr lang="en-US"/>
                    </a:p>
                  </a:txBody>
                  <a:tcPr/>
                </a:tc>
                <a:tc>
                  <a:txBody>
                    <a:bodyPr/>
                    <a:lstStyle/>
                    <a:p>
                      <a:pPr algn="ctr" rtl="0" fontAlgn="t"/>
                      <a:r>
                        <a:rPr lang="en-US" sz="1000" b="0" i="0" u="none" strike="noStrike" dirty="0">
                          <a:solidFill>
                            <a:srgbClr val="000000"/>
                          </a:solidFill>
                          <a:effectLst/>
                          <a:latin typeface="Arial" panose="020B0604020202020204" pitchFamily="34" charset="0"/>
                        </a:rPr>
                        <a:t>(n = 78)</a:t>
                      </a:r>
                    </a:p>
                  </a:txBody>
                  <a:tcPr marL="8319" marR="8319" marT="8319" marB="0">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3DBF4"/>
                    </a:solidFill>
                  </a:tcPr>
                </a:tc>
                <a:tc>
                  <a:txBody>
                    <a:bodyPr/>
                    <a:lstStyle/>
                    <a:p>
                      <a:pPr algn="ctr" rtl="0" fontAlgn="ctr"/>
                      <a:r>
                        <a:rPr lang="en-US" sz="1000" b="0" i="0" u="none" strike="noStrike" dirty="0">
                          <a:solidFill>
                            <a:srgbClr val="000000"/>
                          </a:solidFill>
                          <a:effectLst/>
                          <a:latin typeface="Arial" panose="020B0604020202020204" pitchFamily="34" charset="0"/>
                        </a:rPr>
                        <a:t>(n = 77)</a:t>
                      </a:r>
                    </a:p>
                  </a:txBody>
                  <a:tcPr marL="8319" marR="8319" marT="83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3DBF4"/>
                    </a:solidFill>
                  </a:tcPr>
                </a:tc>
                <a:tc>
                  <a:txBody>
                    <a:bodyPr/>
                    <a:lstStyle/>
                    <a:p>
                      <a:pPr algn="ctr" rtl="0" fontAlgn="ctr"/>
                      <a:r>
                        <a:rPr lang="en-US" sz="1000" b="0" i="0" u="none" strike="noStrike" dirty="0">
                          <a:solidFill>
                            <a:srgbClr val="000000"/>
                          </a:solidFill>
                          <a:effectLst/>
                          <a:latin typeface="Arial" panose="020B0604020202020204" pitchFamily="34" charset="0"/>
                        </a:rPr>
                        <a:t>(n = 78)</a:t>
                      </a:r>
                    </a:p>
                  </a:txBody>
                  <a:tcPr marL="8319" marR="8319" marT="8319"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3DBF4"/>
                    </a:solidFill>
                  </a:tcPr>
                </a:tc>
                <a:tc>
                  <a:txBody>
                    <a:bodyPr/>
                    <a:lstStyle/>
                    <a:p>
                      <a:pPr algn="ctr" rtl="0" fontAlgn="ctr"/>
                      <a:r>
                        <a:rPr lang="en-US" sz="1000" b="0" i="0" u="none" strike="noStrike" dirty="0">
                          <a:solidFill>
                            <a:srgbClr val="000000"/>
                          </a:solidFill>
                          <a:effectLst/>
                          <a:latin typeface="Arial" panose="020B0604020202020204" pitchFamily="34" charset="0"/>
                        </a:rPr>
                        <a:t>(n = 77)</a:t>
                      </a:r>
                    </a:p>
                  </a:txBody>
                  <a:tcPr marL="8319" marR="8319" marT="8319" marB="0">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6B5A66">
                        <a:alpha val="24000"/>
                      </a:srgbClr>
                    </a:solidFill>
                  </a:tcPr>
                </a:tc>
                <a:tc>
                  <a:txBody>
                    <a:bodyPr/>
                    <a:lstStyle/>
                    <a:p>
                      <a:pPr algn="ctr" rtl="0" fontAlgn="ctr"/>
                      <a:r>
                        <a:rPr lang="en-US" sz="1000" b="0" i="0" u="none" strike="noStrike" dirty="0">
                          <a:solidFill>
                            <a:srgbClr val="000000"/>
                          </a:solidFill>
                          <a:effectLst/>
                          <a:latin typeface="Arial" panose="020B0604020202020204" pitchFamily="34" charset="0"/>
                        </a:rPr>
                        <a:t>(n = 77)</a:t>
                      </a:r>
                    </a:p>
                  </a:txBody>
                  <a:tcPr marL="8319" marR="8319" marT="8319" marB="0">
                    <a:lnL w="1270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6B5A66">
                        <a:alpha val="24000"/>
                      </a:srgbClr>
                    </a:solidFill>
                  </a:tcPr>
                </a:tc>
                <a:extLst>
                  <a:ext uri="{0D108BD9-81ED-4DB2-BD59-A6C34878D82A}">
                    <a16:rowId xmlns:a16="http://schemas.microsoft.com/office/drawing/2014/main" val="1261178529"/>
                  </a:ext>
                </a:extLst>
              </a:tr>
              <a:tr h="326271">
                <a:tc>
                  <a:txBody>
                    <a:bodyPr/>
                    <a:lstStyle/>
                    <a:p>
                      <a:pPr marL="91440" algn="l" rtl="0" fontAlgn="ctr"/>
                      <a:r>
                        <a:rPr lang="en-US" sz="1100" b="0" i="0" u="none" strike="noStrike">
                          <a:solidFill>
                            <a:srgbClr val="000000"/>
                          </a:solidFill>
                          <a:effectLst/>
                          <a:latin typeface="Arial" panose="020B0604020202020204" pitchFamily="34" charset="0"/>
                        </a:rPr>
                        <a:t>Any adverse event</a:t>
                      </a:r>
                    </a:p>
                  </a:txBody>
                  <a:tcPr marL="8319" marR="8319" marT="8319"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63 (81%)</a:t>
                      </a:r>
                    </a:p>
                  </a:txBody>
                  <a:tcPr marL="8319" marR="8319" marT="8319"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66 (86%)</a:t>
                      </a:r>
                    </a:p>
                  </a:txBody>
                  <a:tcPr marL="8319" marR="8319" marT="83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75 (96%)</a:t>
                      </a:r>
                    </a:p>
                  </a:txBody>
                  <a:tcPr marL="8319" marR="8319" marT="8319"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65 (84%)</a:t>
                      </a:r>
                    </a:p>
                  </a:txBody>
                  <a:tcPr marL="8319" marR="8319" marT="8319"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67 (87%)</a:t>
                      </a:r>
                    </a:p>
                  </a:txBody>
                  <a:tcPr marL="8319" marR="8319" marT="8319" marB="0" anchor="ctr">
                    <a:lnL w="1270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610349063"/>
                  </a:ext>
                </a:extLst>
              </a:tr>
              <a:tr h="584769">
                <a:tc>
                  <a:txBody>
                    <a:bodyPr/>
                    <a:lstStyle/>
                    <a:p>
                      <a:pPr marL="91440" algn="l" rtl="0" fontAlgn="ctr"/>
                      <a:r>
                        <a:rPr lang="en-US" sz="1100" b="0" i="0" u="none" strike="noStrike">
                          <a:solidFill>
                            <a:srgbClr val="000000"/>
                          </a:solidFill>
                          <a:effectLst/>
                          <a:latin typeface="Arial" panose="020B0604020202020204" pitchFamily="34" charset="0"/>
                        </a:rPr>
                        <a:t>Treatment D/C due to AEs</a:t>
                      </a:r>
                    </a:p>
                  </a:txBody>
                  <a:tcPr marL="8319" marR="8319" marT="8319"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1 (1%)</a:t>
                      </a:r>
                    </a:p>
                  </a:txBody>
                  <a:tcPr marL="8319" marR="8319" marT="8319"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8319" marR="8319" marT="83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1 (1%)</a:t>
                      </a:r>
                    </a:p>
                  </a:txBody>
                  <a:tcPr marL="8319" marR="8319" marT="8319"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8319" marR="8319" marT="8319"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0</a:t>
                      </a:r>
                    </a:p>
                  </a:txBody>
                  <a:tcPr marL="8319" marR="8319" marT="8319" marB="0" anchor="ctr">
                    <a:lnL w="1270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819615690"/>
                  </a:ext>
                </a:extLst>
              </a:tr>
              <a:tr h="326271">
                <a:tc>
                  <a:txBody>
                    <a:bodyPr/>
                    <a:lstStyle/>
                    <a:p>
                      <a:pPr marL="91440" algn="l" rtl="0" fontAlgn="ctr"/>
                      <a:r>
                        <a:rPr lang="en-US" sz="1100" b="0" i="0" u="none" strike="noStrike">
                          <a:solidFill>
                            <a:srgbClr val="000000"/>
                          </a:solidFill>
                          <a:effectLst/>
                          <a:latin typeface="Arial" panose="020B0604020202020204" pitchFamily="34" charset="0"/>
                        </a:rPr>
                        <a:t>Serious adverse event</a:t>
                      </a:r>
                    </a:p>
                  </a:txBody>
                  <a:tcPr marL="8319" marR="8319" marT="8319"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1 (1%)</a:t>
                      </a:r>
                    </a:p>
                  </a:txBody>
                  <a:tcPr marL="8319" marR="8319" marT="8319"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3 (4%)</a:t>
                      </a:r>
                    </a:p>
                  </a:txBody>
                  <a:tcPr marL="8319" marR="8319" marT="83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4 (5%)</a:t>
                      </a:r>
                    </a:p>
                  </a:txBody>
                  <a:tcPr marL="8319" marR="8319" marT="8319"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3 (4%)</a:t>
                      </a:r>
                    </a:p>
                  </a:txBody>
                  <a:tcPr marL="8319" marR="8319" marT="8319"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8 (10%)</a:t>
                      </a:r>
                    </a:p>
                  </a:txBody>
                  <a:tcPr marL="8319" marR="8319" marT="8319" marB="0" anchor="ctr">
                    <a:lnL w="1270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811134388"/>
                  </a:ext>
                </a:extLst>
              </a:tr>
              <a:tr h="584769">
                <a:tc>
                  <a:txBody>
                    <a:bodyPr/>
                    <a:lstStyle/>
                    <a:p>
                      <a:pPr marL="91440" algn="l" rtl="0" fontAlgn="ctr"/>
                      <a:r>
                        <a:rPr lang="en-US" sz="1100" b="0" i="0" u="none" strike="noStrike">
                          <a:solidFill>
                            <a:srgbClr val="000000"/>
                          </a:solidFill>
                          <a:effectLst/>
                          <a:latin typeface="Arial" panose="020B0604020202020204" pitchFamily="34" charset="0"/>
                        </a:rPr>
                        <a:t>Grade 3-4 lab abnormalities</a:t>
                      </a:r>
                    </a:p>
                  </a:txBody>
                  <a:tcPr marL="8319" marR="8319" marT="8319"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18 (23%)</a:t>
                      </a:r>
                    </a:p>
                  </a:txBody>
                  <a:tcPr marL="8319" marR="8319" marT="8319"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8 (10%)</a:t>
                      </a:r>
                    </a:p>
                  </a:txBody>
                  <a:tcPr marL="8319" marR="8319" marT="83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24 (31%)</a:t>
                      </a:r>
                    </a:p>
                  </a:txBody>
                  <a:tcPr marL="8319" marR="8319" marT="8319"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15 (19%)</a:t>
                      </a:r>
                    </a:p>
                  </a:txBody>
                  <a:tcPr marL="8319" marR="8319" marT="8319"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11 (14%)</a:t>
                      </a:r>
                    </a:p>
                  </a:txBody>
                  <a:tcPr marL="8319" marR="8319" marT="8319" marB="0" anchor="ctr">
                    <a:lnL w="1270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853027173"/>
                  </a:ext>
                </a:extLst>
              </a:tr>
              <a:tr h="326271">
                <a:tc>
                  <a:txBody>
                    <a:bodyPr/>
                    <a:lstStyle/>
                    <a:p>
                      <a:pPr marL="91440" algn="l" rtl="0" fontAlgn="ctr"/>
                      <a:r>
                        <a:rPr lang="en-US" sz="1100" b="0" i="0" u="none" strike="noStrike">
                          <a:solidFill>
                            <a:srgbClr val="000000"/>
                          </a:solidFill>
                          <a:effectLst/>
                          <a:latin typeface="Arial" panose="020B0604020202020204" pitchFamily="34" charset="0"/>
                        </a:rPr>
                        <a:t>Hemoglobin &lt;100 g/L</a:t>
                      </a:r>
                    </a:p>
                  </a:txBody>
                  <a:tcPr marL="8319" marR="8319" marT="8319"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1 (1%)</a:t>
                      </a:r>
                    </a:p>
                  </a:txBody>
                  <a:tcPr marL="8319" marR="8319" marT="8319"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1 (1%)</a:t>
                      </a:r>
                    </a:p>
                  </a:txBody>
                  <a:tcPr marL="8319" marR="8319" marT="83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2 (3%)</a:t>
                      </a:r>
                    </a:p>
                  </a:txBody>
                  <a:tcPr marL="8319" marR="8319" marT="8319"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8319" marR="8319" marT="8319"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1 (1%)</a:t>
                      </a:r>
                    </a:p>
                  </a:txBody>
                  <a:tcPr marL="8319" marR="8319" marT="8319" marB="0" anchor="ctr">
                    <a:lnL w="1270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2902858098"/>
                  </a:ext>
                </a:extLst>
              </a:tr>
              <a:tr h="326271">
                <a:tc>
                  <a:txBody>
                    <a:bodyPr/>
                    <a:lstStyle/>
                    <a:p>
                      <a:pPr marL="91440" algn="l" rtl="0" fontAlgn="ctr"/>
                      <a:r>
                        <a:rPr lang="en-US" sz="1100" b="0" i="0" u="none" strike="noStrike" dirty="0">
                          <a:solidFill>
                            <a:srgbClr val="000000"/>
                          </a:solidFill>
                          <a:effectLst/>
                          <a:latin typeface="Arial" panose="020B0604020202020204" pitchFamily="34" charset="0"/>
                        </a:rPr>
                        <a:t>Hemoglobin &lt;85 g/L</a:t>
                      </a:r>
                    </a:p>
                  </a:txBody>
                  <a:tcPr marL="8319" marR="8319" marT="8319"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 (1%)</a:t>
                      </a:r>
                    </a:p>
                  </a:txBody>
                  <a:tcPr marL="8319" marR="8319" marT="8319"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 (1%)</a:t>
                      </a:r>
                    </a:p>
                  </a:txBody>
                  <a:tcPr marL="8319" marR="8319" marT="83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2 (3%)</a:t>
                      </a:r>
                    </a:p>
                  </a:txBody>
                  <a:tcPr marL="8319" marR="8319" marT="8319"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8319" marR="8319" marT="8319"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0</a:t>
                      </a:r>
                    </a:p>
                  </a:txBody>
                  <a:tcPr marL="8319" marR="8319" marT="8319" marB="0" anchor="ctr">
                    <a:lnL w="1270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extLst>
                  <a:ext uri="{0D108BD9-81ED-4DB2-BD59-A6C34878D82A}">
                    <a16:rowId xmlns:a16="http://schemas.microsoft.com/office/drawing/2014/main" val="318872716"/>
                  </a:ext>
                </a:extLst>
              </a:tr>
              <a:tr h="310735">
                <a:tc gridSpan="6">
                  <a:txBody>
                    <a:bodyPr/>
                    <a:lstStyle/>
                    <a:p>
                      <a:pPr algn="l" rtl="0" fontAlgn="ctr"/>
                      <a:r>
                        <a:rPr lang="en-US" sz="1000" b="0" i="0" u="none" strike="noStrike" dirty="0">
                          <a:solidFill>
                            <a:srgbClr val="000000"/>
                          </a:solidFill>
                          <a:effectLst/>
                          <a:latin typeface="Arial" panose="020B0604020202020204" pitchFamily="34" charset="0"/>
                        </a:rPr>
                        <a:t> </a:t>
                      </a:r>
                      <a:r>
                        <a:rPr lang="en-US" sz="1000" b="1" i="0" u="none" strike="noStrike" dirty="0">
                          <a:solidFill>
                            <a:srgbClr val="000000"/>
                          </a:solidFill>
                          <a:effectLst/>
                          <a:latin typeface="Arial" panose="020B0604020202020204" pitchFamily="34" charset="0"/>
                        </a:rPr>
                        <a:t>Abbreviations</a:t>
                      </a:r>
                      <a:r>
                        <a:rPr lang="en-US" sz="1000" b="0" i="0" u="none" strike="noStrike" dirty="0">
                          <a:solidFill>
                            <a:srgbClr val="000000"/>
                          </a:solidFill>
                          <a:effectLst/>
                          <a:latin typeface="Arial" panose="020B0604020202020204" pitchFamily="34" charset="0"/>
                        </a:rPr>
                        <a:t>: LDV-SOF=ledipasvir-sofosbuvir; AE=adverse event; D/C=discontinued</a:t>
                      </a:r>
                    </a:p>
                  </a:txBody>
                  <a:tcPr marL="149747" marR="8319" marT="831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106248"/>
                  </a:ext>
                </a:extLst>
              </a:tr>
            </a:tbl>
          </a:graphicData>
        </a:graphic>
      </p:graphicFrame>
    </p:spTree>
    <p:extLst>
      <p:ext uri="{BB962C8B-B14F-4D97-AF65-F5344CB8AC3E}">
        <p14:creationId xmlns:p14="http://schemas.microsoft.com/office/powerpoint/2010/main" val="3402332382"/>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in Treatment-Experienced GT1 with Cirrhosis </a:t>
            </a:r>
            <a:br>
              <a:rPr lang="en-US" sz="2000" dirty="0"/>
            </a:br>
            <a:r>
              <a:rPr lang="en-US" sz="2000" dirty="0"/>
              <a:t>SIRIUS Trial: Adverse Events ≥10%</a:t>
            </a:r>
          </a:p>
        </p:txBody>
      </p:sp>
      <p:sp>
        <p:nvSpPr>
          <p:cNvPr id="2" name="Content Placeholder 1"/>
          <p:cNvSpPr>
            <a:spLocks noGrp="1"/>
          </p:cNvSpPr>
          <p:nvPr>
            <p:ph type="body" sz="quarter" idx="14"/>
          </p:nvPr>
        </p:nvSpPr>
        <p:spPr/>
        <p:txBody>
          <a:bodyPr/>
          <a:lstStyle/>
          <a:p>
            <a:r>
              <a:rPr lang="en-US" dirty="0"/>
              <a:t>Source: </a:t>
            </a:r>
            <a:r>
              <a:rPr lang="en-US" dirty="0" err="1"/>
              <a:t>Bourliere</a:t>
            </a:r>
            <a:r>
              <a:rPr lang="en-US" dirty="0"/>
              <a:t> M, et al. Lancet Infect Dis. 2015;15:397-404.</a:t>
            </a:r>
          </a:p>
        </p:txBody>
      </p:sp>
      <p:graphicFrame>
        <p:nvGraphicFramePr>
          <p:cNvPr id="12" name="Content Placeholder 3"/>
          <p:cNvGraphicFramePr>
            <a:graphicFrameLocks/>
          </p:cNvGraphicFramePr>
          <p:nvPr>
            <p:extLst>
              <p:ext uri="{D42A27DB-BD31-4B8C-83A1-F6EECF244321}">
                <p14:modId xmlns:p14="http://schemas.microsoft.com/office/powerpoint/2010/main" val="2139984561"/>
              </p:ext>
            </p:extLst>
          </p:nvPr>
        </p:nvGraphicFramePr>
        <p:xfrm>
          <a:off x="457200" y="1019947"/>
          <a:ext cx="8229600" cy="3659145"/>
        </p:xfrm>
        <a:graphic>
          <a:graphicData uri="http://schemas.openxmlformats.org/drawingml/2006/table">
            <a:tbl>
              <a:tblPr firstRow="1" bandRow="1">
                <a:tableStyleId>{5C22544A-7EE6-4342-B048-85BDC9FD1C3A}</a:tableStyleId>
              </a:tblPr>
              <a:tblGrid>
                <a:gridCol w="1206843">
                  <a:extLst>
                    <a:ext uri="{9D8B030D-6E8A-4147-A177-3AD203B41FA5}">
                      <a16:colId xmlns:a16="http://schemas.microsoft.com/office/drawing/2014/main" val="20000"/>
                    </a:ext>
                  </a:extLst>
                </a:gridCol>
                <a:gridCol w="1441622">
                  <a:extLst>
                    <a:ext uri="{9D8B030D-6E8A-4147-A177-3AD203B41FA5}">
                      <a16:colId xmlns:a16="http://schemas.microsoft.com/office/drawing/2014/main" val="20001"/>
                    </a:ext>
                  </a:extLst>
                </a:gridCol>
                <a:gridCol w="1968843">
                  <a:extLst>
                    <a:ext uri="{9D8B030D-6E8A-4147-A177-3AD203B41FA5}">
                      <a16:colId xmlns:a16="http://schemas.microsoft.com/office/drawing/2014/main" val="20002"/>
                    </a:ext>
                  </a:extLst>
                </a:gridCol>
                <a:gridCol w="1500271">
                  <a:extLst>
                    <a:ext uri="{9D8B030D-6E8A-4147-A177-3AD203B41FA5}">
                      <a16:colId xmlns:a16="http://schemas.microsoft.com/office/drawing/2014/main" val="20003"/>
                    </a:ext>
                  </a:extLst>
                </a:gridCol>
                <a:gridCol w="946768">
                  <a:extLst>
                    <a:ext uri="{9D8B030D-6E8A-4147-A177-3AD203B41FA5}">
                      <a16:colId xmlns:a16="http://schemas.microsoft.com/office/drawing/2014/main" val="20004"/>
                    </a:ext>
                  </a:extLst>
                </a:gridCol>
                <a:gridCol w="1165253">
                  <a:extLst>
                    <a:ext uri="{9D8B030D-6E8A-4147-A177-3AD203B41FA5}">
                      <a16:colId xmlns:a16="http://schemas.microsoft.com/office/drawing/2014/main" val="20005"/>
                    </a:ext>
                  </a:extLst>
                </a:gridCol>
              </a:tblGrid>
              <a:tr h="35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1">
                        <a:lumMod val="65000"/>
                        <a:lumOff val="35000"/>
                      </a:schemeClr>
                    </a:solidFill>
                  </a:tcPr>
                </a:tc>
                <a:tc gridSpan="3">
                  <a:txBody>
                    <a:bodyPr/>
                    <a:lstStyle/>
                    <a:p>
                      <a:pPr algn="ctr"/>
                      <a:r>
                        <a:rPr lang="en-US" sz="1200" b="1" dirty="0">
                          <a:latin typeface="Arial" panose="020B0604020202020204" pitchFamily="34" charset="0"/>
                          <a:cs typeface="Arial" panose="020B0604020202020204" pitchFamily="34" charset="0"/>
                          <a:sym typeface="Wingdings" panose="05000000000000000000" pitchFamily="2" charset="2"/>
                        </a:rPr>
                        <a:t>LDV-SOF + RBV x 12 Weeks</a:t>
                      </a:r>
                      <a:endParaRPr lang="en-US" sz="1200" b="1" dirty="0">
                        <a:latin typeface="Arial" panose="020B0604020202020204" pitchFamily="34" charset="0"/>
                        <a:cs typeface="Arial" panose="020B0604020202020204" pitchFamily="34" charset="0"/>
                      </a:endParaRPr>
                    </a:p>
                  </a:txBody>
                  <a:tcPr marL="68580" marR="68580" marT="34290" marB="3429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r>
                        <a:rPr lang="en-US" sz="1200" b="1" dirty="0">
                          <a:latin typeface="Arial" panose="020B0604020202020204" pitchFamily="34" charset="0"/>
                          <a:cs typeface="Arial" panose="020B0604020202020204" pitchFamily="34" charset="0"/>
                        </a:rPr>
                        <a:t>LDV-SOF x</a:t>
                      </a:r>
                      <a:r>
                        <a:rPr lang="en-US" sz="1200" b="1" baseline="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24 Weeks</a:t>
                      </a:r>
                    </a:p>
                  </a:txBody>
                  <a:tcPr marL="68580" marR="68580" marT="34290" marB="34290" anchor="ctr">
                    <a:lnL w="3810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B5A66"/>
                    </a:solidFill>
                  </a:tcPr>
                </a:tc>
                <a:tc hMerge="1">
                  <a:txBody>
                    <a:bodyPr/>
                    <a:lstStyle/>
                    <a:p>
                      <a:endParaRPr lang="en-US"/>
                    </a:p>
                  </a:txBody>
                  <a:tcPr/>
                </a:tc>
                <a:extLst>
                  <a:ext uri="{0D108BD9-81ED-4DB2-BD59-A6C34878D82A}">
                    <a16:rowId xmlns:a16="http://schemas.microsoft.com/office/drawing/2014/main" val="10000"/>
                  </a:ext>
                </a:extLst>
              </a:tr>
              <a:tr h="421800">
                <a:tc>
                  <a:txBody>
                    <a:bodyPr/>
                    <a:lstStyle/>
                    <a:p>
                      <a:pPr algn="l"/>
                      <a:endParaRPr lang="en-US" sz="9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Placebo 12 </a:t>
                      </a:r>
                      <a:r>
                        <a:rPr lang="en-US" sz="1200" dirty="0" err="1">
                          <a:latin typeface="Arial" panose="020B0604020202020204" pitchFamily="34" charset="0"/>
                          <a:cs typeface="Arial" panose="020B0604020202020204" pitchFamily="34" charset="0"/>
                        </a:rPr>
                        <a:t>Wks</a:t>
                      </a:r>
                      <a:r>
                        <a:rPr lang="en-US" sz="1200" dirty="0">
                          <a:latin typeface="Arial" panose="020B0604020202020204" pitchFamily="34" charset="0"/>
                          <a:cs typeface="Arial" panose="020B0604020202020204" pitchFamily="34" charset="0"/>
                        </a:rPr>
                        <a:t> </a:t>
                      </a:r>
                      <a:br>
                        <a:rPr lang="en-US" sz="12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(n = 78)</a:t>
                      </a:r>
                    </a:p>
                  </a:txBody>
                  <a:tcPr marL="68580" marR="68580" marT="34290" marB="34290" anchor="ctr">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solidFill>
                      <a:srgbClr val="D3DBF4"/>
                    </a:solidFill>
                  </a:tcPr>
                </a:tc>
                <a:tc>
                  <a:txBody>
                    <a:bodyPr/>
                    <a:lstStyle/>
                    <a:p>
                      <a:pPr algn="ctr"/>
                      <a:r>
                        <a:rPr lang="en-US" sz="1200" dirty="0">
                          <a:latin typeface="Arial" panose="020B0604020202020204" pitchFamily="34" charset="0"/>
                          <a:cs typeface="Arial" panose="020B0604020202020204" pitchFamily="34" charset="0"/>
                        </a:rPr>
                        <a:t>LDV/SOF + RBV</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12 </a:t>
                      </a:r>
                      <a:r>
                        <a:rPr lang="en-US" sz="1200" dirty="0" err="1">
                          <a:latin typeface="Arial" panose="020B0604020202020204" pitchFamily="34" charset="0"/>
                          <a:cs typeface="Arial" panose="020B0604020202020204" pitchFamily="34" charset="0"/>
                        </a:rPr>
                        <a:t>Wks</a:t>
                      </a:r>
                      <a:endParaRPr lang="en-US" sz="1200" dirty="0">
                        <a:latin typeface="Arial" panose="020B0604020202020204" pitchFamily="34" charset="0"/>
                        <a:cs typeface="Arial" panose="020B0604020202020204" pitchFamily="34" charset="0"/>
                      </a:endParaRPr>
                    </a:p>
                    <a:p>
                      <a:pPr algn="ctr"/>
                      <a:r>
                        <a:rPr lang="en-US" sz="1100" dirty="0">
                          <a:latin typeface="Arial" panose="020B0604020202020204" pitchFamily="34" charset="0"/>
                          <a:cs typeface="Arial" panose="020B0604020202020204" pitchFamily="34" charset="0"/>
                        </a:rPr>
                        <a:t>(n = 77)</a:t>
                      </a:r>
                    </a:p>
                  </a:txBody>
                  <a:tcPr marL="68580" marR="68580" marT="34290" marB="34290" anchor="ctr">
                    <a:lnT w="38100" cap="flat" cmpd="sng" algn="ctr">
                      <a:solidFill>
                        <a:srgbClr val="FFFFFF"/>
                      </a:solidFill>
                      <a:prstDash val="solid"/>
                      <a:round/>
                      <a:headEnd type="none" w="med" len="med"/>
                      <a:tailEnd type="none" w="med" len="med"/>
                    </a:lnT>
                    <a:solidFill>
                      <a:srgbClr val="D3DBF4"/>
                    </a:solidFill>
                  </a:tcPr>
                </a:tc>
                <a:tc>
                  <a:txBody>
                    <a:bodyPr/>
                    <a:lstStyle/>
                    <a:p>
                      <a:pPr algn="ctr"/>
                      <a:r>
                        <a:rPr lang="en-US" sz="1200" dirty="0">
                          <a:latin typeface="Arial" panose="020B0604020202020204" pitchFamily="34" charset="0"/>
                          <a:cs typeface="Arial" panose="020B0604020202020204" pitchFamily="34" charset="0"/>
                        </a:rPr>
                        <a:t>Overall Period </a:t>
                      </a:r>
                      <a:br>
                        <a:rPr lang="en-US" sz="12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(n = 78)</a:t>
                      </a:r>
                    </a:p>
                  </a:txBody>
                  <a:tcPr marL="68580" marR="68580" marT="34290" marB="34290" anchor="ctr">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solidFill>
                      <a:srgbClr val="D3DB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First 12 </a:t>
                      </a:r>
                      <a:r>
                        <a:rPr lang="en-US" sz="1100" dirty="0" err="1">
                          <a:latin typeface="Arial" panose="020B0604020202020204" pitchFamily="34" charset="0"/>
                          <a:cs typeface="Arial" panose="020B0604020202020204" pitchFamily="34" charset="0"/>
                        </a:rPr>
                        <a:t>Wks</a:t>
                      </a:r>
                      <a:r>
                        <a:rPr lang="en-US" sz="1100" dirty="0">
                          <a:latin typeface="Arial" panose="020B0604020202020204" pitchFamily="34" charset="0"/>
                          <a:cs typeface="Arial" panose="020B0604020202020204" pitchFamily="34" charset="0"/>
                        </a:rPr>
                        <a:t> </a:t>
                      </a:r>
                      <a:br>
                        <a:rPr lang="en-US" sz="9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(n = 77)</a:t>
                      </a:r>
                    </a:p>
                  </a:txBody>
                  <a:tcPr marL="68580" marR="68580" marT="34290" marB="34290" anchor="ctr">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solidFill>
                      <a:srgbClr val="6B5A66">
                        <a:alpha val="2534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Overall Period </a:t>
                      </a:r>
                      <a:br>
                        <a:rPr lang="en-US" sz="9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(n = 77)</a:t>
                      </a:r>
                    </a:p>
                  </a:txBody>
                  <a:tcPr marL="68580" marR="68580" marT="34290" marB="34290" anchor="ctr">
                    <a:lnR w="9525" cap="flat" cmpd="sng" algn="ctr">
                      <a:solidFill>
                        <a:prstClr val="white">
                          <a:lumMod val="7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solidFill>
                      <a:srgbClr val="6B5A66">
                        <a:alpha val="25344"/>
                      </a:srgbClr>
                    </a:solidFill>
                  </a:tcPr>
                </a:tc>
                <a:extLst>
                  <a:ext uri="{0D108BD9-81ED-4DB2-BD59-A6C34878D82A}">
                    <a16:rowId xmlns:a16="http://schemas.microsoft.com/office/drawing/2014/main" val="10001"/>
                  </a:ext>
                </a:extLst>
              </a:tr>
              <a:tr h="291396">
                <a:tc>
                  <a:txBody>
                    <a:bodyPr/>
                    <a:lstStyle/>
                    <a:p>
                      <a:r>
                        <a:rPr lang="en-US" sz="1100" dirty="0">
                          <a:latin typeface="Arial" panose="020B0604020202020204" pitchFamily="34" charset="0"/>
                          <a:cs typeface="Arial" panose="020B0604020202020204" pitchFamily="34" charset="0"/>
                        </a:rPr>
                        <a:t>Asthenia</a:t>
                      </a:r>
                    </a:p>
                  </a:txBody>
                  <a:tcPr marL="68580" marR="68580" marT="34290" marB="34290">
                    <a:lnL w="9525"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24 (31%)</a:t>
                      </a: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29 (38%)</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45 (58%)</a:t>
                      </a:r>
                    </a:p>
                  </a:txBody>
                  <a:tcPr marL="68580" marR="68580" marT="34290" marB="34290">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28</a:t>
                      </a:r>
                      <a:r>
                        <a:rPr lang="en-US" sz="1100" baseline="0" dirty="0">
                          <a:latin typeface="Arial" panose="020B0604020202020204" pitchFamily="34" charset="0"/>
                          <a:cs typeface="Arial" panose="020B0604020202020204" pitchFamily="34" charset="0"/>
                        </a:rPr>
                        <a:t> (36%)</a:t>
                      </a:r>
                      <a:endParaRPr lang="en-US" sz="1100" dirty="0">
                        <a:latin typeface="Arial" panose="020B0604020202020204" pitchFamily="34" charset="0"/>
                        <a:cs typeface="Arial" panose="020B0604020202020204" pitchFamily="34" charset="0"/>
                      </a:endParaRP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35 (45%)</a:t>
                      </a:r>
                    </a:p>
                  </a:txBody>
                  <a:tcPr marL="68580" marR="68580" marT="34290" marB="34290">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2"/>
                  </a:ext>
                </a:extLst>
              </a:tr>
              <a:tr h="291396">
                <a:tc>
                  <a:txBody>
                    <a:bodyPr/>
                    <a:lstStyle/>
                    <a:p>
                      <a:r>
                        <a:rPr lang="en-US" sz="1100" dirty="0">
                          <a:latin typeface="Arial" panose="020B0604020202020204" pitchFamily="34" charset="0"/>
                          <a:cs typeface="Arial" panose="020B0604020202020204" pitchFamily="34" charset="0"/>
                        </a:rPr>
                        <a:t>Headache</a:t>
                      </a:r>
                    </a:p>
                  </a:txBody>
                  <a:tcPr marL="68580" marR="68580" marT="34290" marB="34290">
                    <a:lnL w="9525"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16 (21%)</a:t>
                      </a: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13 (17%)</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21 (27%)</a:t>
                      </a:r>
                    </a:p>
                  </a:txBody>
                  <a:tcPr marL="68580" marR="68580" marT="34290" marB="34290">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27 (35%)</a:t>
                      </a: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31 (40%)</a:t>
                      </a:r>
                    </a:p>
                  </a:txBody>
                  <a:tcPr marL="68580" marR="68580" marT="34290" marB="34290">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291396">
                <a:tc>
                  <a:txBody>
                    <a:bodyPr/>
                    <a:lstStyle/>
                    <a:p>
                      <a:r>
                        <a:rPr lang="en-US" sz="1100" dirty="0">
                          <a:latin typeface="Arial" panose="020B0604020202020204" pitchFamily="34" charset="0"/>
                          <a:cs typeface="Arial" panose="020B0604020202020204" pitchFamily="34" charset="0"/>
                        </a:rPr>
                        <a:t>Pruritus</a:t>
                      </a:r>
                    </a:p>
                  </a:txBody>
                  <a:tcPr marL="68580" marR="68580" marT="34290" marB="34290">
                    <a:lnL w="9525"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14 (18%)</a:t>
                      </a: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11 (14%)</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22 (28%)</a:t>
                      </a:r>
                    </a:p>
                  </a:txBody>
                  <a:tcPr marL="68580" marR="68580" marT="34290" marB="34290">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4 (5%)</a:t>
                      </a: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7 (9%)</a:t>
                      </a:r>
                    </a:p>
                  </a:txBody>
                  <a:tcPr marL="68580" marR="68580" marT="34290" marB="34290">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4"/>
                  </a:ext>
                </a:extLst>
              </a:tr>
              <a:tr h="291396">
                <a:tc>
                  <a:txBody>
                    <a:bodyPr/>
                    <a:lstStyle/>
                    <a:p>
                      <a:r>
                        <a:rPr lang="en-US" sz="1100" dirty="0">
                          <a:latin typeface="Arial" panose="020B0604020202020204" pitchFamily="34" charset="0"/>
                          <a:cs typeface="Arial" panose="020B0604020202020204" pitchFamily="34" charset="0"/>
                        </a:rPr>
                        <a:t>Insomnia</a:t>
                      </a:r>
                    </a:p>
                  </a:txBody>
                  <a:tcPr marL="68580" marR="68580" marT="34290" marB="34290">
                    <a:lnL w="9525"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9 (12%)</a:t>
                      </a: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7 (9%)</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17</a:t>
                      </a:r>
                      <a:r>
                        <a:rPr lang="en-US" sz="1100" baseline="0" dirty="0">
                          <a:latin typeface="Arial" panose="020B0604020202020204" pitchFamily="34" charset="0"/>
                          <a:cs typeface="Arial" panose="020B0604020202020204" pitchFamily="34" charset="0"/>
                        </a:rPr>
                        <a:t> (22%)</a:t>
                      </a:r>
                      <a:endParaRPr lang="en-US" sz="1100" dirty="0">
                        <a:latin typeface="Arial" panose="020B0604020202020204" pitchFamily="34" charset="0"/>
                        <a:cs typeface="Arial" panose="020B0604020202020204" pitchFamily="34" charset="0"/>
                      </a:endParaRPr>
                    </a:p>
                  </a:txBody>
                  <a:tcPr marL="68580" marR="68580" marT="34290" marB="34290">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11 (14%)</a:t>
                      </a: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13</a:t>
                      </a:r>
                      <a:r>
                        <a:rPr lang="en-US" sz="1100" baseline="0" dirty="0">
                          <a:latin typeface="Arial" panose="020B0604020202020204" pitchFamily="34" charset="0"/>
                          <a:cs typeface="Arial" panose="020B0604020202020204" pitchFamily="34" charset="0"/>
                        </a:rPr>
                        <a:t> (17%)</a:t>
                      </a:r>
                      <a:endParaRPr lang="en-US" sz="1100" dirty="0">
                        <a:latin typeface="Arial" panose="020B0604020202020204" pitchFamily="34" charset="0"/>
                        <a:cs typeface="Arial" panose="020B0604020202020204" pitchFamily="34" charset="0"/>
                      </a:endParaRPr>
                    </a:p>
                  </a:txBody>
                  <a:tcPr marL="68580" marR="68580" marT="34290" marB="34290">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5"/>
                  </a:ext>
                </a:extLst>
              </a:tr>
              <a:tr h="291396">
                <a:tc>
                  <a:txBody>
                    <a:bodyPr/>
                    <a:lstStyle/>
                    <a:p>
                      <a:r>
                        <a:rPr lang="en-US" sz="1100" dirty="0">
                          <a:latin typeface="Arial" panose="020B0604020202020204" pitchFamily="34" charset="0"/>
                          <a:cs typeface="Arial" panose="020B0604020202020204" pitchFamily="34" charset="0"/>
                        </a:rPr>
                        <a:t>Nausea</a:t>
                      </a:r>
                    </a:p>
                  </a:txBody>
                  <a:tcPr marL="68580" marR="68580" marT="34290" marB="34290">
                    <a:lnL w="9525"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8 (10%)</a:t>
                      </a: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8 (10%)</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14 (18%)</a:t>
                      </a:r>
                    </a:p>
                  </a:txBody>
                  <a:tcPr marL="68580" marR="68580" marT="34290" marB="34290">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7 (9%)</a:t>
                      </a: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8 (10%)</a:t>
                      </a:r>
                    </a:p>
                  </a:txBody>
                  <a:tcPr marL="68580" marR="68580" marT="34290" marB="34290">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6"/>
                  </a:ext>
                </a:extLst>
              </a:tr>
              <a:tr h="291396">
                <a:tc>
                  <a:txBody>
                    <a:bodyPr/>
                    <a:lstStyle/>
                    <a:p>
                      <a:r>
                        <a:rPr lang="en-US" sz="1100" dirty="0">
                          <a:latin typeface="Arial" panose="020B0604020202020204" pitchFamily="34" charset="0"/>
                          <a:cs typeface="Arial" panose="020B0604020202020204" pitchFamily="34" charset="0"/>
                        </a:rPr>
                        <a:t>Fatigue</a:t>
                      </a:r>
                    </a:p>
                  </a:txBody>
                  <a:tcPr marL="68580" marR="68580" marT="34290" marB="34290">
                    <a:lnL w="9525"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3 (4%)</a:t>
                      </a: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5 (6%)</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7 (9%)</a:t>
                      </a:r>
                    </a:p>
                  </a:txBody>
                  <a:tcPr marL="68580" marR="68580" marT="34290" marB="34290">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13 (17%)</a:t>
                      </a: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15 (19%)</a:t>
                      </a:r>
                    </a:p>
                  </a:txBody>
                  <a:tcPr marL="68580" marR="68580" marT="34290" marB="34290">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7"/>
                  </a:ext>
                </a:extLst>
              </a:tr>
              <a:tr h="255525">
                <a:tc>
                  <a:txBody>
                    <a:bodyPr/>
                    <a:lstStyle/>
                    <a:p>
                      <a:r>
                        <a:rPr lang="en-US" sz="1100" dirty="0">
                          <a:latin typeface="Arial" panose="020B0604020202020204" pitchFamily="34" charset="0"/>
                          <a:cs typeface="Arial" panose="020B0604020202020204" pitchFamily="34" charset="0"/>
                        </a:rPr>
                        <a:t>Dry skin</a:t>
                      </a:r>
                    </a:p>
                  </a:txBody>
                  <a:tcPr marL="68580" marR="68580" marT="34290" marB="34290">
                    <a:lnL w="9525"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6 (8%)</a:t>
                      </a: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4 (5%)</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11 (14%)</a:t>
                      </a:r>
                    </a:p>
                  </a:txBody>
                  <a:tcPr marL="68580" marR="68580" marT="34290" marB="34290">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4 (5%)</a:t>
                      </a: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4 (5%)</a:t>
                      </a:r>
                    </a:p>
                  </a:txBody>
                  <a:tcPr marL="68580" marR="68580" marT="34290" marB="34290">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8"/>
                  </a:ext>
                </a:extLst>
              </a:tr>
              <a:tr h="291396">
                <a:tc>
                  <a:txBody>
                    <a:bodyPr/>
                    <a:lstStyle/>
                    <a:p>
                      <a:r>
                        <a:rPr lang="en-US" sz="1100" dirty="0">
                          <a:latin typeface="Arial" panose="020B0604020202020204" pitchFamily="34" charset="0"/>
                          <a:cs typeface="Arial" panose="020B0604020202020204" pitchFamily="34" charset="0"/>
                        </a:rPr>
                        <a:t>Arthralgia</a:t>
                      </a:r>
                    </a:p>
                  </a:txBody>
                  <a:tcPr marL="68580" marR="68580" marT="34290" marB="34290">
                    <a:lnL w="9525"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5 (6%)</a:t>
                      </a: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0</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6 (8%)</a:t>
                      </a:r>
                    </a:p>
                  </a:txBody>
                  <a:tcPr marL="68580" marR="68580" marT="34290" marB="34290">
                    <a:lnR w="38100" cap="flat" cmpd="sng" algn="ctr">
                      <a:solidFill>
                        <a:srgbClr val="FFFFFF"/>
                      </a:solidFill>
                      <a:prstDash val="solid"/>
                      <a:round/>
                      <a:headEnd type="none" w="med" len="med"/>
                      <a:tailEnd type="none" w="med" len="med"/>
                    </a:lnR>
                  </a:tcPr>
                </a:tc>
                <a:tc>
                  <a:txBody>
                    <a:bodyPr/>
                    <a:lstStyle/>
                    <a:p>
                      <a:pPr algn="ctr"/>
                      <a:r>
                        <a:rPr lang="en-US" sz="1100" dirty="0">
                          <a:latin typeface="Arial" panose="020B0604020202020204" pitchFamily="34" charset="0"/>
                          <a:cs typeface="Arial" panose="020B0604020202020204" pitchFamily="34" charset="0"/>
                        </a:rPr>
                        <a:t>6 (8%)</a:t>
                      </a:r>
                    </a:p>
                  </a:txBody>
                  <a:tcPr marL="68580" marR="68580" marT="34290" marB="34290">
                    <a:lnL w="38100" cap="flat" cmpd="sng" algn="ctr">
                      <a:solidFill>
                        <a:srgbClr val="FFFFFF"/>
                      </a:solidFill>
                      <a:prstDash val="solid"/>
                      <a:round/>
                      <a:headEnd type="none" w="med" len="med"/>
                      <a:tailEnd type="none" w="med" len="med"/>
                    </a:lnL>
                  </a:tcPr>
                </a:tc>
                <a:tc>
                  <a:txBody>
                    <a:bodyPr/>
                    <a:lstStyle/>
                    <a:p>
                      <a:pPr algn="ctr"/>
                      <a:r>
                        <a:rPr lang="en-US" sz="1100" dirty="0">
                          <a:latin typeface="Arial" panose="020B0604020202020204" pitchFamily="34" charset="0"/>
                          <a:cs typeface="Arial" panose="020B0604020202020204" pitchFamily="34" charset="0"/>
                        </a:rPr>
                        <a:t>12 (16%)</a:t>
                      </a:r>
                    </a:p>
                  </a:txBody>
                  <a:tcPr marL="68580" marR="68580" marT="34290" marB="34290">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9"/>
                  </a:ext>
                </a:extLst>
              </a:tr>
              <a:tr h="291396">
                <a:tc>
                  <a:txBody>
                    <a:bodyPr/>
                    <a:lstStyle/>
                    <a:p>
                      <a:r>
                        <a:rPr lang="en-US" sz="1100" dirty="0">
                          <a:latin typeface="Arial" panose="020B0604020202020204" pitchFamily="34" charset="0"/>
                          <a:cs typeface="Arial" panose="020B0604020202020204" pitchFamily="34" charset="0"/>
                        </a:rPr>
                        <a:t>Bronchitis</a:t>
                      </a:r>
                    </a:p>
                  </a:txBody>
                  <a:tcPr marL="68580" marR="68580" marT="34290" marB="34290">
                    <a:lnL w="9525"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1 (1%)</a:t>
                      </a:r>
                    </a:p>
                  </a:txBody>
                  <a:tcPr marL="68580" marR="68580" marT="34290" marB="34290">
                    <a:lnL w="38100" cap="flat" cmpd="sng" algn="ctr">
                      <a:solidFill>
                        <a:srgbClr val="FFFFFF"/>
                      </a:solidFill>
                      <a:prstDash val="solid"/>
                      <a:round/>
                      <a:headEnd type="none" w="med" len="med"/>
                      <a:tailEnd type="none" w="med" len="med"/>
                    </a:lnL>
                    <a:lnB w="3175" cap="flat" cmpd="sng" algn="ctr">
                      <a:solidFill>
                        <a:schemeClr val="bg1">
                          <a:lumMod val="50000"/>
                        </a:schemeClr>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4 (5%)</a:t>
                      </a:r>
                    </a:p>
                  </a:txBody>
                  <a:tcPr marL="68580" marR="68580" marT="34290" marB="34290">
                    <a:lnB w="3175" cap="flat" cmpd="sng" algn="ctr">
                      <a:solidFill>
                        <a:schemeClr val="bg1">
                          <a:lumMod val="50000"/>
                        </a:schemeClr>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4 (5%)</a:t>
                      </a:r>
                    </a:p>
                  </a:txBody>
                  <a:tcPr marL="68580" marR="68580" marT="34290" marB="34290">
                    <a:lnR w="38100" cap="flat" cmpd="sng" algn="ctr">
                      <a:solidFill>
                        <a:srgbClr val="FFFFFF"/>
                      </a:solid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4 (5%)</a:t>
                      </a:r>
                    </a:p>
                  </a:txBody>
                  <a:tcPr marL="68580" marR="68580" marT="34290" marB="34290">
                    <a:lnL w="38100" cap="flat" cmpd="sng" algn="ctr">
                      <a:solidFill>
                        <a:srgbClr val="FFFFFF"/>
                      </a:solidFill>
                      <a:prstDash val="solid"/>
                      <a:round/>
                      <a:headEnd type="none" w="med" len="med"/>
                      <a:tailEnd type="none" w="med" len="med"/>
                    </a:lnL>
                    <a:lnB w="3175" cap="flat" cmpd="sng" algn="ctr">
                      <a:solidFill>
                        <a:schemeClr val="bg1">
                          <a:lumMod val="50000"/>
                        </a:schemeClr>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13 (17%)</a:t>
                      </a:r>
                    </a:p>
                  </a:txBody>
                  <a:tcPr marL="68580" marR="68580" marT="34290" marB="34290">
                    <a:lnR w="9525" cap="flat" cmpd="sng" algn="ctr">
                      <a:solidFill>
                        <a:prstClr val="white">
                          <a:lumMod val="75000"/>
                        </a:prstClr>
                      </a:solid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291396">
                <a:tc gridSpan="6">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rgbClr val="000000"/>
                          </a:solidFill>
                          <a:latin typeface="Arial" panose="020B0604020202020204" pitchFamily="34" charset="0"/>
                          <a:cs typeface="Arial" panose="020B0604020202020204" pitchFamily="34" charset="0"/>
                        </a:rPr>
                        <a:t>Abbreviations</a:t>
                      </a:r>
                      <a:r>
                        <a:rPr lang="en-US" sz="1100" dirty="0">
                          <a:solidFill>
                            <a:srgbClr val="000000"/>
                          </a:solidFill>
                          <a:latin typeface="Arial" panose="020B0604020202020204" pitchFamily="34" charset="0"/>
                          <a:cs typeface="Arial" panose="020B0604020202020204" pitchFamily="34" charset="0"/>
                        </a:rPr>
                        <a:t>: LDV-SOF = ledipasvir-sofosbuvir; AE = adverse event; D/C = discontinued</a:t>
                      </a:r>
                    </a:p>
                  </a:txBody>
                  <a:tcPr marL="68580" marR="68580" marT="34290" marB="342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pPr algn="ctr"/>
                      <a:endParaRPr lang="en-US" sz="1100" dirty="0"/>
                    </a:p>
                  </a:txBody>
                  <a:tcPr marL="68580" marR="68580" marT="34290" marB="34290">
                    <a:lnL w="38100" cap="flat" cmpd="sng" algn="ctr">
                      <a:solidFill>
                        <a:srgbClr val="FFFFFF"/>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hMerge="1">
                  <a:txBody>
                    <a:bodyPr/>
                    <a:lstStyle/>
                    <a:p>
                      <a:pPr algn="ctr"/>
                      <a:endParaRPr lang="en-US" sz="1100" dirty="0"/>
                    </a:p>
                  </a:txBody>
                  <a:tcPr marL="68580" marR="68580" marT="34290" marB="34290">
                    <a:lnB w="9525" cap="flat" cmpd="sng" algn="ctr">
                      <a:solidFill>
                        <a:prstClr val="white">
                          <a:lumMod val="75000"/>
                        </a:prstClr>
                      </a:solidFill>
                      <a:prstDash val="solid"/>
                      <a:round/>
                      <a:headEnd type="none" w="med" len="med"/>
                      <a:tailEnd type="none" w="med" len="med"/>
                    </a:lnB>
                  </a:tcPr>
                </a:tc>
                <a:tc hMerge="1">
                  <a:txBody>
                    <a:bodyPr/>
                    <a:lstStyle/>
                    <a:p>
                      <a:pPr algn="ctr"/>
                      <a:endParaRPr lang="en-US" sz="1100" dirty="0"/>
                    </a:p>
                  </a:txBody>
                  <a:tcPr marL="68580" marR="68580" marT="34290" marB="34290">
                    <a:lnR w="38100" cap="flat" cmpd="sng" algn="ctr">
                      <a:solidFill>
                        <a:srgbClr val="FFFFFF"/>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tc hMerge="1">
                  <a:txBody>
                    <a:bodyPr/>
                    <a:lstStyle/>
                    <a:p>
                      <a:pPr algn="ctr"/>
                      <a:endParaRPr lang="en-US" sz="1100" dirty="0"/>
                    </a:p>
                  </a:txBody>
                  <a:tcPr marL="68580" marR="68580" marT="34290" marB="34290">
                    <a:lnL w="38100" cap="flat" cmpd="sng" algn="ctr">
                      <a:solidFill>
                        <a:srgbClr val="FFFFFF"/>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hMerge="1">
                  <a:txBody>
                    <a:bodyPr/>
                    <a:lstStyle/>
                    <a:p>
                      <a:pPr algn="ctr"/>
                      <a:endParaRPr lang="en-US" sz="1100" dirty="0"/>
                    </a:p>
                  </a:txBody>
                  <a:tcPr marL="68580" marR="68580" marT="34290" marB="34290">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2654181665"/>
                  </a:ext>
                </a:extLst>
              </a:tr>
            </a:tbl>
          </a:graphicData>
        </a:graphic>
      </p:graphicFrame>
    </p:spTree>
    <p:extLst>
      <p:ext uri="{BB962C8B-B14F-4D97-AF65-F5344CB8AC3E}">
        <p14:creationId xmlns:p14="http://schemas.microsoft.com/office/powerpoint/2010/main" val="699061191"/>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in Treatment-Experienced GT1 with Cirrhosis </a:t>
            </a:r>
            <a:br>
              <a:rPr lang="en-US" sz="2000" dirty="0"/>
            </a:br>
            <a:r>
              <a:rPr lang="en-US" sz="2000" dirty="0"/>
              <a:t>SIRIUS Trial: Interpretation</a:t>
            </a:r>
          </a:p>
        </p:txBody>
      </p:sp>
      <p:sp>
        <p:nvSpPr>
          <p:cNvPr id="2" name="Content Placeholder 1"/>
          <p:cNvSpPr>
            <a:spLocks noGrp="1"/>
          </p:cNvSpPr>
          <p:nvPr>
            <p:ph type="body" sz="quarter" idx="14"/>
          </p:nvPr>
        </p:nvSpPr>
        <p:spPr/>
        <p:txBody>
          <a:bodyPr/>
          <a:lstStyle/>
          <a:p>
            <a:r>
              <a:rPr lang="en-US" dirty="0"/>
              <a:t>Source: </a:t>
            </a:r>
            <a:r>
              <a:rPr lang="en-US" dirty="0" err="1"/>
              <a:t>Bourliere</a:t>
            </a:r>
            <a:r>
              <a:rPr lang="en-US" dirty="0"/>
              <a:t> M, et al. Lancet Infect Dis. 2015;15:397-404.</a:t>
            </a:r>
          </a:p>
        </p:txBody>
      </p:sp>
      <p:sp>
        <p:nvSpPr>
          <p:cNvPr id="4" name="Content Placeholder 3">
            <a:extLst>
              <a:ext uri="{FF2B5EF4-FFF2-40B4-BE49-F238E27FC236}">
                <a16:creationId xmlns:a16="http://schemas.microsoft.com/office/drawing/2014/main" id="{BAA15892-4063-A346-B775-A0EFFA7CC9E8}"/>
              </a:ext>
            </a:extLst>
          </p:cNvPr>
          <p:cNvSpPr>
            <a:spLocks noGrp="1"/>
          </p:cNvSpPr>
          <p:nvPr>
            <p:ph sz="half" idx="2"/>
          </p:nvPr>
        </p:nvSpPr>
        <p:spPr>
          <a:xfrm>
            <a:off x="0" y="1698415"/>
            <a:ext cx="9144000" cy="1756891"/>
          </a:xfrm>
        </p:spPr>
        <p:txBody>
          <a:bodyPr>
            <a:noAutofit/>
          </a:bodyPr>
          <a:lstStyle/>
          <a:p>
            <a:r>
              <a:rPr lang="en-US" b="1" dirty="0">
                <a:solidFill>
                  <a:srgbClr val="C00000"/>
                </a:solidFill>
                <a:latin typeface="Arial"/>
                <a:cs typeface="Arial"/>
              </a:rPr>
              <a:t>Interpretation</a:t>
            </a:r>
            <a:r>
              <a:rPr lang="en-US" dirty="0">
                <a:solidFill>
                  <a:schemeClr val="tx1"/>
                </a:solidFill>
                <a:latin typeface="Arial"/>
                <a:cs typeface="Arial"/>
              </a:rPr>
              <a:t>: “Ledipasvir-sofosbuvir plus ribavirin for 12 weeks and ledipasvir-sofosbuvir for 24 weeks provided similarly high SVR12 rates in previous non-responders with HCV genotype 1 and compensated cirrhosis. The shorter regimen, when given with ribavirin, might, therefore, be useful to treat treatment-experienced patients with cirrhosis if longer-term treatment is not possible.” </a:t>
            </a:r>
          </a:p>
        </p:txBody>
      </p:sp>
    </p:spTree>
    <p:extLst>
      <p:ext uri="{BB962C8B-B14F-4D97-AF65-F5344CB8AC3E}">
        <p14:creationId xmlns:p14="http://schemas.microsoft.com/office/powerpoint/2010/main" val="2202285592"/>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Ledipasvir-Sofosbuvir in HIV Coinfection</a:t>
            </a:r>
          </a:p>
        </p:txBody>
      </p:sp>
      <p:sp>
        <p:nvSpPr>
          <p:cNvPr id="7" name="Rectangle 6">
            <a:extLst>
              <a:ext uri="{FF2B5EF4-FFF2-40B4-BE49-F238E27FC236}">
                <a16:creationId xmlns:a16="http://schemas.microsoft.com/office/drawing/2014/main" id="{FDE6E2AD-7C17-4242-B8F5-C283047AE078}"/>
              </a:ext>
            </a:extLst>
          </p:cNvPr>
          <p:cNvSpPr/>
          <p:nvPr/>
        </p:nvSpPr>
        <p:spPr>
          <a:xfrm>
            <a:off x="0" y="1371601"/>
            <a:ext cx="9144000" cy="278891"/>
          </a:xfrm>
          <a:prstGeom prst="rect">
            <a:avLst/>
          </a:prstGeom>
          <a:solidFill>
            <a:srgbClr val="0070C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8" name="Rectangle 7">
            <a:extLst>
              <a:ext uri="{FF2B5EF4-FFF2-40B4-BE49-F238E27FC236}">
                <a16:creationId xmlns:a16="http://schemas.microsoft.com/office/drawing/2014/main" id="{A7A03C50-F908-4F4D-A2A2-D36E93416F80}"/>
              </a:ext>
            </a:extLst>
          </p:cNvPr>
          <p:cNvSpPr/>
          <p:nvPr/>
        </p:nvSpPr>
        <p:spPr>
          <a:xfrm>
            <a:off x="0" y="3494656"/>
            <a:ext cx="9144000" cy="278891"/>
          </a:xfrm>
          <a:prstGeom prst="rect">
            <a:avLst/>
          </a:prstGeom>
          <a:solidFill>
            <a:srgbClr val="0070C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latin typeface="Arial"/>
              <a:cs typeface="Arial"/>
            </a:endParaRPr>
          </a:p>
        </p:txBody>
      </p:sp>
    </p:spTree>
    <p:extLst>
      <p:ext uri="{BB962C8B-B14F-4D97-AF65-F5344CB8AC3E}">
        <p14:creationId xmlns:p14="http://schemas.microsoft.com/office/powerpoint/2010/main" val="20503063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100" dirty="0">
                <a:solidFill>
                  <a:srgbClr val="001D48"/>
                </a:solidFill>
              </a:rPr>
              <a:t>Ledipasvir-Sofosbuvir in GT1 or GT4 and HIV Coinfection</a:t>
            </a:r>
            <a:br>
              <a:rPr lang="en-US" sz="2100" dirty="0">
                <a:solidFill>
                  <a:srgbClr val="001D48"/>
                </a:solidFill>
              </a:rPr>
            </a:br>
            <a:r>
              <a:rPr lang="en-US" sz="2700" dirty="0">
                <a:solidFill>
                  <a:srgbClr val="001D48"/>
                </a:solidFill>
              </a:rPr>
              <a:t>ION-4</a:t>
            </a:r>
          </a:p>
        </p:txBody>
      </p:sp>
      <p:sp>
        <p:nvSpPr>
          <p:cNvPr id="2" name="Text Placeholder 1">
            <a:extLst>
              <a:ext uri="{FF2B5EF4-FFF2-40B4-BE49-F238E27FC236}">
                <a16:creationId xmlns:a16="http://schemas.microsoft.com/office/drawing/2014/main" id="{6C6A465D-0198-B445-A7DA-4683ADD36B15}"/>
              </a:ext>
            </a:extLst>
          </p:cNvPr>
          <p:cNvSpPr>
            <a:spLocks noGrp="1"/>
          </p:cNvSpPr>
          <p:nvPr>
            <p:ph type="body" sz="quarter" idx="15"/>
          </p:nvPr>
        </p:nvSpPr>
        <p:spPr/>
        <p:txBody>
          <a:bodyPr/>
          <a:lstStyle/>
          <a:p>
            <a:r>
              <a:rPr lang="en-US" dirty="0"/>
              <a:t>Source: </a:t>
            </a:r>
            <a:r>
              <a:rPr lang="en-US" dirty="0" err="1"/>
              <a:t>Naggie</a:t>
            </a:r>
            <a:r>
              <a:rPr lang="en-US" dirty="0"/>
              <a:t> S, et al. N </a:t>
            </a:r>
            <a:r>
              <a:rPr lang="en-US" dirty="0" err="1"/>
              <a:t>Engl</a:t>
            </a:r>
            <a:r>
              <a:rPr lang="en-US" dirty="0"/>
              <a:t> J Med 2015;378:705-13.</a:t>
            </a:r>
          </a:p>
        </p:txBody>
      </p:sp>
      <p:sp>
        <p:nvSpPr>
          <p:cNvPr id="5" name="Text Placeholder 4">
            <a:extLst>
              <a:ext uri="{FF2B5EF4-FFF2-40B4-BE49-F238E27FC236}">
                <a16:creationId xmlns:a16="http://schemas.microsoft.com/office/drawing/2014/main" id="{11190917-456C-7741-BEDC-9B977FF6D0D4}"/>
              </a:ext>
            </a:extLst>
          </p:cNvPr>
          <p:cNvSpPr>
            <a:spLocks noGrp="1"/>
          </p:cNvSpPr>
          <p:nvPr>
            <p:ph type="body" idx="1"/>
          </p:nvPr>
        </p:nvSpPr>
        <p:spPr/>
        <p:txBody>
          <a:bodyPr/>
          <a:lstStyle/>
          <a:p>
            <a:r>
              <a:rPr lang="en-US" dirty="0">
                <a:cs typeface="Arial"/>
              </a:rPr>
              <a:t>Treatment Naïve and Treatment Experienced, Phase 3</a:t>
            </a:r>
          </a:p>
        </p:txBody>
      </p:sp>
    </p:spTree>
    <p:extLst>
      <p:ext uri="{BB962C8B-B14F-4D97-AF65-F5344CB8AC3E}">
        <p14:creationId xmlns:p14="http://schemas.microsoft.com/office/powerpoint/2010/main" val="410978803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7585"/>
            <a:ext cx="8515350" cy="742950"/>
          </a:xfrm>
        </p:spPr>
        <p:txBody>
          <a:bodyPr>
            <a:normAutofit/>
          </a:bodyPr>
          <a:lstStyle/>
          <a:p>
            <a:pPr>
              <a:lnSpc>
                <a:spcPts val="2550"/>
              </a:lnSpc>
            </a:pPr>
            <a:r>
              <a:rPr lang="en-US" sz="2000" dirty="0"/>
              <a:t>Ledipasvir-Sofosbuvir (</a:t>
            </a:r>
            <a:r>
              <a:rPr lang="en-US" sz="2000" i="1" dirty="0"/>
              <a:t>Harvoni</a:t>
            </a:r>
            <a:r>
              <a:rPr lang="en-US" sz="2000" dirty="0"/>
              <a:t>): Indications and Usage</a:t>
            </a:r>
          </a:p>
        </p:txBody>
      </p:sp>
      <p:sp>
        <p:nvSpPr>
          <p:cNvPr id="7" name="Content Placeholder 6"/>
          <p:cNvSpPr>
            <a:spLocks noGrp="1"/>
          </p:cNvSpPr>
          <p:nvPr>
            <p:ph type="body" sz="quarter" idx="14"/>
          </p:nvPr>
        </p:nvSpPr>
        <p:spPr/>
        <p:txBody>
          <a:bodyPr/>
          <a:lstStyle/>
          <a:p>
            <a:r>
              <a:rPr lang="en-US" dirty="0"/>
              <a:t>Source: </a:t>
            </a:r>
            <a:r>
              <a:rPr lang="en-US" i="1" dirty="0" err="1"/>
              <a:t>Harvoni</a:t>
            </a:r>
            <a:r>
              <a:rPr lang="en-US" dirty="0"/>
              <a:t> Prescribing Information. Gilead Sciences</a:t>
            </a:r>
          </a:p>
        </p:txBody>
      </p:sp>
      <p:graphicFrame>
        <p:nvGraphicFramePr>
          <p:cNvPr id="4" name="Group 66"/>
          <p:cNvGraphicFramePr>
            <a:graphicFrameLocks noGrp="1"/>
          </p:cNvGraphicFramePr>
          <p:nvPr>
            <p:extLst>
              <p:ext uri="{D42A27DB-BD31-4B8C-83A1-F6EECF244321}">
                <p14:modId xmlns:p14="http://schemas.microsoft.com/office/powerpoint/2010/main" val="549440824"/>
              </p:ext>
            </p:extLst>
          </p:nvPr>
        </p:nvGraphicFramePr>
        <p:xfrm>
          <a:off x="457204" y="1017933"/>
          <a:ext cx="8229600" cy="3757663"/>
        </p:xfrm>
        <a:graphic>
          <a:graphicData uri="http://schemas.openxmlformats.org/drawingml/2006/table">
            <a:tbl>
              <a:tblPr>
                <a:effectLst/>
              </a:tblPr>
              <a:tblGrid>
                <a:gridCol w="4114796">
                  <a:extLst>
                    <a:ext uri="{9D8B030D-6E8A-4147-A177-3AD203B41FA5}">
                      <a16:colId xmlns:a16="http://schemas.microsoft.com/office/drawing/2014/main" val="20000"/>
                    </a:ext>
                  </a:extLst>
                </a:gridCol>
                <a:gridCol w="4114804">
                  <a:extLst>
                    <a:ext uri="{9D8B030D-6E8A-4147-A177-3AD203B41FA5}">
                      <a16:colId xmlns:a16="http://schemas.microsoft.com/office/drawing/2014/main" val="2083195435"/>
                    </a:ext>
                  </a:extLst>
                </a:gridCol>
              </a:tblGrid>
              <a:tr h="433718">
                <a:tc>
                  <a:txBody>
                    <a:bodyPr/>
                    <a:lstStyle/>
                    <a:p>
                      <a:pPr marL="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Genotype Patient Populations</a:t>
                      </a:r>
                    </a:p>
                  </a:txBody>
                  <a:tcPr marL="68580" marR="34290" marT="102870" marB="102870" anchor="ctr" horzOverflow="overflow">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lang="en-US" sz="1400" b="1" baseline="0" dirty="0">
                          <a:solidFill>
                            <a:schemeClr val="bg1"/>
                          </a:solidFill>
                          <a:latin typeface="Arial" panose="020B0604020202020204" pitchFamily="34" charset="0"/>
                          <a:cs typeface="Arial" panose="020B0604020202020204" pitchFamily="34" charset="0"/>
                        </a:rPr>
                        <a:t>Treatment Duration*</a:t>
                      </a:r>
                      <a:endParaRPr lang="en-US" sz="1400" b="0" baseline="0" dirty="0">
                        <a:solidFill>
                          <a:schemeClr val="bg1"/>
                        </a:solidFill>
                        <a:latin typeface="Arial" panose="020B0604020202020204" pitchFamily="34" charset="0"/>
                        <a:cs typeface="Arial" panose="020B0604020202020204" pitchFamily="34" charset="0"/>
                      </a:endParaRPr>
                    </a:p>
                  </a:txBody>
                  <a:tcPr marL="54864" marR="34290" marT="102870" marB="102870" anchor="ctr" horzOverflow="overflow">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362499">
                <a:tc gridSpan="2">
                  <a:txBody>
                    <a:bodyPr/>
                    <a:lstStyle/>
                    <a:p>
                      <a:pPr marL="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Genotype 1</a:t>
                      </a:r>
                    </a:p>
                  </a:txBody>
                  <a:tcPr marL="68580" marR="34290" marT="68580" marB="6858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B9E"/>
                    </a:solidFill>
                  </a:tcPr>
                </a:tc>
                <a:tc hMerge="1">
                  <a:txBody>
                    <a:bodyPr/>
                    <a:lstStyle/>
                    <a:p>
                      <a:pPr marL="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defRPr/>
                      </a:pPr>
                      <a:endPar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68580" marR="34290" marT="68580" marB="6858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B9E"/>
                    </a:solidFill>
                  </a:tcPr>
                </a:tc>
                <a:extLst>
                  <a:ext uri="{0D108BD9-81ED-4DB2-BD59-A6C34878D82A}">
                    <a16:rowId xmlns:a16="http://schemas.microsoft.com/office/drawing/2014/main" val="10001"/>
                  </a:ext>
                </a:extLst>
              </a:tr>
              <a:tr h="362499">
                <a:tc>
                  <a:txBody>
                    <a:bodyPr/>
                    <a:lstStyle/>
                    <a:p>
                      <a:pPr>
                        <a:lnSpc>
                          <a:spcPts val="1800"/>
                        </a:lnSpc>
                        <a:spcBef>
                          <a:spcPts val="600"/>
                        </a:spcBef>
                        <a:spcAft>
                          <a:spcPts val="0"/>
                        </a:spcAft>
                      </a:pPr>
                      <a:r>
                        <a:rPr lang="en-US" sz="1400" dirty="0">
                          <a:latin typeface="Arial" panose="020B0604020202020204" pitchFamily="34" charset="0"/>
                          <a:cs typeface="Arial" panose="020B0604020202020204" pitchFamily="34" charset="0"/>
                        </a:rPr>
                        <a:t>Treatment naïve with or without cirrhosis</a:t>
                      </a:r>
                    </a:p>
                  </a:txBody>
                  <a:tcPr marL="137160" marR="34290" marT="68580" marB="6858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0070C0">
                        <a:alpha val="15000"/>
                      </a:srgbClr>
                    </a:solidFill>
                  </a:tcPr>
                </a:tc>
                <a:tc>
                  <a:txBody>
                    <a:bodyPr/>
                    <a:lstStyle/>
                    <a:p>
                      <a:pPr marL="0" marR="0" lvl="0" indent="0" algn="ctr" defTabSz="914400" rtl="0" eaLnBrk="1" fontAlgn="base" latinLnBrk="0" hangingPunct="1">
                        <a:lnSpc>
                          <a:spcPts val="1800"/>
                        </a:lnSpc>
                        <a:spcBef>
                          <a:spcPts val="600"/>
                        </a:spcBef>
                        <a:spcAft>
                          <a:spcPts val="0"/>
                        </a:spcAft>
                        <a:buClr>
                          <a:srgbClr val="990000"/>
                        </a:buClr>
                        <a:buSzTx/>
                        <a:buFont typeface="Symbol" pitchFamily="18"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 weeks</a:t>
                      </a:r>
                    </a:p>
                  </a:txBody>
                  <a:tcPr marL="137160" marR="34290" marT="68580" marB="68580" anchor="ctr" horzOverflow="overflow">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0002"/>
                  </a:ext>
                </a:extLst>
              </a:tr>
              <a:tr h="362499">
                <a:tc>
                  <a:txBody>
                    <a:bodyPr/>
                    <a:lstStyle/>
                    <a:p>
                      <a:pPr>
                        <a:lnSpc>
                          <a:spcPts val="1800"/>
                        </a:lnSpc>
                        <a:spcBef>
                          <a:spcPts val="600"/>
                        </a:spcBef>
                        <a:spcAft>
                          <a:spcPts val="0"/>
                        </a:spcAft>
                      </a:pPr>
                      <a:r>
                        <a:rPr lang="en-US" sz="1400" dirty="0">
                          <a:latin typeface="Arial" panose="020B0604020202020204" pitchFamily="34" charset="0"/>
                          <a:cs typeface="Arial" panose="020B0604020202020204" pitchFamily="34" charset="0"/>
                        </a:rPr>
                        <a:t>Treatment experienced** without cirrhosis</a:t>
                      </a:r>
                    </a:p>
                  </a:txBody>
                  <a:tcPr marL="137160" marR="34290" marT="68580" marB="6858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0070C0">
                        <a:alpha val="15000"/>
                      </a:srgbClr>
                    </a:solidFill>
                  </a:tcPr>
                </a:tc>
                <a:tc>
                  <a:txBody>
                    <a:bodyPr/>
                    <a:lstStyle/>
                    <a:p>
                      <a:pPr marL="0" marR="0" lvl="0" indent="0" algn="ctr" defTabSz="914400" rtl="0" eaLnBrk="1" fontAlgn="base" latinLnBrk="0" hangingPunct="1">
                        <a:lnSpc>
                          <a:spcPts val="1800"/>
                        </a:lnSpc>
                        <a:spcBef>
                          <a:spcPts val="600"/>
                        </a:spcBef>
                        <a:spcAft>
                          <a:spcPts val="0"/>
                        </a:spcAft>
                        <a:buClr>
                          <a:srgbClr val="990000"/>
                        </a:buClr>
                        <a:buSzTx/>
                        <a:buFont typeface="Symbol" pitchFamily="18" charset="2"/>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 weeks</a:t>
                      </a:r>
                    </a:p>
                  </a:txBody>
                  <a:tcPr marL="137160" marR="34290" marT="68580" marB="68580" anchor="ctr" horzOverflow="overflow">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0003"/>
                  </a:ext>
                </a:extLst>
              </a:tr>
              <a:tr h="362499">
                <a:tc>
                  <a:txBody>
                    <a:bodyPr/>
                    <a:lstStyle/>
                    <a:p>
                      <a:pPr marL="0" marR="0" indent="0" algn="l" defTabSz="914400" rtl="0" eaLnBrk="1" fontAlgn="auto" latinLnBrk="0" hangingPunct="1">
                        <a:lnSpc>
                          <a:spcPts val="1800"/>
                        </a:lnSpc>
                        <a:spcBef>
                          <a:spcPts val="600"/>
                        </a:spcBef>
                        <a:spcAft>
                          <a:spcPts val="0"/>
                        </a:spcAft>
                        <a:buClrTx/>
                        <a:buSzTx/>
                        <a:buFontTx/>
                        <a:buNone/>
                        <a:tabLst/>
                        <a:defRPr/>
                      </a:pPr>
                      <a:r>
                        <a:rPr lang="en-US" sz="1400" dirty="0">
                          <a:latin typeface="Arial" panose="020B0604020202020204" pitchFamily="34" charset="0"/>
                          <a:cs typeface="Arial" panose="020B0604020202020204" pitchFamily="34" charset="0"/>
                        </a:rPr>
                        <a:t>Treatment experienced** with cirrhosis</a:t>
                      </a:r>
                    </a:p>
                  </a:txBody>
                  <a:tcPr marL="137160" marR="34290" marT="68580" marB="6858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70C0">
                        <a:alpha val="15000"/>
                      </a:srgbClr>
                    </a:solidFill>
                  </a:tcPr>
                </a:tc>
                <a:tc>
                  <a:txBody>
                    <a:bodyPr/>
                    <a:lstStyle/>
                    <a:p>
                      <a:pPr marL="0" marR="0" lvl="0" indent="0" algn="ctr" defTabSz="914400" rtl="0" eaLnBrk="1" fontAlgn="base" latinLnBrk="0" hangingPunct="1">
                        <a:lnSpc>
                          <a:spcPts val="1800"/>
                        </a:lnSpc>
                        <a:spcBef>
                          <a:spcPts val="600"/>
                        </a:spcBef>
                        <a:spcAft>
                          <a:spcPts val="0"/>
                        </a:spcAft>
                        <a:buClr>
                          <a:srgbClr val="990000"/>
                        </a:buClr>
                        <a:buSzTx/>
                        <a:buFont typeface="Symbol" pitchFamily="18" charset="2"/>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24 weeks</a:t>
                      </a:r>
                    </a:p>
                  </a:txBody>
                  <a:tcPr marL="137160" marR="34290" marT="68580" marB="68580" anchor="ctr" horzOverflow="overflow">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0004"/>
                  </a:ext>
                </a:extLst>
              </a:tr>
              <a:tr h="362499">
                <a:tc gridSpan="2">
                  <a:txBody>
                    <a:bodyPr/>
                    <a:lstStyle/>
                    <a:p>
                      <a:pPr marL="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Genotype  4, 5,  or 6</a:t>
                      </a:r>
                    </a:p>
                  </a:txBody>
                  <a:tcPr marL="68580" marR="34290" marT="68580" marB="6858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3D7A97"/>
                    </a:solidFill>
                  </a:tcPr>
                </a:tc>
                <a:tc hMerge="1">
                  <a:txBody>
                    <a:bodyPr/>
                    <a:lstStyle/>
                    <a:p>
                      <a:pPr marL="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defRPr/>
                      </a:pPr>
                      <a:endPar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68580" marR="34290" marT="68580" marB="6858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89439"/>
                    </a:solidFill>
                  </a:tcPr>
                </a:tc>
                <a:extLst>
                  <a:ext uri="{0D108BD9-81ED-4DB2-BD59-A6C34878D82A}">
                    <a16:rowId xmlns:a16="http://schemas.microsoft.com/office/drawing/2014/main" val="10005"/>
                  </a:ext>
                </a:extLst>
              </a:tr>
              <a:tr h="364014">
                <a:tc>
                  <a:txBody>
                    <a:bodyPr/>
                    <a:lstStyle/>
                    <a:p>
                      <a:pPr marL="0" marR="0" indent="0" algn="l" defTabSz="914400" rtl="0" eaLnBrk="1" fontAlgn="auto" latinLnBrk="0" hangingPunct="1">
                        <a:lnSpc>
                          <a:spcPts val="1800"/>
                        </a:lnSpc>
                        <a:spcBef>
                          <a:spcPts val="600"/>
                        </a:spcBef>
                        <a:spcAft>
                          <a:spcPts val="0"/>
                        </a:spcAft>
                        <a:buClrTx/>
                        <a:buSzTx/>
                        <a:buFontTx/>
                        <a:buNone/>
                        <a:tabLst/>
                        <a:defRPr/>
                      </a:pPr>
                      <a:r>
                        <a:rPr lang="en-US" sz="1400" dirty="0">
                          <a:latin typeface="Arial" panose="020B0604020202020204" pitchFamily="34" charset="0"/>
                          <a:cs typeface="Arial" panose="020B0604020202020204" pitchFamily="34" charset="0"/>
                        </a:rPr>
                        <a:t>Treatment naïve with or without cirrhosis</a:t>
                      </a:r>
                    </a:p>
                  </a:txBody>
                  <a:tcPr marL="137160" marR="34290" marT="68580" marB="6858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3D7A97">
                        <a:alpha val="1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 weeks</a:t>
                      </a:r>
                    </a:p>
                  </a:txBody>
                  <a:tcPr marL="137160" marR="34290" marT="68580" marB="68580" anchor="ctr" horzOverflow="overflow">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3D7A97">
                        <a:alpha val="15000"/>
                      </a:srgbClr>
                    </a:solidFill>
                  </a:tcPr>
                </a:tc>
                <a:extLst>
                  <a:ext uri="{0D108BD9-81ED-4DB2-BD59-A6C34878D82A}">
                    <a16:rowId xmlns:a16="http://schemas.microsoft.com/office/drawing/2014/main" val="10006"/>
                  </a:ext>
                </a:extLst>
              </a:tr>
              <a:tr h="364014">
                <a:tc>
                  <a:txBody>
                    <a:bodyPr/>
                    <a:lstStyle/>
                    <a:p>
                      <a:pPr marL="0" marR="0" indent="0" algn="l" defTabSz="914400" rtl="0" eaLnBrk="1" fontAlgn="auto" latinLnBrk="0" hangingPunct="1">
                        <a:lnSpc>
                          <a:spcPts val="1800"/>
                        </a:lnSpc>
                        <a:spcBef>
                          <a:spcPts val="600"/>
                        </a:spcBef>
                        <a:spcAft>
                          <a:spcPts val="0"/>
                        </a:spcAft>
                        <a:buClrTx/>
                        <a:buSzTx/>
                        <a:buFontTx/>
                        <a:buNone/>
                        <a:tabLst/>
                        <a:defRPr/>
                      </a:pPr>
                      <a:r>
                        <a:rPr lang="en-US" sz="1400" dirty="0">
                          <a:latin typeface="Arial" panose="020B0604020202020204" pitchFamily="34" charset="0"/>
                          <a:cs typeface="Arial" panose="020B0604020202020204" pitchFamily="34" charset="0"/>
                        </a:rPr>
                        <a:t>Treatment experienced** with or without cirrhosis</a:t>
                      </a:r>
                    </a:p>
                  </a:txBody>
                  <a:tcPr marL="137160" marR="34290" marT="68580" marB="6858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3D7A97">
                        <a:alpha val="1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 weeks</a:t>
                      </a:r>
                    </a:p>
                  </a:txBody>
                  <a:tcPr marL="137160" marR="34290" marT="68580" marB="68580" anchor="ctr" horzOverflow="overflow">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3D7A97">
                        <a:alpha val="15000"/>
                      </a:srgbClr>
                    </a:solidFill>
                  </a:tcPr>
                </a:tc>
                <a:extLst>
                  <a:ext uri="{0D108BD9-81ED-4DB2-BD59-A6C34878D82A}">
                    <a16:rowId xmlns:a16="http://schemas.microsoft.com/office/drawing/2014/main" val="10007"/>
                  </a:ext>
                </a:extLst>
              </a:tr>
              <a:tr h="783422">
                <a:tc gridSpan="2">
                  <a:txBody>
                    <a:bodyPr/>
                    <a:lstStyle/>
                    <a:p>
                      <a:pPr marL="91440" indent="-457200">
                        <a:lnSpc>
                          <a:spcPts val="1200"/>
                        </a:lnSpc>
                        <a:spcBef>
                          <a:spcPts val="1200"/>
                        </a:spcBef>
                        <a:spcAft>
                          <a:spcPts val="0"/>
                        </a:spcAft>
                      </a:pPr>
                      <a:r>
                        <a:rPr lang="en-US" sz="1100" dirty="0">
                          <a:latin typeface="Arial" panose="020B0604020202020204" pitchFamily="34" charset="0"/>
                          <a:cs typeface="Arial" panose="020B0604020202020204" pitchFamily="34" charset="0"/>
                        </a:rPr>
                        <a:t>*Consider treatment duration of 8</a:t>
                      </a:r>
                      <a:r>
                        <a:rPr lang="en-US" sz="1100" baseline="0" dirty="0">
                          <a:latin typeface="Arial" panose="020B0604020202020204" pitchFamily="34" charset="0"/>
                          <a:cs typeface="Arial" panose="020B0604020202020204" pitchFamily="34" charset="0"/>
                        </a:rPr>
                        <a:t> weeks in treatment-naïve patients without cirrhosis who have a pretreatment HCV RNA less than 6 million IU/mL</a:t>
                      </a:r>
                    </a:p>
                    <a:p>
                      <a:pPr marL="91440" indent="-457200">
                        <a:lnSpc>
                          <a:spcPts val="1200"/>
                        </a:lnSpc>
                        <a:spcBef>
                          <a:spcPts val="600"/>
                        </a:spcBef>
                        <a:spcAft>
                          <a:spcPts val="0"/>
                        </a:spcAft>
                      </a:pPr>
                      <a:r>
                        <a:rPr lang="en-US" sz="1100" baseline="0" dirty="0">
                          <a:latin typeface="Arial" panose="020B0604020202020204" pitchFamily="34" charset="0"/>
                          <a:cs typeface="Arial" panose="020B0604020202020204" pitchFamily="34" charset="0"/>
                        </a:rPr>
                        <a:t>**Treatment-experienced patients who have failed treatment with a peginterferon alfa plus ribavirin-based regimen, with or without an HCV protease inhibitor</a:t>
                      </a:r>
                      <a:endParaRPr lang="en-US" sz="1100" dirty="0">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9A7501">
                        <a:alpha val="10000"/>
                      </a:srgbClr>
                    </a:solidFill>
                  </a:tcPr>
                </a:tc>
                <a:tc hMerge="1">
                  <a:txBody>
                    <a:bodyPr/>
                    <a:lstStyle/>
                    <a:p>
                      <a:pPr marL="91440" indent="-457200">
                        <a:lnSpc>
                          <a:spcPts val="1200"/>
                        </a:lnSpc>
                        <a:spcBef>
                          <a:spcPts val="600"/>
                        </a:spcBef>
                        <a:spcAft>
                          <a:spcPts val="0"/>
                        </a:spcAft>
                      </a:pPr>
                      <a:endParaRPr lang="en-US" sz="1100" dirty="0">
                        <a:latin typeface="Arial" panose="020B0604020202020204" pitchFamily="34" charset="0"/>
                        <a:cs typeface="Arial" panose="020B0604020202020204" pitchFamily="34" charset="0"/>
                      </a:endParaRPr>
                    </a:p>
                  </a:txBody>
                  <a:tcPr marL="137160" marR="3429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9A7501">
                        <a:alpha val="10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8455411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5812"/>
            <a:ext cx="8515350" cy="742950"/>
          </a:xfrm>
        </p:spPr>
        <p:txBody>
          <a:bodyPr>
            <a:normAutofit/>
          </a:bodyPr>
          <a:lstStyle/>
          <a:p>
            <a:r>
              <a:rPr lang="en-US" sz="2000" dirty="0"/>
              <a:t>Ledipasvir-Sofosbuvir in GT1 or GT4 with HIV Coinfection</a:t>
            </a:r>
            <a:br>
              <a:rPr lang="en-US" sz="2000" dirty="0"/>
            </a:br>
            <a:r>
              <a:rPr lang="en-US" sz="2000" dirty="0"/>
              <a:t>ION-4 Trial: Features</a:t>
            </a:r>
          </a:p>
        </p:txBody>
      </p:sp>
      <p:sp>
        <p:nvSpPr>
          <p:cNvPr id="6" name="Content Placeholder 5"/>
          <p:cNvSpPr>
            <a:spLocks noGrp="1"/>
          </p:cNvSpPr>
          <p:nvPr>
            <p:ph type="body" sz="quarter" idx="14"/>
          </p:nvPr>
        </p:nvSpPr>
        <p:spPr/>
        <p:txBody>
          <a:bodyPr/>
          <a:lstStyle/>
          <a:p>
            <a:r>
              <a:rPr lang="en-US" dirty="0"/>
              <a:t>Source: </a:t>
            </a:r>
            <a:r>
              <a:rPr lang="en-US" dirty="0" err="1"/>
              <a:t>Naggie</a:t>
            </a:r>
            <a:r>
              <a:rPr lang="en-US" dirty="0"/>
              <a:t> S, et al. N </a:t>
            </a:r>
            <a:r>
              <a:rPr lang="en-US" dirty="0" err="1"/>
              <a:t>Engl</a:t>
            </a:r>
            <a:r>
              <a:rPr lang="en-US" dirty="0"/>
              <a:t> J Med 2015;378:705-13.</a:t>
            </a:r>
          </a:p>
        </p:txBody>
      </p:sp>
      <p:sp>
        <p:nvSpPr>
          <p:cNvPr id="3" name="Content Placeholder 2">
            <a:extLst>
              <a:ext uri="{FF2B5EF4-FFF2-40B4-BE49-F238E27FC236}">
                <a16:creationId xmlns:a16="http://schemas.microsoft.com/office/drawing/2014/main" id="{2A773192-75E0-E246-977E-7BE65B3A442C}"/>
              </a:ext>
            </a:extLst>
          </p:cNvPr>
          <p:cNvSpPr>
            <a:spLocks noGrp="1"/>
          </p:cNvSpPr>
          <p:nvPr>
            <p:ph sz="half" idx="2"/>
          </p:nvPr>
        </p:nvSpPr>
        <p:spPr>
          <a:xfrm>
            <a:off x="457200" y="1166760"/>
            <a:ext cx="8229600" cy="3297085"/>
          </a:xfrm>
        </p:spPr>
        <p:txBody>
          <a:bodyPr>
            <a:noAutofit/>
          </a:bodyPr>
          <a:lstStyle/>
          <a:p>
            <a:pPr marL="210312" defTabSz="457200" fontAlgn="base">
              <a:lnSpc>
                <a:spcPts val="1900"/>
              </a:lnSpc>
              <a:spcAft>
                <a:spcPct val="0"/>
              </a:spcAft>
              <a:buClr>
                <a:srgbClr val="126B8F"/>
              </a:buClr>
              <a:buSzPct val="90000"/>
              <a:defRPr/>
            </a:pPr>
            <a:r>
              <a:rPr lang="en-US" sz="1500" b="1" dirty="0">
                <a:latin typeface="Arial" pitchFamily="22" charset="0"/>
              </a:rPr>
              <a:t>Design</a:t>
            </a:r>
            <a:r>
              <a:rPr lang="en-US" sz="1500" dirty="0">
                <a:latin typeface="Arial" pitchFamily="22" charset="0"/>
              </a:rPr>
              <a:t>: Open-label, single group, phase 3 trial, using ledipasvir-sofosbuvir for 12 weeks in treatment-naïve or treatment-experienced patients with GT 1 or 4 and HIV coinfection</a:t>
            </a:r>
          </a:p>
          <a:p>
            <a:pPr marL="210312" defTabSz="457200" fontAlgn="base">
              <a:lnSpc>
                <a:spcPts val="1600"/>
              </a:lnSpc>
              <a:spcAft>
                <a:spcPct val="0"/>
              </a:spcAft>
              <a:buClr>
                <a:srgbClr val="126B8F"/>
              </a:buClr>
              <a:buSzPct val="90000"/>
              <a:defRPr/>
            </a:pPr>
            <a:r>
              <a:rPr lang="en-US" sz="1500" b="1" dirty="0">
                <a:latin typeface="Arial" pitchFamily="22" charset="0"/>
              </a:rPr>
              <a:t>Setting</a:t>
            </a:r>
            <a:r>
              <a:rPr lang="en-US" sz="1500" dirty="0">
                <a:latin typeface="Arial" pitchFamily="22" charset="0"/>
              </a:rPr>
              <a:t>: multicenter in United States, Canada, New Zealand</a:t>
            </a:r>
          </a:p>
          <a:p>
            <a:pPr marL="210312" defTabSz="457200" fontAlgn="base">
              <a:lnSpc>
                <a:spcPts val="1600"/>
              </a:lnSpc>
              <a:spcAft>
                <a:spcPct val="0"/>
              </a:spcAft>
              <a:buClr>
                <a:srgbClr val="126B8F"/>
              </a:buClr>
              <a:buSzPct val="90000"/>
              <a:defRPr/>
            </a:pPr>
            <a:r>
              <a:rPr lang="en-US" sz="1500" b="1" dirty="0">
                <a:latin typeface="Arial" pitchFamily="22" charset="0"/>
              </a:rPr>
              <a:t>Entry Criteria</a:t>
            </a:r>
          </a:p>
          <a:p>
            <a:pPr marL="376047" lvl="1" defTabSz="457200" fontAlgn="base">
              <a:lnSpc>
                <a:spcPts val="1900"/>
              </a:lnSpc>
              <a:spcBef>
                <a:spcPts val="600"/>
              </a:spcBef>
              <a:spcAft>
                <a:spcPct val="0"/>
              </a:spcAft>
              <a:buClr>
                <a:srgbClr val="126B8F"/>
              </a:buClr>
              <a:buSzPct val="90000"/>
              <a:defRPr/>
            </a:pPr>
            <a:r>
              <a:rPr lang="en-US" sz="1500" dirty="0">
                <a:latin typeface="Arial" pitchFamily="22" charset="0"/>
              </a:rPr>
              <a:t>Chronic HCV Genotype 1 or 4</a:t>
            </a:r>
          </a:p>
          <a:p>
            <a:pPr marL="376047" lvl="1" defTabSz="457200" fontAlgn="base">
              <a:lnSpc>
                <a:spcPts val="1900"/>
              </a:lnSpc>
              <a:spcAft>
                <a:spcPct val="0"/>
              </a:spcAft>
              <a:buClr>
                <a:srgbClr val="126B8F"/>
              </a:buClr>
              <a:buSzPct val="90000"/>
              <a:defRPr/>
            </a:pPr>
            <a:r>
              <a:rPr lang="en-US" sz="1500" dirty="0">
                <a:solidFill>
                  <a:schemeClr val="tx1"/>
                </a:solidFill>
                <a:latin typeface="Arial" pitchFamily="22" charset="0"/>
              </a:rPr>
              <a:t>Treatment-naïve or treatment-experienced</a:t>
            </a:r>
          </a:p>
          <a:p>
            <a:pPr marL="376047" lvl="1" defTabSz="457200" fontAlgn="base">
              <a:lnSpc>
                <a:spcPts val="1900"/>
              </a:lnSpc>
              <a:spcAft>
                <a:spcPct val="0"/>
              </a:spcAft>
              <a:buClr>
                <a:srgbClr val="126B8F"/>
              </a:buClr>
              <a:buSzPct val="90000"/>
              <a:defRPr/>
            </a:pPr>
            <a:r>
              <a:rPr lang="en-US" sz="1500" dirty="0">
                <a:solidFill>
                  <a:schemeClr val="tx1"/>
                </a:solidFill>
                <a:latin typeface="Arial" pitchFamily="22" charset="0"/>
              </a:rPr>
              <a:t>Noncirrhotic or compensated cirrhosis</a:t>
            </a:r>
          </a:p>
          <a:p>
            <a:pPr marL="376047" lvl="1" defTabSz="457200" fontAlgn="base">
              <a:lnSpc>
                <a:spcPts val="1900"/>
              </a:lnSpc>
              <a:spcAft>
                <a:spcPct val="0"/>
              </a:spcAft>
              <a:buClr>
                <a:srgbClr val="126B8F"/>
              </a:buClr>
              <a:buSzPct val="90000"/>
              <a:defRPr/>
            </a:pPr>
            <a:r>
              <a:rPr lang="en-US" sz="1500" dirty="0">
                <a:solidFill>
                  <a:schemeClr val="tx1"/>
                </a:solidFill>
                <a:latin typeface="Arial" pitchFamily="22" charset="0"/>
              </a:rPr>
              <a:t>Platelet count &gt;50,000/mm</a:t>
            </a:r>
            <a:r>
              <a:rPr lang="en-US" sz="1500" baseline="30000" dirty="0">
                <a:solidFill>
                  <a:schemeClr val="tx1"/>
                </a:solidFill>
                <a:latin typeface="Arial" pitchFamily="22" charset="0"/>
              </a:rPr>
              <a:t>3</a:t>
            </a:r>
            <a:r>
              <a:rPr lang="en-US" sz="1500" dirty="0">
                <a:solidFill>
                  <a:schemeClr val="tx1"/>
                </a:solidFill>
                <a:latin typeface="Arial" pitchFamily="22" charset="0"/>
              </a:rPr>
              <a:t>, hemoglobin ≥10 mg/dL, CrCl ≥60 mL/min</a:t>
            </a:r>
          </a:p>
          <a:p>
            <a:pPr marL="376047" lvl="1" defTabSz="457200" fontAlgn="base">
              <a:lnSpc>
                <a:spcPts val="1900"/>
              </a:lnSpc>
              <a:spcAft>
                <a:spcPct val="0"/>
              </a:spcAft>
              <a:buClr>
                <a:srgbClr val="126B8F"/>
              </a:buClr>
              <a:buSzPct val="90000"/>
              <a:defRPr/>
            </a:pPr>
            <a:r>
              <a:rPr lang="en-US" sz="1500" dirty="0">
                <a:solidFill>
                  <a:schemeClr val="tx1"/>
                </a:solidFill>
                <a:latin typeface="Arial" pitchFamily="22" charset="0"/>
              </a:rPr>
              <a:t>Stable ARV with HIV RNA &lt;50 mL and CD4 count &gt;100 cells/mm</a:t>
            </a:r>
            <a:r>
              <a:rPr lang="en-US" sz="1500" baseline="30000" dirty="0">
                <a:solidFill>
                  <a:schemeClr val="tx1"/>
                </a:solidFill>
                <a:latin typeface="Arial" pitchFamily="22" charset="0"/>
              </a:rPr>
              <a:t>3</a:t>
            </a:r>
            <a:r>
              <a:rPr lang="en-US" sz="1500" dirty="0">
                <a:solidFill>
                  <a:schemeClr val="tx1"/>
                </a:solidFill>
                <a:latin typeface="Arial" pitchFamily="22" charset="0"/>
              </a:rPr>
              <a:t> </a:t>
            </a:r>
          </a:p>
          <a:p>
            <a:pPr marL="376047" lvl="1" defTabSz="457200" fontAlgn="base">
              <a:lnSpc>
                <a:spcPts val="1900"/>
              </a:lnSpc>
              <a:spcAft>
                <a:spcPct val="0"/>
              </a:spcAft>
              <a:buClr>
                <a:srgbClr val="126B8F"/>
              </a:buClr>
              <a:buSzPct val="90000"/>
              <a:defRPr/>
            </a:pPr>
            <a:r>
              <a:rPr lang="en-US" sz="1500" dirty="0">
                <a:solidFill>
                  <a:schemeClr val="tx1"/>
                </a:solidFill>
                <a:latin typeface="Arial" pitchFamily="22" charset="0"/>
              </a:rPr>
              <a:t>ARV Regimens: tenofovir DF-emtricitabine + [efavirenz, rilpivirine, or raltegravir]</a:t>
            </a:r>
          </a:p>
          <a:p>
            <a:pPr marL="210312" defTabSz="457200" fontAlgn="base">
              <a:lnSpc>
                <a:spcPts val="1600"/>
              </a:lnSpc>
              <a:spcAft>
                <a:spcPct val="0"/>
              </a:spcAft>
              <a:buClr>
                <a:srgbClr val="126B8F"/>
              </a:buClr>
              <a:buSzPct val="90000"/>
              <a:defRPr/>
            </a:pPr>
            <a:r>
              <a:rPr lang="en-US" sz="1500" b="1" dirty="0">
                <a:solidFill>
                  <a:schemeClr val="tx1"/>
                </a:solidFill>
                <a:latin typeface="Arial" pitchFamily="22" charset="0"/>
              </a:rPr>
              <a:t>Primary End Point</a:t>
            </a:r>
            <a:r>
              <a:rPr lang="en-US" sz="1500" dirty="0">
                <a:solidFill>
                  <a:schemeClr val="tx1"/>
                </a:solidFill>
                <a:latin typeface="Arial" pitchFamily="22" charset="0"/>
              </a:rPr>
              <a:t>: SVR12</a:t>
            </a:r>
            <a:endParaRPr lang="en-US" sz="1500" dirty="0"/>
          </a:p>
        </p:txBody>
      </p:sp>
    </p:spTree>
    <p:extLst>
      <p:ext uri="{BB962C8B-B14F-4D97-AF65-F5344CB8AC3E}">
        <p14:creationId xmlns:p14="http://schemas.microsoft.com/office/powerpoint/2010/main" val="406061646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5812"/>
            <a:ext cx="8515350" cy="742950"/>
          </a:xfrm>
        </p:spPr>
        <p:txBody>
          <a:bodyPr>
            <a:normAutofit/>
          </a:bodyPr>
          <a:lstStyle/>
          <a:p>
            <a:r>
              <a:rPr lang="en-US" sz="2000" dirty="0"/>
              <a:t>Ledipasvir-Sofosbuvir in GT1 or GT4 with HIV Coinfection</a:t>
            </a:r>
            <a:br>
              <a:rPr lang="en-US" sz="2000" dirty="0"/>
            </a:br>
            <a:r>
              <a:rPr lang="en-US" sz="2000" dirty="0"/>
              <a:t>ION-4 Trial: Study Design</a:t>
            </a:r>
          </a:p>
        </p:txBody>
      </p:sp>
      <p:sp>
        <p:nvSpPr>
          <p:cNvPr id="7" name="Content Placeholder 6"/>
          <p:cNvSpPr>
            <a:spLocks noGrp="1"/>
          </p:cNvSpPr>
          <p:nvPr>
            <p:ph type="body" sz="quarter" idx="14"/>
          </p:nvPr>
        </p:nvSpPr>
        <p:spPr/>
        <p:txBody>
          <a:bodyPr/>
          <a:lstStyle/>
          <a:p>
            <a:r>
              <a:rPr lang="en-US" dirty="0"/>
              <a:t>Source: </a:t>
            </a:r>
            <a:r>
              <a:rPr lang="en-US" dirty="0" err="1"/>
              <a:t>Naggie</a:t>
            </a:r>
            <a:r>
              <a:rPr lang="en-US" dirty="0"/>
              <a:t> S, et al. N </a:t>
            </a:r>
            <a:r>
              <a:rPr lang="en-US" dirty="0" err="1"/>
              <a:t>Engl</a:t>
            </a:r>
            <a:r>
              <a:rPr lang="en-US" dirty="0"/>
              <a:t> J Med 2015;378:705-13.</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68" name="Rectangle 5"/>
          <p:cNvSpPr>
            <a:spLocks noChangeArrowheads="1"/>
          </p:cNvSpPr>
          <p:nvPr/>
        </p:nvSpPr>
        <p:spPr bwMode="auto">
          <a:xfrm>
            <a:off x="2552310" y="2457450"/>
            <a:ext cx="2400300" cy="556975"/>
          </a:xfrm>
          <a:prstGeom prst="rect">
            <a:avLst/>
          </a:prstGeom>
          <a:solidFill>
            <a:schemeClr val="accent1">
              <a:lumMod val="40000"/>
              <a:lumOff val="60000"/>
              <a:alpha val="50000"/>
            </a:schemeClr>
          </a:solidFill>
          <a:ln w="6350" cmpd="sng">
            <a:solidFill>
              <a:srgbClr val="000000"/>
            </a:solidFill>
            <a:miter lim="800000"/>
            <a:headEnd/>
            <a:tailEnd/>
          </a:ln>
          <a:effectLst/>
        </p:spPr>
        <p:txBody>
          <a:bodyPr wrap="none" anchor="ctr"/>
          <a:lstStyle/>
          <a:p>
            <a:pPr algn="ctr"/>
            <a:r>
              <a:rPr lang="en-US" sz="1350" b="1" dirty="0">
                <a:latin typeface="Arial"/>
                <a:cs typeface="Arial"/>
              </a:rPr>
              <a:t>Ledipasvir- Sofosbuvir</a:t>
            </a:r>
          </a:p>
        </p:txBody>
      </p:sp>
      <p:grpSp>
        <p:nvGrpSpPr>
          <p:cNvPr id="24" name="Group 23"/>
          <p:cNvGrpSpPr/>
          <p:nvPr/>
        </p:nvGrpSpPr>
        <p:grpSpPr>
          <a:xfrm>
            <a:off x="1138416" y="1049820"/>
            <a:ext cx="6871718" cy="386328"/>
            <a:chOff x="-6113" y="1362488"/>
            <a:chExt cx="9162291" cy="515104"/>
          </a:xfrm>
        </p:grpSpPr>
        <p:sp>
          <p:nvSpPr>
            <p:cNvPr id="25" name="Rectangle 24"/>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26" name="Rectangle 25"/>
            <p:cNvSpPr/>
            <p:nvPr/>
          </p:nvSpPr>
          <p:spPr>
            <a:xfrm>
              <a:off x="948420" y="143717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27" name="Rectangle 26"/>
            <p:cNvSpPr/>
            <p:nvPr/>
          </p:nvSpPr>
          <p:spPr>
            <a:xfrm>
              <a:off x="159934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30" name="Rectangle 29"/>
            <p:cNvSpPr/>
            <p:nvPr/>
          </p:nvSpPr>
          <p:spPr>
            <a:xfrm>
              <a:off x="80010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33" name="Straight Connector 32"/>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87060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2737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78840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cxnSp>
          <p:nvCxnSpPr>
            <p:cNvPr id="40" name="Straight Connector 39"/>
            <p:cNvCxnSpPr/>
            <p:nvPr/>
          </p:nvCxnSpPr>
          <p:spPr>
            <a:xfrm flipV="1">
              <a:off x="507043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Rectangle 25"/>
          <p:cNvSpPr>
            <a:spLocks noChangeArrowheads="1"/>
          </p:cNvSpPr>
          <p:nvPr/>
        </p:nvSpPr>
        <p:spPr bwMode="auto">
          <a:xfrm>
            <a:off x="1137788" y="3771900"/>
            <a:ext cx="6871716" cy="582912"/>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800"/>
              </a:lnSpc>
              <a:spcBef>
                <a:spcPts val="600"/>
              </a:spcBef>
            </a:pPr>
            <a:r>
              <a:rPr lang="en-US" sz="1050" b="1" dirty="0">
                <a:solidFill>
                  <a:srgbClr val="000000"/>
                </a:solidFill>
                <a:latin typeface="Arial" pitchFamily="22" charset="0"/>
              </a:rPr>
              <a:t>Drug Dosing</a:t>
            </a:r>
            <a:r>
              <a:rPr lang="en-US" sz="1050" dirty="0">
                <a:solidFill>
                  <a:srgbClr val="000000"/>
                </a:solidFill>
                <a:latin typeface="Arial" pitchFamily="22" charset="0"/>
              </a:rPr>
              <a:t>: Ledipasvir-sofosbuvir (90/400 mg): fixed dose combination; one pill once daily</a:t>
            </a:r>
            <a:br>
              <a:rPr lang="en-US" sz="1050" dirty="0">
                <a:solidFill>
                  <a:srgbClr val="000000"/>
                </a:solidFill>
                <a:latin typeface="Arial" pitchFamily="22" charset="0"/>
              </a:rPr>
            </a:br>
            <a:r>
              <a:rPr lang="en-US" sz="1050" b="1" dirty="0">
                <a:latin typeface="Arial"/>
                <a:cs typeface="Arial"/>
              </a:rPr>
              <a:t>Antiretrovirals allowed</a:t>
            </a:r>
            <a:r>
              <a:rPr lang="en-US" sz="1050" dirty="0">
                <a:solidFill>
                  <a:srgbClr val="000000"/>
                </a:solidFill>
                <a:latin typeface="Arial" pitchFamily="22" charset="0"/>
              </a:rPr>
              <a:t>: tenofovir DF-emtricitabine plus either efavirenz, rilpivirine, or raltegravir   </a:t>
            </a:r>
          </a:p>
        </p:txBody>
      </p:sp>
      <p:cxnSp>
        <p:nvCxnSpPr>
          <p:cNvPr id="28" name="Straight Connector 27"/>
          <p:cNvCxnSpPr/>
          <p:nvPr/>
        </p:nvCxnSpPr>
        <p:spPr>
          <a:xfrm>
            <a:off x="4952610" y="2733985"/>
            <a:ext cx="24003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6996009" y="2576650"/>
            <a:ext cx="703913"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1" name="Rectangle 30"/>
          <p:cNvSpPr/>
          <p:nvPr/>
        </p:nvSpPr>
        <p:spPr>
          <a:xfrm>
            <a:off x="1453500" y="2457450"/>
            <a:ext cx="1028700" cy="557784"/>
          </a:xfrm>
          <a:prstGeom prst="rect">
            <a:avLst/>
          </a:prstGeom>
          <a:solidFill>
            <a:srgbClr val="454545"/>
          </a:solidFill>
          <a:ln w="19050" cmpd="sng">
            <a:noFill/>
          </a:ln>
          <a:effectLst/>
        </p:spPr>
        <p:style>
          <a:lnRef idx="1">
            <a:schemeClr val="accent1"/>
          </a:lnRef>
          <a:fillRef idx="3">
            <a:schemeClr val="accent1"/>
          </a:fillRef>
          <a:effectRef idx="2">
            <a:schemeClr val="accent1"/>
          </a:effectRef>
          <a:fontRef idx="minor">
            <a:schemeClr val="lt1"/>
          </a:fontRef>
        </p:style>
        <p:txBody>
          <a:bodyPr lIns="68580" rtlCol="0" anchor="ctr"/>
          <a:lstStyle/>
          <a:p>
            <a:pPr algn="ctr"/>
            <a:r>
              <a:rPr lang="en-US" sz="1350" dirty="0">
                <a:latin typeface="Arial"/>
                <a:cs typeface="Arial"/>
              </a:rPr>
              <a:t>GT 1 or 4</a:t>
            </a:r>
            <a:br>
              <a:rPr lang="en-US" sz="1350" dirty="0">
                <a:latin typeface="Arial"/>
                <a:cs typeface="Arial"/>
              </a:rPr>
            </a:br>
            <a:r>
              <a:rPr lang="en-US" sz="1350" dirty="0">
                <a:latin typeface="Arial"/>
                <a:cs typeface="Arial"/>
              </a:rPr>
              <a:t>n = 335</a:t>
            </a:r>
            <a:endParaRPr lang="en-US" sz="1200" dirty="0">
              <a:latin typeface="Arial"/>
              <a:cs typeface="Arial"/>
            </a:endParaRPr>
          </a:p>
        </p:txBody>
      </p:sp>
    </p:spTree>
    <p:extLst>
      <p:ext uri="{BB962C8B-B14F-4D97-AF65-F5344CB8AC3E}">
        <p14:creationId xmlns:p14="http://schemas.microsoft.com/office/powerpoint/2010/main" val="826034407"/>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5812"/>
            <a:ext cx="8515350" cy="742950"/>
          </a:xfrm>
        </p:spPr>
        <p:txBody>
          <a:bodyPr>
            <a:normAutofit/>
          </a:bodyPr>
          <a:lstStyle/>
          <a:p>
            <a:r>
              <a:rPr lang="en-US" sz="2000" dirty="0" err="1"/>
              <a:t>Ledipasvir-Sofosbuvir</a:t>
            </a:r>
            <a:r>
              <a:rPr lang="en-US" sz="2000" dirty="0"/>
              <a:t> in GT1 or GT4 with HIV </a:t>
            </a:r>
            <a:r>
              <a:rPr lang="en-US" sz="2000" dirty="0" err="1"/>
              <a:t>Coinfection</a:t>
            </a:r>
            <a:br>
              <a:rPr lang="en-US" sz="2000" dirty="0"/>
            </a:br>
            <a:r>
              <a:rPr lang="en-US" sz="2000" dirty="0"/>
              <a:t>ION-4 Trial: Baseline Characteristics</a:t>
            </a:r>
          </a:p>
        </p:txBody>
      </p:sp>
      <p:sp>
        <p:nvSpPr>
          <p:cNvPr id="7" name="Content Placeholder 6"/>
          <p:cNvSpPr>
            <a:spLocks noGrp="1"/>
          </p:cNvSpPr>
          <p:nvPr>
            <p:ph type="body" sz="quarter" idx="14"/>
          </p:nvPr>
        </p:nvSpPr>
        <p:spPr/>
        <p:txBody>
          <a:bodyPr/>
          <a:lstStyle/>
          <a:p>
            <a:r>
              <a:rPr lang="en-US" dirty="0"/>
              <a:t>Source: </a:t>
            </a:r>
            <a:r>
              <a:rPr lang="en-US" dirty="0" err="1"/>
              <a:t>Naggie</a:t>
            </a:r>
            <a:r>
              <a:rPr lang="en-US" dirty="0"/>
              <a:t> S, et al. N </a:t>
            </a:r>
            <a:r>
              <a:rPr lang="en-US" dirty="0" err="1"/>
              <a:t>Engl</a:t>
            </a:r>
            <a:r>
              <a:rPr lang="en-US" dirty="0"/>
              <a:t> J Med 2015;378:705-13.</a:t>
            </a:r>
          </a:p>
        </p:txBody>
      </p:sp>
      <p:graphicFrame>
        <p:nvGraphicFramePr>
          <p:cNvPr id="4" name="Group 66"/>
          <p:cNvGraphicFramePr>
            <a:graphicFrameLocks noGrp="1"/>
          </p:cNvGraphicFramePr>
          <p:nvPr>
            <p:extLst>
              <p:ext uri="{D42A27DB-BD31-4B8C-83A1-F6EECF244321}">
                <p14:modId xmlns:p14="http://schemas.microsoft.com/office/powerpoint/2010/main" val="2568124076"/>
              </p:ext>
            </p:extLst>
          </p:nvPr>
        </p:nvGraphicFramePr>
        <p:xfrm>
          <a:off x="457200" y="1016954"/>
          <a:ext cx="8229602" cy="3657601"/>
        </p:xfrm>
        <a:graphic>
          <a:graphicData uri="http://schemas.openxmlformats.org/drawingml/2006/table">
            <a:tbl>
              <a:tblPr>
                <a:effectLst/>
              </a:tblPr>
              <a:tblGrid>
                <a:gridCol w="4114801">
                  <a:extLst>
                    <a:ext uri="{9D8B030D-6E8A-4147-A177-3AD203B41FA5}">
                      <a16:colId xmlns:a16="http://schemas.microsoft.com/office/drawing/2014/main" val="20000"/>
                    </a:ext>
                  </a:extLst>
                </a:gridCol>
                <a:gridCol w="4114801">
                  <a:extLst>
                    <a:ext uri="{9D8B030D-6E8A-4147-A177-3AD203B41FA5}">
                      <a16:colId xmlns:a16="http://schemas.microsoft.com/office/drawing/2014/main" val="20001"/>
                    </a:ext>
                  </a:extLst>
                </a:gridCol>
              </a:tblGrid>
              <a:tr h="496388">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4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Baseline Characteristic</a:t>
                      </a:r>
                    </a:p>
                  </a:txBody>
                  <a:tcPr marL="54864" marR="34290" marT="34290" marB="34290" anchor="ctr" horzOverflow="overflow">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1" baseline="0" dirty="0">
                          <a:solidFill>
                            <a:schemeClr val="bg1"/>
                          </a:solidFill>
                          <a:latin typeface="Arial" panose="020B0604020202020204" pitchFamily="34" charset="0"/>
                          <a:cs typeface="Arial" panose="020B0604020202020204" pitchFamily="34" charset="0"/>
                        </a:rPr>
                        <a:t>Ledipasvir-Sofosbuvir</a:t>
                      </a:r>
                      <a:br>
                        <a:rPr lang="en-US" sz="140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(n = 335)</a:t>
                      </a:r>
                    </a:p>
                  </a:txBody>
                  <a:tcPr marL="54864" marR="34290" marT="34290" marB="34290" anchor="ctr" horzOverflow="overflow">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86C9D"/>
                    </a:solidFill>
                  </a:tcPr>
                </a:tc>
                <a:extLst>
                  <a:ext uri="{0D108BD9-81ED-4DB2-BD59-A6C34878D82A}">
                    <a16:rowId xmlns:a16="http://schemas.microsoft.com/office/drawing/2014/main" val="10000"/>
                  </a:ext>
                </a:extLst>
              </a:tr>
              <a:tr h="287383">
                <a:tc>
                  <a:txBody>
                    <a:bodyPr/>
                    <a:lstStyle/>
                    <a:p>
                      <a:r>
                        <a:rPr lang="en-US" sz="1200" dirty="0">
                          <a:latin typeface="Arial" panose="020B0604020202020204" pitchFamily="34" charset="0"/>
                          <a:cs typeface="Arial" panose="020B0604020202020204" pitchFamily="34" charset="0"/>
                        </a:rPr>
                        <a:t>Mean age, years</a:t>
                      </a:r>
                    </a:p>
                  </a:txBody>
                  <a:tcPr marL="68580" marR="3429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52</a:t>
                      </a:r>
                    </a:p>
                  </a:txBody>
                  <a:tcPr marL="54864" marR="34290" marT="34290" marB="34290" horzOverflow="overflow">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1"/>
                  </a:ext>
                </a:extLst>
              </a:tr>
              <a:tr h="287383">
                <a:tc>
                  <a:txBody>
                    <a:bodyPr/>
                    <a:lstStyle/>
                    <a:p>
                      <a:r>
                        <a:rPr lang="en-US" sz="1200" dirty="0">
                          <a:latin typeface="Arial" panose="020B0604020202020204" pitchFamily="34" charset="0"/>
                          <a:cs typeface="Arial" panose="020B0604020202020204" pitchFamily="34" charset="0"/>
                        </a:rPr>
                        <a:t>Male, n (%)</a:t>
                      </a:r>
                    </a:p>
                  </a:txBody>
                  <a:tcPr marL="68580" marR="3429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276 (82)</a:t>
                      </a:r>
                    </a:p>
                  </a:txBody>
                  <a:tcPr marL="54864" marR="34290" marT="34290" marB="34290" horzOverflow="overflow">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87383">
                <a:tc>
                  <a:txBody>
                    <a:bodyPr/>
                    <a:lstStyle/>
                    <a:p>
                      <a:r>
                        <a:rPr lang="en-US" sz="1200" dirty="0">
                          <a:latin typeface="Arial" panose="020B0604020202020204" pitchFamily="34" charset="0"/>
                          <a:cs typeface="Arial" panose="020B0604020202020204" pitchFamily="34" charset="0"/>
                        </a:rPr>
                        <a:t>African American,</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 (%)</a:t>
                      </a:r>
                    </a:p>
                  </a:txBody>
                  <a:tcPr marL="68580" marR="3429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115 (34)</a:t>
                      </a:r>
                    </a:p>
                  </a:txBody>
                  <a:tcPr marL="54864" marR="34290" marT="34290" marB="34290" horzOverflow="overflow">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3"/>
                  </a:ext>
                </a:extLst>
              </a:tr>
              <a:tr h="287383">
                <a:tc>
                  <a:txBody>
                    <a:bodyPr/>
                    <a:lstStyle/>
                    <a:p>
                      <a:r>
                        <a:rPr lang="en-US" sz="1200" dirty="0">
                          <a:latin typeface="Arial" panose="020B0604020202020204" pitchFamily="34" charset="0"/>
                          <a:cs typeface="Arial" panose="020B0604020202020204" pitchFamily="34" charset="0"/>
                        </a:rPr>
                        <a:t>Hispanic or Latino, n (%)</a:t>
                      </a:r>
                    </a:p>
                  </a:txBody>
                  <a:tcPr marL="68580" marR="3429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56 (17)</a:t>
                      </a:r>
                    </a:p>
                  </a:txBody>
                  <a:tcPr marL="54864" marR="34290" marT="34290" marB="34290" horzOverflow="overflow">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287383">
                <a:tc>
                  <a:txBody>
                    <a:bodyPr/>
                    <a:lstStyle/>
                    <a:p>
                      <a:r>
                        <a:rPr lang="en-US" sz="1200" dirty="0">
                          <a:latin typeface="Arial" panose="020B0604020202020204" pitchFamily="34" charset="0"/>
                          <a:cs typeface="Arial" panose="020B0604020202020204" pitchFamily="34" charset="0"/>
                        </a:rPr>
                        <a:t>Mean BMI, kg/m</a:t>
                      </a:r>
                      <a:r>
                        <a:rPr lang="en-US" sz="1200" baseline="30000" dirty="0">
                          <a:latin typeface="Arial" panose="020B0604020202020204" pitchFamily="34" charset="0"/>
                          <a:cs typeface="Arial" panose="020B0604020202020204" pitchFamily="34" charset="0"/>
                        </a:rPr>
                        <a:t>2</a:t>
                      </a:r>
                      <a:endParaRPr lang="en-US" sz="1200" dirty="0">
                        <a:solidFill>
                          <a:schemeClr val="tx1"/>
                        </a:solidFill>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26</a:t>
                      </a:r>
                    </a:p>
                  </a:txBody>
                  <a:tcPr marL="54864" marR="34290" marT="34290" marB="34290" horzOverflow="overflow">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5"/>
                  </a:ext>
                </a:extLst>
              </a:tr>
              <a:tr h="2873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IL28B CC, n (%)</a:t>
                      </a:r>
                    </a:p>
                  </a:txBody>
                  <a:tcPr marL="68580" marR="3429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81 (24)</a:t>
                      </a:r>
                    </a:p>
                  </a:txBody>
                  <a:tcPr marL="54864" marR="34290" marT="34290" marB="34290" horzOverflow="overflow">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6"/>
                  </a:ext>
                </a:extLst>
              </a:tr>
              <a:tr h="287383">
                <a:tc>
                  <a:txBody>
                    <a:bodyPr/>
                    <a:lstStyle/>
                    <a:p>
                      <a:pPr algn="l"/>
                      <a:r>
                        <a:rPr lang="en-US" sz="1200" dirty="0">
                          <a:latin typeface="Arial" panose="020B0604020202020204" pitchFamily="34" charset="0"/>
                          <a:cs typeface="Arial" panose="020B0604020202020204" pitchFamily="34" charset="0"/>
                        </a:rPr>
                        <a:t>GT</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1 (%)</a:t>
                      </a:r>
                    </a:p>
                  </a:txBody>
                  <a:tcPr marL="68580" marR="3429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r>
                        <a:rPr lang="en-US" sz="1200" dirty="0">
                          <a:latin typeface="Arial" panose="020B0604020202020204" pitchFamily="34" charset="0"/>
                          <a:cs typeface="Arial" panose="020B0604020202020204" pitchFamily="34" charset="0"/>
                        </a:rPr>
                        <a:t>327 (98)</a:t>
                      </a:r>
                    </a:p>
                  </a:txBody>
                  <a:tcPr marL="54864" marR="34290" marT="34290" marB="34290" horzOverflow="overflow">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7"/>
                  </a:ext>
                </a:extLst>
              </a:tr>
              <a:tr h="287383">
                <a:tc>
                  <a:txBody>
                    <a:bodyPr/>
                    <a:lstStyle/>
                    <a:p>
                      <a:r>
                        <a:rPr lang="en-US" sz="1200" dirty="0">
                          <a:solidFill>
                            <a:schemeClr val="tx1"/>
                          </a:solidFill>
                          <a:latin typeface="Arial" panose="020B0604020202020204" pitchFamily="34" charset="0"/>
                          <a:cs typeface="Arial" panose="020B0604020202020204" pitchFamily="34" charset="0"/>
                        </a:rPr>
                        <a:t>HCV</a:t>
                      </a:r>
                      <a:r>
                        <a:rPr lang="en-US" sz="1200" baseline="0" dirty="0">
                          <a:solidFill>
                            <a:schemeClr val="tx1"/>
                          </a:solidFill>
                          <a:latin typeface="Arial" panose="020B0604020202020204" pitchFamily="34" charset="0"/>
                          <a:cs typeface="Arial" panose="020B0604020202020204" pitchFamily="34" charset="0"/>
                        </a:rPr>
                        <a:t> treatment experienced, n (%)</a:t>
                      </a:r>
                      <a:endParaRPr lang="en-US" sz="1200" dirty="0">
                        <a:solidFill>
                          <a:schemeClr val="tx1"/>
                        </a:solidFill>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185 (55)</a:t>
                      </a:r>
                    </a:p>
                  </a:txBody>
                  <a:tcPr marL="54864" marR="34290" marT="34290" marB="34290" horzOverflow="overflow">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8"/>
                  </a:ext>
                </a:extLst>
              </a:tr>
              <a:tr h="287383">
                <a:tc>
                  <a:txBody>
                    <a:bodyPr/>
                    <a:lstStyle/>
                    <a:p>
                      <a:r>
                        <a:rPr lang="en-US" sz="1200" dirty="0">
                          <a:solidFill>
                            <a:schemeClr val="tx1"/>
                          </a:solidFill>
                          <a:latin typeface="Arial" panose="020B0604020202020204" pitchFamily="34" charset="0"/>
                          <a:cs typeface="Arial" panose="020B0604020202020204" pitchFamily="34" charset="0"/>
                        </a:rPr>
                        <a:t>Cirrhosis, n (%)</a:t>
                      </a:r>
                    </a:p>
                  </a:txBody>
                  <a:tcPr marL="68580" marR="3429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67 (20)</a:t>
                      </a:r>
                    </a:p>
                  </a:txBody>
                  <a:tcPr marL="54864" marR="34290" marT="34290" marB="34290" horzOverflow="overflow">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9"/>
                  </a:ext>
                </a:extLst>
              </a:tr>
              <a:tr h="287383">
                <a:tc>
                  <a:txBody>
                    <a:bodyPr/>
                    <a:lstStyle/>
                    <a:p>
                      <a:r>
                        <a:rPr lang="en-US" sz="1200" dirty="0">
                          <a:latin typeface="Arial" panose="020B0604020202020204" pitchFamily="34" charset="0"/>
                          <a:cs typeface="Arial" panose="020B0604020202020204" pitchFamily="34" charset="0"/>
                        </a:rPr>
                        <a:t>Mean</a:t>
                      </a:r>
                      <a:r>
                        <a:rPr lang="en-US" sz="1200" baseline="0" dirty="0">
                          <a:latin typeface="Arial" panose="020B0604020202020204" pitchFamily="34" charset="0"/>
                          <a:cs typeface="Arial" panose="020B0604020202020204" pitchFamily="34" charset="0"/>
                        </a:rPr>
                        <a:t> HCV RNA, log</a:t>
                      </a:r>
                      <a:r>
                        <a:rPr lang="en-US" sz="1200" baseline="-25000" dirty="0">
                          <a:latin typeface="Arial" panose="020B0604020202020204" pitchFamily="34" charset="0"/>
                          <a:cs typeface="Arial" panose="020B0604020202020204" pitchFamily="34" charset="0"/>
                        </a:rPr>
                        <a:t>10</a:t>
                      </a:r>
                      <a:r>
                        <a:rPr lang="en-US" sz="1200" baseline="0" dirty="0">
                          <a:latin typeface="Arial" panose="020B0604020202020204" pitchFamily="34" charset="0"/>
                          <a:cs typeface="Arial" panose="020B0604020202020204" pitchFamily="34" charset="0"/>
                        </a:rPr>
                        <a:t> IU/mL</a:t>
                      </a:r>
                      <a:endParaRPr lang="en-US" sz="1200" dirty="0">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200" dirty="0">
                          <a:latin typeface="Arial" panose="020B0604020202020204" pitchFamily="34" charset="0"/>
                          <a:cs typeface="Arial" panose="020B0604020202020204" pitchFamily="34" charset="0"/>
                        </a:rPr>
                        <a:t>6.7 ± 0.6</a:t>
                      </a:r>
                    </a:p>
                  </a:txBody>
                  <a:tcPr marL="54864" marR="34290" marT="34290" marB="34290" horzOverflow="overflow">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0"/>
                  </a:ext>
                </a:extLst>
              </a:tr>
              <a:tr h="287383">
                <a:tc>
                  <a:txBody>
                    <a:bodyPr/>
                    <a:lstStyle/>
                    <a:p>
                      <a:r>
                        <a:rPr lang="en-US" sz="1200" dirty="0">
                          <a:latin typeface="Arial" panose="020B0604020202020204" pitchFamily="34" charset="0"/>
                          <a:cs typeface="Arial" panose="020B0604020202020204" pitchFamily="34" charset="0"/>
                        </a:rPr>
                        <a:t>Median</a:t>
                      </a:r>
                      <a:r>
                        <a:rPr lang="en-US" sz="1200" baseline="0" dirty="0">
                          <a:latin typeface="Arial" panose="020B0604020202020204" pitchFamily="34" charset="0"/>
                          <a:cs typeface="Arial" panose="020B0604020202020204" pitchFamily="34" charset="0"/>
                        </a:rPr>
                        <a:t> CD4 Count, cells/mm</a:t>
                      </a:r>
                      <a:r>
                        <a:rPr lang="en-US" sz="1200" baseline="30000" dirty="0">
                          <a:latin typeface="Arial" panose="020B0604020202020204" pitchFamily="34" charset="0"/>
                          <a:cs typeface="Arial" panose="020B0604020202020204" pitchFamily="34" charset="0"/>
                        </a:rPr>
                        <a:t>3</a:t>
                      </a:r>
                      <a:r>
                        <a:rPr lang="en-US" sz="1200" baseline="0" dirty="0">
                          <a:latin typeface="Arial" panose="020B0604020202020204" pitchFamily="34" charset="0"/>
                          <a:cs typeface="Arial" panose="020B0604020202020204" pitchFamily="34" charset="0"/>
                        </a:rPr>
                        <a:t> (range)</a:t>
                      </a:r>
                      <a:endParaRPr lang="en-US" sz="1200" dirty="0">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D1D1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628 (100-2069)</a:t>
                      </a:r>
                    </a:p>
                  </a:txBody>
                  <a:tcPr marL="54864" marR="34290" marT="34290" marB="34290" anchor="ctr" horzOverflow="overflow">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25529738"/>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5812"/>
            <a:ext cx="8515350" cy="742950"/>
          </a:xfrm>
        </p:spPr>
        <p:txBody>
          <a:bodyPr>
            <a:normAutofit/>
          </a:bodyPr>
          <a:lstStyle/>
          <a:p>
            <a:r>
              <a:rPr lang="en-US" sz="2000" dirty="0" err="1"/>
              <a:t>Ledipasvir-Sofosbuvir</a:t>
            </a:r>
            <a:r>
              <a:rPr lang="en-US" sz="2000" dirty="0"/>
              <a:t> in GT1 or GT4 with HIV </a:t>
            </a:r>
            <a:r>
              <a:rPr lang="en-US" sz="2000" dirty="0" err="1"/>
              <a:t>Coinfection</a:t>
            </a:r>
            <a:br>
              <a:rPr lang="en-US" sz="2000" dirty="0"/>
            </a:br>
            <a:r>
              <a:rPr lang="en-US" sz="2000" dirty="0"/>
              <a:t>ION-4 Trial: Antiretroviral Regimens</a:t>
            </a:r>
          </a:p>
        </p:txBody>
      </p:sp>
      <p:sp>
        <p:nvSpPr>
          <p:cNvPr id="7" name="Content Placeholder 6"/>
          <p:cNvSpPr>
            <a:spLocks noGrp="1"/>
          </p:cNvSpPr>
          <p:nvPr>
            <p:ph type="body" sz="quarter" idx="14"/>
          </p:nvPr>
        </p:nvSpPr>
        <p:spPr/>
        <p:txBody>
          <a:bodyPr/>
          <a:lstStyle/>
          <a:p>
            <a:r>
              <a:rPr lang="en-US" dirty="0"/>
              <a:t>Source: </a:t>
            </a:r>
            <a:r>
              <a:rPr lang="en-US" dirty="0" err="1"/>
              <a:t>Naggie</a:t>
            </a:r>
            <a:r>
              <a:rPr lang="en-US" dirty="0"/>
              <a:t> S, et al. N </a:t>
            </a:r>
            <a:r>
              <a:rPr lang="en-US" dirty="0" err="1"/>
              <a:t>Engl</a:t>
            </a:r>
            <a:r>
              <a:rPr lang="en-US" dirty="0"/>
              <a:t> J Med 2015;378:705-13.</a:t>
            </a:r>
          </a:p>
        </p:txBody>
      </p:sp>
      <p:graphicFrame>
        <p:nvGraphicFramePr>
          <p:cNvPr id="4" name="Group 66"/>
          <p:cNvGraphicFramePr>
            <a:graphicFrameLocks noGrp="1"/>
          </p:cNvGraphicFramePr>
          <p:nvPr>
            <p:extLst>
              <p:ext uri="{D42A27DB-BD31-4B8C-83A1-F6EECF244321}">
                <p14:modId xmlns:p14="http://schemas.microsoft.com/office/powerpoint/2010/main" val="1297834869"/>
              </p:ext>
            </p:extLst>
          </p:nvPr>
        </p:nvGraphicFramePr>
        <p:xfrm>
          <a:off x="457200" y="1008397"/>
          <a:ext cx="8229599" cy="3657606"/>
        </p:xfrm>
        <a:graphic>
          <a:graphicData uri="http://schemas.openxmlformats.org/drawingml/2006/table">
            <a:tbl>
              <a:tblPr>
                <a:effectLst/>
              </a:tblPr>
              <a:tblGrid>
                <a:gridCol w="4518211">
                  <a:extLst>
                    <a:ext uri="{9D8B030D-6E8A-4147-A177-3AD203B41FA5}">
                      <a16:colId xmlns:a16="http://schemas.microsoft.com/office/drawing/2014/main" val="20000"/>
                    </a:ext>
                  </a:extLst>
                </a:gridCol>
                <a:gridCol w="3711388">
                  <a:extLst>
                    <a:ext uri="{9D8B030D-6E8A-4147-A177-3AD203B41FA5}">
                      <a16:colId xmlns:a16="http://schemas.microsoft.com/office/drawing/2014/main" val="20001"/>
                    </a:ext>
                  </a:extLst>
                </a:gridCol>
              </a:tblGrid>
              <a:tr h="683371">
                <a:tc grid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ION-4: HIV Antiretroviral Regimen</a:t>
                      </a:r>
                    </a:p>
                  </a:txBody>
                  <a:tcPr marL="137160" marR="34290" marT="34290" marB="3429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353535"/>
                    </a:solidFill>
                  </a:tcPr>
                </a:tc>
                <a:tc hMerge="1">
                  <a:txBody>
                    <a:bodyPr/>
                    <a:lstStyle/>
                    <a:p>
                      <a:pPr marL="0" marR="0" lvl="0" indent="0" algn="ctr" defTabSz="914400" rtl="0" eaLnBrk="1" fontAlgn="base" latinLnBrk="0" hangingPunct="1">
                        <a:lnSpc>
                          <a:spcPts val="2400"/>
                        </a:lnSpc>
                        <a:spcBef>
                          <a:spcPct val="0"/>
                        </a:spcBef>
                        <a:spcAft>
                          <a:spcPct val="0"/>
                        </a:spcAft>
                        <a:buClr>
                          <a:srgbClr val="990000"/>
                        </a:buClr>
                        <a:buSzTx/>
                        <a:buFont typeface="Symbol" pitchFamily="18" charset="2"/>
                        <a:buNone/>
                        <a:tabLst/>
                        <a:defRPr/>
                      </a:pPr>
                      <a:endParaRPr lang="en-US" sz="1600" b="0" baseline="0" dirty="0">
                        <a:solidFill>
                          <a:schemeClr val="bg1"/>
                        </a:solidFill>
                        <a:cs typeface="Arial" pitchFamily="34" charset="0"/>
                      </a:endParaRPr>
                    </a:p>
                  </a:txBody>
                  <a:tcPr marL="73152" marR="45720" anchor="ctr" horzOverflow="overflow">
                    <a:lnL w="28575"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0"/>
                  </a:ext>
                </a:extLst>
              </a:tr>
              <a:tr h="911156">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Antiretroviral Agent</a:t>
                      </a:r>
                    </a:p>
                  </a:txBody>
                  <a:tcPr marL="54864" marR="34290" marT="34290" marB="34290" anchor="ctr" horzOverflow="overflow">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D7A97"/>
                    </a:solidFill>
                  </a:tcPr>
                </a:tc>
                <a:tc>
                  <a:txBody>
                    <a:bodyPr/>
                    <a:lstStyle/>
                    <a:p>
                      <a:pPr marL="0" marR="0" lvl="0" indent="0" algn="ctr" defTabSz="914400" rtl="0" eaLnBrk="1" fontAlgn="base" latinLnBrk="0" hangingPunct="1">
                        <a:lnSpc>
                          <a:spcPts val="2400"/>
                        </a:lnSpc>
                        <a:spcBef>
                          <a:spcPct val="0"/>
                        </a:spcBef>
                        <a:spcAft>
                          <a:spcPct val="0"/>
                        </a:spcAft>
                        <a:buClr>
                          <a:srgbClr val="990000"/>
                        </a:buClr>
                        <a:buSzTx/>
                        <a:buFont typeface="Symbol" pitchFamily="18" charset="2"/>
                        <a:buNone/>
                        <a:tabLst/>
                        <a:defRPr/>
                      </a:pPr>
                      <a:r>
                        <a:rPr lang="en-US" sz="1400" b="1" baseline="0" dirty="0">
                          <a:solidFill>
                            <a:schemeClr val="bg1"/>
                          </a:solidFill>
                          <a:latin typeface="Arial" panose="020B0604020202020204" pitchFamily="34" charset="0"/>
                          <a:cs typeface="Arial" panose="020B0604020202020204" pitchFamily="34" charset="0"/>
                        </a:rPr>
                        <a:t>Antiretroviral Received </a:t>
                      </a:r>
                      <a:br>
                        <a:rPr lang="en-US" sz="1400" b="1"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(n = 335)</a:t>
                      </a:r>
                    </a:p>
                  </a:txBody>
                  <a:tcPr marL="54864" marR="34290" marT="34290" marB="34290" anchor="ctr" horzOverflow="overflow">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D7A97"/>
                    </a:solidFill>
                  </a:tcPr>
                </a:tc>
                <a:extLst>
                  <a:ext uri="{0D108BD9-81ED-4DB2-BD59-A6C34878D82A}">
                    <a16:rowId xmlns:a16="http://schemas.microsoft.com/office/drawing/2014/main" val="10001"/>
                  </a:ext>
                </a:extLst>
              </a:tr>
              <a:tr h="687693">
                <a:tc>
                  <a:txBody>
                    <a:bodyPr/>
                    <a:lstStyle/>
                    <a:p>
                      <a:r>
                        <a:rPr lang="en-US" sz="1400" dirty="0">
                          <a:latin typeface="Arial" panose="020B0604020202020204" pitchFamily="34" charset="0"/>
                          <a:cs typeface="Arial" panose="020B0604020202020204" pitchFamily="34" charset="0"/>
                        </a:rPr>
                        <a:t>Tenofovir DF-emtricitabine-efavirenz</a:t>
                      </a:r>
                    </a:p>
                  </a:txBody>
                  <a:tcPr marL="27432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160 (48)</a:t>
                      </a:r>
                    </a:p>
                  </a:txBody>
                  <a:tcPr marL="54864" marR="34290" marT="34290" marB="34290" anchor="ctr" horzOverflow="overflow">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2"/>
                  </a:ext>
                </a:extLst>
              </a:tr>
              <a:tr h="687693">
                <a:tc>
                  <a:txBody>
                    <a:bodyPr/>
                    <a:lstStyle/>
                    <a:p>
                      <a:r>
                        <a:rPr lang="en-US" sz="1400" dirty="0">
                          <a:latin typeface="Arial" panose="020B0604020202020204" pitchFamily="34" charset="0"/>
                          <a:cs typeface="Arial" panose="020B0604020202020204" pitchFamily="34" charset="0"/>
                        </a:rPr>
                        <a:t>Tenofovir DF-emtricitabine-rilpivirine </a:t>
                      </a:r>
                      <a:endParaRPr lang="en-US" sz="1400" dirty="0">
                        <a:solidFill>
                          <a:schemeClr val="tx1"/>
                        </a:solidFill>
                        <a:latin typeface="Arial" panose="020B0604020202020204" pitchFamily="34" charset="0"/>
                        <a:cs typeface="Arial" panose="020B0604020202020204" pitchFamily="34" charset="0"/>
                      </a:endParaRPr>
                    </a:p>
                  </a:txBody>
                  <a:tcPr marL="27432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29 (9)</a:t>
                      </a:r>
                    </a:p>
                  </a:txBody>
                  <a:tcPr marL="54864" marR="34290" marT="34290" marB="34290" anchor="ctr" horzOverflow="overflow">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3"/>
                  </a:ext>
                </a:extLst>
              </a:tr>
              <a:tr h="687693">
                <a:tc>
                  <a:txBody>
                    <a:bodyPr/>
                    <a:lstStyle/>
                    <a:p>
                      <a:r>
                        <a:rPr lang="en-US" sz="1400" dirty="0">
                          <a:latin typeface="Arial" panose="020B0604020202020204" pitchFamily="34" charset="0"/>
                          <a:cs typeface="Arial" panose="020B0604020202020204" pitchFamily="34" charset="0"/>
                        </a:rPr>
                        <a:t>Tenofovir DF-emtricitabine +</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Raltegravir</a:t>
                      </a:r>
                      <a:endParaRPr lang="en-US" sz="1400" dirty="0">
                        <a:solidFill>
                          <a:schemeClr val="tx1"/>
                        </a:solidFill>
                        <a:latin typeface="Arial" panose="020B0604020202020204" pitchFamily="34" charset="0"/>
                        <a:cs typeface="Arial" panose="020B0604020202020204" pitchFamily="34" charset="0"/>
                      </a:endParaRPr>
                    </a:p>
                  </a:txBody>
                  <a:tcPr marL="27432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D1D1D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146 (44)</a:t>
                      </a:r>
                    </a:p>
                  </a:txBody>
                  <a:tcPr marL="54864" marR="34290" marT="34290" marB="34290" anchor="ctr" horzOverflow="overflow">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22754099"/>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5812"/>
            <a:ext cx="8515350" cy="742950"/>
          </a:xfrm>
        </p:spPr>
        <p:txBody>
          <a:bodyPr>
            <a:normAutofit/>
          </a:bodyPr>
          <a:lstStyle/>
          <a:p>
            <a:r>
              <a:rPr lang="en-US" sz="2000" dirty="0"/>
              <a:t>Ledipasvir-Sofosbuvir in GT1 or GT4 with HIV Coinfection</a:t>
            </a:r>
            <a:br>
              <a:rPr lang="en-US" sz="2000" dirty="0"/>
            </a:br>
            <a:r>
              <a:rPr lang="en-US" sz="2000" dirty="0"/>
              <a:t>ION-4 Trial: Results</a:t>
            </a:r>
          </a:p>
        </p:txBody>
      </p:sp>
      <p:sp>
        <p:nvSpPr>
          <p:cNvPr id="2" name="Text Placeholder 1"/>
          <p:cNvSpPr>
            <a:spLocks noGrp="1"/>
          </p:cNvSpPr>
          <p:nvPr>
            <p:ph type="body" idx="10"/>
          </p:nvPr>
        </p:nvSpPr>
        <p:spPr>
          <a:prstGeom prst="rect">
            <a:avLst/>
          </a:prstGeom>
        </p:spPr>
        <p:txBody>
          <a:bodyPr/>
          <a:lstStyle/>
          <a:p>
            <a:r>
              <a:rPr lang="en-US" dirty="0"/>
              <a:t>ION-4: SVR12 Results by Genotype</a:t>
            </a:r>
          </a:p>
        </p:txBody>
      </p:sp>
      <p:sp>
        <p:nvSpPr>
          <p:cNvPr id="7" name="Content Placeholder 6"/>
          <p:cNvSpPr>
            <a:spLocks noGrp="1"/>
          </p:cNvSpPr>
          <p:nvPr>
            <p:ph type="body" sz="quarter" idx="14"/>
          </p:nvPr>
        </p:nvSpPr>
        <p:spPr/>
        <p:txBody>
          <a:bodyPr/>
          <a:lstStyle/>
          <a:p>
            <a:r>
              <a:rPr lang="en-US" dirty="0"/>
              <a:t>Source: </a:t>
            </a:r>
            <a:r>
              <a:rPr lang="en-US" dirty="0" err="1"/>
              <a:t>Naggie</a:t>
            </a:r>
            <a:r>
              <a:rPr lang="en-US" dirty="0"/>
              <a:t> S, et al. N </a:t>
            </a:r>
            <a:r>
              <a:rPr lang="en-US" dirty="0" err="1"/>
              <a:t>Engl</a:t>
            </a:r>
            <a:r>
              <a:rPr lang="en-US" dirty="0"/>
              <a:t> J Med 2015;378:705-13.</a:t>
            </a:r>
          </a:p>
        </p:txBody>
      </p:sp>
      <p:graphicFrame>
        <p:nvGraphicFramePr>
          <p:cNvPr id="6" name="Chart 5"/>
          <p:cNvGraphicFramePr>
            <a:graphicFrameLocks/>
          </p:cNvGraphicFramePr>
          <p:nvPr>
            <p:extLst>
              <p:ext uri="{D42A27DB-BD31-4B8C-83A1-F6EECF244321}">
                <p14:modId xmlns:p14="http://schemas.microsoft.com/office/powerpoint/2010/main" val="3746917504"/>
              </p:ext>
            </p:extLst>
          </p:nvPr>
        </p:nvGraphicFramePr>
        <p:xfrm>
          <a:off x="461010" y="1534898"/>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2012354" y="3650310"/>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321/335</a:t>
            </a:r>
          </a:p>
        </p:txBody>
      </p:sp>
      <p:sp>
        <p:nvSpPr>
          <p:cNvPr id="11" name="Rectangle 10"/>
          <p:cNvSpPr/>
          <p:nvPr/>
        </p:nvSpPr>
        <p:spPr>
          <a:xfrm>
            <a:off x="3818571" y="3650309"/>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240/250</a:t>
            </a:r>
          </a:p>
        </p:txBody>
      </p:sp>
      <p:sp>
        <p:nvSpPr>
          <p:cNvPr id="12" name="Rectangle 11"/>
          <p:cNvSpPr/>
          <p:nvPr/>
        </p:nvSpPr>
        <p:spPr>
          <a:xfrm>
            <a:off x="5566885" y="3650308"/>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74/77</a:t>
            </a:r>
          </a:p>
        </p:txBody>
      </p:sp>
      <p:sp>
        <p:nvSpPr>
          <p:cNvPr id="13" name="Rectangle 12"/>
          <p:cNvSpPr/>
          <p:nvPr/>
        </p:nvSpPr>
        <p:spPr>
          <a:xfrm>
            <a:off x="7315199" y="3650307"/>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8/8</a:t>
            </a:r>
          </a:p>
        </p:txBody>
      </p:sp>
      <p:sp>
        <p:nvSpPr>
          <p:cNvPr id="14" name="Rectangle 13">
            <a:extLst>
              <a:ext uri="{FF2B5EF4-FFF2-40B4-BE49-F238E27FC236}">
                <a16:creationId xmlns:a16="http://schemas.microsoft.com/office/drawing/2014/main" id="{40AC17DE-8BD3-2798-8890-970F636A46BE}"/>
              </a:ext>
            </a:extLst>
          </p:cNvPr>
          <p:cNvSpPr/>
          <p:nvPr/>
        </p:nvSpPr>
        <p:spPr>
          <a:xfrm>
            <a:off x="3537567" y="2011407"/>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93-98)</a:t>
            </a:r>
          </a:p>
        </p:txBody>
      </p:sp>
      <p:sp>
        <p:nvSpPr>
          <p:cNvPr id="15" name="Rectangle 14">
            <a:extLst>
              <a:ext uri="{FF2B5EF4-FFF2-40B4-BE49-F238E27FC236}">
                <a16:creationId xmlns:a16="http://schemas.microsoft.com/office/drawing/2014/main" id="{1E7D5CC0-3430-CE2F-A686-CA25A5F050D1}"/>
              </a:ext>
            </a:extLst>
          </p:cNvPr>
          <p:cNvSpPr/>
          <p:nvPr/>
        </p:nvSpPr>
        <p:spPr>
          <a:xfrm>
            <a:off x="5297340" y="1989167"/>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89-99)</a:t>
            </a:r>
          </a:p>
        </p:txBody>
      </p:sp>
      <p:sp>
        <p:nvSpPr>
          <p:cNvPr id="16" name="Rectangle 15">
            <a:extLst>
              <a:ext uri="{FF2B5EF4-FFF2-40B4-BE49-F238E27FC236}">
                <a16:creationId xmlns:a16="http://schemas.microsoft.com/office/drawing/2014/main" id="{967138C0-070A-6822-6593-0D4AF81E273C}"/>
              </a:ext>
            </a:extLst>
          </p:cNvPr>
          <p:cNvSpPr/>
          <p:nvPr/>
        </p:nvSpPr>
        <p:spPr>
          <a:xfrm>
            <a:off x="7067649" y="1951843"/>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66-100)</a:t>
            </a:r>
          </a:p>
        </p:txBody>
      </p:sp>
      <p:sp>
        <p:nvSpPr>
          <p:cNvPr id="17" name="Rectangle 16">
            <a:extLst>
              <a:ext uri="{FF2B5EF4-FFF2-40B4-BE49-F238E27FC236}">
                <a16:creationId xmlns:a16="http://schemas.microsoft.com/office/drawing/2014/main" id="{364061DE-7B46-33B2-378E-82C70A244D33}"/>
              </a:ext>
            </a:extLst>
          </p:cNvPr>
          <p:cNvSpPr/>
          <p:nvPr/>
        </p:nvSpPr>
        <p:spPr>
          <a:xfrm>
            <a:off x="1776366" y="2031700"/>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93-98)</a:t>
            </a:r>
          </a:p>
        </p:txBody>
      </p:sp>
    </p:spTree>
    <p:extLst>
      <p:ext uri="{BB962C8B-B14F-4D97-AF65-F5344CB8AC3E}">
        <p14:creationId xmlns:p14="http://schemas.microsoft.com/office/powerpoint/2010/main" val="3973250237"/>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5812"/>
            <a:ext cx="8515350" cy="742950"/>
          </a:xfrm>
        </p:spPr>
        <p:txBody>
          <a:bodyPr>
            <a:normAutofit/>
          </a:bodyPr>
          <a:lstStyle/>
          <a:p>
            <a:r>
              <a:rPr lang="en-US" sz="2000" dirty="0" err="1"/>
              <a:t>Ledipasvir-Sofosbuvir</a:t>
            </a:r>
            <a:r>
              <a:rPr lang="en-US" sz="2000" dirty="0"/>
              <a:t> in GT1 or GT4 with HIV </a:t>
            </a:r>
            <a:r>
              <a:rPr lang="en-US" sz="2000" dirty="0" err="1"/>
              <a:t>Coinfection</a:t>
            </a:r>
            <a:br>
              <a:rPr lang="en-US" sz="2000" dirty="0"/>
            </a:br>
            <a:r>
              <a:rPr lang="en-US" sz="2000" dirty="0"/>
              <a:t>ION-4 Trial: Results</a:t>
            </a:r>
          </a:p>
        </p:txBody>
      </p:sp>
      <p:sp>
        <p:nvSpPr>
          <p:cNvPr id="2" name="Text Placeholder 1"/>
          <p:cNvSpPr>
            <a:spLocks noGrp="1"/>
          </p:cNvSpPr>
          <p:nvPr>
            <p:ph type="body" idx="10"/>
          </p:nvPr>
        </p:nvSpPr>
        <p:spPr>
          <a:prstGeom prst="rect">
            <a:avLst/>
          </a:prstGeom>
        </p:spPr>
        <p:txBody>
          <a:bodyPr/>
          <a:lstStyle/>
          <a:p>
            <a:r>
              <a:rPr lang="en-US" dirty="0"/>
              <a:t>ION-4: SVR12 Results by Prior Treatment Status and Cirrhosis Status</a:t>
            </a:r>
          </a:p>
        </p:txBody>
      </p:sp>
      <p:sp>
        <p:nvSpPr>
          <p:cNvPr id="7" name="Content Placeholder 6"/>
          <p:cNvSpPr>
            <a:spLocks noGrp="1"/>
          </p:cNvSpPr>
          <p:nvPr>
            <p:ph type="body" sz="quarter" idx="14"/>
          </p:nvPr>
        </p:nvSpPr>
        <p:spPr/>
        <p:txBody>
          <a:bodyPr/>
          <a:lstStyle/>
          <a:p>
            <a:r>
              <a:rPr lang="en-US" dirty="0"/>
              <a:t>Source: </a:t>
            </a:r>
            <a:r>
              <a:rPr lang="en-US" dirty="0" err="1"/>
              <a:t>Naggie</a:t>
            </a:r>
            <a:r>
              <a:rPr lang="en-US" dirty="0"/>
              <a:t> S, et al. N </a:t>
            </a:r>
            <a:r>
              <a:rPr lang="en-US" dirty="0" err="1"/>
              <a:t>Engl</a:t>
            </a:r>
            <a:r>
              <a:rPr lang="en-US" dirty="0"/>
              <a:t> J Med 2015;378:705-13.</a:t>
            </a:r>
          </a:p>
        </p:txBody>
      </p:sp>
      <p:graphicFrame>
        <p:nvGraphicFramePr>
          <p:cNvPr id="6" name="Chart 5"/>
          <p:cNvGraphicFramePr>
            <a:graphicFrameLocks/>
          </p:cNvGraphicFramePr>
          <p:nvPr>
            <p:extLst>
              <p:ext uri="{D42A27DB-BD31-4B8C-83A1-F6EECF244321}">
                <p14:modId xmlns:p14="http://schemas.microsoft.com/office/powerpoint/2010/main" val="570308218"/>
              </p:ext>
            </p:extLst>
          </p:nvPr>
        </p:nvGraphicFramePr>
        <p:xfrm>
          <a:off x="461010" y="1534898"/>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
          <p:cNvSpPr>
            <a:spLocks noChangeArrowheads="1"/>
          </p:cNvSpPr>
          <p:nvPr/>
        </p:nvSpPr>
        <p:spPr bwMode="auto">
          <a:xfrm>
            <a:off x="2949679" y="4111523"/>
            <a:ext cx="2674373" cy="362154"/>
          </a:xfrm>
          <a:prstGeom prst="rect">
            <a:avLst/>
          </a:prstGeom>
          <a:solidFill>
            <a:srgbClr val="626442"/>
          </a:solidFill>
          <a:ln w="6350" cmpd="sng">
            <a:noFill/>
            <a:miter lim="800000"/>
            <a:headEnd/>
            <a:tailEnd/>
          </a:ln>
          <a:effectLst/>
        </p:spPr>
        <p:txBody>
          <a:bodyPr wrap="none" lIns="68580" anchor="ctr"/>
          <a:lstStyle/>
          <a:p>
            <a:pPr algn="ctr">
              <a:lnSpc>
                <a:spcPts val="1350"/>
              </a:lnSpc>
            </a:pPr>
            <a:r>
              <a:rPr lang="en-US" sz="1400" dirty="0">
                <a:solidFill>
                  <a:schemeClr val="bg1"/>
                </a:solidFill>
                <a:latin typeface="Arial"/>
                <a:cs typeface="Arial"/>
              </a:rPr>
              <a:t>Prior Treatment Status</a:t>
            </a:r>
          </a:p>
        </p:txBody>
      </p:sp>
      <p:sp>
        <p:nvSpPr>
          <p:cNvPr id="9" name="Rectangle 5"/>
          <p:cNvSpPr>
            <a:spLocks noChangeArrowheads="1"/>
          </p:cNvSpPr>
          <p:nvPr/>
        </p:nvSpPr>
        <p:spPr bwMode="auto">
          <a:xfrm>
            <a:off x="5781368" y="4111523"/>
            <a:ext cx="2674373" cy="362154"/>
          </a:xfrm>
          <a:prstGeom prst="rect">
            <a:avLst/>
          </a:prstGeom>
          <a:solidFill>
            <a:srgbClr val="40292A"/>
          </a:solidFill>
          <a:ln w="6350" cmpd="sng">
            <a:noFill/>
            <a:miter lim="800000"/>
            <a:headEnd/>
            <a:tailEnd/>
          </a:ln>
          <a:effectLst/>
        </p:spPr>
        <p:txBody>
          <a:bodyPr wrap="none" lIns="68580" anchor="ctr"/>
          <a:lstStyle/>
          <a:p>
            <a:pPr algn="ctr">
              <a:lnSpc>
                <a:spcPts val="1350"/>
              </a:lnSpc>
            </a:pPr>
            <a:r>
              <a:rPr lang="en-US" sz="1400" dirty="0">
                <a:solidFill>
                  <a:schemeClr val="bg1"/>
                </a:solidFill>
                <a:latin typeface="Arial"/>
                <a:cs typeface="Arial"/>
              </a:rPr>
              <a:t>Cirrhosis Status</a:t>
            </a:r>
          </a:p>
        </p:txBody>
      </p:sp>
      <p:sp>
        <p:nvSpPr>
          <p:cNvPr id="10" name="Rectangle 9"/>
          <p:cNvSpPr/>
          <p:nvPr/>
        </p:nvSpPr>
        <p:spPr>
          <a:xfrm>
            <a:off x="1762038" y="3437485"/>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321/335</a:t>
            </a:r>
          </a:p>
        </p:txBody>
      </p:sp>
      <p:sp>
        <p:nvSpPr>
          <p:cNvPr id="11" name="Rectangle 10"/>
          <p:cNvSpPr/>
          <p:nvPr/>
        </p:nvSpPr>
        <p:spPr>
          <a:xfrm>
            <a:off x="3186036" y="3431341"/>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143/150</a:t>
            </a:r>
          </a:p>
        </p:txBody>
      </p:sp>
      <p:sp>
        <p:nvSpPr>
          <p:cNvPr id="12" name="Rectangle 11"/>
          <p:cNvSpPr/>
          <p:nvPr/>
        </p:nvSpPr>
        <p:spPr>
          <a:xfrm>
            <a:off x="4622412" y="3425197"/>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179/185</a:t>
            </a:r>
          </a:p>
        </p:txBody>
      </p:sp>
      <p:sp>
        <p:nvSpPr>
          <p:cNvPr id="13" name="Rectangle 12"/>
          <p:cNvSpPr/>
          <p:nvPr/>
        </p:nvSpPr>
        <p:spPr>
          <a:xfrm>
            <a:off x="6050242" y="3425196"/>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259/268</a:t>
            </a:r>
          </a:p>
        </p:txBody>
      </p:sp>
      <p:sp>
        <p:nvSpPr>
          <p:cNvPr id="14" name="Rectangle 13"/>
          <p:cNvSpPr/>
          <p:nvPr/>
        </p:nvSpPr>
        <p:spPr>
          <a:xfrm>
            <a:off x="7474240" y="3425196"/>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63/67</a:t>
            </a:r>
          </a:p>
        </p:txBody>
      </p:sp>
      <p:sp>
        <p:nvSpPr>
          <p:cNvPr id="16" name="Rectangle 15">
            <a:extLst>
              <a:ext uri="{FF2B5EF4-FFF2-40B4-BE49-F238E27FC236}">
                <a16:creationId xmlns:a16="http://schemas.microsoft.com/office/drawing/2014/main" id="{1C303467-7D58-D8C1-DD8A-D1540C0AD613}"/>
              </a:ext>
            </a:extLst>
          </p:cNvPr>
          <p:cNvSpPr/>
          <p:nvPr/>
        </p:nvSpPr>
        <p:spPr>
          <a:xfrm>
            <a:off x="2965933" y="2021867"/>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rgbClr val="FFFFFF"/>
                </a:solidFill>
                <a:latin typeface="Arial" panose="020B0604020202020204" pitchFamily="34" charset="0"/>
                <a:cs typeface="Arial" panose="020B0604020202020204" pitchFamily="34" charset="0"/>
              </a:rPr>
              <a:t>(95% CI, 91-98)</a:t>
            </a:r>
          </a:p>
        </p:txBody>
      </p:sp>
      <p:sp>
        <p:nvSpPr>
          <p:cNvPr id="17" name="Rectangle 16">
            <a:extLst>
              <a:ext uri="{FF2B5EF4-FFF2-40B4-BE49-F238E27FC236}">
                <a16:creationId xmlns:a16="http://schemas.microsoft.com/office/drawing/2014/main" id="{724BAABB-C686-CB1A-5CB1-CE8E4D71B51A}"/>
              </a:ext>
            </a:extLst>
          </p:cNvPr>
          <p:cNvSpPr/>
          <p:nvPr/>
        </p:nvSpPr>
        <p:spPr>
          <a:xfrm>
            <a:off x="4388774" y="1973603"/>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rgbClr val="FFFFFF"/>
                </a:solidFill>
                <a:latin typeface="Arial" panose="020B0604020202020204" pitchFamily="34" charset="0"/>
                <a:cs typeface="Arial" panose="020B0604020202020204" pitchFamily="34" charset="0"/>
              </a:rPr>
              <a:t>(95% CI, 93-99)</a:t>
            </a:r>
          </a:p>
        </p:txBody>
      </p:sp>
      <p:sp>
        <p:nvSpPr>
          <p:cNvPr id="18" name="Rectangle 17">
            <a:extLst>
              <a:ext uri="{FF2B5EF4-FFF2-40B4-BE49-F238E27FC236}">
                <a16:creationId xmlns:a16="http://schemas.microsoft.com/office/drawing/2014/main" id="{D21B86BA-2AFA-FC5E-D87E-1DAD232236D4}"/>
              </a:ext>
            </a:extLst>
          </p:cNvPr>
          <p:cNvSpPr/>
          <p:nvPr/>
        </p:nvSpPr>
        <p:spPr>
          <a:xfrm>
            <a:off x="5812265" y="1994135"/>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rgbClr val="FFFFFF"/>
                </a:solidFill>
                <a:latin typeface="Arial" panose="020B0604020202020204" pitchFamily="34" charset="0"/>
                <a:cs typeface="Arial" panose="020B0604020202020204" pitchFamily="34" charset="0"/>
              </a:rPr>
              <a:t>(95% CI, 94-99)</a:t>
            </a:r>
          </a:p>
        </p:txBody>
      </p:sp>
      <p:sp>
        <p:nvSpPr>
          <p:cNvPr id="19" name="Rectangle 18">
            <a:extLst>
              <a:ext uri="{FF2B5EF4-FFF2-40B4-BE49-F238E27FC236}">
                <a16:creationId xmlns:a16="http://schemas.microsoft.com/office/drawing/2014/main" id="{0BBDCF00-67FD-7398-5A49-2801D2C44388}"/>
              </a:ext>
            </a:extLst>
          </p:cNvPr>
          <p:cNvSpPr/>
          <p:nvPr/>
        </p:nvSpPr>
        <p:spPr>
          <a:xfrm>
            <a:off x="1524430" y="2031700"/>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rgbClr val="FFFFFF"/>
                </a:solidFill>
                <a:latin typeface="Arial" panose="020B0604020202020204" pitchFamily="34" charset="0"/>
                <a:cs typeface="Arial" panose="020B0604020202020204" pitchFamily="34" charset="0"/>
              </a:rPr>
              <a:t>(95% CI, 93-98)</a:t>
            </a:r>
          </a:p>
        </p:txBody>
      </p:sp>
      <p:sp>
        <p:nvSpPr>
          <p:cNvPr id="20" name="Rectangle 19">
            <a:extLst>
              <a:ext uri="{FF2B5EF4-FFF2-40B4-BE49-F238E27FC236}">
                <a16:creationId xmlns:a16="http://schemas.microsoft.com/office/drawing/2014/main" id="{DDB624D3-201F-F6FB-7E25-9BD42AC36F6E}"/>
              </a:ext>
            </a:extLst>
          </p:cNvPr>
          <p:cNvSpPr/>
          <p:nvPr/>
        </p:nvSpPr>
        <p:spPr>
          <a:xfrm>
            <a:off x="7219981" y="2043510"/>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rgbClr val="FFFFFF"/>
                </a:solidFill>
                <a:latin typeface="Arial" panose="020B0604020202020204" pitchFamily="34" charset="0"/>
                <a:cs typeface="Arial" panose="020B0604020202020204" pitchFamily="34" charset="0"/>
              </a:rPr>
              <a:t>(95% CI, 85-98)</a:t>
            </a:r>
          </a:p>
        </p:txBody>
      </p:sp>
    </p:spTree>
    <p:extLst>
      <p:ext uri="{BB962C8B-B14F-4D97-AF65-F5344CB8AC3E}">
        <p14:creationId xmlns:p14="http://schemas.microsoft.com/office/powerpoint/2010/main" val="900663218"/>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5812"/>
            <a:ext cx="8515350" cy="742950"/>
          </a:xfrm>
        </p:spPr>
        <p:txBody>
          <a:bodyPr>
            <a:normAutofit/>
          </a:bodyPr>
          <a:lstStyle/>
          <a:p>
            <a:r>
              <a:rPr lang="en-US" sz="2000" dirty="0" err="1"/>
              <a:t>Ledipasvir-Sofosbuvir</a:t>
            </a:r>
            <a:r>
              <a:rPr lang="en-US" sz="2000" dirty="0"/>
              <a:t> in GT1 or GT4 with HIV </a:t>
            </a:r>
            <a:r>
              <a:rPr lang="en-US" sz="2000" dirty="0" err="1"/>
              <a:t>Coinfection</a:t>
            </a:r>
            <a:br>
              <a:rPr lang="en-US" sz="2000" dirty="0"/>
            </a:br>
            <a:r>
              <a:rPr lang="en-US" sz="2000" dirty="0"/>
              <a:t>ION-4 Trial: Adverse Effects</a:t>
            </a:r>
          </a:p>
        </p:txBody>
      </p:sp>
      <p:sp>
        <p:nvSpPr>
          <p:cNvPr id="7" name="Content Placeholder 6"/>
          <p:cNvSpPr>
            <a:spLocks noGrp="1"/>
          </p:cNvSpPr>
          <p:nvPr>
            <p:ph type="body" sz="quarter" idx="14"/>
          </p:nvPr>
        </p:nvSpPr>
        <p:spPr/>
        <p:txBody>
          <a:bodyPr/>
          <a:lstStyle/>
          <a:p>
            <a:r>
              <a:rPr lang="en-US" dirty="0"/>
              <a:t>Source: </a:t>
            </a:r>
            <a:r>
              <a:rPr lang="en-US" dirty="0" err="1"/>
              <a:t>Naggie</a:t>
            </a:r>
            <a:r>
              <a:rPr lang="en-US" dirty="0"/>
              <a:t> S, et al. N </a:t>
            </a:r>
            <a:r>
              <a:rPr lang="en-US" dirty="0" err="1"/>
              <a:t>Engl</a:t>
            </a:r>
            <a:r>
              <a:rPr lang="en-US" dirty="0"/>
              <a:t> J Med 2015;378:705-13.</a:t>
            </a:r>
          </a:p>
        </p:txBody>
      </p:sp>
      <p:graphicFrame>
        <p:nvGraphicFramePr>
          <p:cNvPr id="6" name="Content Placeholder 6"/>
          <p:cNvGraphicFramePr>
            <a:graphicFrameLocks/>
          </p:cNvGraphicFramePr>
          <p:nvPr>
            <p:extLst>
              <p:ext uri="{D42A27DB-BD31-4B8C-83A1-F6EECF244321}">
                <p14:modId xmlns:p14="http://schemas.microsoft.com/office/powerpoint/2010/main" val="683475331"/>
              </p:ext>
            </p:extLst>
          </p:nvPr>
        </p:nvGraphicFramePr>
        <p:xfrm>
          <a:off x="457196" y="1016947"/>
          <a:ext cx="8225330" cy="3657603"/>
        </p:xfrm>
        <a:graphic>
          <a:graphicData uri="http://schemas.openxmlformats.org/drawingml/2006/table">
            <a:tbl>
              <a:tblPr firstRow="1" bandRow="1">
                <a:tableStyleId>{5C22544A-7EE6-4342-B048-85BDC9FD1C3A}</a:tableStyleId>
              </a:tblPr>
              <a:tblGrid>
                <a:gridCol w="4112665">
                  <a:extLst>
                    <a:ext uri="{9D8B030D-6E8A-4147-A177-3AD203B41FA5}">
                      <a16:colId xmlns:a16="http://schemas.microsoft.com/office/drawing/2014/main" val="20000"/>
                    </a:ext>
                  </a:extLst>
                </a:gridCol>
                <a:gridCol w="4112665">
                  <a:extLst>
                    <a:ext uri="{9D8B030D-6E8A-4147-A177-3AD203B41FA5}">
                      <a16:colId xmlns:a16="http://schemas.microsoft.com/office/drawing/2014/main" val="20001"/>
                    </a:ext>
                  </a:extLst>
                </a:gridCol>
              </a:tblGrid>
              <a:tr h="535748">
                <a:tc>
                  <a:txBody>
                    <a:bodyPr/>
                    <a:lstStyle/>
                    <a:p>
                      <a:r>
                        <a:rPr lang="en-US" sz="1400" dirty="0">
                          <a:latin typeface="Arial" panose="020B0604020202020204" pitchFamily="34" charset="0"/>
                          <a:cs typeface="Arial" panose="020B0604020202020204" pitchFamily="34" charset="0"/>
                        </a:rPr>
                        <a:t>Event</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1">
                        <a:lumMod val="75000"/>
                        <a:lumOff val="25000"/>
                      </a:schemeClr>
                    </a:solidFill>
                  </a:tcPr>
                </a:tc>
                <a:tc>
                  <a:txBody>
                    <a:bodyPr/>
                    <a:lstStyle/>
                    <a:p>
                      <a:pPr algn="ctr"/>
                      <a:r>
                        <a:rPr lang="en-US" sz="1400" b="1" baseline="0" dirty="0" err="1">
                          <a:solidFill>
                            <a:schemeClr val="bg1"/>
                          </a:solidFill>
                          <a:latin typeface="Arial" panose="020B0604020202020204" pitchFamily="34" charset="0"/>
                          <a:cs typeface="Arial" panose="020B0604020202020204" pitchFamily="34" charset="0"/>
                          <a:sym typeface="Wingdings" panose="05000000000000000000" pitchFamily="2" charset="2"/>
                        </a:rPr>
                        <a:t>Ledipasvir-Sofosbuvir</a:t>
                      </a:r>
                      <a:r>
                        <a:rPr lang="en-US" sz="1200" b="1" baseline="0" dirty="0">
                          <a:solidFill>
                            <a:schemeClr val="bg1"/>
                          </a:solidFill>
                          <a:latin typeface="Arial" panose="020B0604020202020204" pitchFamily="34" charset="0"/>
                          <a:cs typeface="Arial" panose="020B0604020202020204" pitchFamily="34" charset="0"/>
                          <a:sym typeface="Wingdings" panose="05000000000000000000" pitchFamily="2" charset="2"/>
                        </a:rPr>
                        <a:t> </a:t>
                      </a:r>
                      <a:br>
                        <a:rPr lang="en-US" sz="1200" b="1" baseline="0" dirty="0">
                          <a:solidFill>
                            <a:schemeClr val="bg1"/>
                          </a:solidFill>
                          <a:latin typeface="Arial" panose="020B0604020202020204" pitchFamily="34" charset="0"/>
                          <a:cs typeface="Arial" panose="020B0604020202020204" pitchFamily="34" charset="0"/>
                          <a:sym typeface="Wingdings" panose="05000000000000000000" pitchFamily="2" charset="2"/>
                        </a:rPr>
                      </a:br>
                      <a:r>
                        <a:rPr lang="en-US" sz="1100" b="0" dirty="0">
                          <a:latin typeface="Arial" panose="020B0604020202020204" pitchFamily="34" charset="0"/>
                          <a:cs typeface="Arial" panose="020B0604020202020204" pitchFamily="34" charset="0"/>
                        </a:rPr>
                        <a:t>(n =</a:t>
                      </a:r>
                      <a:r>
                        <a:rPr lang="en-US" sz="1100" b="0" baseline="0" dirty="0">
                          <a:latin typeface="Arial" panose="020B0604020202020204" pitchFamily="34" charset="0"/>
                          <a:cs typeface="Arial" panose="020B0604020202020204" pitchFamily="34" charset="0"/>
                        </a:rPr>
                        <a:t> 335</a:t>
                      </a:r>
                      <a:r>
                        <a:rPr lang="en-US" sz="1100" b="0" dirty="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B9D"/>
                    </a:solidFill>
                  </a:tcPr>
                </a:tc>
                <a:extLst>
                  <a:ext uri="{0D108BD9-81ED-4DB2-BD59-A6C34878D82A}">
                    <a16:rowId xmlns:a16="http://schemas.microsoft.com/office/drawing/2014/main" val="10000"/>
                  </a:ext>
                </a:extLst>
              </a:tr>
              <a:tr h="283805">
                <a:tc>
                  <a:txBody>
                    <a:bodyPr/>
                    <a:lstStyle/>
                    <a:p>
                      <a:r>
                        <a:rPr lang="en-US" sz="1200" dirty="0">
                          <a:latin typeface="Arial" panose="020B0604020202020204" pitchFamily="34" charset="0"/>
                          <a:cs typeface="Arial" panose="020B0604020202020204" pitchFamily="34" charset="0"/>
                        </a:rPr>
                        <a:t>Discontinuation</a:t>
                      </a:r>
                      <a:r>
                        <a:rPr lang="en-US" sz="1200" baseline="0" dirty="0">
                          <a:latin typeface="Arial" panose="020B0604020202020204" pitchFamily="34" charset="0"/>
                          <a:cs typeface="Arial" panose="020B0604020202020204" pitchFamily="34" charset="0"/>
                        </a:rPr>
                        <a:t> due to adverse event</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solidFill>
                      <a:srgbClr val="CDD3DD"/>
                    </a:solidFill>
                  </a:tcPr>
                </a:tc>
                <a:tc>
                  <a:txBody>
                    <a:bodyPr/>
                    <a:lstStyle/>
                    <a:p>
                      <a:pPr algn="ctr"/>
                      <a:r>
                        <a:rPr lang="en-US" sz="120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283805">
                <a:tc>
                  <a:txBody>
                    <a:bodyPr/>
                    <a:lstStyle/>
                    <a:p>
                      <a:r>
                        <a:rPr lang="en-US" sz="1200" dirty="0">
                          <a:latin typeface="Arial" panose="020B0604020202020204" pitchFamily="34" charset="0"/>
                          <a:cs typeface="Arial" panose="020B0604020202020204" pitchFamily="34" charset="0"/>
                        </a:rPr>
                        <a:t>Grade 3-4 Adverse</a:t>
                      </a:r>
                      <a:r>
                        <a:rPr lang="en-US" sz="1200" baseline="0" dirty="0">
                          <a:latin typeface="Arial" panose="020B0604020202020204" pitchFamily="34" charset="0"/>
                          <a:cs typeface="Arial" panose="020B0604020202020204" pitchFamily="34" charset="0"/>
                        </a:rPr>
                        <a:t> Event</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r>
                        <a:rPr lang="en-US" sz="1200" dirty="0">
                          <a:latin typeface="Arial" panose="020B0604020202020204" pitchFamily="34" charset="0"/>
                          <a:cs typeface="Arial" panose="020B0604020202020204" pitchFamily="34" charset="0"/>
                        </a:rPr>
                        <a:t>14 (4%)</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solidFill>
                      <a:srgbClr val="E8EAEF"/>
                    </a:solidFill>
                  </a:tcPr>
                </a:tc>
                <a:extLst>
                  <a:ext uri="{0D108BD9-81ED-4DB2-BD59-A6C34878D82A}">
                    <a16:rowId xmlns:a16="http://schemas.microsoft.com/office/drawing/2014/main" val="10002"/>
                  </a:ext>
                </a:extLst>
              </a:tr>
              <a:tr h="283805">
                <a:tc>
                  <a:txBody>
                    <a:bodyPr/>
                    <a:lstStyle/>
                    <a:p>
                      <a:r>
                        <a:rPr lang="en-US" sz="1200" dirty="0">
                          <a:latin typeface="Arial" panose="020B0604020202020204" pitchFamily="34" charset="0"/>
                          <a:cs typeface="Arial" panose="020B0604020202020204" pitchFamily="34" charset="0"/>
                        </a:rPr>
                        <a:t>Serious Adverse</a:t>
                      </a:r>
                      <a:r>
                        <a:rPr lang="en-US" sz="1200" baseline="0" dirty="0">
                          <a:latin typeface="Arial" panose="020B0604020202020204" pitchFamily="34" charset="0"/>
                          <a:cs typeface="Arial" panose="020B0604020202020204" pitchFamily="34" charset="0"/>
                        </a:rPr>
                        <a:t> Event</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r>
                        <a:rPr lang="en-US" sz="1200" dirty="0">
                          <a:latin typeface="Arial" panose="020B0604020202020204" pitchFamily="34" charset="0"/>
                          <a:cs typeface="Arial" panose="020B0604020202020204" pitchFamily="34" charset="0"/>
                        </a:rPr>
                        <a:t>8 (2%)</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283805">
                <a:tc>
                  <a:txBody>
                    <a:bodyPr/>
                    <a:lstStyle/>
                    <a:p>
                      <a:r>
                        <a:rPr lang="en-US" sz="1200" dirty="0">
                          <a:latin typeface="Arial" panose="020B0604020202020204" pitchFamily="34" charset="0"/>
                          <a:cs typeface="Arial" panose="020B0604020202020204" pitchFamily="34" charset="0"/>
                        </a:rPr>
                        <a:t>Headache</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r>
                        <a:rPr lang="en-US" sz="1200" dirty="0">
                          <a:latin typeface="Arial" panose="020B0604020202020204" pitchFamily="34" charset="0"/>
                          <a:cs typeface="Arial" panose="020B0604020202020204" pitchFamily="34" charset="0"/>
                        </a:rPr>
                        <a:t>83</a:t>
                      </a:r>
                      <a:r>
                        <a:rPr lang="en-US" sz="1200" baseline="0" dirty="0">
                          <a:latin typeface="Arial" panose="020B0604020202020204" pitchFamily="34" charset="0"/>
                          <a:cs typeface="Arial" panose="020B0604020202020204" pitchFamily="34" charset="0"/>
                        </a:rPr>
                        <a:t> (25%)</a:t>
                      </a:r>
                      <a:endParaRPr lang="en-US" sz="1200" dirty="0">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4"/>
                  </a:ext>
                </a:extLst>
              </a:tr>
              <a:tr h="283805">
                <a:tc>
                  <a:txBody>
                    <a:bodyPr/>
                    <a:lstStyle/>
                    <a:p>
                      <a:r>
                        <a:rPr lang="en-US" sz="1200" dirty="0">
                          <a:latin typeface="Arial" panose="020B0604020202020204" pitchFamily="34" charset="0"/>
                          <a:cs typeface="Arial" panose="020B0604020202020204" pitchFamily="34" charset="0"/>
                        </a:rPr>
                        <a:t>Fatigue</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r>
                        <a:rPr lang="en-US" sz="1200" dirty="0">
                          <a:latin typeface="Arial" panose="020B0604020202020204" pitchFamily="34" charset="0"/>
                          <a:cs typeface="Arial" panose="020B0604020202020204" pitchFamily="34" charset="0"/>
                        </a:rPr>
                        <a:t>71 (21%)</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5"/>
                  </a:ext>
                </a:extLst>
              </a:tr>
              <a:tr h="283805">
                <a:tc>
                  <a:txBody>
                    <a:bodyPr/>
                    <a:lstStyle/>
                    <a:p>
                      <a:r>
                        <a:rPr lang="en-US" sz="1200" dirty="0">
                          <a:latin typeface="Arial" panose="020B0604020202020204" pitchFamily="34" charset="0"/>
                          <a:cs typeface="Arial" panose="020B0604020202020204" pitchFamily="34" charset="0"/>
                        </a:rPr>
                        <a:t>Diarrhea</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r>
                        <a:rPr lang="en-US" sz="1200" dirty="0">
                          <a:latin typeface="Arial" panose="020B0604020202020204" pitchFamily="34" charset="0"/>
                          <a:cs typeface="Arial" panose="020B0604020202020204" pitchFamily="34" charset="0"/>
                        </a:rPr>
                        <a:t>36 (11%)</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6"/>
                  </a:ext>
                </a:extLst>
              </a:tr>
              <a:tr h="283805">
                <a:tc>
                  <a:txBody>
                    <a:bodyPr/>
                    <a:lstStyle/>
                    <a:p>
                      <a:r>
                        <a:rPr lang="en-US" sz="1200" dirty="0">
                          <a:latin typeface="Arial" panose="020B0604020202020204" pitchFamily="34" charset="0"/>
                          <a:cs typeface="Arial" panose="020B0604020202020204" pitchFamily="34" charset="0"/>
                        </a:rPr>
                        <a:t>Nausea</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r>
                        <a:rPr lang="en-US" sz="1200" dirty="0">
                          <a:latin typeface="Arial" panose="020B0604020202020204" pitchFamily="34" charset="0"/>
                          <a:cs typeface="Arial" panose="020B0604020202020204" pitchFamily="34" charset="0"/>
                        </a:rPr>
                        <a:t>33 (10%)</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7"/>
                  </a:ext>
                </a:extLst>
              </a:tr>
              <a:tr h="283805">
                <a:tc>
                  <a:txBody>
                    <a:bodyPr/>
                    <a:lstStyle/>
                    <a:p>
                      <a:r>
                        <a:rPr lang="en-US" sz="1200" dirty="0">
                          <a:latin typeface="Arial" panose="020B0604020202020204" pitchFamily="34" charset="0"/>
                          <a:cs typeface="Arial" panose="020B0604020202020204" pitchFamily="34" charset="0"/>
                        </a:rPr>
                        <a:t>Arthralgia</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r>
                        <a:rPr lang="en-US" sz="1200" dirty="0">
                          <a:latin typeface="Arial" panose="020B0604020202020204" pitchFamily="34" charset="0"/>
                          <a:cs typeface="Arial" panose="020B0604020202020204" pitchFamily="34" charset="0"/>
                        </a:rPr>
                        <a:t>22 (7%)</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8"/>
                  </a:ext>
                </a:extLst>
              </a:tr>
              <a:tr h="283805">
                <a:tc>
                  <a:txBody>
                    <a:bodyPr/>
                    <a:lstStyle/>
                    <a:p>
                      <a:r>
                        <a:rPr lang="en-US" sz="1200" baseline="0" dirty="0">
                          <a:latin typeface="Arial" panose="020B0604020202020204" pitchFamily="34" charset="0"/>
                          <a:cs typeface="Arial" panose="020B0604020202020204" pitchFamily="34" charset="0"/>
                        </a:rPr>
                        <a:t>Upper respiratory tract infection</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r>
                        <a:rPr lang="en-US" sz="1200" dirty="0">
                          <a:latin typeface="Arial" panose="020B0604020202020204" pitchFamily="34" charset="0"/>
                          <a:cs typeface="Arial" panose="020B0604020202020204" pitchFamily="34" charset="0"/>
                        </a:rPr>
                        <a:t>18 (5%)</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9"/>
                  </a:ext>
                </a:extLst>
              </a:tr>
              <a:tr h="283805">
                <a:tc>
                  <a:txBody>
                    <a:bodyPr/>
                    <a:lstStyle/>
                    <a:p>
                      <a:r>
                        <a:rPr lang="en-US" sz="1200" baseline="0" dirty="0">
                          <a:latin typeface="Arial" panose="020B0604020202020204" pitchFamily="34" charset="0"/>
                          <a:cs typeface="Arial" panose="020B0604020202020204" pitchFamily="34" charset="0"/>
                        </a:rPr>
                        <a:t>Vomiting</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r>
                        <a:rPr lang="en-US" sz="1200" dirty="0">
                          <a:latin typeface="Arial" panose="020B0604020202020204" pitchFamily="34" charset="0"/>
                          <a:cs typeface="Arial" panose="020B0604020202020204" pitchFamily="34" charset="0"/>
                        </a:rPr>
                        <a:t>14 (4%)</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10"/>
                  </a:ext>
                </a:extLst>
              </a:tr>
              <a:tr h="283805">
                <a:tc>
                  <a:txBody>
                    <a:bodyPr/>
                    <a:lstStyle/>
                    <a:p>
                      <a:r>
                        <a:rPr lang="en-US" sz="1200" baseline="0" dirty="0">
                          <a:latin typeface="Arial" panose="020B0604020202020204" pitchFamily="34" charset="0"/>
                          <a:cs typeface="Arial" panose="020B0604020202020204" pitchFamily="34" charset="0"/>
                        </a:rPr>
                        <a:t>Muscle spasms</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11 (3%)</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96845617"/>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145812"/>
            <a:ext cx="8515350" cy="742950"/>
          </a:xfrm>
        </p:spPr>
        <p:txBody>
          <a:bodyPr>
            <a:normAutofit/>
          </a:bodyPr>
          <a:lstStyle/>
          <a:p>
            <a:r>
              <a:rPr lang="en-US" sz="2000" dirty="0" err="1"/>
              <a:t>Ledipasvir-Sofosbuvir</a:t>
            </a:r>
            <a:r>
              <a:rPr lang="en-US" sz="2000" dirty="0"/>
              <a:t> in GT1 or GT4 with HIV </a:t>
            </a:r>
            <a:r>
              <a:rPr lang="en-US" sz="2000" dirty="0" err="1"/>
              <a:t>Coinfection</a:t>
            </a:r>
            <a:br>
              <a:rPr lang="en-US" sz="2000" dirty="0"/>
            </a:br>
            <a:r>
              <a:rPr lang="en-US" sz="2000" dirty="0"/>
              <a:t>ION-4 Trial: Conclusions</a:t>
            </a:r>
          </a:p>
        </p:txBody>
      </p:sp>
      <p:sp>
        <p:nvSpPr>
          <p:cNvPr id="2" name="Content Placeholder 1"/>
          <p:cNvSpPr>
            <a:spLocks noGrp="1"/>
          </p:cNvSpPr>
          <p:nvPr>
            <p:ph type="body" sz="quarter" idx="14"/>
          </p:nvPr>
        </p:nvSpPr>
        <p:spPr/>
        <p:txBody>
          <a:bodyPr/>
          <a:lstStyle/>
          <a:p>
            <a:r>
              <a:rPr lang="en-US" dirty="0"/>
              <a:t>Source: </a:t>
            </a:r>
            <a:r>
              <a:rPr lang="en-US" dirty="0" err="1"/>
              <a:t>Naggie</a:t>
            </a:r>
            <a:r>
              <a:rPr lang="en-US" dirty="0"/>
              <a:t> S, et al. N </a:t>
            </a:r>
            <a:r>
              <a:rPr lang="en-US" dirty="0" err="1"/>
              <a:t>Engl</a:t>
            </a:r>
            <a:r>
              <a:rPr lang="en-US" dirty="0"/>
              <a:t> J Med 2015;378:705-13.</a:t>
            </a:r>
          </a:p>
        </p:txBody>
      </p:sp>
      <p:sp>
        <p:nvSpPr>
          <p:cNvPr id="3" name="Content Placeholder 2">
            <a:extLst>
              <a:ext uri="{FF2B5EF4-FFF2-40B4-BE49-F238E27FC236}">
                <a16:creationId xmlns:a16="http://schemas.microsoft.com/office/drawing/2014/main" id="{544680AE-A728-E045-801E-52ED7C6C3772}"/>
              </a:ext>
            </a:extLst>
          </p:cNvPr>
          <p:cNvSpPr>
            <a:spLocks noGrp="1"/>
          </p:cNvSpPr>
          <p:nvPr>
            <p:ph sz="half" idx="2"/>
          </p:nvPr>
        </p:nvSpPr>
        <p:spPr>
          <a:xfrm>
            <a:off x="0" y="2076449"/>
            <a:ext cx="9144000" cy="998669"/>
          </a:xfrm>
        </p:spPr>
        <p:txBody>
          <a:bodyPr/>
          <a:lstStyle/>
          <a:p>
            <a:r>
              <a:rPr lang="en-US" b="1" dirty="0">
                <a:solidFill>
                  <a:srgbClr val="C00000"/>
                </a:solidFill>
                <a:latin typeface="Arial"/>
                <a:cs typeface="Arial"/>
              </a:rPr>
              <a:t>Conclusions</a:t>
            </a:r>
            <a:r>
              <a:rPr lang="en-US" dirty="0">
                <a:solidFill>
                  <a:schemeClr val="tx1"/>
                </a:solidFill>
                <a:latin typeface="Arial"/>
                <a:cs typeface="Arial"/>
              </a:rPr>
              <a:t>: “</a:t>
            </a:r>
            <a:r>
              <a:rPr lang="en-US" dirty="0">
                <a:latin typeface="Arial"/>
                <a:cs typeface="Arial"/>
              </a:rPr>
              <a:t>Ledipasvir and sofosbuvir for 12 weeks provided high rates of sustained virologic response in patients coinfected with HIV-1 and HCV genotype 1 or 4.”</a:t>
            </a:r>
          </a:p>
        </p:txBody>
      </p:sp>
    </p:spTree>
    <p:extLst>
      <p:ext uri="{BB962C8B-B14F-4D97-AF65-F5344CB8AC3E}">
        <p14:creationId xmlns:p14="http://schemas.microsoft.com/office/powerpoint/2010/main" val="17545731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1800" dirty="0"/>
              <a:t>Sofosbuvir in Patients Pre- and Post-Liver Transplant</a:t>
            </a:r>
          </a:p>
        </p:txBody>
      </p:sp>
      <p:sp>
        <p:nvSpPr>
          <p:cNvPr id="4" name="Rectangle 3"/>
          <p:cNvSpPr/>
          <p:nvPr/>
        </p:nvSpPr>
        <p:spPr>
          <a:xfrm>
            <a:off x="6350" y="1371601"/>
            <a:ext cx="9144000" cy="278891"/>
          </a:xfrm>
          <a:prstGeom prst="rect">
            <a:avLst/>
          </a:prstGeom>
          <a:solidFill>
            <a:srgbClr val="672323"/>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5" name="Rectangle 4"/>
          <p:cNvSpPr/>
          <p:nvPr/>
        </p:nvSpPr>
        <p:spPr>
          <a:xfrm>
            <a:off x="6350" y="3494656"/>
            <a:ext cx="9144000" cy="278891"/>
          </a:xfrm>
          <a:prstGeom prst="rect">
            <a:avLst/>
          </a:prstGeom>
          <a:solidFill>
            <a:schemeClr val="accent6">
              <a:lumMod val="75000"/>
            </a:schemeClr>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latin typeface="Arial"/>
              <a:cs typeface="Arial"/>
            </a:endParaRPr>
          </a:p>
        </p:txBody>
      </p:sp>
    </p:spTree>
    <p:extLst>
      <p:ext uri="{BB962C8B-B14F-4D97-AF65-F5344CB8AC3E}">
        <p14:creationId xmlns:p14="http://schemas.microsoft.com/office/powerpoint/2010/main" val="2289040136"/>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tIns="0" bIns="0" anchor="ctr">
            <a:normAutofit/>
          </a:bodyPr>
          <a:lstStyle/>
          <a:p>
            <a:pPr>
              <a:lnSpc>
                <a:spcPts val="2400"/>
              </a:lnSpc>
            </a:pPr>
            <a:r>
              <a:rPr lang="en-US" sz="1800" dirty="0">
                <a:solidFill>
                  <a:srgbClr val="001D48"/>
                </a:solidFill>
              </a:rPr>
              <a:t>Ledipasvir-Sofosbuvir + RBV in HCV GT 1,4 and Advanced Liver Disease</a:t>
            </a:r>
            <a:br>
              <a:rPr lang="en-US" sz="1500" dirty="0">
                <a:solidFill>
                  <a:srgbClr val="001D48"/>
                </a:solidFill>
              </a:rPr>
            </a:br>
            <a:r>
              <a:rPr lang="en-US" sz="2400" dirty="0">
                <a:solidFill>
                  <a:srgbClr val="001D48"/>
                </a:solidFill>
              </a:rPr>
              <a:t>SOLAR-1 (Cohorts A and B)</a:t>
            </a:r>
          </a:p>
        </p:txBody>
      </p:sp>
      <p:sp>
        <p:nvSpPr>
          <p:cNvPr id="2" name="Text Placeholder 1">
            <a:extLst>
              <a:ext uri="{FF2B5EF4-FFF2-40B4-BE49-F238E27FC236}">
                <a16:creationId xmlns:a16="http://schemas.microsoft.com/office/drawing/2014/main" id="{3A54AFCC-A58E-5243-A9C3-F4C8E7F6098F}"/>
              </a:ext>
            </a:extLst>
          </p:cNvPr>
          <p:cNvSpPr>
            <a:spLocks noGrp="1"/>
          </p:cNvSpPr>
          <p:nvPr>
            <p:ph type="body" sz="quarter" idx="15"/>
          </p:nvPr>
        </p:nvSpPr>
        <p:spPr/>
        <p:txBody>
          <a:bodyPr/>
          <a:lstStyle/>
          <a:p>
            <a:r>
              <a:rPr lang="en-US" dirty="0"/>
              <a:t>Source: Charlton M, et al. Gastroenterology. 2015;149:649-59.</a:t>
            </a:r>
          </a:p>
        </p:txBody>
      </p:sp>
      <p:sp>
        <p:nvSpPr>
          <p:cNvPr id="5" name="Text Placeholder 4">
            <a:extLst>
              <a:ext uri="{FF2B5EF4-FFF2-40B4-BE49-F238E27FC236}">
                <a16:creationId xmlns:a16="http://schemas.microsoft.com/office/drawing/2014/main" id="{DEFF06B5-D24E-C845-B4ED-3CFF852A047D}"/>
              </a:ext>
            </a:extLst>
          </p:cNvPr>
          <p:cNvSpPr>
            <a:spLocks noGrp="1"/>
          </p:cNvSpPr>
          <p:nvPr>
            <p:ph type="body" idx="1"/>
          </p:nvPr>
        </p:nvSpPr>
        <p:spPr/>
        <p:txBody>
          <a:bodyPr/>
          <a:lstStyle/>
          <a:p>
            <a:r>
              <a:rPr lang="en-US" dirty="0">
                <a:cs typeface="Arial"/>
              </a:rPr>
              <a:t>Treatment Naïve and </a:t>
            </a:r>
            <a:r>
              <a:rPr lang="en-US" dirty="0"/>
              <a:t>Treatment </a:t>
            </a:r>
            <a:r>
              <a:rPr lang="en-US" dirty="0">
                <a:latin typeface="Arial"/>
                <a:cs typeface="Arial"/>
              </a:rPr>
              <a:t>Experienced</a:t>
            </a:r>
            <a:r>
              <a:rPr lang="en-US" dirty="0"/>
              <a:t>, Phase 2 </a:t>
            </a:r>
          </a:p>
        </p:txBody>
      </p:sp>
    </p:spTree>
    <p:extLst>
      <p:ext uri="{BB962C8B-B14F-4D97-AF65-F5344CB8AC3E}">
        <p14:creationId xmlns:p14="http://schemas.microsoft.com/office/powerpoint/2010/main" val="193958408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7585"/>
            <a:ext cx="8515350" cy="742950"/>
          </a:xfrm>
        </p:spPr>
        <p:txBody>
          <a:bodyPr>
            <a:normAutofit/>
          </a:bodyPr>
          <a:lstStyle/>
          <a:p>
            <a:pPr>
              <a:lnSpc>
                <a:spcPts val="2550"/>
              </a:lnSpc>
            </a:pPr>
            <a:r>
              <a:rPr lang="en-US" sz="2000" dirty="0"/>
              <a:t>Ledipasvir-Sofosbuvir (</a:t>
            </a:r>
            <a:r>
              <a:rPr lang="en-US" sz="2000" i="1" dirty="0"/>
              <a:t>Harvoni</a:t>
            </a:r>
            <a:r>
              <a:rPr lang="en-US" sz="2000" dirty="0"/>
              <a:t>): Adverse Effects</a:t>
            </a:r>
          </a:p>
        </p:txBody>
      </p:sp>
      <p:sp>
        <p:nvSpPr>
          <p:cNvPr id="7" name="Content Placeholder 6"/>
          <p:cNvSpPr>
            <a:spLocks noGrp="1"/>
          </p:cNvSpPr>
          <p:nvPr>
            <p:ph type="body" sz="quarter" idx="14"/>
          </p:nvPr>
        </p:nvSpPr>
        <p:spPr/>
        <p:txBody>
          <a:bodyPr/>
          <a:lstStyle/>
          <a:p>
            <a:r>
              <a:rPr lang="en-US" dirty="0"/>
              <a:t>Source: </a:t>
            </a:r>
            <a:r>
              <a:rPr lang="en-US" i="1" dirty="0" err="1"/>
              <a:t>Harvoni</a:t>
            </a:r>
            <a:r>
              <a:rPr lang="en-US" dirty="0"/>
              <a:t> Prescribing Information. Gilead Sciences</a:t>
            </a:r>
          </a:p>
        </p:txBody>
      </p:sp>
      <p:graphicFrame>
        <p:nvGraphicFramePr>
          <p:cNvPr id="4" name="Group 66"/>
          <p:cNvGraphicFramePr>
            <a:graphicFrameLocks noGrp="1"/>
          </p:cNvGraphicFramePr>
          <p:nvPr>
            <p:extLst>
              <p:ext uri="{D42A27DB-BD31-4B8C-83A1-F6EECF244321}">
                <p14:modId xmlns:p14="http://schemas.microsoft.com/office/powerpoint/2010/main" val="2591058700"/>
              </p:ext>
            </p:extLst>
          </p:nvPr>
        </p:nvGraphicFramePr>
        <p:xfrm>
          <a:off x="457200" y="1053484"/>
          <a:ext cx="8229598" cy="3650588"/>
        </p:xfrm>
        <a:graphic>
          <a:graphicData uri="http://schemas.openxmlformats.org/drawingml/2006/table">
            <a:tbl>
              <a:tblPr>
                <a:effectLst/>
              </a:tblPr>
              <a:tblGrid>
                <a:gridCol w="1828798">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349368">
                <a:tc gridSpan="4">
                  <a:txBody>
                    <a:bodyPr/>
                    <a:lstStyle/>
                    <a:p>
                      <a:pPr marL="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pPr>
                      <a:r>
                        <a:rPr kumimoji="0" 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Adverse Effects with Ledipasvir-Sofosbuvir Reported in ≥5% of Subjects</a:t>
                      </a:r>
                    </a:p>
                  </a:txBody>
                  <a:tcPr marL="137160" marR="34290" marT="34290" marB="34290" anchor="ctr" horzOverflow="overflow">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endParaRPr lang="en-US" sz="2000" b="0" baseline="0" dirty="0">
                        <a:solidFill>
                          <a:schemeClr val="bg1"/>
                        </a:solidFill>
                        <a:cs typeface="Arial" pitchFamily="34" charset="0"/>
                      </a:endParaRPr>
                    </a:p>
                  </a:txBody>
                  <a:tcPr marL="73152" marR="45720" anchor="ctr" horzOverflow="overflow">
                    <a:lnL w="28575" cap="flat" cmpd="sng" algn="ctr">
                      <a:solidFill>
                        <a:srgbClr val="FFFFFF"/>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7512">
                <a:tc rowSpan="2">
                  <a:txBody>
                    <a:bodyPr/>
                    <a:lstStyle/>
                    <a:p>
                      <a:pPr marL="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pPr>
                      <a:endParaRPr kumimoji="0" lang="en-US" sz="11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37160" marR="34290" marT="34290" marB="34290" anchor="ctr" horzOverflow="overflow">
                    <a:lnL w="12700" cap="flat" cmpd="sng" algn="ctr">
                      <a:solidFill>
                        <a:prstClr val="white">
                          <a:lumMod val="8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gridSpan="3">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lang="en-US" sz="1400" b="0" baseline="0" dirty="0">
                          <a:solidFill>
                            <a:schemeClr val="bg1"/>
                          </a:solidFill>
                          <a:latin typeface="Arial" panose="020B0604020202020204" pitchFamily="34" charset="0"/>
                          <a:cs typeface="Arial" panose="020B0604020202020204" pitchFamily="34" charset="0"/>
                        </a:rPr>
                        <a:t>Ledipasvir-Sofosbuvir</a:t>
                      </a:r>
                    </a:p>
                  </a:txBody>
                  <a:tcPr marL="54864" marR="34290" marT="34290" marB="34290" anchor="ctr" horzOverflow="overflow">
                    <a:lnL w="28575" cap="flat" cmpd="sng" algn="ctr">
                      <a:solidFill>
                        <a:srgbClr val="FFFFFF"/>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497F"/>
                    </a:solidFill>
                  </a:tcPr>
                </a:tc>
                <a:tc hMerge="1">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endParaRPr lang="en-US" sz="1400" b="0" baseline="0" dirty="0">
                        <a:solidFill>
                          <a:schemeClr val="bg1"/>
                        </a:solidFill>
                        <a:cs typeface="Arial" pitchFamily="34" charset="0"/>
                      </a:endParaRPr>
                    </a:p>
                  </a:txBody>
                  <a:tcPr marL="73152" marR="4572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5405B"/>
                    </a:solidFill>
                  </a:tcPr>
                </a:tc>
                <a:tc hMerge="1">
                  <a:txBody>
                    <a:bodyPr/>
                    <a:lstStyle/>
                    <a:p>
                      <a:endParaRPr lang="en-US" dirty="0"/>
                    </a:p>
                  </a:txBody>
                  <a:tcPr marL="73152" marR="45720" anchor="ctr" horzOverflow="overflow">
                    <a:lnL w="28575"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5405B"/>
                    </a:solidFill>
                  </a:tcPr>
                </a:tc>
                <a:extLst>
                  <a:ext uri="{0D108BD9-81ED-4DB2-BD59-A6C34878D82A}">
                    <a16:rowId xmlns:a16="http://schemas.microsoft.com/office/drawing/2014/main" val="10001"/>
                  </a:ext>
                </a:extLst>
              </a:tr>
              <a:tr h="573578">
                <a:tc vMerge="1">
                  <a:txBody>
                    <a:bodyPr/>
                    <a:lstStyle/>
                    <a:p>
                      <a:pPr marL="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pPr>
                      <a:endParaRPr kumimoji="0" lang="en-US" sz="1400" b="1" i="0" u="none" strike="noStrike" cap="none" normalizeH="0" baseline="0" dirty="0">
                        <a:ln>
                          <a:noFill/>
                        </a:ln>
                        <a:solidFill>
                          <a:schemeClr val="bg1"/>
                        </a:solidFill>
                        <a:effectLst/>
                        <a:latin typeface="+mn-lt"/>
                      </a:endParaRPr>
                    </a:p>
                  </a:txBody>
                  <a:tcPr marL="182880" marR="45720" anchor="ctr" horzOverflow="overflow">
                    <a:lnL w="12700" cap="flat" cmpd="sng" algn="ctr">
                      <a:solidFill>
                        <a:srgbClr val="000000">
                          <a:lumMod val="50000"/>
                          <a:lumOff val="50000"/>
                        </a:srgb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5405B"/>
                    </a:solidFill>
                  </a:tcPr>
                </a:tc>
                <a:tc>
                  <a:txBody>
                    <a:bodyPr/>
                    <a:lstStyle/>
                    <a:p>
                      <a:pPr marL="0" marR="0" lvl="0" indent="0" algn="ctr" defTabSz="914400" rtl="0" eaLnBrk="1" fontAlgn="base" latinLnBrk="0" hangingPunct="1">
                        <a:lnSpc>
                          <a:spcPts val="1400"/>
                        </a:lnSpc>
                        <a:spcBef>
                          <a:spcPts val="1200"/>
                        </a:spcBef>
                        <a:spcAft>
                          <a:spcPts val="0"/>
                        </a:spcAft>
                        <a:buClr>
                          <a:srgbClr val="990000"/>
                        </a:buClr>
                        <a:buSzTx/>
                        <a:buFont typeface="Symbol" pitchFamily="18" charset="2"/>
                        <a:buNone/>
                        <a:tabLst/>
                        <a:defRPr/>
                      </a:pPr>
                      <a:r>
                        <a:rPr lang="en-US" sz="1400" b="0" baseline="0" dirty="0">
                          <a:solidFill>
                            <a:schemeClr val="bg1"/>
                          </a:solidFill>
                          <a:latin typeface="Arial" panose="020B0604020202020204" pitchFamily="34" charset="0"/>
                          <a:cs typeface="Arial" panose="020B0604020202020204" pitchFamily="34" charset="0"/>
                        </a:rPr>
                        <a:t>8 Weeks</a:t>
                      </a:r>
                      <a:br>
                        <a:rPr lang="en-US" sz="1400" b="0"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(n = 215)</a:t>
                      </a:r>
                    </a:p>
                  </a:txBody>
                  <a:tcPr marL="54864" marR="34290" marT="34290" marB="3429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D7A97"/>
                    </a:solidFill>
                  </a:tcPr>
                </a:tc>
                <a:tc>
                  <a:txBody>
                    <a:bodyPr/>
                    <a:lstStyle/>
                    <a:p>
                      <a:pPr marL="0" marR="0" lvl="0" indent="0" algn="ctr" defTabSz="914400" rtl="0" eaLnBrk="1" fontAlgn="base" latinLnBrk="0" hangingPunct="1">
                        <a:lnSpc>
                          <a:spcPts val="1400"/>
                        </a:lnSpc>
                        <a:spcBef>
                          <a:spcPts val="1200"/>
                        </a:spcBef>
                        <a:spcAft>
                          <a:spcPts val="0"/>
                        </a:spcAft>
                        <a:buClr>
                          <a:srgbClr val="990000"/>
                        </a:buClr>
                        <a:buSzTx/>
                        <a:buFont typeface="Symbol" pitchFamily="18" charset="2"/>
                        <a:buNone/>
                        <a:tabLst/>
                        <a:defRPr/>
                      </a:pPr>
                      <a:r>
                        <a:rPr lang="en-US" sz="1400" b="0" baseline="0" dirty="0">
                          <a:solidFill>
                            <a:schemeClr val="bg1"/>
                          </a:solidFill>
                          <a:latin typeface="Arial" panose="020B0604020202020204" pitchFamily="34" charset="0"/>
                          <a:cs typeface="Arial" panose="020B0604020202020204" pitchFamily="34" charset="0"/>
                        </a:rPr>
                        <a:t>12 Weeks</a:t>
                      </a:r>
                      <a:br>
                        <a:rPr lang="en-US" sz="1400" b="0"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(n = 539)</a:t>
                      </a:r>
                    </a:p>
                  </a:txBody>
                  <a:tcPr marL="54864" marR="34290" marT="34290" marB="3429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D7A97"/>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400" b="0" baseline="0" dirty="0">
                          <a:solidFill>
                            <a:schemeClr val="bg1"/>
                          </a:solidFill>
                          <a:latin typeface="Arial" panose="020B0604020202020204" pitchFamily="34" charset="0"/>
                          <a:cs typeface="Arial" panose="020B0604020202020204" pitchFamily="34" charset="0"/>
                        </a:rPr>
                        <a:t>24 Weeks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chemeClr val="bg1"/>
                          </a:solidFill>
                          <a:latin typeface="Arial" panose="020B0604020202020204" pitchFamily="34" charset="0"/>
                          <a:cs typeface="Arial" panose="020B0604020202020204" pitchFamily="34" charset="0"/>
                        </a:rPr>
                        <a:t> </a:t>
                      </a:r>
                      <a:r>
                        <a:rPr lang="en-US" sz="1100" b="0" baseline="0" dirty="0">
                          <a:solidFill>
                            <a:schemeClr val="bg1"/>
                          </a:solidFill>
                          <a:latin typeface="Arial" panose="020B0604020202020204" pitchFamily="34" charset="0"/>
                          <a:cs typeface="Arial" panose="020B0604020202020204" pitchFamily="34" charset="0"/>
                        </a:rPr>
                        <a:t> (n = 326)</a:t>
                      </a:r>
                    </a:p>
                  </a:txBody>
                  <a:tcPr marL="54864" marR="34290" marT="34290" marB="34290" anchor="ctr" horzOverflow="overflow">
                    <a:lnL w="28575" cap="flat" cmpd="sng" algn="ctr">
                      <a:solidFill>
                        <a:srgbClr val="FFFFFF"/>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D7A97"/>
                    </a:solidFill>
                  </a:tcPr>
                </a:tc>
                <a:extLst>
                  <a:ext uri="{0D108BD9-81ED-4DB2-BD59-A6C34878D82A}">
                    <a16:rowId xmlns:a16="http://schemas.microsoft.com/office/drawing/2014/main" val="10002"/>
                  </a:ext>
                </a:extLst>
              </a:tr>
              <a:tr h="452026">
                <a:tc>
                  <a:txBody>
                    <a:bodyPr/>
                    <a:lstStyle/>
                    <a:p>
                      <a:pPr>
                        <a:lnSpc>
                          <a:spcPts val="1800"/>
                        </a:lnSpc>
                        <a:spcBef>
                          <a:spcPts val="1200"/>
                        </a:spcBef>
                        <a:spcAft>
                          <a:spcPts val="0"/>
                        </a:spcAft>
                      </a:pPr>
                      <a:r>
                        <a:rPr lang="en-US" sz="1400" dirty="0">
                          <a:latin typeface="Arial" panose="020B0604020202020204" pitchFamily="34" charset="0"/>
                          <a:cs typeface="Arial" panose="020B0604020202020204" pitchFamily="34" charset="0"/>
                        </a:rPr>
                        <a:t>Fatigue</a:t>
                      </a:r>
                    </a:p>
                  </a:txBody>
                  <a:tcPr marL="68580" marR="34290" marT="68580" marB="68580" anchor="ctr">
                    <a:lnL w="12700" cap="flat" cmpd="sng" algn="ctr">
                      <a:solidFill>
                        <a:prstClr val="white">
                          <a:lumMod val="8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16%</a:t>
                      </a:r>
                    </a:p>
                  </a:txBody>
                  <a:tcPr marL="68580" marR="34290" marT="68580" marB="685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13%</a:t>
                      </a:r>
                    </a:p>
                  </a:txBody>
                  <a:tcPr marL="68580" marR="34290" marT="68580" marB="685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a:t>
                      </a:r>
                    </a:p>
                  </a:txBody>
                  <a:tcPr marL="68580" marR="34290" marT="68580" marB="68580" anchor="ctr" horzOverflow="overflow">
                    <a:lnL w="19050" cap="flat" cmpd="sng" algn="ctr">
                      <a:solidFill>
                        <a:schemeClr val="bg1"/>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452026">
                <a:tc>
                  <a:txBody>
                    <a:bodyPr/>
                    <a:lstStyle/>
                    <a:p>
                      <a:pPr>
                        <a:lnSpc>
                          <a:spcPts val="1800"/>
                        </a:lnSpc>
                        <a:spcBef>
                          <a:spcPts val="1200"/>
                        </a:spcBef>
                        <a:spcAft>
                          <a:spcPts val="0"/>
                        </a:spcAft>
                      </a:pPr>
                      <a:r>
                        <a:rPr lang="en-US" sz="1400" dirty="0">
                          <a:latin typeface="Arial" panose="020B0604020202020204" pitchFamily="34" charset="0"/>
                          <a:cs typeface="Arial" panose="020B0604020202020204" pitchFamily="34" charset="0"/>
                        </a:rPr>
                        <a:t>Headache</a:t>
                      </a:r>
                    </a:p>
                  </a:txBody>
                  <a:tcPr marL="68580" marR="34290" marT="68580" marB="68580" anchor="ctr">
                    <a:lnL w="12700" cap="flat" cmpd="sng" algn="ctr">
                      <a:solidFill>
                        <a:prstClr val="white">
                          <a:lumMod val="8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a:t>
                      </a:r>
                    </a:p>
                  </a:txBody>
                  <a:tcPr marL="68580" marR="34290" marT="68580" marB="685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14%</a:t>
                      </a:r>
                    </a:p>
                  </a:txBody>
                  <a:tcPr marL="68580" marR="34290" marT="68580" marB="685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r>
                        <a:rPr lang="en-US" sz="1400" dirty="0">
                          <a:latin typeface="Arial" panose="020B0604020202020204" pitchFamily="34" charset="0"/>
                          <a:cs typeface="Arial" panose="020B0604020202020204" pitchFamily="34" charset="0"/>
                        </a:rPr>
                        <a:t>17</a:t>
                      </a: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marL="68580" marR="34290" marT="68580" marB="68580" anchor="ctr" horzOverflow="overflow">
                    <a:lnL w="19050" cap="flat" cmpd="sng" algn="ctr">
                      <a:solidFill>
                        <a:schemeClr val="bg1"/>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5"/>
                  </a:ext>
                </a:extLst>
              </a:tr>
              <a:tr h="452026">
                <a:tc>
                  <a:txBody>
                    <a:bodyPr/>
                    <a:lstStyle/>
                    <a:p>
                      <a:pPr marL="0" marR="0" indent="0" algn="l" defTabSz="914400" rtl="0" eaLnBrk="1" fontAlgn="auto" latinLnBrk="0" hangingPunct="1">
                        <a:lnSpc>
                          <a:spcPts val="1800"/>
                        </a:lnSpc>
                        <a:spcBef>
                          <a:spcPts val="1200"/>
                        </a:spcBef>
                        <a:spcAft>
                          <a:spcPts val="0"/>
                        </a:spcAft>
                        <a:buClrTx/>
                        <a:buSzTx/>
                        <a:buFontTx/>
                        <a:buNone/>
                        <a:tabLst/>
                        <a:defRPr/>
                      </a:pPr>
                      <a:r>
                        <a:rPr lang="en-US" sz="1400" dirty="0">
                          <a:latin typeface="Arial" panose="020B0604020202020204" pitchFamily="34" charset="0"/>
                          <a:cs typeface="Arial" panose="020B0604020202020204" pitchFamily="34" charset="0"/>
                        </a:rPr>
                        <a:t>Nausea</a:t>
                      </a:r>
                    </a:p>
                  </a:txBody>
                  <a:tcPr marL="68580" marR="34290" marT="68580" marB="68580" anchor="ctr">
                    <a:lnL w="12700" cap="flat" cmpd="sng" algn="ctr">
                      <a:solidFill>
                        <a:prstClr val="white">
                          <a:lumMod val="8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a:t>
                      </a:r>
                    </a:p>
                  </a:txBody>
                  <a:tcPr marL="68580" marR="34290" marT="68580" marB="685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a:t>
                      </a:r>
                    </a:p>
                  </a:txBody>
                  <a:tcPr marL="68580" marR="34290" marT="68580" marB="685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400" dirty="0">
                          <a:latin typeface="Arial" panose="020B0604020202020204" pitchFamily="34" charset="0"/>
                          <a:cs typeface="Arial" panose="020B0604020202020204" pitchFamily="34" charset="0"/>
                        </a:rPr>
                        <a:t>9</a:t>
                      </a: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marL="68580" marR="34290" marT="68580" marB="68580" anchor="ctr" horzOverflow="overflow">
                    <a:lnL w="19050" cap="flat" cmpd="sng" algn="ctr">
                      <a:solidFill>
                        <a:schemeClr val="bg1"/>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6"/>
                  </a:ext>
                </a:extLst>
              </a:tr>
              <a:tr h="452026">
                <a:tc>
                  <a:txBody>
                    <a:bodyPr/>
                    <a:lstStyle/>
                    <a:p>
                      <a:pPr marL="0" marR="0" indent="0" algn="l" defTabSz="914400" rtl="0" eaLnBrk="1" fontAlgn="auto" latinLnBrk="0" hangingPunct="1">
                        <a:lnSpc>
                          <a:spcPts val="1800"/>
                        </a:lnSpc>
                        <a:spcBef>
                          <a:spcPts val="1200"/>
                        </a:spcBef>
                        <a:spcAft>
                          <a:spcPts val="0"/>
                        </a:spcAft>
                        <a:buClrTx/>
                        <a:buSzTx/>
                        <a:buFontTx/>
                        <a:buNone/>
                        <a:tabLst/>
                        <a:defRPr/>
                      </a:pPr>
                      <a:r>
                        <a:rPr lang="en-US" sz="1400" dirty="0">
                          <a:latin typeface="Arial" panose="020B0604020202020204" pitchFamily="34" charset="0"/>
                          <a:cs typeface="Arial" panose="020B0604020202020204" pitchFamily="34" charset="0"/>
                        </a:rPr>
                        <a:t>Diarrhea</a:t>
                      </a:r>
                    </a:p>
                  </a:txBody>
                  <a:tcPr marL="68580" marR="34290" marT="68580" marB="68580" anchor="ctr">
                    <a:lnL w="12700" cap="flat" cmpd="sng" algn="ctr">
                      <a:solidFill>
                        <a:prstClr val="white">
                          <a:lumMod val="8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a:t>
                      </a:r>
                    </a:p>
                  </a:txBody>
                  <a:tcPr marL="68580" marR="34290" marT="68580" marB="685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a:t>
                      </a:r>
                    </a:p>
                  </a:txBody>
                  <a:tcPr marL="68580" marR="34290" marT="68580" marB="685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r>
                        <a:rPr lang="en-US" sz="1400" dirty="0">
                          <a:latin typeface="Arial" panose="020B0604020202020204" pitchFamily="34" charset="0"/>
                          <a:cs typeface="Arial" panose="020B0604020202020204" pitchFamily="34" charset="0"/>
                        </a:rPr>
                        <a:t>7</a:t>
                      </a: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marL="68580" marR="34290" marT="68580" marB="68580" anchor="ctr" horzOverflow="overflow">
                    <a:lnL w="19050" cap="flat" cmpd="sng" algn="ctr">
                      <a:solidFill>
                        <a:schemeClr val="bg1"/>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7"/>
                  </a:ext>
                </a:extLst>
              </a:tr>
              <a:tr h="452026">
                <a:tc>
                  <a:txBody>
                    <a:bodyPr/>
                    <a:lstStyle/>
                    <a:p>
                      <a:pPr marL="0" marR="0" indent="0" algn="l" defTabSz="914400" rtl="0" eaLnBrk="1" fontAlgn="auto" latinLnBrk="0" hangingPunct="1">
                        <a:lnSpc>
                          <a:spcPts val="1800"/>
                        </a:lnSpc>
                        <a:spcBef>
                          <a:spcPts val="1200"/>
                        </a:spcBef>
                        <a:spcAft>
                          <a:spcPts val="0"/>
                        </a:spcAft>
                        <a:buClrTx/>
                        <a:buSzTx/>
                        <a:buFontTx/>
                        <a:buNone/>
                        <a:tabLst/>
                        <a:defRPr/>
                      </a:pPr>
                      <a:r>
                        <a:rPr lang="en-US" sz="1400" dirty="0">
                          <a:latin typeface="Arial" panose="020B0604020202020204" pitchFamily="34" charset="0"/>
                          <a:cs typeface="Arial" panose="020B0604020202020204" pitchFamily="34" charset="0"/>
                        </a:rPr>
                        <a:t>Insomnia</a:t>
                      </a:r>
                    </a:p>
                  </a:txBody>
                  <a:tcPr marL="68580" marR="34290" marT="68580" marB="68580" anchor="ctr">
                    <a:lnL w="12700" cap="flat" cmpd="sng" algn="ctr">
                      <a:solidFill>
                        <a:prstClr val="white">
                          <a:lumMod val="8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a:t>
                      </a:r>
                    </a:p>
                  </a:txBody>
                  <a:tcPr marL="68580" marR="34290" marT="68580" marB="685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a:t>
                      </a:r>
                    </a:p>
                  </a:txBody>
                  <a:tcPr marL="68580" marR="34290" marT="68580" marB="685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a:noFill/>
                    </a:lnTlToBr>
                    <a:lnBlToTr>
                      <a:noFill/>
                    </a:lnBlToTr>
                    <a:solidFill>
                      <a:srgbClr val="E1E1E1"/>
                    </a:solidFill>
                  </a:tcPr>
                </a:tc>
                <a:tc>
                  <a:txBody>
                    <a:bodyPr/>
                    <a:lstStyle/>
                    <a:p>
                      <a:pPr algn="ctr"/>
                      <a:r>
                        <a:rPr lang="en-US" sz="1400" dirty="0">
                          <a:latin typeface="Arial" panose="020B0604020202020204" pitchFamily="34" charset="0"/>
                          <a:cs typeface="Arial" panose="020B0604020202020204" pitchFamily="34" charset="0"/>
                        </a:rPr>
                        <a:t>6%</a:t>
                      </a:r>
                    </a:p>
                  </a:txBody>
                  <a:tcPr marL="68580" marR="34290" marT="68580" marB="68580" anchor="ctr" horzOverflow="overflow">
                    <a:lnL w="19050" cap="flat" cmpd="sng" algn="ctr">
                      <a:solidFill>
                        <a:schemeClr val="bg1"/>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31188764"/>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Ledipasvir-Sofosbuvir + Ribavirin in Advanced Liver Disease</a:t>
            </a:r>
            <a:br>
              <a:rPr lang="en-US" sz="2000" dirty="0"/>
            </a:br>
            <a:r>
              <a:rPr lang="en-US" sz="2000" dirty="0"/>
              <a:t>SOLAR-1 (Cohorts A and B): Features</a:t>
            </a:r>
          </a:p>
        </p:txBody>
      </p:sp>
      <p:sp>
        <p:nvSpPr>
          <p:cNvPr id="6" name="Content Placeholder 5"/>
          <p:cNvSpPr>
            <a:spLocks noGrp="1"/>
          </p:cNvSpPr>
          <p:nvPr>
            <p:ph type="body" sz="quarter" idx="14"/>
          </p:nvPr>
        </p:nvSpPr>
        <p:spPr/>
        <p:txBody>
          <a:bodyPr/>
          <a:lstStyle/>
          <a:p>
            <a:r>
              <a:rPr lang="en-US" dirty="0"/>
              <a:t>Source: Charlton M, et al. Gastroenterology. 2015;149:649-59.</a:t>
            </a:r>
          </a:p>
        </p:txBody>
      </p:sp>
      <p:sp>
        <p:nvSpPr>
          <p:cNvPr id="3" name="Content Placeholder 2">
            <a:extLst>
              <a:ext uri="{FF2B5EF4-FFF2-40B4-BE49-F238E27FC236}">
                <a16:creationId xmlns:a16="http://schemas.microsoft.com/office/drawing/2014/main" id="{85F5663F-25CD-9C46-943D-056B98917B88}"/>
              </a:ext>
            </a:extLst>
          </p:cNvPr>
          <p:cNvSpPr>
            <a:spLocks noGrp="1"/>
          </p:cNvSpPr>
          <p:nvPr>
            <p:ph sz="half" idx="2"/>
          </p:nvPr>
        </p:nvSpPr>
        <p:spPr>
          <a:xfrm>
            <a:off x="457200" y="1030899"/>
            <a:ext cx="8228479" cy="3737746"/>
          </a:xfrm>
        </p:spPr>
        <p:txBody>
          <a:bodyPr>
            <a:noAutofit/>
          </a:bodyPr>
          <a:lstStyle/>
          <a:p>
            <a:pPr marL="210312" defTabSz="457200" fontAlgn="base">
              <a:lnSpc>
                <a:spcPts val="1800"/>
              </a:lnSpc>
              <a:spcAft>
                <a:spcPct val="0"/>
              </a:spcAft>
              <a:buClr>
                <a:srgbClr val="126B8F"/>
              </a:buClr>
              <a:buSzPct val="90000"/>
              <a:defRPr/>
            </a:pPr>
            <a:r>
              <a:rPr lang="en-US" sz="1400" b="1" dirty="0">
                <a:latin typeface="Arial" pitchFamily="22" charset="0"/>
              </a:rPr>
              <a:t>Design</a:t>
            </a:r>
            <a:r>
              <a:rPr lang="en-US" sz="1400" dirty="0">
                <a:latin typeface="Arial" pitchFamily="22" charset="0"/>
              </a:rPr>
              <a:t>: Phase 2, open label, randomized, multicenter, prospective trial, using fixed-dose combination of ledipasvir-sofosbuvir plus ribavirin for 12 or 24 weeks in treatment-naïve and treatment-experienced participants with HCV GT 1 or 4 in United States.</a:t>
            </a:r>
          </a:p>
          <a:p>
            <a:pPr marL="210312" defTabSz="457200" fontAlgn="base">
              <a:lnSpc>
                <a:spcPts val="1800"/>
              </a:lnSpc>
              <a:spcAft>
                <a:spcPct val="0"/>
              </a:spcAft>
              <a:buClr>
                <a:srgbClr val="126B8F"/>
              </a:buClr>
              <a:buSzPct val="90000"/>
              <a:defRPr/>
            </a:pPr>
            <a:r>
              <a:rPr lang="en-US" sz="1400" b="1" dirty="0">
                <a:latin typeface="Arial" pitchFamily="22" charset="0"/>
              </a:rPr>
              <a:t>Cohorts</a:t>
            </a:r>
          </a:p>
          <a:p>
            <a:pPr marL="376047" lvl="1" defTabSz="457200" fontAlgn="base">
              <a:lnSpc>
                <a:spcPts val="1800"/>
              </a:lnSpc>
              <a:spcAft>
                <a:spcPct val="0"/>
              </a:spcAft>
              <a:buClr>
                <a:srgbClr val="126B8F"/>
              </a:buClr>
              <a:buSzPct val="90000"/>
              <a:defRPr/>
            </a:pPr>
            <a:r>
              <a:rPr lang="en-US" sz="1400" dirty="0">
                <a:latin typeface="Arial" pitchFamily="22" charset="0"/>
              </a:rPr>
              <a:t>Cohort A = cirrhosis </a:t>
            </a:r>
            <a:r>
              <a:rPr lang="en-US" sz="1400" dirty="0">
                <a:solidFill>
                  <a:schemeClr val="tx1"/>
                </a:solidFill>
                <a:latin typeface="Arial" pitchFamily="22" charset="0"/>
              </a:rPr>
              <a:t>and moderate to severe hepatic impairment who had not undergone liver transplantation</a:t>
            </a:r>
          </a:p>
          <a:p>
            <a:pPr marL="376047" lvl="1" defTabSz="457200" fontAlgn="base">
              <a:lnSpc>
                <a:spcPts val="1800"/>
              </a:lnSpc>
              <a:spcAft>
                <a:spcPct val="0"/>
              </a:spcAft>
              <a:buClr>
                <a:srgbClr val="126B8F"/>
              </a:buClr>
              <a:buSzPct val="90000"/>
              <a:defRPr/>
            </a:pPr>
            <a:r>
              <a:rPr lang="en-US" sz="1400" dirty="0">
                <a:solidFill>
                  <a:schemeClr val="tx1"/>
                </a:solidFill>
                <a:latin typeface="Arial" pitchFamily="22" charset="0"/>
              </a:rPr>
              <a:t>Cohort B = post liver transplantation</a:t>
            </a:r>
          </a:p>
          <a:p>
            <a:pPr marL="210312" defTabSz="457200" fontAlgn="base">
              <a:lnSpc>
                <a:spcPts val="1600"/>
              </a:lnSpc>
              <a:spcAft>
                <a:spcPct val="0"/>
              </a:spcAft>
              <a:buClr>
                <a:srgbClr val="126B8F"/>
              </a:buClr>
              <a:buSzPct val="90000"/>
              <a:defRPr/>
            </a:pPr>
            <a:r>
              <a:rPr lang="en-US" sz="1400" b="1" dirty="0">
                <a:solidFill>
                  <a:schemeClr val="tx1"/>
                </a:solidFill>
                <a:latin typeface="Arial" pitchFamily="22" charset="0"/>
              </a:rPr>
              <a:t>Entry Criteria</a:t>
            </a:r>
          </a:p>
          <a:p>
            <a:pPr marL="376047" lvl="1" defTabSz="457200" fontAlgn="base">
              <a:lnSpc>
                <a:spcPts val="1800"/>
              </a:lnSpc>
              <a:spcAft>
                <a:spcPct val="0"/>
              </a:spcAft>
              <a:buClr>
                <a:srgbClr val="126B8F"/>
              </a:buClr>
              <a:buSzPct val="90000"/>
              <a:defRPr/>
            </a:pPr>
            <a:r>
              <a:rPr lang="en-US" sz="1400" dirty="0">
                <a:solidFill>
                  <a:schemeClr val="tx1"/>
                </a:solidFill>
                <a:latin typeface="Arial" pitchFamily="22" charset="0"/>
              </a:rPr>
              <a:t>Adults with chronic HCV genotype 1 or 4</a:t>
            </a:r>
          </a:p>
          <a:p>
            <a:pPr marL="376047" lvl="1" defTabSz="457200" fontAlgn="base">
              <a:lnSpc>
                <a:spcPts val="1800"/>
              </a:lnSpc>
              <a:spcAft>
                <a:spcPct val="0"/>
              </a:spcAft>
              <a:buClr>
                <a:srgbClr val="126B8F"/>
              </a:buClr>
              <a:buSzPct val="90000"/>
              <a:defRPr/>
            </a:pPr>
            <a:r>
              <a:rPr lang="en-US" sz="1400" dirty="0">
                <a:solidFill>
                  <a:schemeClr val="tx1"/>
                </a:solidFill>
                <a:latin typeface="Arial" pitchFamily="22" charset="0"/>
              </a:rPr>
              <a:t>Treatment-naïve or treatment-experienced</a:t>
            </a:r>
          </a:p>
          <a:p>
            <a:pPr marL="376047" lvl="1" defTabSz="457200" fontAlgn="base">
              <a:lnSpc>
                <a:spcPts val="1800"/>
              </a:lnSpc>
              <a:spcAft>
                <a:spcPct val="0"/>
              </a:spcAft>
              <a:buClr>
                <a:srgbClr val="126B8F"/>
              </a:buClr>
              <a:buSzPct val="90000"/>
              <a:defRPr/>
            </a:pPr>
            <a:r>
              <a:rPr lang="en-US" sz="1400" dirty="0">
                <a:solidFill>
                  <a:schemeClr val="tx1"/>
                </a:solidFill>
                <a:latin typeface="Arial" pitchFamily="22" charset="0"/>
              </a:rPr>
              <a:t>Total bilirubin ≤10 mg/dL; creatinine clearance  ≥ 40 mL/min </a:t>
            </a:r>
          </a:p>
          <a:p>
            <a:pPr marL="376047" lvl="1" defTabSz="457200" fontAlgn="base">
              <a:lnSpc>
                <a:spcPts val="1800"/>
              </a:lnSpc>
              <a:spcAft>
                <a:spcPct val="0"/>
              </a:spcAft>
              <a:buClr>
                <a:srgbClr val="126B8F"/>
              </a:buClr>
              <a:buSzPct val="90000"/>
              <a:defRPr/>
            </a:pPr>
            <a:r>
              <a:rPr lang="en-US" sz="1400" dirty="0">
                <a:solidFill>
                  <a:schemeClr val="tx1"/>
                </a:solidFill>
                <a:latin typeface="Arial" pitchFamily="22" charset="0"/>
              </a:rPr>
              <a:t>Hemoglobin ≥10 g/dL; platelet count &gt;30,000/mm</a:t>
            </a:r>
            <a:r>
              <a:rPr lang="en-US" sz="1400" baseline="30000" dirty="0">
                <a:solidFill>
                  <a:schemeClr val="tx1"/>
                </a:solidFill>
                <a:latin typeface="Arial" pitchFamily="22" charset="0"/>
              </a:rPr>
              <a:t>3</a:t>
            </a:r>
            <a:endParaRPr lang="en-US" sz="1400" dirty="0">
              <a:solidFill>
                <a:schemeClr val="tx1"/>
              </a:solidFill>
              <a:latin typeface="Arial" pitchFamily="22" charset="0"/>
            </a:endParaRPr>
          </a:p>
          <a:p>
            <a:pPr marL="376047" lvl="1" defTabSz="457200" fontAlgn="base">
              <a:lnSpc>
                <a:spcPts val="1800"/>
              </a:lnSpc>
              <a:spcAft>
                <a:spcPct val="0"/>
              </a:spcAft>
              <a:buClr>
                <a:srgbClr val="126B8F"/>
              </a:buClr>
              <a:buSzPct val="90000"/>
              <a:defRPr/>
            </a:pPr>
            <a:r>
              <a:rPr lang="en-US" sz="1400" dirty="0">
                <a:solidFill>
                  <a:schemeClr val="tx1"/>
                </a:solidFill>
                <a:latin typeface="Arial" pitchFamily="22" charset="0"/>
              </a:rPr>
              <a:t>Exclusion: hepatitis B or HIV coinfection or prior receipt of NS5a inhibitor</a:t>
            </a:r>
          </a:p>
          <a:p>
            <a:pPr marL="210312" defTabSz="457200" fontAlgn="base">
              <a:lnSpc>
                <a:spcPts val="1600"/>
              </a:lnSpc>
              <a:spcAft>
                <a:spcPct val="0"/>
              </a:spcAft>
              <a:buClr>
                <a:srgbClr val="126B8F"/>
              </a:buClr>
              <a:buSzPct val="90000"/>
              <a:defRPr/>
            </a:pPr>
            <a:r>
              <a:rPr lang="en-US" sz="1400" b="1" dirty="0">
                <a:solidFill>
                  <a:schemeClr val="tx1"/>
                </a:solidFill>
                <a:latin typeface="Arial" pitchFamily="22" charset="0"/>
              </a:rPr>
              <a:t>Primary End Point</a:t>
            </a:r>
            <a:r>
              <a:rPr lang="en-US" sz="1400" dirty="0">
                <a:solidFill>
                  <a:schemeClr val="tx1"/>
                </a:solidFill>
                <a:latin typeface="Arial" pitchFamily="22" charset="0"/>
              </a:rPr>
              <a:t>: SVR12</a:t>
            </a:r>
          </a:p>
          <a:p>
            <a:endParaRPr lang="en-US" sz="1400" dirty="0"/>
          </a:p>
        </p:txBody>
      </p:sp>
    </p:spTree>
    <p:extLst>
      <p:ext uri="{BB962C8B-B14F-4D97-AF65-F5344CB8AC3E}">
        <p14:creationId xmlns:p14="http://schemas.microsoft.com/office/powerpoint/2010/main" val="2290077676"/>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390263" y="2062811"/>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323850" y="138498"/>
            <a:ext cx="8515350" cy="742950"/>
          </a:xfrm>
        </p:spPr>
        <p:txBody>
          <a:bodyPr>
            <a:normAutofit/>
          </a:bodyPr>
          <a:lstStyle/>
          <a:p>
            <a:pPr>
              <a:lnSpc>
                <a:spcPts val="2100"/>
              </a:lnSpc>
            </a:pPr>
            <a:r>
              <a:rPr lang="en-US" sz="2000" dirty="0"/>
              <a:t>Ledipasvir-Sofosbuvir + Ribavirin in HCV GT 1,4</a:t>
            </a:r>
            <a:br>
              <a:rPr lang="en-US" sz="2000" dirty="0"/>
            </a:br>
            <a:r>
              <a:rPr lang="en-US" sz="2000" dirty="0"/>
              <a:t>SOLAR-1 (Cohort A = Pre-transplantation): Study Design</a:t>
            </a:r>
          </a:p>
        </p:txBody>
      </p:sp>
      <p:sp>
        <p:nvSpPr>
          <p:cNvPr id="7" name="Content Placeholder 6"/>
          <p:cNvSpPr>
            <a:spLocks noGrp="1"/>
          </p:cNvSpPr>
          <p:nvPr>
            <p:ph type="body" sz="quarter" idx="14"/>
          </p:nvPr>
        </p:nvSpPr>
        <p:spPr/>
        <p:txBody>
          <a:bodyPr/>
          <a:lstStyle/>
          <a:p>
            <a:r>
              <a:rPr lang="en-US" dirty="0"/>
              <a:t>Source: Charlton M, et al. Gastroenterology. 2015;149:649-59.</a:t>
            </a:r>
          </a:p>
        </p:txBody>
      </p:sp>
      <p:sp>
        <p:nvSpPr>
          <p:cNvPr id="26" name="Rectangle 5"/>
          <p:cNvSpPr>
            <a:spLocks noChangeArrowheads="1"/>
          </p:cNvSpPr>
          <p:nvPr/>
        </p:nvSpPr>
        <p:spPr bwMode="auto">
          <a:xfrm>
            <a:off x="3018663" y="1828800"/>
            <a:ext cx="1371600" cy="473910"/>
          </a:xfrm>
          <a:prstGeom prst="rect">
            <a:avLst/>
          </a:prstGeom>
          <a:solidFill>
            <a:srgbClr val="6B5A66">
              <a:alpha val="35000"/>
            </a:srgbClr>
          </a:solidFill>
          <a:ln w="6350" cmpd="sng">
            <a:solidFill>
              <a:srgbClr val="000000"/>
            </a:solidFill>
            <a:miter lim="800000"/>
            <a:headEnd/>
            <a:tailEnd/>
          </a:ln>
          <a:effectLst/>
        </p:spPr>
        <p:txBody>
          <a:bodyPr wrap="none" anchor="ctr"/>
          <a:lstStyle/>
          <a:p>
            <a:r>
              <a:rPr lang="en-US" sz="1050" b="1" dirty="0">
                <a:latin typeface="Arial" panose="020B0604020202020204" pitchFamily="34" charset="0"/>
                <a:cs typeface="Arial" panose="020B0604020202020204" pitchFamily="34" charset="0"/>
              </a:rPr>
              <a:t>LDV-SOF +RBV</a:t>
            </a:r>
          </a:p>
        </p:txBody>
      </p:sp>
      <p:sp>
        <p:nvSpPr>
          <p:cNvPr id="27" name="Rectangle 26"/>
          <p:cNvSpPr/>
          <p:nvPr/>
        </p:nvSpPr>
        <p:spPr>
          <a:xfrm>
            <a:off x="5434548" y="1919361"/>
            <a:ext cx="725182"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4" name="Rectangle 33"/>
          <p:cNvSpPr/>
          <p:nvPr/>
        </p:nvSpPr>
        <p:spPr>
          <a:xfrm>
            <a:off x="1714500" y="3986603"/>
            <a:ext cx="525675"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dirty="0">
                <a:solidFill>
                  <a:srgbClr val="000000"/>
                </a:solidFill>
              </a:rPr>
              <a:t>N =14</a:t>
            </a:r>
          </a:p>
        </p:txBody>
      </p:sp>
      <p:sp>
        <p:nvSpPr>
          <p:cNvPr id="35" name="Rectangle 25"/>
          <p:cNvSpPr>
            <a:spLocks noChangeArrowheads="1"/>
          </p:cNvSpPr>
          <p:nvPr/>
        </p:nvSpPr>
        <p:spPr bwMode="auto">
          <a:xfrm>
            <a:off x="1137788" y="3714750"/>
            <a:ext cx="6871716" cy="857233"/>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LDV = ledipasvir; SOF = sofosbuvir; RBV = ribavirin </a:t>
            </a:r>
          </a:p>
          <a:p>
            <a:pPr defTabSz="701279">
              <a:lnSpc>
                <a:spcPts val="1350"/>
              </a:lnSpc>
              <a:spcBef>
                <a:spcPts val="600"/>
              </a:spcBef>
            </a:pPr>
            <a:r>
              <a:rPr lang="en-US" sz="1050" b="1" dirty="0">
                <a:solidFill>
                  <a:srgbClr val="000000"/>
                </a:solidFill>
                <a:latin typeface="Arial" pitchFamily="22" charset="0"/>
              </a:rPr>
              <a:t>Drug Dosing: </a:t>
            </a:r>
            <a:r>
              <a:rPr lang="en-US" sz="1050" dirty="0">
                <a:solidFill>
                  <a:srgbClr val="000000"/>
                </a:solidFill>
                <a:latin typeface="Arial" pitchFamily="22" charset="0"/>
              </a:rPr>
              <a:t>Ledipasvir-sofosbuvir (90/400 mg): fixed dose combination; one pill once daily </a:t>
            </a:r>
            <a:r>
              <a:rPr lang="en-US" sz="1050" i="1" dirty="0">
                <a:solidFill>
                  <a:srgbClr val="000000"/>
                </a:solidFill>
                <a:latin typeface="Arial" pitchFamily="22" charset="0"/>
              </a:rPr>
              <a:t>or </a:t>
            </a:r>
            <a:r>
              <a:rPr lang="en-US" sz="1050" dirty="0">
                <a:solidFill>
                  <a:srgbClr val="000000"/>
                </a:solidFill>
                <a:latin typeface="Arial" pitchFamily="22" charset="0"/>
              </a:rPr>
              <a:t>Ribavirin: started at 600 mg/day and then escalated as tolerated up to maximum of 1200 mg/day</a:t>
            </a:r>
          </a:p>
        </p:txBody>
      </p:sp>
      <p:sp>
        <p:nvSpPr>
          <p:cNvPr id="37" name="Rectangle 36"/>
          <p:cNvSpPr/>
          <p:nvPr/>
        </p:nvSpPr>
        <p:spPr>
          <a:xfrm>
            <a:off x="1139593" y="1828800"/>
            <a:ext cx="1299569" cy="1259584"/>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FFFFFF"/>
                </a:solidFill>
                <a:cs typeface="Arial"/>
              </a:rPr>
              <a:t>COHORT A</a:t>
            </a:r>
            <a:br>
              <a:rPr lang="en-US" sz="1050" b="1" dirty="0">
                <a:solidFill>
                  <a:srgbClr val="FFFFFF"/>
                </a:solidFill>
                <a:cs typeface="Arial"/>
              </a:rPr>
            </a:br>
            <a:br>
              <a:rPr lang="en-US" sz="1050" b="1" dirty="0">
                <a:solidFill>
                  <a:srgbClr val="FFFFFF"/>
                </a:solidFill>
                <a:cs typeface="Arial"/>
              </a:rPr>
            </a:br>
            <a:r>
              <a:rPr lang="en-US" sz="1050" b="1" dirty="0">
                <a:solidFill>
                  <a:srgbClr val="FFFFFF"/>
                </a:solidFill>
                <a:cs typeface="Arial"/>
              </a:rPr>
              <a:t>GT-1,4 </a:t>
            </a:r>
            <a:br>
              <a:rPr lang="en-US" sz="1050" b="1" dirty="0">
                <a:solidFill>
                  <a:srgbClr val="FFFFFF"/>
                </a:solidFill>
                <a:cs typeface="Arial"/>
              </a:rPr>
            </a:br>
            <a:r>
              <a:rPr lang="en-US" sz="1050" b="1" dirty="0">
                <a:solidFill>
                  <a:srgbClr val="FFFFFF"/>
                </a:solidFill>
                <a:cs typeface="Arial"/>
              </a:rPr>
              <a:t>CTP Class B &amp; C</a:t>
            </a:r>
            <a:endParaRPr lang="en-US" sz="1050" i="1" dirty="0">
              <a:solidFill>
                <a:srgbClr val="FFFFFF"/>
              </a:solidFill>
              <a:latin typeface="Arial"/>
              <a:cs typeface="Arial"/>
            </a:endParaRPr>
          </a:p>
        </p:txBody>
      </p:sp>
      <p:sp>
        <p:nvSpPr>
          <p:cNvPr id="39" name="Rectangle 38"/>
          <p:cNvSpPr/>
          <p:nvPr/>
        </p:nvSpPr>
        <p:spPr>
          <a:xfrm>
            <a:off x="2432736" y="1917909"/>
            <a:ext cx="571222"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53</a:t>
            </a:r>
          </a:p>
        </p:txBody>
      </p:sp>
      <p:cxnSp>
        <p:nvCxnSpPr>
          <p:cNvPr id="70" name="Straight Connector 69"/>
          <p:cNvCxnSpPr/>
          <p:nvPr/>
        </p:nvCxnSpPr>
        <p:spPr>
          <a:xfrm>
            <a:off x="5761863" y="2833871"/>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5"/>
          <p:cNvSpPr>
            <a:spLocks noChangeArrowheads="1"/>
          </p:cNvSpPr>
          <p:nvPr/>
        </p:nvSpPr>
        <p:spPr bwMode="auto">
          <a:xfrm>
            <a:off x="3018662" y="2598377"/>
            <a:ext cx="2743200" cy="473910"/>
          </a:xfrm>
          <a:prstGeom prst="rect">
            <a:avLst/>
          </a:prstGeom>
          <a:solidFill>
            <a:schemeClr val="accent1">
              <a:lumMod val="40000"/>
              <a:lumOff val="60000"/>
              <a:alpha val="70000"/>
            </a:schemeClr>
          </a:solidFill>
          <a:ln w="6350" cmpd="sng">
            <a:solidFill>
              <a:srgbClr val="000000"/>
            </a:solidFill>
            <a:miter lim="800000"/>
            <a:headEnd/>
            <a:tailEnd/>
          </a:ln>
          <a:effectLst/>
        </p:spPr>
        <p:txBody>
          <a:bodyPr wrap="none" anchor="ctr"/>
          <a:lstStyle/>
          <a:p>
            <a:r>
              <a:rPr lang="en-US" sz="1050" b="1" dirty="0">
                <a:latin typeface="Arial" panose="020B0604020202020204" pitchFamily="34" charset="0"/>
                <a:cs typeface="Arial" panose="020B0604020202020204" pitchFamily="34" charset="0"/>
              </a:rPr>
              <a:t>LDV-SOF + RBV</a:t>
            </a:r>
          </a:p>
        </p:txBody>
      </p:sp>
      <p:sp>
        <p:nvSpPr>
          <p:cNvPr id="73" name="Rectangle 72"/>
          <p:cNvSpPr/>
          <p:nvPr/>
        </p:nvSpPr>
        <p:spPr>
          <a:xfrm>
            <a:off x="6847713" y="2681915"/>
            <a:ext cx="725182"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45" name="Rectangle 44"/>
          <p:cNvSpPr/>
          <p:nvPr/>
        </p:nvSpPr>
        <p:spPr>
          <a:xfrm>
            <a:off x="2408022" y="2680410"/>
            <a:ext cx="631739"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55</a:t>
            </a:r>
          </a:p>
        </p:txBody>
      </p:sp>
      <p:grpSp>
        <p:nvGrpSpPr>
          <p:cNvPr id="38" name="Group 37"/>
          <p:cNvGrpSpPr/>
          <p:nvPr/>
        </p:nvGrpSpPr>
        <p:grpSpPr>
          <a:xfrm>
            <a:off x="1138416" y="1021866"/>
            <a:ext cx="6871718" cy="386328"/>
            <a:chOff x="-6113" y="1362488"/>
            <a:chExt cx="9162291" cy="515104"/>
          </a:xfrm>
        </p:grpSpPr>
        <p:sp>
          <p:nvSpPr>
            <p:cNvPr id="40" name="Rectangle 39"/>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47" name="Rectangle 46"/>
            <p:cNvSpPr/>
            <p:nvPr/>
          </p:nvSpPr>
          <p:spPr>
            <a:xfrm>
              <a:off x="80736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49" name="Rectangle 48"/>
            <p:cNvSpPr/>
            <p:nvPr/>
          </p:nvSpPr>
          <p:spPr>
            <a:xfrm>
              <a:off x="224296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50" name="Rectangle 49"/>
            <p:cNvSpPr/>
            <p:nvPr/>
          </p:nvSpPr>
          <p:spPr>
            <a:xfrm>
              <a:off x="77157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36</a:t>
              </a:r>
            </a:p>
          </p:txBody>
        </p:sp>
        <p:sp>
          <p:nvSpPr>
            <p:cNvPr id="51" name="Rectangle 50"/>
            <p:cNvSpPr/>
            <p:nvPr/>
          </p:nvSpPr>
          <p:spPr>
            <a:xfrm>
              <a:off x="404908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52" name="Rectangle 51"/>
            <p:cNvSpPr/>
            <p:nvPr/>
          </p:nvSpPr>
          <p:spPr>
            <a:xfrm>
              <a:off x="5891293"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53" name="Straight Connector 52"/>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51422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33111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161520" y="177094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9884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2019167"/>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 Ribavirin in HCV GT 1,4</a:t>
            </a:r>
            <a:br>
              <a:rPr lang="en-US" sz="2000" dirty="0"/>
            </a:br>
            <a:r>
              <a:rPr lang="en-US" sz="2000" dirty="0"/>
              <a:t>SOLAR-1 (Cohort A = Pre-transplantation): Baseline Characteristics</a:t>
            </a:r>
          </a:p>
        </p:txBody>
      </p:sp>
      <p:sp>
        <p:nvSpPr>
          <p:cNvPr id="2" name="Content Placeholder 1"/>
          <p:cNvSpPr>
            <a:spLocks noGrp="1"/>
          </p:cNvSpPr>
          <p:nvPr>
            <p:ph type="body" sz="quarter" idx="14"/>
          </p:nvPr>
        </p:nvSpPr>
        <p:spPr/>
        <p:txBody>
          <a:bodyPr/>
          <a:lstStyle/>
          <a:p>
            <a:r>
              <a:rPr lang="en-US" dirty="0"/>
              <a:t>Source: Charlton M, et al. Gastroenterology. 2015;149:649-59.</a:t>
            </a:r>
          </a:p>
        </p:txBody>
      </p:sp>
      <p:graphicFrame>
        <p:nvGraphicFramePr>
          <p:cNvPr id="4" name="Group 66"/>
          <p:cNvGraphicFramePr>
            <a:graphicFrameLocks noGrp="1"/>
          </p:cNvGraphicFramePr>
          <p:nvPr>
            <p:extLst>
              <p:ext uri="{D42A27DB-BD31-4B8C-83A1-F6EECF244321}">
                <p14:modId xmlns:p14="http://schemas.microsoft.com/office/powerpoint/2010/main" val="2060830288"/>
              </p:ext>
            </p:extLst>
          </p:nvPr>
        </p:nvGraphicFramePr>
        <p:xfrm>
          <a:off x="457200" y="1039078"/>
          <a:ext cx="8229602" cy="3840563"/>
        </p:xfrm>
        <a:graphic>
          <a:graphicData uri="http://schemas.openxmlformats.org/drawingml/2006/table">
            <a:tbl>
              <a:tblPr>
                <a:effectLst/>
              </a:tblPr>
              <a:tblGrid>
                <a:gridCol w="2179486">
                  <a:extLst>
                    <a:ext uri="{9D8B030D-6E8A-4147-A177-3AD203B41FA5}">
                      <a16:colId xmlns:a16="http://schemas.microsoft.com/office/drawing/2014/main" val="20000"/>
                    </a:ext>
                  </a:extLst>
                </a:gridCol>
                <a:gridCol w="1512529">
                  <a:extLst>
                    <a:ext uri="{9D8B030D-6E8A-4147-A177-3AD203B41FA5}">
                      <a16:colId xmlns:a16="http://schemas.microsoft.com/office/drawing/2014/main" val="20001"/>
                    </a:ext>
                  </a:extLst>
                </a:gridCol>
                <a:gridCol w="1512529">
                  <a:extLst>
                    <a:ext uri="{9D8B030D-6E8A-4147-A177-3AD203B41FA5}">
                      <a16:colId xmlns:a16="http://schemas.microsoft.com/office/drawing/2014/main" val="20002"/>
                    </a:ext>
                  </a:extLst>
                </a:gridCol>
                <a:gridCol w="1512529">
                  <a:extLst>
                    <a:ext uri="{9D8B030D-6E8A-4147-A177-3AD203B41FA5}">
                      <a16:colId xmlns:a16="http://schemas.microsoft.com/office/drawing/2014/main" val="20003"/>
                    </a:ext>
                  </a:extLst>
                </a:gridCol>
                <a:gridCol w="1512529">
                  <a:extLst>
                    <a:ext uri="{9D8B030D-6E8A-4147-A177-3AD203B41FA5}">
                      <a16:colId xmlns:a16="http://schemas.microsoft.com/office/drawing/2014/main" val="20004"/>
                    </a:ext>
                  </a:extLst>
                </a:gridCol>
              </a:tblGrid>
              <a:tr h="338541">
                <a:tc row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1" i="1" dirty="0">
                          <a:solidFill>
                            <a:srgbClr val="FFFFFF"/>
                          </a:solidFill>
                          <a:latin typeface="Arial" panose="020B0604020202020204" pitchFamily="34" charset="0"/>
                          <a:cs typeface="Arial" panose="020B0604020202020204" pitchFamily="34" charset="0"/>
                        </a:rPr>
                        <a:t>Cohort A</a:t>
                      </a:r>
                      <a:br>
                        <a:rPr lang="en-US" sz="1400" b="1" i="1" dirty="0">
                          <a:solidFill>
                            <a:srgbClr val="FFFFFF"/>
                          </a:solidFill>
                          <a:latin typeface="Arial" panose="020B0604020202020204" pitchFamily="34" charset="0"/>
                          <a:cs typeface="Arial" panose="020B0604020202020204" pitchFamily="34" charset="0"/>
                        </a:rPr>
                      </a:br>
                      <a:r>
                        <a:rPr lang="en-US" sz="1400" b="1" dirty="0">
                          <a:solidFill>
                            <a:srgbClr val="FFFFFF"/>
                          </a:solidFill>
                          <a:latin typeface="Arial" panose="020B0604020202020204" pitchFamily="34" charset="0"/>
                          <a:cs typeface="Arial" panose="020B0604020202020204" pitchFamily="34" charset="0"/>
                        </a:rPr>
                        <a:t>Characteristics</a:t>
                      </a:r>
                    </a:p>
                  </a:txBody>
                  <a:tcPr marL="68580" marR="34290" marT="34290" marB="34290" anchor="ctr" horzOverflow="overflow">
                    <a:lnL w="12700" cap="flat" cmpd="sng" algn="ctr">
                      <a:solidFill>
                        <a:srgbClr val="000000">
                          <a:lumMod val="50000"/>
                          <a:lumOff val="50000"/>
                        </a:srgb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1" baseline="0" dirty="0">
                          <a:solidFill>
                            <a:schemeClr val="bg1"/>
                          </a:solidFill>
                          <a:latin typeface="Arial" panose="020B0604020202020204" pitchFamily="34" charset="0"/>
                          <a:cs typeface="Arial" panose="020B0604020202020204" pitchFamily="34" charset="0"/>
                        </a:rPr>
                        <a:t>CTP B</a:t>
                      </a:r>
                    </a:p>
                  </a:txBody>
                  <a:tcPr marL="54864" marR="34290" marT="34290" marB="34290"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1" baseline="0" dirty="0">
                          <a:solidFill>
                            <a:schemeClr val="bg1"/>
                          </a:solidFill>
                          <a:latin typeface="Arial" panose="020B0604020202020204" pitchFamily="34" charset="0"/>
                          <a:cs typeface="Arial" panose="020B0604020202020204" pitchFamily="34" charset="0"/>
                        </a:rPr>
                        <a:t>CTP C</a:t>
                      </a:r>
                    </a:p>
                  </a:txBody>
                  <a:tcPr marL="54864" marR="34290" marT="34290" marB="34290" anchor="ctr" horzOverflow="overflow">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2D16"/>
                    </a:solidFill>
                  </a:tcPr>
                </a:tc>
                <a:tc hMerge="1">
                  <a:txBody>
                    <a:bodyPr/>
                    <a:lstStyle/>
                    <a:p>
                      <a:endParaRPr lang="en-US" dirty="0"/>
                    </a:p>
                  </a:txBody>
                  <a:tcPr marL="73152" marR="45720" anchor="b" horzOverflow="overflow">
                    <a:lnL w="12700" cap="flat" cmpd="sng" algn="ctr">
                      <a:solidFill>
                        <a:prstClr val="white"/>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75141">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12 Weeks </a:t>
                      </a:r>
                      <a:br>
                        <a:rPr lang="en-US" sz="105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30)</a:t>
                      </a:r>
                    </a:p>
                  </a:txBody>
                  <a:tcPr marL="20574" marR="20574" marT="34290" marB="34290" anchor="ctr" horzOverflow="overflow">
                    <a:lnL w="28575"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24 Weeks </a:t>
                      </a:r>
                      <a:br>
                        <a:rPr lang="en-US" sz="110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29)</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23476B"/>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12 Weeks </a:t>
                      </a:r>
                      <a:br>
                        <a:rPr lang="en-US" sz="105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23)</a:t>
                      </a: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24 Weeks </a:t>
                      </a:r>
                      <a:br>
                        <a:rPr lang="en-US" sz="110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26)</a:t>
                      </a: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23476B"/>
                    </a:solidFill>
                  </a:tcPr>
                </a:tc>
                <a:extLst>
                  <a:ext uri="{0D108BD9-81ED-4DB2-BD59-A6C34878D82A}">
                    <a16:rowId xmlns:a16="http://schemas.microsoft.com/office/drawing/2014/main" val="10001"/>
                  </a:ext>
                </a:extLst>
              </a:tr>
              <a:tr h="275082">
                <a:tc>
                  <a:txBody>
                    <a:bodyPr/>
                    <a:lstStyle/>
                    <a:p>
                      <a:r>
                        <a:rPr lang="en-US" sz="1200" dirty="0">
                          <a:latin typeface="Arial" panose="020B0604020202020204" pitchFamily="34" charset="0"/>
                          <a:cs typeface="Arial" panose="020B0604020202020204" pitchFamily="34" charset="0"/>
                        </a:rPr>
                        <a:t>Median</a:t>
                      </a:r>
                      <a:r>
                        <a:rPr lang="en-US" sz="1200" baseline="0" dirty="0">
                          <a:latin typeface="Arial" panose="020B0604020202020204" pitchFamily="34" charset="0"/>
                          <a:cs typeface="Arial" panose="020B0604020202020204" pitchFamily="34" charset="0"/>
                        </a:rPr>
                        <a:t> age, years </a:t>
                      </a:r>
                      <a:endParaRPr lang="en-US" sz="1200" dirty="0">
                        <a:latin typeface="Arial" panose="020B0604020202020204" pitchFamily="34" charset="0"/>
                        <a:cs typeface="Arial" panose="020B0604020202020204" pitchFamily="34" charset="0"/>
                      </a:endParaRP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60 </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58</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58</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59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75082">
                <a:tc>
                  <a:txBody>
                    <a:bodyPr/>
                    <a:lstStyle/>
                    <a:p>
                      <a:r>
                        <a:rPr lang="en-US" sz="1200" dirty="0">
                          <a:latin typeface="Arial" panose="020B0604020202020204" pitchFamily="34" charset="0"/>
                          <a:cs typeface="Arial" panose="020B0604020202020204" pitchFamily="34" charset="0"/>
                        </a:rPr>
                        <a:t>Male, n (%)</a:t>
                      </a: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22 (73</a:t>
                      </a:r>
                      <a:r>
                        <a:rPr lang="en-US" sz="1200" kern="1200" baseline="0" dirty="0">
                          <a:solidFill>
                            <a:schemeClr val="dk1"/>
                          </a:solidFill>
                          <a:latin typeface="Arial" panose="020B0604020202020204" pitchFamily="34" charset="0"/>
                          <a:ea typeface="+mn-ea"/>
                          <a:cs typeface="Arial" panose="020B0604020202020204" pitchFamily="34" charset="0"/>
                        </a:rPr>
                        <a:t>)</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18 (62</a:t>
                      </a:r>
                      <a:r>
                        <a:rPr lang="en-US" sz="1200" kern="1200" baseline="0" dirty="0">
                          <a:solidFill>
                            <a:schemeClr val="dk1"/>
                          </a:solidFill>
                          <a:latin typeface="Arial" panose="020B0604020202020204" pitchFamily="34" charset="0"/>
                          <a:ea typeface="+mn-ea"/>
                          <a:cs typeface="Arial" panose="020B0604020202020204" pitchFamily="34" charset="0"/>
                        </a:rPr>
                        <a:t>)</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14 (61</a:t>
                      </a:r>
                      <a:r>
                        <a:rPr lang="en-US" sz="1200" kern="1200" baseline="0" dirty="0">
                          <a:solidFill>
                            <a:schemeClr val="dk1"/>
                          </a:solidFill>
                          <a:latin typeface="Arial" panose="020B0604020202020204" pitchFamily="34" charset="0"/>
                          <a:ea typeface="+mn-ea"/>
                          <a:cs typeface="Arial" panose="020B0604020202020204" pitchFamily="34" charset="0"/>
                        </a:rPr>
                        <a:t>)</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18 (69</a:t>
                      </a:r>
                      <a:r>
                        <a:rPr lang="en-US" sz="1200" kern="1200" baseline="0" dirty="0">
                          <a:solidFill>
                            <a:schemeClr val="dk1"/>
                          </a:solidFill>
                          <a:latin typeface="Arial" panose="020B0604020202020204" pitchFamily="34" charset="0"/>
                          <a:ea typeface="+mn-ea"/>
                          <a:cs typeface="Arial" panose="020B0604020202020204" pitchFamily="34" charset="0"/>
                        </a:rPr>
                        <a:t>)</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275082">
                <a:tc>
                  <a:txBody>
                    <a:bodyPr/>
                    <a:lstStyle/>
                    <a:p>
                      <a:r>
                        <a:rPr lang="en-US" sz="1200" dirty="0">
                          <a:latin typeface="Arial" panose="020B0604020202020204" pitchFamily="34" charset="0"/>
                          <a:cs typeface="Arial" panose="020B0604020202020204" pitchFamily="34" charset="0"/>
                        </a:rPr>
                        <a:t>White, n (%)</a:t>
                      </a: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29 (97)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rPr>
                        <a:t>26 (90)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rPr>
                        <a:t>21 (91)</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24 (92)</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275082">
                <a:tc>
                  <a:txBody>
                    <a:bodyPr/>
                    <a:lstStyle/>
                    <a:p>
                      <a:r>
                        <a:rPr lang="en-US" sz="1200" dirty="0">
                          <a:latin typeface="Arial" panose="020B0604020202020204" pitchFamily="34" charset="0"/>
                          <a:cs typeface="Arial" panose="020B0604020202020204" pitchFamily="34" charset="0"/>
                        </a:rPr>
                        <a:t>Black, n (%)</a:t>
                      </a: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1 (3)</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rPr>
                        <a:t>3 (10)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rPr>
                        <a:t>2 (9)</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1 (4)</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4276022677"/>
                  </a:ext>
                </a:extLst>
              </a:tr>
              <a:tr h="275082">
                <a:tc>
                  <a:txBody>
                    <a:bodyPr/>
                    <a:lstStyle/>
                    <a:p>
                      <a:r>
                        <a:rPr lang="en-US" sz="1200" baseline="0" dirty="0">
                          <a:latin typeface="Arial" panose="020B0604020202020204" pitchFamily="34" charset="0"/>
                          <a:cs typeface="Arial" panose="020B0604020202020204" pitchFamily="34" charset="0"/>
                        </a:rPr>
                        <a:t>HCV RNA, log</a:t>
                      </a:r>
                      <a:r>
                        <a:rPr lang="en-US" sz="1200" baseline="-25000" dirty="0">
                          <a:latin typeface="Arial" panose="020B0604020202020204" pitchFamily="34" charset="0"/>
                          <a:cs typeface="Arial" panose="020B0604020202020204" pitchFamily="34" charset="0"/>
                        </a:rPr>
                        <a:t>10</a:t>
                      </a:r>
                      <a:r>
                        <a:rPr lang="en-US" sz="1200" baseline="0" dirty="0">
                          <a:latin typeface="Arial" panose="020B0604020202020204" pitchFamily="34" charset="0"/>
                          <a:cs typeface="Arial" panose="020B0604020202020204" pitchFamily="34" charset="0"/>
                        </a:rPr>
                        <a:t> IU/mL</a:t>
                      </a:r>
                      <a:endParaRPr lang="en-US" sz="1200" dirty="0">
                        <a:latin typeface="Arial" panose="020B0604020202020204" pitchFamily="34" charset="0"/>
                        <a:cs typeface="Arial" panose="020B0604020202020204" pitchFamily="34" charset="0"/>
                      </a:endParaRP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5.9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5.8</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5.6</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5.8</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5"/>
                  </a:ext>
                </a:extLst>
              </a:tr>
              <a:tr h="275082">
                <a:tc>
                  <a:txBody>
                    <a:bodyPr/>
                    <a:lstStyle/>
                    <a:p>
                      <a:r>
                        <a:rPr lang="en-US" sz="1200" i="1" dirty="0">
                          <a:latin typeface="Arial" panose="020B0604020202020204" pitchFamily="34" charset="0"/>
                          <a:cs typeface="Arial" panose="020B0604020202020204" pitchFamily="34" charset="0"/>
                        </a:rPr>
                        <a:t>IL28B</a:t>
                      </a:r>
                      <a:r>
                        <a:rPr lang="en-US" sz="1200" dirty="0">
                          <a:latin typeface="Arial" panose="020B0604020202020204" pitchFamily="34" charset="0"/>
                          <a:cs typeface="Arial" panose="020B0604020202020204" pitchFamily="34" charset="0"/>
                        </a:rPr>
                        <a:t> genotype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CC, n (%)</a:t>
                      </a: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4 (13)</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5 (17)</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6 (26)</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7 (27)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6"/>
                  </a:ext>
                </a:extLst>
              </a:tr>
              <a:tr h="221178">
                <a:tc>
                  <a:txBody>
                    <a:bodyPr/>
                    <a:lstStyle/>
                    <a:p>
                      <a:pPr>
                        <a:lnSpc>
                          <a:spcPts val="1400"/>
                        </a:lnSpc>
                      </a:pPr>
                      <a:r>
                        <a:rPr lang="en-US" sz="1200" dirty="0">
                          <a:solidFill>
                            <a:schemeClr val="tx1"/>
                          </a:solidFill>
                          <a:latin typeface="Arial" panose="020B0604020202020204" pitchFamily="34" charset="0"/>
                          <a:cs typeface="Arial" panose="020B0604020202020204" pitchFamily="34" charset="0"/>
                        </a:rPr>
                        <a:t>HCV</a:t>
                      </a:r>
                      <a:r>
                        <a:rPr lang="en-US" sz="1200" baseline="0" dirty="0">
                          <a:solidFill>
                            <a:schemeClr val="tx1"/>
                          </a:solidFill>
                          <a:latin typeface="Arial" panose="020B0604020202020204" pitchFamily="34" charset="0"/>
                          <a:cs typeface="Arial" panose="020B0604020202020204" pitchFamily="34" charset="0"/>
                        </a:rPr>
                        <a:t> Genotype</a:t>
                      </a:r>
                      <a:endParaRPr lang="en-US" sz="1200" dirty="0">
                        <a:solidFill>
                          <a:schemeClr val="tx1"/>
                        </a:solidFill>
                        <a:latin typeface="Arial" panose="020B0604020202020204" pitchFamily="34" charset="0"/>
                        <a:cs typeface="Arial" panose="020B0604020202020204" pitchFamily="34" charset="0"/>
                      </a:endParaRPr>
                    </a:p>
                  </a:txBody>
                  <a:tcPr marL="68580" marR="34290" marT="34290" marB="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ysDash"/>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7"/>
                  </a:ext>
                </a:extLst>
              </a:tr>
              <a:tr h="180556">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    1a, </a:t>
                      </a:r>
                      <a:r>
                        <a:rPr lang="en-US" sz="1200" dirty="0">
                          <a:latin typeface="Arial" panose="020B0604020202020204" pitchFamily="34" charset="0"/>
                          <a:cs typeface="Arial" panose="020B0604020202020204" pitchFamily="34" charset="0"/>
                        </a:rPr>
                        <a:t>n (%)</a:t>
                      </a:r>
                    </a:p>
                  </a:txBody>
                  <a:tcPr marL="0" marR="34290" marT="0" marB="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ysDash"/>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200"/>
                        </a:lnSpc>
                      </a:pPr>
                      <a:r>
                        <a:rPr lang="en-US" sz="1200" kern="1200" dirty="0">
                          <a:solidFill>
                            <a:schemeClr val="tx1"/>
                          </a:solidFill>
                          <a:latin typeface="Arial" panose="020B0604020202020204" pitchFamily="34" charset="0"/>
                          <a:ea typeface="+mn-ea"/>
                          <a:cs typeface="Arial" panose="020B0604020202020204" pitchFamily="34" charset="0"/>
                        </a:rPr>
                        <a:t>19 (63)</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22 (76)</a:t>
                      </a:r>
                    </a:p>
                  </a:txBody>
                  <a:tcPr marL="0" marR="3429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15 (65)</a:t>
                      </a:r>
                    </a:p>
                  </a:txBody>
                  <a:tcPr marL="0" marR="3429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18 (69)</a:t>
                      </a:r>
                    </a:p>
                  </a:txBody>
                  <a:tcPr marL="0" marR="34290" marT="0" marB="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8"/>
                  </a:ext>
                </a:extLst>
              </a:tr>
              <a:tr h="180556">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    1b, </a:t>
                      </a:r>
                      <a:r>
                        <a:rPr lang="en-US" sz="1200" dirty="0">
                          <a:latin typeface="Arial" panose="020B0604020202020204" pitchFamily="34" charset="0"/>
                          <a:cs typeface="Arial" panose="020B0604020202020204" pitchFamily="34" charset="0"/>
                        </a:rPr>
                        <a:t>n (%)</a:t>
                      </a:r>
                    </a:p>
                  </a:txBody>
                  <a:tcPr marL="0" marR="34290" marT="0" marB="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200"/>
                        </a:lnSpc>
                      </a:pPr>
                      <a:r>
                        <a:rPr lang="en-US" sz="1200" kern="1200" dirty="0">
                          <a:solidFill>
                            <a:schemeClr val="tx1"/>
                          </a:solidFill>
                          <a:latin typeface="Arial" panose="020B0604020202020204" pitchFamily="34" charset="0"/>
                          <a:ea typeface="+mn-ea"/>
                          <a:cs typeface="Arial" panose="020B0604020202020204" pitchFamily="34" charset="0"/>
                        </a:rPr>
                        <a:t>10 (33)</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7 (24)</a:t>
                      </a:r>
                    </a:p>
                  </a:txBody>
                  <a:tcPr marL="0" marR="3429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6 (26)</a:t>
                      </a:r>
                    </a:p>
                  </a:txBody>
                  <a:tcPr marL="0" marR="3429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8 (31)</a:t>
                      </a:r>
                    </a:p>
                  </a:txBody>
                  <a:tcPr marL="0" marR="34290" marT="0" marB="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9"/>
                  </a:ext>
                </a:extLst>
              </a:tr>
              <a:tr h="221281">
                <a:tc>
                  <a:txBody>
                    <a:bodyPr/>
                    <a:lstStyle/>
                    <a:p>
                      <a:pPr>
                        <a:lnSpc>
                          <a:spcPts val="1600"/>
                        </a:lnSpc>
                      </a:pPr>
                      <a:r>
                        <a:rPr lang="en-US" sz="1200" dirty="0">
                          <a:solidFill>
                            <a:schemeClr val="tx1"/>
                          </a:solidFill>
                          <a:latin typeface="Arial" panose="020B0604020202020204" pitchFamily="34" charset="0"/>
                          <a:cs typeface="Arial" panose="020B0604020202020204" pitchFamily="34" charset="0"/>
                        </a:rPr>
                        <a:t>    4, </a:t>
                      </a:r>
                      <a:r>
                        <a:rPr lang="en-US" sz="1200" dirty="0">
                          <a:latin typeface="Arial" panose="020B0604020202020204" pitchFamily="34" charset="0"/>
                          <a:cs typeface="Arial" panose="020B0604020202020204" pitchFamily="34" charset="0"/>
                        </a:rPr>
                        <a:t>n (%)</a:t>
                      </a:r>
                      <a:endParaRPr lang="en-US" sz="1200" dirty="0">
                        <a:solidFill>
                          <a:schemeClr val="tx1"/>
                        </a:solidFill>
                        <a:latin typeface="Arial" panose="020B0604020202020204" pitchFamily="34" charset="0"/>
                        <a:cs typeface="Arial" panose="020B0604020202020204" pitchFamily="34" charset="0"/>
                      </a:endParaRPr>
                    </a:p>
                  </a:txBody>
                  <a:tcPr marL="0" marR="34290" marT="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600"/>
                        </a:lnSpc>
                      </a:pPr>
                      <a:r>
                        <a:rPr lang="en-US" sz="1200" kern="1200" dirty="0">
                          <a:solidFill>
                            <a:schemeClr val="tx1"/>
                          </a:solidFill>
                          <a:latin typeface="Arial" panose="020B0604020202020204" pitchFamily="34" charset="0"/>
                          <a:ea typeface="+mn-ea"/>
                          <a:cs typeface="Arial" panose="020B0604020202020204" pitchFamily="34" charset="0"/>
                        </a:rPr>
                        <a:t>1 (3)</a:t>
                      </a:r>
                    </a:p>
                  </a:txBody>
                  <a:tcPr marL="0" marR="34290" marT="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2 (9)</a:t>
                      </a:r>
                    </a:p>
                  </a:txBody>
                  <a:tcPr marL="0" marR="34290" marT="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0"/>
                  </a:ext>
                </a:extLst>
              </a:tr>
              <a:tr h="286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Prior Treatment</a:t>
                      </a: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tx1"/>
                          </a:solidFill>
                          <a:latin typeface="Arial" panose="020B0604020202020204" pitchFamily="34" charset="0"/>
                          <a:ea typeface="+mn-ea"/>
                          <a:cs typeface="Arial" panose="020B0604020202020204" pitchFamily="34" charset="0"/>
                        </a:rPr>
                        <a:t>22 (73)</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tx1"/>
                          </a:solidFill>
                          <a:latin typeface="Arial" panose="020B0604020202020204" pitchFamily="34" charset="0"/>
                          <a:ea typeface="+mn-ea"/>
                          <a:cs typeface="Arial" panose="020B0604020202020204" pitchFamily="34" charset="0"/>
                        </a:rPr>
                        <a:t>19 (66)</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tx1"/>
                          </a:solidFill>
                          <a:latin typeface="Arial" panose="020B0604020202020204" pitchFamily="34" charset="0"/>
                          <a:ea typeface="+mn-ea"/>
                          <a:cs typeface="Arial" panose="020B0604020202020204" pitchFamily="34" charset="0"/>
                        </a:rPr>
                        <a:t>11 (48)</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tx1"/>
                          </a:solidFill>
                          <a:latin typeface="Arial" panose="020B0604020202020204" pitchFamily="34" charset="0"/>
                          <a:ea typeface="+mn-ea"/>
                          <a:cs typeface="Arial" panose="020B0604020202020204" pitchFamily="34" charset="0"/>
                        </a:rPr>
                        <a:t>18 (69)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1"/>
                  </a:ext>
                </a:extLst>
              </a:tr>
              <a:tr h="28636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panose="020B0604020202020204" pitchFamily="34" charset="0"/>
                          <a:cs typeface="Arial" panose="020B0604020202020204" pitchFamily="34" charset="0"/>
                        </a:rPr>
                        <a:t>Abbreviations</a:t>
                      </a:r>
                      <a:r>
                        <a:rPr lang="en-US" sz="1050" dirty="0">
                          <a:latin typeface="Arial" panose="020B0604020202020204" pitchFamily="34" charset="0"/>
                          <a:cs typeface="Arial" panose="020B0604020202020204" pitchFamily="34" charset="0"/>
                        </a:rPr>
                        <a:t>: CTP=Child-Turcotte-Pugh</a:t>
                      </a:r>
                    </a:p>
                  </a:txBody>
                  <a:tcPr marL="6858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653813667"/>
                  </a:ext>
                </a:extLst>
              </a:tr>
            </a:tbl>
          </a:graphicData>
        </a:graphic>
      </p:graphicFrame>
      <p:graphicFrame>
        <p:nvGraphicFramePr>
          <p:cNvPr id="7" name="Table 6"/>
          <p:cNvGraphicFramePr>
            <a:graphicFrameLocks noGrp="1"/>
          </p:cNvGraphicFramePr>
          <p:nvPr/>
        </p:nvGraphicFramePr>
        <p:xfrm>
          <a:off x="5047239" y="-488077"/>
          <a:ext cx="162560" cy="222885"/>
        </p:xfrm>
        <a:graphic>
          <a:graphicData uri="http://schemas.openxmlformats.org/drawingml/2006/table">
            <a:tbl>
              <a:tblPr/>
              <a:tblGrid>
                <a:gridCol w="162560">
                  <a:extLst>
                    <a:ext uri="{9D8B030D-6E8A-4147-A177-3AD203B41FA5}">
                      <a16:colId xmlns:a16="http://schemas.microsoft.com/office/drawing/2014/main" val="20000"/>
                    </a:ext>
                  </a:extLst>
                </a:gridCol>
              </a:tblGrid>
              <a:tr h="222885">
                <a:tc>
                  <a:txBody>
                    <a:bodyPr/>
                    <a:lstStyle/>
                    <a:p>
                      <a:endParaRPr lang="en-US" sz="1000" dirty="0"/>
                    </a:p>
                  </a:txBody>
                  <a:tcPr marL="68580" marR="68580" marT="34290" marB="3429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TextBox 4"/>
          <p:cNvSpPr txBox="1"/>
          <p:nvPr/>
        </p:nvSpPr>
        <p:spPr>
          <a:xfrm>
            <a:off x="9426679" y="4250880"/>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1654765657"/>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 Ribavirin in HCV GT 1,4</a:t>
            </a:r>
            <a:br>
              <a:rPr lang="en-US" sz="2000" dirty="0"/>
            </a:br>
            <a:r>
              <a:rPr lang="en-US" sz="2000" dirty="0"/>
              <a:t>SOLAR-1 (Cohort A = Pre-transplantation): Baseline Liver Status</a:t>
            </a:r>
          </a:p>
        </p:txBody>
      </p:sp>
      <p:sp>
        <p:nvSpPr>
          <p:cNvPr id="2" name="Content Placeholder 1"/>
          <p:cNvSpPr>
            <a:spLocks noGrp="1"/>
          </p:cNvSpPr>
          <p:nvPr>
            <p:ph type="body" sz="quarter" idx="14"/>
          </p:nvPr>
        </p:nvSpPr>
        <p:spPr/>
        <p:txBody>
          <a:bodyPr/>
          <a:lstStyle/>
          <a:p>
            <a:r>
              <a:rPr lang="en-US" dirty="0"/>
              <a:t>Source: Charlton M, et al. Gastroenterology. 2015;149:649-59.</a:t>
            </a:r>
          </a:p>
        </p:txBody>
      </p:sp>
      <p:graphicFrame>
        <p:nvGraphicFramePr>
          <p:cNvPr id="4" name="Group 66"/>
          <p:cNvGraphicFramePr>
            <a:graphicFrameLocks noGrp="1"/>
          </p:cNvGraphicFramePr>
          <p:nvPr>
            <p:extLst>
              <p:ext uri="{D42A27DB-BD31-4B8C-83A1-F6EECF244321}">
                <p14:modId xmlns:p14="http://schemas.microsoft.com/office/powerpoint/2010/main" val="1059709957"/>
              </p:ext>
            </p:extLst>
          </p:nvPr>
        </p:nvGraphicFramePr>
        <p:xfrm>
          <a:off x="457200" y="1028187"/>
          <a:ext cx="8229600" cy="3654906"/>
        </p:xfrm>
        <a:graphic>
          <a:graphicData uri="http://schemas.openxmlformats.org/drawingml/2006/table">
            <a:tbl>
              <a:tblPr>
                <a:effectLst/>
              </a:tblPr>
              <a:tblGrid>
                <a:gridCol w="2706128">
                  <a:extLst>
                    <a:ext uri="{9D8B030D-6E8A-4147-A177-3AD203B41FA5}">
                      <a16:colId xmlns:a16="http://schemas.microsoft.com/office/drawing/2014/main" val="20000"/>
                    </a:ext>
                  </a:extLst>
                </a:gridCol>
                <a:gridCol w="1380868">
                  <a:extLst>
                    <a:ext uri="{9D8B030D-6E8A-4147-A177-3AD203B41FA5}">
                      <a16:colId xmlns:a16="http://schemas.microsoft.com/office/drawing/2014/main" val="20001"/>
                    </a:ext>
                  </a:extLst>
                </a:gridCol>
                <a:gridCol w="1380868">
                  <a:extLst>
                    <a:ext uri="{9D8B030D-6E8A-4147-A177-3AD203B41FA5}">
                      <a16:colId xmlns:a16="http://schemas.microsoft.com/office/drawing/2014/main" val="20002"/>
                    </a:ext>
                  </a:extLst>
                </a:gridCol>
                <a:gridCol w="1380868">
                  <a:extLst>
                    <a:ext uri="{9D8B030D-6E8A-4147-A177-3AD203B41FA5}">
                      <a16:colId xmlns:a16="http://schemas.microsoft.com/office/drawing/2014/main" val="20003"/>
                    </a:ext>
                  </a:extLst>
                </a:gridCol>
                <a:gridCol w="1380868">
                  <a:extLst>
                    <a:ext uri="{9D8B030D-6E8A-4147-A177-3AD203B41FA5}">
                      <a16:colId xmlns:a16="http://schemas.microsoft.com/office/drawing/2014/main" val="20004"/>
                    </a:ext>
                  </a:extLst>
                </a:gridCol>
              </a:tblGrid>
              <a:tr h="284087">
                <a:tc row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1" i="1" dirty="0">
                          <a:solidFill>
                            <a:srgbClr val="FFFFFF"/>
                          </a:solidFill>
                          <a:latin typeface="Arial" panose="020B0604020202020204" pitchFamily="34" charset="0"/>
                          <a:cs typeface="Arial" panose="020B0604020202020204" pitchFamily="34" charset="0"/>
                        </a:rPr>
                        <a:t>Cohort A</a:t>
                      </a:r>
                      <a:br>
                        <a:rPr lang="en-US" sz="1400" b="1" i="1" dirty="0">
                          <a:solidFill>
                            <a:srgbClr val="FFFFFF"/>
                          </a:solidFill>
                          <a:latin typeface="Arial" panose="020B0604020202020204" pitchFamily="34" charset="0"/>
                          <a:cs typeface="Arial" panose="020B0604020202020204" pitchFamily="34" charset="0"/>
                        </a:rPr>
                      </a:br>
                      <a:r>
                        <a:rPr lang="en-US" sz="1400" b="1" dirty="0">
                          <a:solidFill>
                            <a:srgbClr val="FFFFFF"/>
                          </a:solidFill>
                          <a:latin typeface="Arial" panose="020B0604020202020204" pitchFamily="34" charset="0"/>
                          <a:cs typeface="Arial" panose="020B0604020202020204" pitchFamily="34" charset="0"/>
                        </a:rPr>
                        <a:t>Characteristics</a:t>
                      </a:r>
                    </a:p>
                  </a:txBody>
                  <a:tcPr marL="68580" marR="34290" marT="34290" marB="34290" anchor="ctr" horzOverflow="overflow">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1" baseline="0" dirty="0">
                          <a:solidFill>
                            <a:schemeClr val="bg1"/>
                          </a:solidFill>
                          <a:latin typeface="Arial" panose="020B0604020202020204" pitchFamily="34" charset="0"/>
                          <a:cs typeface="Arial" panose="020B0604020202020204" pitchFamily="34" charset="0"/>
                        </a:rPr>
                        <a:t>CTP B</a:t>
                      </a:r>
                    </a:p>
                  </a:txBody>
                  <a:tcPr marL="54864" marR="34290" marT="34290" marB="34290"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1" baseline="0" dirty="0">
                          <a:solidFill>
                            <a:schemeClr val="bg1"/>
                          </a:solidFill>
                          <a:latin typeface="Arial" panose="020B0604020202020204" pitchFamily="34" charset="0"/>
                          <a:cs typeface="Arial" panose="020B0604020202020204" pitchFamily="34" charset="0"/>
                        </a:rPr>
                        <a:t>CTP C</a:t>
                      </a:r>
                    </a:p>
                  </a:txBody>
                  <a:tcPr marL="54864" marR="34290" marT="34290" marB="34290" anchor="ctr" horzOverflow="overflow">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2D16"/>
                    </a:solidFill>
                  </a:tcPr>
                </a:tc>
                <a:tc hMerge="1">
                  <a:txBody>
                    <a:bodyPr/>
                    <a:lstStyle/>
                    <a:p>
                      <a:endParaRPr lang="en-US" dirty="0"/>
                    </a:p>
                  </a:txBody>
                  <a:tcPr marL="73152" marR="45720" anchor="b" horzOverflow="overflow">
                    <a:lnL w="12700" cap="flat" cmpd="sng" algn="ctr">
                      <a:solidFill>
                        <a:prstClr val="white"/>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22292">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12 Weeks </a:t>
                      </a:r>
                      <a:br>
                        <a:rPr lang="en-US" sz="110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30)</a:t>
                      </a:r>
                    </a:p>
                  </a:txBody>
                  <a:tcPr marL="20574" marR="20574" marT="34290" marB="34290" anchor="ctr" horzOverflow="overflow">
                    <a:lnL w="28575"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24 Weeks </a:t>
                      </a:r>
                      <a:br>
                        <a:rPr lang="en-US" sz="120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29)</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86C9D"/>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12 Weeks </a:t>
                      </a:r>
                      <a:br>
                        <a:rPr lang="en-US" sz="110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23)</a:t>
                      </a: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24 Weeks </a:t>
                      </a:r>
                      <a:br>
                        <a:rPr lang="en-US" sz="110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26)</a:t>
                      </a:r>
                    </a:p>
                  </a:txBody>
                  <a:tcPr marL="20574" marR="20574" marT="34290" marB="34290" anchor="ctr" horzOverflow="overflow">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86C9D"/>
                    </a:solidFill>
                  </a:tcPr>
                </a:tc>
                <a:extLst>
                  <a:ext uri="{0D108BD9-81ED-4DB2-BD59-A6C34878D82A}">
                    <a16:rowId xmlns:a16="http://schemas.microsoft.com/office/drawing/2014/main" val="10001"/>
                  </a:ext>
                </a:extLst>
              </a:tr>
              <a:tr h="248256">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Child-Turcotte-Pugh</a:t>
                      </a:r>
                      <a:r>
                        <a:rPr lang="en-US" sz="1200" baseline="0" dirty="0">
                          <a:solidFill>
                            <a:srgbClr val="000000"/>
                          </a:solidFill>
                          <a:latin typeface="Arial" panose="020B0604020202020204" pitchFamily="34" charset="0"/>
                          <a:cs typeface="Arial" panose="020B0604020202020204" pitchFamily="34" charset="0"/>
                        </a:rPr>
                        <a:t> Score</a:t>
                      </a:r>
                      <a:endParaRPr lang="en-US" sz="1200" dirty="0">
                        <a:solidFill>
                          <a:srgbClr val="000000"/>
                        </a:solidFill>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48065">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    Class A (5-6)</a:t>
                      </a:r>
                    </a:p>
                  </a:txBody>
                  <a:tcPr marL="68580" marR="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 (3)</a:t>
                      </a: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3"/>
                  </a:ext>
                </a:extLst>
              </a:tr>
              <a:tr h="248065">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    Class</a:t>
                      </a:r>
                      <a:r>
                        <a:rPr lang="en-US" sz="1200" baseline="0" dirty="0">
                          <a:solidFill>
                            <a:srgbClr val="000000"/>
                          </a:solidFill>
                          <a:latin typeface="Arial" panose="020B0604020202020204" pitchFamily="34" charset="0"/>
                          <a:cs typeface="Arial" panose="020B0604020202020204" pitchFamily="34" charset="0"/>
                        </a:rPr>
                        <a:t> B</a:t>
                      </a:r>
                      <a:r>
                        <a:rPr lang="en-US" sz="1200" dirty="0">
                          <a:solidFill>
                            <a:srgbClr val="000000"/>
                          </a:solidFill>
                          <a:latin typeface="Arial" panose="020B0604020202020204" pitchFamily="34" charset="0"/>
                          <a:cs typeface="Arial" panose="020B0604020202020204" pitchFamily="34" charset="0"/>
                        </a:rPr>
                        <a:t> (7-9)</a:t>
                      </a:r>
                    </a:p>
                  </a:txBody>
                  <a:tcPr marL="68580" marR="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27 (90)</a:t>
                      </a: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27 (93)</a:t>
                      </a: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7 (30)</a:t>
                      </a: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4 (15)</a:t>
                      </a: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248065">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    Class</a:t>
                      </a:r>
                      <a:r>
                        <a:rPr lang="en-US" sz="1200" baseline="0" dirty="0">
                          <a:solidFill>
                            <a:srgbClr val="000000"/>
                          </a:solidFill>
                          <a:latin typeface="Arial" panose="020B0604020202020204" pitchFamily="34" charset="0"/>
                          <a:cs typeface="Arial" panose="020B0604020202020204" pitchFamily="34" charset="0"/>
                        </a:rPr>
                        <a:t> C</a:t>
                      </a:r>
                      <a:r>
                        <a:rPr lang="en-US" sz="1200" dirty="0">
                          <a:solidFill>
                            <a:srgbClr val="000000"/>
                          </a:solidFill>
                          <a:latin typeface="Arial" panose="020B0604020202020204" pitchFamily="34" charset="0"/>
                          <a:cs typeface="Arial" panose="020B0604020202020204" pitchFamily="34" charset="0"/>
                        </a:rPr>
                        <a:t> (10-12)</a:t>
                      </a:r>
                    </a:p>
                  </a:txBody>
                  <a:tcPr marL="68580" marR="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3 (10)</a:t>
                      </a: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 (3)</a:t>
                      </a: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16 (70)</a:t>
                      </a: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22 (85)</a:t>
                      </a: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5"/>
                  </a:ext>
                </a:extLst>
              </a:tr>
              <a:tr h="253375">
                <a:tc>
                  <a:txBody>
                    <a:bodyPr/>
                    <a:lstStyle/>
                    <a:p>
                      <a:r>
                        <a:rPr lang="en-US" sz="1200" dirty="0">
                          <a:latin typeface="Arial" panose="020B0604020202020204" pitchFamily="34" charset="0"/>
                          <a:cs typeface="Arial" panose="020B0604020202020204" pitchFamily="34" charset="0"/>
                        </a:rPr>
                        <a:t>MELD Score, n (%)</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2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lang="en-US" sz="1200" kern="1200" dirty="0">
                        <a:solidFill>
                          <a:schemeClr val="tx1"/>
                        </a:solidFill>
                        <a:latin typeface="Arial" panose="020B0604020202020204" pitchFamily="34" charset="0"/>
                        <a:ea typeface="+mn-ea"/>
                        <a:cs typeface="Arial" panose="020B0604020202020204" pitchFamily="34" charset="0"/>
                      </a:endParaRP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lang="en-US" sz="1200" kern="1200" dirty="0">
                        <a:solidFill>
                          <a:schemeClr val="tx1"/>
                        </a:solidFill>
                        <a:latin typeface="Arial" panose="020B0604020202020204" pitchFamily="34" charset="0"/>
                        <a:ea typeface="+mn-ea"/>
                        <a:cs typeface="Arial" panose="020B0604020202020204" pitchFamily="34" charset="0"/>
                      </a:endParaRP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lang="en-US" sz="1200" kern="1200" dirty="0">
                        <a:solidFill>
                          <a:schemeClr val="tx1"/>
                        </a:solidFill>
                        <a:latin typeface="Arial" panose="020B0604020202020204" pitchFamily="34" charset="0"/>
                        <a:ea typeface="+mn-ea"/>
                        <a:cs typeface="Arial" panose="020B0604020202020204" pitchFamily="34" charset="0"/>
                      </a:endParaRP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6"/>
                  </a:ext>
                </a:extLst>
              </a:tr>
              <a:tr h="222663">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     &lt;10</a:t>
                      </a:r>
                      <a:endParaRPr lang="en-US" sz="1200" dirty="0">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200"/>
                        </a:lnSpc>
                      </a:pPr>
                      <a:r>
                        <a:rPr lang="en-US" sz="1200" kern="1200" dirty="0">
                          <a:solidFill>
                            <a:schemeClr val="tx1"/>
                          </a:solidFill>
                          <a:latin typeface="Arial" panose="020B0604020202020204" pitchFamily="34" charset="0"/>
                          <a:ea typeface="+mn-ea"/>
                          <a:cs typeface="Arial" panose="020B0604020202020204" pitchFamily="34" charset="0"/>
                        </a:rPr>
                        <a:t>6 (20)</a:t>
                      </a: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8 (28)</a:t>
                      </a: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7"/>
                  </a:ext>
                </a:extLst>
              </a:tr>
              <a:tr h="222663">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10-15</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200"/>
                        </a:lnSpc>
                      </a:pPr>
                      <a:r>
                        <a:rPr lang="en-US" sz="1200" kern="1200" dirty="0">
                          <a:solidFill>
                            <a:schemeClr val="tx1"/>
                          </a:solidFill>
                          <a:latin typeface="Arial" panose="020B0604020202020204" pitchFamily="34" charset="0"/>
                          <a:ea typeface="+mn-ea"/>
                          <a:cs typeface="Arial" panose="020B0604020202020204" pitchFamily="34" charset="0"/>
                        </a:rPr>
                        <a:t>21 (70)</a:t>
                      </a: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16 (55)</a:t>
                      </a: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16 (70)</a:t>
                      </a: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13 (50)</a:t>
                      </a: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8"/>
                  </a:ext>
                </a:extLst>
              </a:tr>
              <a:tr h="222663">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16-20</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200"/>
                        </a:lnSpc>
                      </a:pPr>
                      <a:r>
                        <a:rPr lang="en-US" sz="1200" kern="1200" dirty="0">
                          <a:solidFill>
                            <a:schemeClr val="tx1"/>
                          </a:solidFill>
                          <a:latin typeface="Arial" panose="020B0604020202020204" pitchFamily="34" charset="0"/>
                          <a:ea typeface="+mn-ea"/>
                          <a:cs typeface="Arial" panose="020B0604020202020204" pitchFamily="34" charset="0"/>
                        </a:rPr>
                        <a:t>3 (10)</a:t>
                      </a: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5 (17)</a:t>
                      </a: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7 (30)</a:t>
                      </a: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12 (46)</a:t>
                      </a: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9"/>
                  </a:ext>
                </a:extLst>
              </a:tr>
              <a:tr h="258678">
                <a:tc>
                  <a:txBody>
                    <a:bodyPr/>
                    <a:lstStyle/>
                    <a:p>
                      <a:pPr>
                        <a:lnSpc>
                          <a:spcPts val="1600"/>
                        </a:lnSpc>
                      </a:pPr>
                      <a:r>
                        <a:rPr lang="en-US" sz="1200" dirty="0">
                          <a:solidFill>
                            <a:schemeClr val="tx1"/>
                          </a:solidFill>
                          <a:latin typeface="Arial" panose="020B0604020202020204" pitchFamily="34" charset="0"/>
                          <a:cs typeface="Arial" panose="020B0604020202020204" pitchFamily="34" charset="0"/>
                        </a:rPr>
                        <a:t>    21-25</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 (4)</a:t>
                      </a: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0"/>
                  </a:ext>
                </a:extLst>
              </a:tr>
              <a:tr h="258678">
                <a:tc>
                  <a:txBody>
                    <a:bodyPr/>
                    <a:lstStyle/>
                    <a:p>
                      <a:pPr>
                        <a:lnSpc>
                          <a:spcPts val="1500"/>
                        </a:lnSpc>
                      </a:pPr>
                      <a:r>
                        <a:rPr lang="en-US" sz="1200" i="0" dirty="0">
                          <a:solidFill>
                            <a:srgbClr val="000000"/>
                          </a:solidFill>
                          <a:latin typeface="Arial" panose="020B0604020202020204" pitchFamily="34" charset="0"/>
                          <a:cs typeface="Arial" panose="020B0604020202020204" pitchFamily="34" charset="0"/>
                        </a:rPr>
                        <a:t>Median eGFR,</a:t>
                      </a:r>
                      <a:r>
                        <a:rPr lang="en-US" sz="1200" i="0" baseline="0" dirty="0">
                          <a:solidFill>
                            <a:srgbClr val="000000"/>
                          </a:solidFill>
                          <a:latin typeface="Arial" panose="020B0604020202020204" pitchFamily="34" charset="0"/>
                          <a:cs typeface="Arial" panose="020B0604020202020204" pitchFamily="34" charset="0"/>
                        </a:rPr>
                        <a:t> mL/min</a:t>
                      </a:r>
                      <a:endParaRPr lang="en-US" sz="1200" i="0" dirty="0">
                        <a:solidFill>
                          <a:srgbClr val="000000"/>
                        </a:solidFill>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600"/>
                        </a:lnSpc>
                      </a:pPr>
                      <a:r>
                        <a:rPr lang="en-US" sz="1200" kern="1200" dirty="0">
                          <a:solidFill>
                            <a:schemeClr val="tx1"/>
                          </a:solidFill>
                          <a:latin typeface="Arial" panose="020B0604020202020204" pitchFamily="34" charset="0"/>
                          <a:ea typeface="+mn-ea"/>
                          <a:cs typeface="Arial" panose="020B0604020202020204" pitchFamily="34" charset="0"/>
                        </a:rPr>
                        <a:t>98</a:t>
                      </a:r>
                      <a:endParaRPr lang="en-US" sz="1200" b="1"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81</a:t>
                      </a:r>
                      <a:endParaRPr lang="en-US" sz="1200" b="1"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77</a:t>
                      </a:r>
                      <a:endParaRPr lang="en-US" sz="1200" b="1"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600"/>
                        </a:lnSpc>
                      </a:pPr>
                      <a:r>
                        <a:rPr lang="en-US" sz="1200" kern="1200" dirty="0">
                          <a:solidFill>
                            <a:schemeClr val="tx1"/>
                          </a:solidFill>
                          <a:latin typeface="Arial" panose="020B0604020202020204" pitchFamily="34" charset="0"/>
                          <a:ea typeface="+mn-ea"/>
                          <a:cs typeface="Arial" panose="020B0604020202020204" pitchFamily="34" charset="0"/>
                        </a:rPr>
                        <a:t>78</a:t>
                      </a:r>
                      <a:endParaRPr lang="en-US" sz="1200" b="1"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1"/>
                  </a:ext>
                </a:extLst>
              </a:tr>
              <a:tr h="258678">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ro-RO" sz="1200" kern="1200" dirty="0">
                          <a:solidFill>
                            <a:schemeClr val="tx1"/>
                          </a:solidFill>
                          <a:latin typeface="Arial" panose="020B0604020202020204" pitchFamily="34" charset="0"/>
                          <a:ea typeface="+mn-ea"/>
                          <a:cs typeface="Arial" panose="020B0604020202020204" pitchFamily="34" charset="0"/>
                        </a:rPr>
                        <a:t>Median platelets,</a:t>
                      </a:r>
                      <a:r>
                        <a:rPr lang="ro-RO" sz="1200" kern="1200" baseline="0" dirty="0">
                          <a:solidFill>
                            <a:schemeClr val="tx1"/>
                          </a:solidFill>
                          <a:latin typeface="Arial" panose="020B0604020202020204" pitchFamily="34" charset="0"/>
                          <a:ea typeface="+mn-ea"/>
                          <a:cs typeface="Arial" panose="020B0604020202020204" pitchFamily="34" charset="0"/>
                        </a:rPr>
                        <a:t> </a:t>
                      </a:r>
                      <a:r>
                        <a:rPr lang="ro-RO" sz="1200" kern="1200" dirty="0">
                          <a:solidFill>
                            <a:schemeClr val="tx1"/>
                          </a:solidFill>
                          <a:latin typeface="Arial" panose="020B0604020202020204" pitchFamily="34" charset="0"/>
                          <a:ea typeface="+mn-ea"/>
                          <a:cs typeface="Arial" panose="020B0604020202020204" pitchFamily="34" charset="0"/>
                        </a:rPr>
                        <a:t>x 10</a:t>
                      </a:r>
                      <a:r>
                        <a:rPr lang="ro-RO" sz="1200" kern="1200" baseline="30000" dirty="0">
                          <a:solidFill>
                            <a:schemeClr val="tx1"/>
                          </a:solidFill>
                          <a:latin typeface="Arial" panose="020B0604020202020204" pitchFamily="34" charset="0"/>
                          <a:ea typeface="+mn-ea"/>
                          <a:cs typeface="Arial" panose="020B0604020202020204" pitchFamily="34" charset="0"/>
                        </a:rPr>
                        <a:t>3</a:t>
                      </a:r>
                      <a:r>
                        <a:rPr lang="ro-RO" sz="1200" kern="1200" baseline="0" dirty="0">
                          <a:solidFill>
                            <a:schemeClr val="tx1"/>
                          </a:solidFill>
                          <a:latin typeface="Arial" panose="020B0604020202020204" pitchFamily="34" charset="0"/>
                          <a:ea typeface="+mn-ea"/>
                          <a:cs typeface="Arial" panose="020B0604020202020204" pitchFamily="34" charset="0"/>
                        </a:rPr>
                        <a:t> µL</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r>
                        <a:rPr lang="ro-RO" sz="1200" kern="1200" baseline="0" dirty="0">
                          <a:solidFill>
                            <a:schemeClr val="tx1"/>
                          </a:solidFill>
                          <a:latin typeface="Arial" panose="020B0604020202020204" pitchFamily="34" charset="0"/>
                          <a:ea typeface="+mn-ea"/>
                          <a:cs typeface="Arial" panose="020B0604020202020204" pitchFamily="34" charset="0"/>
                        </a:rPr>
                        <a:t>88</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ro-RO" sz="1200" kern="1200" baseline="0" dirty="0">
                          <a:solidFill>
                            <a:schemeClr val="tx1"/>
                          </a:solidFill>
                          <a:latin typeface="Arial" panose="020B0604020202020204" pitchFamily="34" charset="0"/>
                          <a:ea typeface="+mn-ea"/>
                          <a:cs typeface="Arial" panose="020B0604020202020204" pitchFamily="34" charset="0"/>
                        </a:rPr>
                        <a:t>73</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ro-RO" sz="1200" kern="1200" baseline="0" dirty="0">
                          <a:solidFill>
                            <a:schemeClr val="tx1"/>
                          </a:solidFill>
                          <a:latin typeface="Arial" panose="020B0604020202020204" pitchFamily="34" charset="0"/>
                          <a:ea typeface="+mn-ea"/>
                          <a:cs typeface="Arial" panose="020B0604020202020204" pitchFamily="34" charset="0"/>
                        </a:rPr>
                        <a:t>81</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r>
                        <a:rPr lang="ro-RO" sz="1200" kern="1200" baseline="0" dirty="0">
                          <a:solidFill>
                            <a:schemeClr val="tx1"/>
                          </a:solidFill>
                          <a:latin typeface="Arial" panose="020B0604020202020204" pitchFamily="34" charset="0"/>
                          <a:ea typeface="+mn-ea"/>
                          <a:cs typeface="Arial" panose="020B0604020202020204" pitchFamily="34" charset="0"/>
                        </a:rPr>
                        <a:t>71</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2"/>
                  </a:ext>
                </a:extLst>
              </a:tr>
              <a:tr h="258678">
                <a:tc gridSpan="5">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050" b="1" dirty="0">
                          <a:solidFill>
                            <a:schemeClr val="tx1"/>
                          </a:solidFill>
                          <a:latin typeface="Arial" panose="020B0604020202020204" pitchFamily="34" charset="0"/>
                          <a:cs typeface="Arial" panose="020B0604020202020204" pitchFamily="34" charset="0"/>
                        </a:rPr>
                        <a:t>Abbreviations</a:t>
                      </a:r>
                      <a:r>
                        <a:rPr lang="en-US" sz="1050" dirty="0">
                          <a:solidFill>
                            <a:schemeClr val="tx1"/>
                          </a:solidFill>
                          <a:latin typeface="Arial" panose="020B0604020202020204" pitchFamily="34" charset="0"/>
                          <a:cs typeface="Arial" panose="020B0604020202020204" pitchFamily="34" charset="0"/>
                        </a:rPr>
                        <a:t>: CTP = Child-Turcotte-Pugh</a:t>
                      </a:r>
                    </a:p>
                  </a:txBody>
                  <a:tcPr marL="68580" marR="3429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B18400">
                        <a:alpha val="10000"/>
                      </a:srgbClr>
                    </a:solidFill>
                  </a:tcPr>
                </a:tc>
                <a:tc hMerge="1">
                  <a:txBody>
                    <a:bodyPr/>
                    <a:lstStyle/>
                    <a:p>
                      <a:pPr algn="ctr">
                        <a:lnSpc>
                          <a:spcPts val="1600"/>
                        </a:lnSpc>
                      </a:pP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CDD3DD"/>
                    </a:solidFill>
                  </a:tcPr>
                </a:tc>
                <a:tc hMerge="1">
                  <a:txBody>
                    <a:bodyPr/>
                    <a:lstStyle/>
                    <a:p>
                      <a:pPr marL="0" marR="0" indent="0" algn="ctr" defTabSz="914400" rtl="0" eaLnBrk="1" fontAlgn="auto" latinLnBrk="0" hangingPunct="1">
                        <a:lnSpc>
                          <a:spcPts val="1600"/>
                        </a:lnSpc>
                        <a:spcBef>
                          <a:spcPts val="0"/>
                        </a:spcBef>
                        <a:spcAft>
                          <a:spcPts val="0"/>
                        </a:spcAft>
                        <a:buClrTx/>
                        <a:buSzTx/>
                        <a:buFontTx/>
                        <a:buNone/>
                        <a:tabLst/>
                        <a:defRPr/>
                      </a:pP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CDD3DD"/>
                    </a:solidFill>
                  </a:tcPr>
                </a:tc>
                <a:tc hMerge="1">
                  <a:txBody>
                    <a:bodyPr/>
                    <a:lstStyle/>
                    <a:p>
                      <a:pPr marL="0" marR="0" indent="0" algn="ctr" defTabSz="914400" rtl="0" eaLnBrk="1" fontAlgn="auto" latinLnBrk="0" hangingPunct="1">
                        <a:lnSpc>
                          <a:spcPts val="1600"/>
                        </a:lnSpc>
                        <a:spcBef>
                          <a:spcPts val="0"/>
                        </a:spcBef>
                        <a:spcAft>
                          <a:spcPts val="0"/>
                        </a:spcAft>
                        <a:buClrTx/>
                        <a:buSzTx/>
                        <a:buFontTx/>
                        <a:buNone/>
                        <a:tabLst/>
                        <a:defRPr/>
                      </a:pP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CDD3DD"/>
                    </a:solidFill>
                  </a:tcPr>
                </a:tc>
                <a:tc hMerge="1">
                  <a:txBody>
                    <a:bodyPr/>
                    <a:lstStyle/>
                    <a:p>
                      <a:pPr algn="ctr">
                        <a:lnSpc>
                          <a:spcPts val="1600"/>
                        </a:lnSpc>
                      </a:pP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3650283920"/>
                  </a:ext>
                </a:extLst>
              </a:tr>
            </a:tbl>
          </a:graphicData>
        </a:graphic>
      </p:graphicFrame>
      <p:graphicFrame>
        <p:nvGraphicFramePr>
          <p:cNvPr id="7" name="Table 6"/>
          <p:cNvGraphicFramePr>
            <a:graphicFrameLocks noGrp="1"/>
          </p:cNvGraphicFramePr>
          <p:nvPr/>
        </p:nvGraphicFramePr>
        <p:xfrm>
          <a:off x="5047239" y="-488077"/>
          <a:ext cx="162560" cy="222885"/>
        </p:xfrm>
        <a:graphic>
          <a:graphicData uri="http://schemas.openxmlformats.org/drawingml/2006/table">
            <a:tbl>
              <a:tblPr/>
              <a:tblGrid>
                <a:gridCol w="162560">
                  <a:extLst>
                    <a:ext uri="{9D8B030D-6E8A-4147-A177-3AD203B41FA5}">
                      <a16:colId xmlns:a16="http://schemas.microsoft.com/office/drawing/2014/main" val="20000"/>
                    </a:ext>
                  </a:extLst>
                </a:gridCol>
              </a:tblGrid>
              <a:tr h="222885">
                <a:tc>
                  <a:txBody>
                    <a:bodyPr/>
                    <a:lstStyle/>
                    <a:p>
                      <a:endParaRPr lang="en-US" sz="1000" dirty="0"/>
                    </a:p>
                  </a:txBody>
                  <a:tcPr marL="68580" marR="68580" marT="34290" marB="3429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11486045"/>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468875923"/>
              </p:ext>
            </p:extLst>
          </p:nvPr>
        </p:nvGraphicFramePr>
        <p:xfrm>
          <a:off x="461010" y="1339662"/>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23850" y="138498"/>
            <a:ext cx="8515350" cy="742950"/>
          </a:xfrm>
        </p:spPr>
        <p:txBody>
          <a:bodyPr>
            <a:normAutofit/>
          </a:bodyPr>
          <a:lstStyle/>
          <a:p>
            <a:pPr>
              <a:lnSpc>
                <a:spcPts val="2100"/>
              </a:lnSpc>
            </a:pPr>
            <a:r>
              <a:rPr lang="en-US" sz="2000" dirty="0"/>
              <a:t>Ledipasvir-Sofosbuvir + Ribavirin in HCV GT 1,4</a:t>
            </a:r>
            <a:br>
              <a:rPr lang="en-US" sz="2000" dirty="0"/>
            </a:br>
            <a:r>
              <a:rPr lang="en-US" sz="2000" dirty="0"/>
              <a:t>SOLAR-1 (Cohort A= Pre-transplantation): Results</a:t>
            </a:r>
          </a:p>
        </p:txBody>
      </p:sp>
      <p:sp>
        <p:nvSpPr>
          <p:cNvPr id="9" name="Text Placeholder 8"/>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SOLAR-1 Cohort A (Pre-Transplantation): SVR12 Results</a:t>
            </a:r>
          </a:p>
        </p:txBody>
      </p:sp>
      <p:sp>
        <p:nvSpPr>
          <p:cNvPr id="7" name="Content Placeholder 6"/>
          <p:cNvSpPr>
            <a:spLocks noGrp="1"/>
          </p:cNvSpPr>
          <p:nvPr>
            <p:ph type="body" sz="quarter" idx="14"/>
          </p:nvPr>
        </p:nvSpPr>
        <p:spPr/>
        <p:txBody>
          <a:bodyPr/>
          <a:lstStyle/>
          <a:p>
            <a:r>
              <a:rPr lang="en-US" dirty="0"/>
              <a:t>Source: Charlton M, et al. Gastroenterology. 2015;149:649-59.</a:t>
            </a:r>
          </a:p>
        </p:txBody>
      </p:sp>
      <p:sp>
        <p:nvSpPr>
          <p:cNvPr id="13" name="Rectangle 12"/>
          <p:cNvSpPr/>
          <p:nvPr/>
        </p:nvSpPr>
        <p:spPr>
          <a:xfrm>
            <a:off x="2664147" y="3820523"/>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44/50</a:t>
            </a:r>
          </a:p>
        </p:txBody>
      </p:sp>
      <p:sp>
        <p:nvSpPr>
          <p:cNvPr id="21" name="Rectangle 20"/>
          <p:cNvSpPr/>
          <p:nvPr/>
        </p:nvSpPr>
        <p:spPr>
          <a:xfrm>
            <a:off x="1815080" y="3820523"/>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45/52</a:t>
            </a:r>
          </a:p>
        </p:txBody>
      </p:sp>
      <p:sp>
        <p:nvSpPr>
          <p:cNvPr id="22" name="Rectangle 21"/>
          <p:cNvSpPr/>
          <p:nvPr/>
        </p:nvSpPr>
        <p:spPr>
          <a:xfrm>
            <a:off x="5094561" y="3819492"/>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24/27</a:t>
            </a:r>
          </a:p>
        </p:txBody>
      </p:sp>
      <p:sp>
        <p:nvSpPr>
          <p:cNvPr id="23" name="Rectangle 22"/>
          <p:cNvSpPr/>
          <p:nvPr/>
        </p:nvSpPr>
        <p:spPr>
          <a:xfrm>
            <a:off x="4256319" y="3819493"/>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26/30</a:t>
            </a:r>
          </a:p>
        </p:txBody>
      </p:sp>
      <p:sp>
        <p:nvSpPr>
          <p:cNvPr id="24" name="Rectangle 23"/>
          <p:cNvSpPr/>
          <p:nvPr/>
        </p:nvSpPr>
        <p:spPr>
          <a:xfrm>
            <a:off x="7529612" y="3796838"/>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20/23</a:t>
            </a:r>
          </a:p>
        </p:txBody>
      </p:sp>
      <p:sp>
        <p:nvSpPr>
          <p:cNvPr id="25" name="Rectangle 24"/>
          <p:cNvSpPr/>
          <p:nvPr/>
        </p:nvSpPr>
        <p:spPr>
          <a:xfrm>
            <a:off x="6685833" y="3819491"/>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19/22</a:t>
            </a:r>
          </a:p>
        </p:txBody>
      </p:sp>
      <p:sp>
        <p:nvSpPr>
          <p:cNvPr id="28" name="Rectangle 25"/>
          <p:cNvSpPr>
            <a:spLocks noChangeArrowheads="1"/>
          </p:cNvSpPr>
          <p:nvPr/>
        </p:nvSpPr>
        <p:spPr bwMode="auto">
          <a:xfrm>
            <a:off x="998284" y="4395332"/>
            <a:ext cx="7618494" cy="365760"/>
          </a:xfrm>
          <a:prstGeom prst="rect">
            <a:avLst/>
          </a:prstGeom>
          <a:solidFill>
            <a:schemeClr val="bg1">
              <a:lumMod val="95000"/>
            </a:schemeClr>
          </a:solidFill>
          <a:ln w="12700">
            <a:noFill/>
            <a:miter lim="800000"/>
            <a:headEnd/>
            <a:tailEnd/>
          </a:ln>
        </p:spPr>
        <p:txBody>
          <a:bodyPr lIns="205740" tIns="34073" rIns="0" bIns="34073" anchor="ctr">
            <a:prstTxWarp prst="textNoShape">
              <a:avLst/>
            </a:prstTxWarp>
          </a:bodyPr>
          <a:lstStyle/>
          <a:p>
            <a:pPr defTabSz="701279">
              <a:spcBef>
                <a:spcPts val="300"/>
              </a:spcBef>
            </a:pPr>
            <a:r>
              <a:rPr lang="en-US" sz="1050" b="1" dirty="0">
                <a:latin typeface="Arial"/>
                <a:cs typeface="Arial"/>
              </a:rPr>
              <a:t>Abbreviations</a:t>
            </a:r>
            <a:r>
              <a:rPr lang="en-US" sz="1050" dirty="0">
                <a:latin typeface="Arial"/>
                <a:cs typeface="Arial"/>
              </a:rPr>
              <a:t>: CTP = Child-Turcotte-Pugh</a:t>
            </a:r>
            <a:r>
              <a:rPr lang="en-US" sz="1050" dirty="0">
                <a:solidFill>
                  <a:srgbClr val="000000"/>
                </a:solidFill>
                <a:latin typeface="Arial" pitchFamily="22" charset="0"/>
                <a:cs typeface="Arial"/>
              </a:rPr>
              <a:t>; LTFU = lost to follow-up</a:t>
            </a:r>
            <a:endParaRPr lang="en-US" sz="1050" dirty="0">
              <a:solidFill>
                <a:srgbClr val="000000"/>
              </a:solidFill>
              <a:latin typeface="Arial" pitchFamily="22" charset="0"/>
            </a:endParaRPr>
          </a:p>
          <a:p>
            <a:pPr defTabSz="701279">
              <a:spcBef>
                <a:spcPts val="300"/>
              </a:spcBef>
            </a:pPr>
            <a:r>
              <a:rPr lang="en-US" sz="1050" dirty="0">
                <a:solidFill>
                  <a:srgbClr val="000000"/>
                </a:solidFill>
                <a:latin typeface="Arial" pitchFamily="22" charset="0"/>
              </a:rPr>
              <a:t>6 subjects excluded because received transplant while on study: (2 CTP B/24 week; 1 CTP 2/12 week; 3 CTP C/24 week)</a:t>
            </a:r>
          </a:p>
        </p:txBody>
      </p:sp>
      <p:sp>
        <p:nvSpPr>
          <p:cNvPr id="15" name="Line Callout 1 14">
            <a:extLst>
              <a:ext uri="{FF2B5EF4-FFF2-40B4-BE49-F238E27FC236}">
                <a16:creationId xmlns:a16="http://schemas.microsoft.com/office/drawing/2014/main" id="{8D782776-54A0-B467-41BF-1DB2FD5216E8}"/>
              </a:ext>
            </a:extLst>
          </p:cNvPr>
          <p:cNvSpPr/>
          <p:nvPr/>
        </p:nvSpPr>
        <p:spPr>
          <a:xfrm>
            <a:off x="4157547" y="3274317"/>
            <a:ext cx="780531" cy="294953"/>
          </a:xfrm>
          <a:prstGeom prst="borderCallout1">
            <a:avLst>
              <a:gd name="adj1" fmla="val 178881"/>
              <a:gd name="adj2" fmla="val 49994"/>
              <a:gd name="adj3" fmla="val 100906"/>
              <a:gd name="adj4" fmla="val 50062"/>
            </a:avLst>
          </a:prstGeom>
          <a:solidFill>
            <a:schemeClr val="bg1">
              <a:lumMod val="85000"/>
            </a:schemeClr>
          </a:solidFill>
          <a:ln w="63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rgbClr val="000000"/>
                </a:solidFill>
                <a:latin typeface="Arial" panose="020B0604020202020204" pitchFamily="34" charset="0"/>
                <a:cs typeface="Arial" panose="020B0604020202020204" pitchFamily="34" charset="0"/>
              </a:rPr>
              <a:t>3 relapses</a:t>
            </a:r>
            <a:br>
              <a:rPr lang="en-US" sz="900" dirty="0">
                <a:solidFill>
                  <a:srgbClr val="000000"/>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1 death</a:t>
            </a:r>
          </a:p>
        </p:txBody>
      </p:sp>
      <p:sp>
        <p:nvSpPr>
          <p:cNvPr id="16" name="Line Callout 1 15">
            <a:extLst>
              <a:ext uri="{FF2B5EF4-FFF2-40B4-BE49-F238E27FC236}">
                <a16:creationId xmlns:a16="http://schemas.microsoft.com/office/drawing/2014/main" id="{E5B8F252-4AC9-3036-D8F3-F192C9D0B3E5}"/>
              </a:ext>
            </a:extLst>
          </p:cNvPr>
          <p:cNvSpPr/>
          <p:nvPr/>
        </p:nvSpPr>
        <p:spPr>
          <a:xfrm>
            <a:off x="4999375" y="3274317"/>
            <a:ext cx="780531" cy="294953"/>
          </a:xfrm>
          <a:prstGeom prst="borderCallout1">
            <a:avLst>
              <a:gd name="adj1" fmla="val 178881"/>
              <a:gd name="adj2" fmla="val 49994"/>
              <a:gd name="adj3" fmla="val 100906"/>
              <a:gd name="adj4" fmla="val 50062"/>
            </a:avLst>
          </a:prstGeom>
          <a:solidFill>
            <a:schemeClr val="bg1">
              <a:lumMod val="85000"/>
            </a:schemeClr>
          </a:solidFill>
          <a:ln w="63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rgbClr val="000000"/>
                </a:solidFill>
                <a:latin typeface="Arial" panose="020B0604020202020204" pitchFamily="34" charset="0"/>
                <a:cs typeface="Arial" panose="020B0604020202020204" pitchFamily="34" charset="0"/>
              </a:rPr>
              <a:t>1 relapse</a:t>
            </a:r>
            <a:br>
              <a:rPr lang="en-US" sz="900" dirty="0">
                <a:solidFill>
                  <a:srgbClr val="000000"/>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2 deaths</a:t>
            </a:r>
          </a:p>
        </p:txBody>
      </p:sp>
      <p:sp>
        <p:nvSpPr>
          <p:cNvPr id="17" name="Line Callout 1 16">
            <a:extLst>
              <a:ext uri="{FF2B5EF4-FFF2-40B4-BE49-F238E27FC236}">
                <a16:creationId xmlns:a16="http://schemas.microsoft.com/office/drawing/2014/main" id="{75B733E5-1D7E-79E0-F17A-ED98BBE8187D}"/>
              </a:ext>
            </a:extLst>
          </p:cNvPr>
          <p:cNvSpPr/>
          <p:nvPr/>
        </p:nvSpPr>
        <p:spPr>
          <a:xfrm>
            <a:off x="7423261" y="3274317"/>
            <a:ext cx="780531" cy="294953"/>
          </a:xfrm>
          <a:prstGeom prst="borderCallout1">
            <a:avLst>
              <a:gd name="adj1" fmla="val 178881"/>
              <a:gd name="adj2" fmla="val 49994"/>
              <a:gd name="adj3" fmla="val 100906"/>
              <a:gd name="adj4" fmla="val 50062"/>
            </a:avLst>
          </a:prstGeom>
          <a:solidFill>
            <a:schemeClr val="bg1">
              <a:lumMod val="85000"/>
            </a:schemeClr>
          </a:solidFill>
          <a:ln w="63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rgbClr val="000000"/>
                </a:solidFill>
                <a:latin typeface="Arial" panose="020B0604020202020204" pitchFamily="34" charset="0"/>
                <a:cs typeface="Arial" panose="020B0604020202020204" pitchFamily="34" charset="0"/>
              </a:rPr>
              <a:t>2 relapses</a:t>
            </a:r>
            <a:br>
              <a:rPr lang="en-US" sz="900" dirty="0">
                <a:solidFill>
                  <a:srgbClr val="000000"/>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1 death</a:t>
            </a:r>
          </a:p>
        </p:txBody>
      </p:sp>
      <p:sp>
        <p:nvSpPr>
          <p:cNvPr id="18" name="Line Callout 1 17">
            <a:extLst>
              <a:ext uri="{FF2B5EF4-FFF2-40B4-BE49-F238E27FC236}">
                <a16:creationId xmlns:a16="http://schemas.microsoft.com/office/drawing/2014/main" id="{D7DF8DF8-DA1A-B6B2-593A-D5F01286CDA2}"/>
              </a:ext>
            </a:extLst>
          </p:cNvPr>
          <p:cNvSpPr/>
          <p:nvPr/>
        </p:nvSpPr>
        <p:spPr>
          <a:xfrm>
            <a:off x="6581432" y="3135087"/>
            <a:ext cx="780531" cy="434184"/>
          </a:xfrm>
          <a:prstGeom prst="borderCallout1">
            <a:avLst>
              <a:gd name="adj1" fmla="val 162167"/>
              <a:gd name="adj2" fmla="val 49064"/>
              <a:gd name="adj3" fmla="val 100906"/>
              <a:gd name="adj4" fmla="val 50062"/>
            </a:avLst>
          </a:prstGeom>
          <a:solidFill>
            <a:schemeClr val="bg1">
              <a:lumMod val="85000"/>
            </a:schemeClr>
          </a:solidFill>
          <a:ln w="63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rgbClr val="000000"/>
                </a:solidFill>
                <a:latin typeface="Arial" panose="020B0604020202020204" pitchFamily="34" charset="0"/>
                <a:cs typeface="Arial" panose="020B0604020202020204" pitchFamily="34" charset="0"/>
              </a:rPr>
              <a:t>1 relapse</a:t>
            </a:r>
            <a:br>
              <a:rPr lang="en-US" sz="900" dirty="0">
                <a:solidFill>
                  <a:srgbClr val="000000"/>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1 death</a:t>
            </a:r>
          </a:p>
          <a:p>
            <a:r>
              <a:rPr lang="en-US" sz="900" dirty="0">
                <a:solidFill>
                  <a:srgbClr val="000000"/>
                </a:solidFill>
                <a:latin typeface="Arial" panose="020B0604020202020204" pitchFamily="34" charset="0"/>
                <a:cs typeface="Arial" panose="020B0604020202020204" pitchFamily="34" charset="0"/>
              </a:rPr>
              <a:t>1 LTFU</a:t>
            </a:r>
          </a:p>
        </p:txBody>
      </p:sp>
    </p:spTree>
    <p:extLst>
      <p:ext uri="{BB962C8B-B14F-4D97-AF65-F5344CB8AC3E}">
        <p14:creationId xmlns:p14="http://schemas.microsoft.com/office/powerpoint/2010/main" val="2703214911"/>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390263" y="2003378"/>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323850" y="138498"/>
            <a:ext cx="8515350" cy="742950"/>
          </a:xfrm>
        </p:spPr>
        <p:txBody>
          <a:bodyPr>
            <a:normAutofit/>
          </a:bodyPr>
          <a:lstStyle/>
          <a:p>
            <a:pPr>
              <a:lnSpc>
                <a:spcPts val="2100"/>
              </a:lnSpc>
            </a:pPr>
            <a:r>
              <a:rPr lang="en-US" sz="2000" dirty="0"/>
              <a:t>Ledipasvir-Sofosbuvir + Ribavirin in HCV GT 1,4</a:t>
            </a:r>
            <a:br>
              <a:rPr lang="en-US" sz="2000" dirty="0"/>
            </a:br>
            <a:r>
              <a:rPr lang="en-US" sz="2000" dirty="0"/>
              <a:t>SOLAR-1 (Cohort B = Post Transplant): Study Design</a:t>
            </a:r>
          </a:p>
        </p:txBody>
      </p:sp>
      <p:sp>
        <p:nvSpPr>
          <p:cNvPr id="7" name="Content Placeholder 6"/>
          <p:cNvSpPr>
            <a:spLocks noGrp="1"/>
          </p:cNvSpPr>
          <p:nvPr>
            <p:ph type="body" sz="quarter" idx="14"/>
          </p:nvPr>
        </p:nvSpPr>
        <p:spPr/>
        <p:txBody>
          <a:bodyPr/>
          <a:lstStyle/>
          <a:p>
            <a:r>
              <a:rPr lang="en-US" dirty="0"/>
              <a:t>Source: Charlton M, et al. Gastroenterology. 2015;149:649-59.</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26" name="Rectangle 5"/>
          <p:cNvSpPr>
            <a:spLocks noChangeArrowheads="1"/>
          </p:cNvSpPr>
          <p:nvPr/>
        </p:nvSpPr>
        <p:spPr bwMode="auto">
          <a:xfrm>
            <a:off x="3018663" y="1769366"/>
            <a:ext cx="1371600" cy="473910"/>
          </a:xfrm>
          <a:prstGeom prst="rect">
            <a:avLst/>
          </a:prstGeom>
          <a:solidFill>
            <a:srgbClr val="ABC8D0"/>
          </a:solidFill>
          <a:ln w="6350" cmpd="sng">
            <a:solidFill>
              <a:srgbClr val="000000"/>
            </a:solidFill>
            <a:miter lim="800000"/>
            <a:headEnd/>
            <a:tailEnd/>
          </a:ln>
          <a:effectLst/>
        </p:spPr>
        <p:txBody>
          <a:bodyPr wrap="none" anchor="ctr"/>
          <a:lstStyle/>
          <a:p>
            <a:r>
              <a:rPr lang="en-US" sz="1050" b="1" dirty="0">
                <a:latin typeface="Arial"/>
                <a:cs typeface="Arial"/>
              </a:rPr>
              <a:t>LDV-SOF +RBV</a:t>
            </a:r>
          </a:p>
        </p:txBody>
      </p:sp>
      <p:sp>
        <p:nvSpPr>
          <p:cNvPr id="27" name="Rectangle 26"/>
          <p:cNvSpPr/>
          <p:nvPr/>
        </p:nvSpPr>
        <p:spPr>
          <a:xfrm>
            <a:off x="5467800" y="1859927"/>
            <a:ext cx="636363"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4" name="Rectangle 33"/>
          <p:cNvSpPr/>
          <p:nvPr/>
        </p:nvSpPr>
        <p:spPr>
          <a:xfrm>
            <a:off x="1714500" y="3986603"/>
            <a:ext cx="525675"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dirty="0">
                <a:solidFill>
                  <a:srgbClr val="000000"/>
                </a:solidFill>
              </a:rPr>
              <a:t>N =14</a:t>
            </a:r>
          </a:p>
        </p:txBody>
      </p:sp>
      <p:sp>
        <p:nvSpPr>
          <p:cNvPr id="35" name="Rectangle 25"/>
          <p:cNvSpPr>
            <a:spLocks noChangeArrowheads="1"/>
          </p:cNvSpPr>
          <p:nvPr/>
        </p:nvSpPr>
        <p:spPr bwMode="auto">
          <a:xfrm>
            <a:off x="1128998" y="3409860"/>
            <a:ext cx="6881136" cy="1190215"/>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137160" tIns="34073" rIns="69365" bIns="68580" anchor="ctr">
            <a:prstTxWarp prst="textNoShape">
              <a:avLst/>
            </a:prstTxWarp>
          </a:bodyPr>
          <a:lstStyle/>
          <a:p>
            <a:pPr defTabSz="701279">
              <a:lnSpc>
                <a:spcPts val="1125"/>
              </a:lnSpc>
              <a:spcBef>
                <a:spcPts val="6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CTP = Child-Turcotte-Pugh; FCH = fibrosing cholestatic hepatitis; LDV = ledipasvir; SOF = sofosbuvir; RBV = ribavirin  </a:t>
            </a:r>
          </a:p>
          <a:p>
            <a:pPr defTabSz="701279">
              <a:lnSpc>
                <a:spcPts val="1125"/>
              </a:lnSpc>
              <a:spcBef>
                <a:spcPts val="600"/>
              </a:spcBef>
            </a:pPr>
            <a:r>
              <a:rPr lang="en-US" sz="1050" b="1" dirty="0">
                <a:solidFill>
                  <a:srgbClr val="000000"/>
                </a:solidFill>
                <a:latin typeface="Arial" pitchFamily="22" charset="0"/>
              </a:rPr>
              <a:t>Drug Dosing</a:t>
            </a:r>
          </a:p>
          <a:p>
            <a:pPr defTabSz="701279">
              <a:lnSpc>
                <a:spcPts val="1125"/>
              </a:lnSpc>
              <a:spcBef>
                <a:spcPts val="300"/>
              </a:spcBef>
            </a:pPr>
            <a:r>
              <a:rPr lang="en-US" sz="1050" dirty="0">
                <a:solidFill>
                  <a:srgbClr val="000000"/>
                </a:solidFill>
                <a:latin typeface="Arial" pitchFamily="22" charset="0"/>
              </a:rPr>
              <a:t>Ledipasvir-sofosbuvir (90/400 mg): fixed dose combination; one pill once daily</a:t>
            </a:r>
            <a:br>
              <a:rPr lang="en-US" sz="1050" dirty="0">
                <a:solidFill>
                  <a:srgbClr val="000000"/>
                </a:solidFill>
                <a:latin typeface="Arial" pitchFamily="22" charset="0"/>
              </a:rPr>
            </a:br>
            <a:r>
              <a:rPr lang="en-US" sz="1050" dirty="0">
                <a:solidFill>
                  <a:srgbClr val="000000"/>
                </a:solidFill>
                <a:latin typeface="Arial" pitchFamily="22" charset="0"/>
              </a:rPr>
              <a:t>Ribavirin Dosing</a:t>
            </a:r>
            <a:br>
              <a:rPr lang="en-US" sz="1050" dirty="0">
                <a:solidFill>
                  <a:srgbClr val="000000"/>
                </a:solidFill>
                <a:latin typeface="Arial" pitchFamily="22" charset="0"/>
              </a:rPr>
            </a:br>
            <a:r>
              <a:rPr lang="en-US" sz="1050" dirty="0">
                <a:solidFill>
                  <a:srgbClr val="000000"/>
                </a:solidFill>
                <a:latin typeface="Arial" pitchFamily="22" charset="0"/>
              </a:rPr>
              <a:t> - No cirrhosis; FCH: weight-based and divided bid (1000 mg/day if &lt;75 kg or 1200 mg/day if ≥75 kg)</a:t>
            </a:r>
            <a:br>
              <a:rPr lang="en-US" sz="1050" dirty="0">
                <a:solidFill>
                  <a:srgbClr val="000000"/>
                </a:solidFill>
                <a:latin typeface="Arial" pitchFamily="22" charset="0"/>
              </a:rPr>
            </a:br>
            <a:r>
              <a:rPr lang="en-US" sz="1050" dirty="0">
                <a:solidFill>
                  <a:srgbClr val="000000"/>
                </a:solidFill>
                <a:latin typeface="Arial" pitchFamily="22" charset="0"/>
              </a:rPr>
              <a:t> - CTP B, C: started at 600 mg/day and escalated up to maximum of 1200 mg/day</a:t>
            </a:r>
          </a:p>
        </p:txBody>
      </p:sp>
      <p:sp>
        <p:nvSpPr>
          <p:cNvPr id="37" name="Rectangle 36"/>
          <p:cNvSpPr/>
          <p:nvPr/>
        </p:nvSpPr>
        <p:spPr>
          <a:xfrm>
            <a:off x="1139593" y="1769367"/>
            <a:ext cx="1251563" cy="1259584"/>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pPr>
              <a:spcBef>
                <a:spcPts val="300"/>
              </a:spcBef>
            </a:pPr>
            <a:r>
              <a:rPr lang="en-US" sz="1200" b="1" u="sng" dirty="0">
                <a:solidFill>
                  <a:srgbClr val="FFFFFF"/>
                </a:solidFill>
                <a:latin typeface="Arial" panose="020B0604020202020204" pitchFamily="34" charset="0"/>
                <a:cs typeface="Arial" panose="020B0604020202020204" pitchFamily="34" charset="0"/>
              </a:rPr>
              <a:t>Cohort B</a:t>
            </a:r>
          </a:p>
          <a:p>
            <a:pPr>
              <a:spcBef>
                <a:spcPts val="300"/>
              </a:spcBef>
            </a:pPr>
            <a:r>
              <a:rPr lang="en-US" sz="1050" b="1" dirty="0">
                <a:solidFill>
                  <a:srgbClr val="FFFFFF"/>
                </a:solidFill>
                <a:latin typeface="Arial" panose="020B0604020202020204" pitchFamily="34" charset="0"/>
                <a:cs typeface="Arial" panose="020B0604020202020204" pitchFamily="34" charset="0"/>
              </a:rPr>
              <a:t>GT 1, 4</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F0-F3</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CTP Class A</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CTP Class B</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CTP Class C</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FCH</a:t>
            </a:r>
            <a:endParaRPr lang="en-US" sz="1050" dirty="0">
              <a:solidFill>
                <a:srgbClr val="FFFFFF"/>
              </a:solidFill>
              <a:latin typeface="Arial" panose="020B0604020202020204" pitchFamily="34" charset="0"/>
              <a:cs typeface="Arial" panose="020B0604020202020204" pitchFamily="34" charset="0"/>
            </a:endParaRPr>
          </a:p>
        </p:txBody>
      </p:sp>
      <p:sp>
        <p:nvSpPr>
          <p:cNvPr id="39" name="Rectangle 38"/>
          <p:cNvSpPr/>
          <p:nvPr/>
        </p:nvSpPr>
        <p:spPr>
          <a:xfrm>
            <a:off x="2347931" y="1858475"/>
            <a:ext cx="678966"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116</a:t>
            </a:r>
          </a:p>
        </p:txBody>
      </p:sp>
      <p:cxnSp>
        <p:nvCxnSpPr>
          <p:cNvPr id="70" name="Straight Connector 69"/>
          <p:cNvCxnSpPr/>
          <p:nvPr/>
        </p:nvCxnSpPr>
        <p:spPr>
          <a:xfrm>
            <a:off x="5761863" y="2774437"/>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5"/>
          <p:cNvSpPr>
            <a:spLocks noChangeArrowheads="1"/>
          </p:cNvSpPr>
          <p:nvPr/>
        </p:nvSpPr>
        <p:spPr bwMode="auto">
          <a:xfrm>
            <a:off x="3018662" y="2538943"/>
            <a:ext cx="2743200" cy="473910"/>
          </a:xfrm>
          <a:prstGeom prst="rect">
            <a:avLst/>
          </a:prstGeom>
          <a:solidFill>
            <a:srgbClr val="BCBCD7"/>
          </a:solidFill>
          <a:ln w="6350" cmpd="sng">
            <a:solidFill>
              <a:srgbClr val="000000"/>
            </a:solidFill>
            <a:miter lim="800000"/>
            <a:headEnd/>
            <a:tailEnd/>
          </a:ln>
          <a:effectLst/>
        </p:spPr>
        <p:txBody>
          <a:bodyPr wrap="none" anchor="ctr"/>
          <a:lstStyle/>
          <a:p>
            <a:r>
              <a:rPr lang="en-US" sz="1050" b="1" dirty="0">
                <a:latin typeface="Arial"/>
                <a:cs typeface="Arial"/>
              </a:rPr>
              <a:t>LDV-SOF + RBV</a:t>
            </a:r>
          </a:p>
        </p:txBody>
      </p:sp>
      <p:sp>
        <p:nvSpPr>
          <p:cNvPr id="73" name="Rectangle 72"/>
          <p:cNvSpPr/>
          <p:nvPr/>
        </p:nvSpPr>
        <p:spPr>
          <a:xfrm>
            <a:off x="6797835" y="2622482"/>
            <a:ext cx="656957"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45" name="Rectangle 44"/>
          <p:cNvSpPr/>
          <p:nvPr/>
        </p:nvSpPr>
        <p:spPr>
          <a:xfrm>
            <a:off x="2347931" y="2620976"/>
            <a:ext cx="678966"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113</a:t>
            </a:r>
          </a:p>
        </p:txBody>
      </p:sp>
      <p:grpSp>
        <p:nvGrpSpPr>
          <p:cNvPr id="38" name="Group 37"/>
          <p:cNvGrpSpPr/>
          <p:nvPr/>
        </p:nvGrpSpPr>
        <p:grpSpPr>
          <a:xfrm>
            <a:off x="1138416" y="1021866"/>
            <a:ext cx="6871718" cy="386328"/>
            <a:chOff x="-6113" y="1362488"/>
            <a:chExt cx="9162291" cy="515104"/>
          </a:xfrm>
        </p:grpSpPr>
        <p:sp>
          <p:nvSpPr>
            <p:cNvPr id="40" name="Rectangle 39"/>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47" name="Rectangle 46"/>
            <p:cNvSpPr/>
            <p:nvPr/>
          </p:nvSpPr>
          <p:spPr>
            <a:xfrm>
              <a:off x="80736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49" name="Rectangle 48"/>
            <p:cNvSpPr/>
            <p:nvPr/>
          </p:nvSpPr>
          <p:spPr>
            <a:xfrm>
              <a:off x="224296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50" name="Rectangle 49"/>
            <p:cNvSpPr/>
            <p:nvPr/>
          </p:nvSpPr>
          <p:spPr>
            <a:xfrm>
              <a:off x="77157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36</a:t>
              </a:r>
            </a:p>
          </p:txBody>
        </p:sp>
        <p:sp>
          <p:nvSpPr>
            <p:cNvPr id="51" name="Rectangle 50"/>
            <p:cNvSpPr/>
            <p:nvPr/>
          </p:nvSpPr>
          <p:spPr>
            <a:xfrm>
              <a:off x="404908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52" name="Rectangle 51"/>
            <p:cNvSpPr/>
            <p:nvPr/>
          </p:nvSpPr>
          <p:spPr>
            <a:xfrm>
              <a:off x="5891293"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53" name="Straight Connector 52"/>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51422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33111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161520" y="177094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9884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020063"/>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3314"/>
            <a:ext cx="8515350" cy="742950"/>
          </a:xfrm>
        </p:spPr>
        <p:txBody>
          <a:bodyPr>
            <a:normAutofit/>
          </a:bodyPr>
          <a:lstStyle/>
          <a:p>
            <a:r>
              <a:rPr lang="en-US" sz="2000" dirty="0"/>
              <a:t>Ledipasvir-Sofosbuvir + Ribavirin in HCV GT 1,4</a:t>
            </a:r>
            <a:br>
              <a:rPr lang="en-US" sz="2000" dirty="0"/>
            </a:br>
            <a:r>
              <a:rPr lang="en-US" sz="2000" dirty="0"/>
              <a:t>SOLAR-1 (Cohort B = Post-transplantation): Baseline Characteristics</a:t>
            </a:r>
          </a:p>
        </p:txBody>
      </p:sp>
      <p:sp>
        <p:nvSpPr>
          <p:cNvPr id="2" name="Content Placeholder 1"/>
          <p:cNvSpPr>
            <a:spLocks noGrp="1"/>
          </p:cNvSpPr>
          <p:nvPr>
            <p:ph type="body" sz="quarter" idx="14"/>
          </p:nvPr>
        </p:nvSpPr>
        <p:spPr/>
        <p:txBody>
          <a:bodyPr/>
          <a:lstStyle/>
          <a:p>
            <a:r>
              <a:rPr lang="en-US" dirty="0"/>
              <a:t>Source: Charlton M, et al. Gastroenterology. 2015;149:649-59.</a:t>
            </a:r>
          </a:p>
        </p:txBody>
      </p:sp>
      <p:graphicFrame>
        <p:nvGraphicFramePr>
          <p:cNvPr id="4" name="Group 66"/>
          <p:cNvGraphicFramePr>
            <a:graphicFrameLocks noGrp="1"/>
          </p:cNvGraphicFramePr>
          <p:nvPr>
            <p:extLst>
              <p:ext uri="{D42A27DB-BD31-4B8C-83A1-F6EECF244321}">
                <p14:modId xmlns:p14="http://schemas.microsoft.com/office/powerpoint/2010/main" val="1879338358"/>
              </p:ext>
            </p:extLst>
          </p:nvPr>
        </p:nvGraphicFramePr>
        <p:xfrm>
          <a:off x="457200" y="1031090"/>
          <a:ext cx="8229599" cy="3657588"/>
        </p:xfrm>
        <a:graphic>
          <a:graphicData uri="http://schemas.openxmlformats.org/drawingml/2006/table">
            <a:tbl>
              <a:tblPr>
                <a:effectLst/>
              </a:tblPr>
              <a:tblGrid>
                <a:gridCol w="1703929">
                  <a:extLst>
                    <a:ext uri="{9D8B030D-6E8A-4147-A177-3AD203B41FA5}">
                      <a16:colId xmlns:a16="http://schemas.microsoft.com/office/drawing/2014/main" val="20000"/>
                    </a:ext>
                  </a:extLst>
                </a:gridCol>
                <a:gridCol w="652567">
                  <a:extLst>
                    <a:ext uri="{9D8B030D-6E8A-4147-A177-3AD203B41FA5}">
                      <a16:colId xmlns:a16="http://schemas.microsoft.com/office/drawing/2014/main" val="20001"/>
                    </a:ext>
                  </a:extLst>
                </a:gridCol>
                <a:gridCol w="652567">
                  <a:extLst>
                    <a:ext uri="{9D8B030D-6E8A-4147-A177-3AD203B41FA5}">
                      <a16:colId xmlns:a16="http://schemas.microsoft.com/office/drawing/2014/main" val="20002"/>
                    </a:ext>
                  </a:extLst>
                </a:gridCol>
                <a:gridCol w="652567">
                  <a:extLst>
                    <a:ext uri="{9D8B030D-6E8A-4147-A177-3AD203B41FA5}">
                      <a16:colId xmlns:a16="http://schemas.microsoft.com/office/drawing/2014/main" val="20003"/>
                    </a:ext>
                  </a:extLst>
                </a:gridCol>
                <a:gridCol w="652567">
                  <a:extLst>
                    <a:ext uri="{9D8B030D-6E8A-4147-A177-3AD203B41FA5}">
                      <a16:colId xmlns:a16="http://schemas.microsoft.com/office/drawing/2014/main" val="20004"/>
                    </a:ext>
                  </a:extLst>
                </a:gridCol>
                <a:gridCol w="652567">
                  <a:extLst>
                    <a:ext uri="{9D8B030D-6E8A-4147-A177-3AD203B41FA5}">
                      <a16:colId xmlns:a16="http://schemas.microsoft.com/office/drawing/2014/main" val="20005"/>
                    </a:ext>
                  </a:extLst>
                </a:gridCol>
                <a:gridCol w="652567">
                  <a:extLst>
                    <a:ext uri="{9D8B030D-6E8A-4147-A177-3AD203B41FA5}">
                      <a16:colId xmlns:a16="http://schemas.microsoft.com/office/drawing/2014/main" val="20006"/>
                    </a:ext>
                  </a:extLst>
                </a:gridCol>
                <a:gridCol w="652567">
                  <a:extLst>
                    <a:ext uri="{9D8B030D-6E8A-4147-A177-3AD203B41FA5}">
                      <a16:colId xmlns:a16="http://schemas.microsoft.com/office/drawing/2014/main" val="20007"/>
                    </a:ext>
                  </a:extLst>
                </a:gridCol>
                <a:gridCol w="652567">
                  <a:extLst>
                    <a:ext uri="{9D8B030D-6E8A-4147-A177-3AD203B41FA5}">
                      <a16:colId xmlns:a16="http://schemas.microsoft.com/office/drawing/2014/main" val="20008"/>
                    </a:ext>
                  </a:extLst>
                </a:gridCol>
                <a:gridCol w="652567">
                  <a:extLst>
                    <a:ext uri="{9D8B030D-6E8A-4147-A177-3AD203B41FA5}">
                      <a16:colId xmlns:a16="http://schemas.microsoft.com/office/drawing/2014/main" val="20009"/>
                    </a:ext>
                  </a:extLst>
                </a:gridCol>
                <a:gridCol w="652567">
                  <a:extLst>
                    <a:ext uri="{9D8B030D-6E8A-4147-A177-3AD203B41FA5}">
                      <a16:colId xmlns:a16="http://schemas.microsoft.com/office/drawing/2014/main" val="20010"/>
                    </a:ext>
                  </a:extLst>
                </a:gridCol>
              </a:tblGrid>
              <a:tr h="345310">
                <a:tc row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i="1" dirty="0">
                          <a:solidFill>
                            <a:srgbClr val="FFFFFF"/>
                          </a:solidFill>
                          <a:latin typeface="Arial" panose="020B0604020202020204" pitchFamily="34" charset="0"/>
                          <a:cs typeface="Arial" panose="020B0604020202020204" pitchFamily="34" charset="0"/>
                        </a:rPr>
                        <a:t>Cohort B</a:t>
                      </a:r>
                      <a:br>
                        <a:rPr lang="en-US" sz="1200" b="1" i="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Characteristics</a:t>
                      </a:r>
                    </a:p>
                  </a:txBody>
                  <a:tcPr marL="68580" marR="34290" marT="34290" marB="34290" anchor="ctr" horzOverflow="overflow">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No Cirrhosis</a:t>
                      </a:r>
                    </a:p>
                  </a:txBody>
                  <a:tcPr marL="54864" marR="34290" marT="34290" marB="34290"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76151"/>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CTP A</a:t>
                      </a:r>
                    </a:p>
                  </a:txBody>
                  <a:tcPr marL="54864" marR="34290" marT="34290" marB="3429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715B2E"/>
                    </a:solidFill>
                  </a:tcPr>
                </a:tc>
                <a:tc hMerge="1">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lang="en-US" sz="1600" b="1" baseline="0" dirty="0">
                        <a:solidFill>
                          <a:schemeClr val="bg1"/>
                        </a:solidFill>
                        <a:cs typeface="Arial" pitchFamily="34" charset="0"/>
                      </a:endParaRPr>
                    </a:p>
                  </a:txBody>
                  <a:tcPr marL="73152" marR="4572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CTP B</a:t>
                      </a:r>
                    </a:p>
                  </a:txBody>
                  <a:tcPr marL="54864" marR="34290" marT="34290" marB="3429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endParaRPr lang="en-US" dirty="0"/>
                    </a:p>
                  </a:txBody>
                  <a:tcPr marL="73152" marR="4572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CTP C</a:t>
                      </a:r>
                    </a:p>
                  </a:txBody>
                  <a:tcPr marL="54864" marR="34290" marT="34290" marB="3429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2D16"/>
                    </a:solidFill>
                  </a:tcPr>
                </a:tc>
                <a:tc hMerge="1">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lang="en-US" sz="1600" b="1" baseline="0" dirty="0">
                        <a:solidFill>
                          <a:schemeClr val="bg1"/>
                        </a:solidFill>
                        <a:cs typeface="Arial" pitchFamily="34" charset="0"/>
                      </a:endParaRPr>
                    </a:p>
                  </a:txBody>
                  <a:tcPr marL="73152" marR="4572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FCH</a:t>
                      </a:r>
                    </a:p>
                  </a:txBody>
                  <a:tcPr marL="54864" marR="34290" marT="34290" marB="34290" anchor="ctr" horzOverflow="overflow">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2D16"/>
                    </a:solidFill>
                  </a:tcPr>
                </a:tc>
                <a:tc hMerge="1">
                  <a:txBody>
                    <a:bodyPr/>
                    <a:lstStyle/>
                    <a:p>
                      <a:endParaRPr lang="en-US" dirty="0"/>
                    </a:p>
                  </a:txBody>
                  <a:tcPr marL="73152" marR="45720" anchor="b" horzOverflow="overflow">
                    <a:lnL w="12700" cap="flat" cmpd="sng" algn="ctr">
                      <a:solidFill>
                        <a:prstClr val="white"/>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84642">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12wks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55)</a:t>
                      </a:r>
                    </a:p>
                  </a:txBody>
                  <a:tcPr marL="20574" marR="20574" marT="34290" marB="34290" anchor="ctr" horzOverflow="overflow">
                    <a:lnL w="28575"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A6977"/>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24wks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56)</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D6D7D"/>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12wks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26)</a:t>
                      </a:r>
                    </a:p>
                  </a:txBody>
                  <a:tcPr marL="20574" marR="20574" marT="34290" marB="34290" anchor="ctr" horzOverflow="overflow">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A6977"/>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24wks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25)</a:t>
                      </a:r>
                    </a:p>
                  </a:txBody>
                  <a:tcPr marL="20574" marR="20574" marT="34290" marB="34290" anchor="ctr" horzOverflow="overflow">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D6D7D"/>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12wks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26)</a:t>
                      </a:r>
                    </a:p>
                  </a:txBody>
                  <a:tcPr marL="20574" marR="20574" marT="34290" marB="34290" anchor="ctr" horzOverflow="overflow">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A6977"/>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24wks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26)</a:t>
                      </a:r>
                    </a:p>
                  </a:txBody>
                  <a:tcPr marL="20574" marR="20574" marT="34290" marB="34290" anchor="ctr" horzOverflow="overflow">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D6D7D"/>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12wks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5)</a:t>
                      </a:r>
                    </a:p>
                  </a:txBody>
                  <a:tcPr marL="20574" marR="20574" marT="34290" marB="34290" anchor="ctr" horzOverflow="overflow">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A6977"/>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24wks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4)</a:t>
                      </a:r>
                    </a:p>
                  </a:txBody>
                  <a:tcPr marL="20574" marR="20574" marT="34290" marB="34290" anchor="ctr" horzOverflow="overflow">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D6D7D"/>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12wks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4)</a:t>
                      </a: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A6977"/>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24wks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2)</a:t>
                      </a:r>
                    </a:p>
                  </a:txBody>
                  <a:tcPr marL="20574" marR="20574" marT="34290" marB="34290" anchor="ctr" horzOverflow="overflow">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D6D7D"/>
                    </a:solidFill>
                  </a:tcPr>
                </a:tc>
                <a:extLst>
                  <a:ext uri="{0D108BD9-81ED-4DB2-BD59-A6C34878D82A}">
                    <a16:rowId xmlns:a16="http://schemas.microsoft.com/office/drawing/2014/main" val="10001"/>
                  </a:ext>
                </a:extLst>
              </a:tr>
              <a:tr h="280580">
                <a:tc>
                  <a:txBody>
                    <a:bodyPr/>
                    <a:lstStyle/>
                    <a:p>
                      <a:r>
                        <a:rPr lang="en-US" sz="1100" dirty="0">
                          <a:solidFill>
                            <a:srgbClr val="000000"/>
                          </a:solidFill>
                          <a:latin typeface="Arial" panose="020B0604020202020204" pitchFamily="34" charset="0"/>
                          <a:cs typeface="Arial" panose="020B0604020202020204" pitchFamily="34" charset="0"/>
                        </a:rPr>
                        <a:t>Median</a:t>
                      </a:r>
                      <a:r>
                        <a:rPr lang="en-US" sz="1100" baseline="0" dirty="0">
                          <a:solidFill>
                            <a:srgbClr val="000000"/>
                          </a:solidFill>
                          <a:latin typeface="Arial" panose="020B0604020202020204" pitchFamily="34" charset="0"/>
                          <a:cs typeface="Arial" panose="020B0604020202020204" pitchFamily="34" charset="0"/>
                        </a:rPr>
                        <a:t> age, years </a:t>
                      </a:r>
                      <a:endParaRPr lang="en-US" sz="1100" dirty="0">
                        <a:solidFill>
                          <a:srgbClr val="000000"/>
                        </a:solidFill>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59</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58</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60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61</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61</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61</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58</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61</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62</a:t>
                      </a: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58</a:t>
                      </a: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80580">
                <a:tc>
                  <a:txBody>
                    <a:bodyPr/>
                    <a:lstStyle/>
                    <a:p>
                      <a:r>
                        <a:rPr lang="en-US" sz="1100" dirty="0">
                          <a:solidFill>
                            <a:srgbClr val="000000"/>
                          </a:solidFill>
                          <a:latin typeface="Arial" panose="020B0604020202020204" pitchFamily="34" charset="0"/>
                          <a:cs typeface="Arial" panose="020B0604020202020204" pitchFamily="34" charset="0"/>
                        </a:rPr>
                        <a:t>Male, n (%)</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45 (82</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46 (82</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19 (73</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22 (88</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22 (85</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23 (88</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5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280580">
                <a:tc>
                  <a:txBody>
                    <a:bodyPr/>
                    <a:lstStyle/>
                    <a:p>
                      <a:r>
                        <a:rPr lang="en-US" sz="1100" dirty="0">
                          <a:solidFill>
                            <a:srgbClr val="000000"/>
                          </a:solidFill>
                          <a:latin typeface="Arial" panose="020B0604020202020204" pitchFamily="34" charset="0"/>
                          <a:cs typeface="Arial" panose="020B0604020202020204" pitchFamily="34" charset="0"/>
                        </a:rPr>
                        <a:t>White, n (%)</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50 (91)</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49 (88)</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21 (81)</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20 (80)</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21 (81)</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24 (92)</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4 (80)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280580">
                <a:tc>
                  <a:txBody>
                    <a:bodyPr/>
                    <a:lstStyle/>
                    <a:p>
                      <a:r>
                        <a:rPr lang="en-US" sz="1100" baseline="0" dirty="0">
                          <a:solidFill>
                            <a:srgbClr val="000000"/>
                          </a:solidFill>
                          <a:latin typeface="Arial" panose="020B0604020202020204" pitchFamily="34" charset="0"/>
                          <a:cs typeface="Arial" panose="020B0604020202020204" pitchFamily="34" charset="0"/>
                        </a:rPr>
                        <a:t>HCV RNA, log</a:t>
                      </a:r>
                      <a:r>
                        <a:rPr lang="en-US" sz="1100" baseline="-25000" dirty="0">
                          <a:solidFill>
                            <a:srgbClr val="000000"/>
                          </a:solidFill>
                          <a:latin typeface="Arial" panose="020B0604020202020204" pitchFamily="34" charset="0"/>
                          <a:cs typeface="Arial" panose="020B0604020202020204" pitchFamily="34" charset="0"/>
                        </a:rPr>
                        <a:t>10</a:t>
                      </a:r>
                      <a:r>
                        <a:rPr lang="en-US" sz="1100" baseline="0" dirty="0">
                          <a:solidFill>
                            <a:srgbClr val="000000"/>
                          </a:solidFill>
                          <a:latin typeface="Arial" panose="020B0604020202020204" pitchFamily="34" charset="0"/>
                          <a:cs typeface="Arial" panose="020B0604020202020204" pitchFamily="34" charset="0"/>
                        </a:rPr>
                        <a:t> IU/mL</a:t>
                      </a:r>
                      <a:endParaRPr lang="en-US" sz="1100" dirty="0">
                        <a:solidFill>
                          <a:srgbClr val="000000"/>
                        </a:solidFill>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6.5</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6.4</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6.2</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6.7</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6.3</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6.2</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6.4</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6.3</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6.5</a:t>
                      </a: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7.1</a:t>
                      </a: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280580">
                <a:tc>
                  <a:txBody>
                    <a:bodyPr/>
                    <a:lstStyle/>
                    <a:p>
                      <a:r>
                        <a:rPr lang="en-US" sz="1100" i="1" dirty="0">
                          <a:solidFill>
                            <a:srgbClr val="000000"/>
                          </a:solidFill>
                          <a:latin typeface="Arial" panose="020B0604020202020204" pitchFamily="34" charset="0"/>
                          <a:cs typeface="Arial" panose="020B0604020202020204" pitchFamily="34" charset="0"/>
                        </a:rPr>
                        <a:t>IL28B </a:t>
                      </a:r>
                      <a:r>
                        <a:rPr lang="en-US" sz="1100" dirty="0">
                          <a:solidFill>
                            <a:srgbClr val="000000"/>
                          </a:solidFill>
                          <a:latin typeface="Arial" panose="020B0604020202020204" pitchFamily="34" charset="0"/>
                          <a:cs typeface="Arial" panose="020B0604020202020204" pitchFamily="34" charset="0"/>
                        </a:rPr>
                        <a:t>GT CC, n (%)</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11 (20)</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10 (18)</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7 (27)</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1 (4)</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3</a:t>
                      </a:r>
                      <a:r>
                        <a:rPr lang="en-US" sz="1100" kern="1200" baseline="0" dirty="0">
                          <a:solidFill>
                            <a:srgbClr val="000000"/>
                          </a:solidFill>
                          <a:latin typeface="Arial" panose="020B0604020202020204" pitchFamily="34" charset="0"/>
                          <a:ea typeface="+mn-ea"/>
                          <a:cs typeface="Arial" panose="020B0604020202020204" pitchFamily="34" charset="0"/>
                        </a:rPr>
                        <a:t> </a:t>
                      </a:r>
                      <a:r>
                        <a:rPr lang="en-US" sz="1100" kern="1200" dirty="0">
                          <a:solidFill>
                            <a:srgbClr val="000000"/>
                          </a:solidFill>
                          <a:latin typeface="Arial" panose="020B0604020202020204" pitchFamily="34" charset="0"/>
                          <a:ea typeface="+mn-ea"/>
                          <a:cs typeface="Arial" panose="020B0604020202020204" pitchFamily="34" charset="0"/>
                        </a:rPr>
                        <a:t>(12)</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5 (19)</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12 (40)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1 (25)</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6"/>
                  </a:ext>
                </a:extLst>
              </a:tr>
              <a:tr h="225601">
                <a:tc>
                  <a:txBody>
                    <a:bodyPr/>
                    <a:lstStyle/>
                    <a:p>
                      <a:pPr>
                        <a:lnSpc>
                          <a:spcPts val="1400"/>
                        </a:lnSpc>
                      </a:pPr>
                      <a:r>
                        <a:rPr lang="en-US" sz="1100" dirty="0">
                          <a:solidFill>
                            <a:srgbClr val="000000"/>
                          </a:solidFill>
                          <a:latin typeface="Arial" panose="020B0604020202020204" pitchFamily="34" charset="0"/>
                          <a:cs typeface="Arial" panose="020B0604020202020204" pitchFamily="34" charset="0"/>
                        </a:rPr>
                        <a:t>HCV</a:t>
                      </a:r>
                      <a:r>
                        <a:rPr lang="en-US" sz="1100" baseline="0" dirty="0">
                          <a:solidFill>
                            <a:srgbClr val="000000"/>
                          </a:solidFill>
                          <a:latin typeface="Arial" panose="020B0604020202020204" pitchFamily="34" charset="0"/>
                          <a:cs typeface="Arial" panose="020B0604020202020204" pitchFamily="34" charset="0"/>
                        </a:rPr>
                        <a:t> Genotype</a:t>
                      </a:r>
                      <a:endParaRPr lang="en-US" sz="1100" dirty="0">
                        <a:solidFill>
                          <a:srgbClr val="000000"/>
                        </a:solidFill>
                        <a:latin typeface="Arial" panose="020B0604020202020204" pitchFamily="34" charset="0"/>
                        <a:cs typeface="Arial" panose="020B0604020202020204" pitchFamily="34" charset="0"/>
                      </a:endParaRPr>
                    </a:p>
                  </a:txBody>
                  <a:tcPr marL="68580" marR="34290" marT="34290" marB="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7"/>
                  </a:ext>
                </a:extLst>
              </a:tr>
              <a:tr h="189408">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100" dirty="0">
                          <a:solidFill>
                            <a:srgbClr val="000000"/>
                          </a:solidFill>
                          <a:latin typeface="Arial" panose="020B0604020202020204" pitchFamily="34" charset="0"/>
                          <a:cs typeface="Arial" panose="020B0604020202020204" pitchFamily="34" charset="0"/>
                        </a:rPr>
                        <a:t>    1a, n (%)</a:t>
                      </a:r>
                    </a:p>
                  </a:txBody>
                  <a:tcPr marL="0" marR="34290" marT="0" marB="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40 (73)</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40 (71)</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17 (65)</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17 (68)</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20 (77)</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18 (69)</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4 (80)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3 (75)</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3 (75)</a:t>
                      </a: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8"/>
                  </a:ext>
                </a:extLst>
              </a:tr>
              <a:tr h="189408">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100" dirty="0">
                          <a:solidFill>
                            <a:srgbClr val="000000"/>
                          </a:solidFill>
                          <a:latin typeface="Arial" panose="020B0604020202020204" pitchFamily="34" charset="0"/>
                          <a:cs typeface="Arial" panose="020B0604020202020204" pitchFamily="34" charset="0"/>
                        </a:rPr>
                        <a:t>    1b, n (%)</a:t>
                      </a:r>
                    </a:p>
                  </a:txBody>
                  <a:tcPr marL="0" marR="34290" marT="0" marB="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14 (25)</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16 (29)</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9 (35)</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8 (32)</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6 (23)</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7 (27)</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1 (20)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1 (25)</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1 (25)</a:t>
                      </a: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9"/>
                  </a:ext>
                </a:extLst>
              </a:tr>
              <a:tr h="236127">
                <a:tc>
                  <a:txBody>
                    <a:bodyPr/>
                    <a:lstStyle/>
                    <a:p>
                      <a:pPr>
                        <a:lnSpc>
                          <a:spcPts val="1600"/>
                        </a:lnSpc>
                      </a:pPr>
                      <a:r>
                        <a:rPr lang="en-US" sz="1100" dirty="0">
                          <a:solidFill>
                            <a:srgbClr val="000000"/>
                          </a:solidFill>
                          <a:latin typeface="Arial" panose="020B0604020202020204" pitchFamily="34" charset="0"/>
                          <a:cs typeface="Arial" panose="020B0604020202020204" pitchFamily="34" charset="0"/>
                        </a:rPr>
                        <a:t>    4, n (%)</a:t>
                      </a:r>
                    </a:p>
                  </a:txBody>
                  <a:tcPr marL="0" marR="34290" marT="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1 (2)</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1 (4)</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2 (9)</a:t>
                      </a: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0"/>
                  </a:ext>
                </a:extLst>
              </a:tr>
              <a:tr h="292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Arial" panose="020B0604020202020204" pitchFamily="34" charset="0"/>
                          <a:cs typeface="Arial" panose="020B0604020202020204" pitchFamily="34" charset="0"/>
                        </a:rPr>
                        <a:t>Prior Treatment</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39 (71)</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48 (86)</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22 (85)</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24 (96)</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22 (85)</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22 (85)</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4 (80)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1 (50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1"/>
                  </a:ext>
                </a:extLst>
              </a:tr>
              <a:tr h="292096">
                <a:tc grid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panose="020B0604020202020204" pitchFamily="34" charset="0"/>
                          <a:cs typeface="Arial" panose="020B0604020202020204" pitchFamily="34" charset="0"/>
                        </a:rPr>
                        <a:t>Abbreviations</a:t>
                      </a:r>
                      <a:r>
                        <a:rPr lang="en-US" sz="1050" dirty="0">
                          <a:latin typeface="Arial" panose="020B0604020202020204" pitchFamily="34" charset="0"/>
                          <a:cs typeface="Arial" panose="020B0604020202020204" pitchFamily="34" charset="0"/>
                        </a:rPr>
                        <a:t>: CTP = Child-Turcotte-Pugh</a:t>
                      </a:r>
                    </a:p>
                  </a:txBody>
                  <a:tcPr marL="68580" marR="3429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B18400">
                        <a:alpha val="10000"/>
                      </a:srgbClr>
                    </a:solidFill>
                  </a:tcPr>
                </a:tc>
                <a:tc hMerge="1">
                  <a:txBody>
                    <a:bodyPr/>
                    <a:lstStyle/>
                    <a:p>
                      <a:pPr algn="ctr">
                        <a:lnSpc>
                          <a:spcPts val="1500"/>
                        </a:lnSpc>
                      </a:pPr>
                      <a:endParaRPr lang="en-US" sz="1000" kern="1200" dirty="0">
                        <a:solidFill>
                          <a:srgbClr val="000000"/>
                        </a:solidFill>
                        <a:latin typeface="+mn-lt"/>
                        <a:ea typeface="+mn-ea"/>
                        <a:cs typeface="+mn-cs"/>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marL="0" marR="0" indent="0" algn="ctr" defTabSz="914400" rtl="0" eaLnBrk="1" fontAlgn="auto" latinLnBrk="0" hangingPunct="1">
                        <a:lnSpc>
                          <a:spcPts val="1500"/>
                        </a:lnSpc>
                        <a:spcBef>
                          <a:spcPts val="0"/>
                        </a:spcBef>
                        <a:spcAft>
                          <a:spcPts val="0"/>
                        </a:spcAft>
                        <a:buClrTx/>
                        <a:buSzTx/>
                        <a:buFontTx/>
                        <a:buNone/>
                        <a:tabLst/>
                        <a:defRPr/>
                      </a:pPr>
                      <a:endParaRPr lang="en-US" sz="1000" kern="1200" dirty="0">
                        <a:solidFill>
                          <a:srgbClr val="000000"/>
                        </a:solidFill>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lnSpc>
                          <a:spcPts val="1500"/>
                        </a:lnSpc>
                      </a:pPr>
                      <a:endParaRPr lang="en-US" sz="1000" kern="1200" dirty="0">
                        <a:solidFill>
                          <a:srgbClr val="000000"/>
                        </a:solidFill>
                        <a:latin typeface="+mn-lt"/>
                        <a:ea typeface="+mn-ea"/>
                        <a:cs typeface="+mn-cs"/>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marL="0" marR="0" indent="0" algn="ctr" defTabSz="914400" rtl="0" eaLnBrk="1" fontAlgn="auto" latinLnBrk="0" hangingPunct="1">
                        <a:lnSpc>
                          <a:spcPts val="1500"/>
                        </a:lnSpc>
                        <a:spcBef>
                          <a:spcPts val="0"/>
                        </a:spcBef>
                        <a:spcAft>
                          <a:spcPts val="0"/>
                        </a:spcAft>
                        <a:buClrTx/>
                        <a:buSzTx/>
                        <a:buFontTx/>
                        <a:buNone/>
                        <a:tabLst/>
                        <a:defRPr/>
                      </a:pPr>
                      <a:endParaRPr lang="en-US" sz="1000" kern="1200" dirty="0">
                        <a:solidFill>
                          <a:srgbClr val="000000"/>
                        </a:solidFill>
                        <a:latin typeface="+mn-lt"/>
                        <a:ea typeface="+mn-ea"/>
                        <a:cs typeface="+mn-cs"/>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lnSpc>
                          <a:spcPts val="1500"/>
                        </a:lnSpc>
                      </a:pPr>
                      <a:endParaRPr lang="en-US" sz="1000" kern="1200" dirty="0">
                        <a:solidFill>
                          <a:srgbClr val="000000"/>
                        </a:solidFill>
                        <a:latin typeface="+mn-lt"/>
                        <a:ea typeface="+mn-ea"/>
                        <a:cs typeface="+mn-cs"/>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lnSpc>
                          <a:spcPts val="1500"/>
                        </a:lnSpc>
                      </a:pPr>
                      <a:endParaRPr lang="en-US" sz="1000" kern="1200" dirty="0">
                        <a:solidFill>
                          <a:srgbClr val="000000"/>
                        </a:solidFill>
                        <a:latin typeface="+mn-lt"/>
                        <a:ea typeface="+mn-ea"/>
                        <a:cs typeface="+mn-cs"/>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marL="0" marR="0" indent="0" algn="ctr" defTabSz="914400" rtl="0" eaLnBrk="1" fontAlgn="auto" latinLnBrk="0" hangingPunct="1">
                        <a:lnSpc>
                          <a:spcPts val="1500"/>
                        </a:lnSpc>
                        <a:spcBef>
                          <a:spcPts val="0"/>
                        </a:spcBef>
                        <a:spcAft>
                          <a:spcPts val="0"/>
                        </a:spcAft>
                        <a:buClrTx/>
                        <a:buSzTx/>
                        <a:buFontTx/>
                        <a:buNone/>
                        <a:tabLst/>
                        <a:defRPr/>
                      </a:pPr>
                      <a:endParaRPr lang="en-US" sz="1000" kern="1200" dirty="0">
                        <a:solidFill>
                          <a:srgbClr val="000000"/>
                        </a:solidFill>
                        <a:latin typeface="+mn-lt"/>
                        <a:ea typeface="+mn-ea"/>
                        <a:cs typeface="+mn-cs"/>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lnSpc>
                          <a:spcPts val="1500"/>
                        </a:lnSpc>
                      </a:pPr>
                      <a:endParaRPr lang="en-US" sz="1000" kern="1200" dirty="0">
                        <a:solidFill>
                          <a:srgbClr val="000000"/>
                        </a:solidFill>
                        <a:latin typeface="+mn-lt"/>
                        <a:ea typeface="+mn-ea"/>
                        <a:cs typeface="+mn-cs"/>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lnSpc>
                          <a:spcPts val="1500"/>
                        </a:lnSpc>
                      </a:pPr>
                      <a:endParaRPr lang="en-US" sz="1000" kern="1200" dirty="0">
                        <a:solidFill>
                          <a:srgbClr val="000000"/>
                        </a:solidFill>
                        <a:latin typeface="+mn-lt"/>
                        <a:ea typeface="+mn-ea"/>
                        <a:cs typeface="+mn-cs"/>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lnSpc>
                          <a:spcPts val="1500"/>
                        </a:lnSpc>
                      </a:pPr>
                      <a:endParaRPr lang="en-US" sz="1000" kern="1200" dirty="0">
                        <a:solidFill>
                          <a:srgbClr val="000000"/>
                        </a:solidFill>
                        <a:latin typeface="+mn-lt"/>
                        <a:ea typeface="+mn-ea"/>
                        <a:cs typeface="+mn-cs"/>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205999204"/>
                  </a:ext>
                </a:extLst>
              </a:tr>
            </a:tbl>
          </a:graphicData>
        </a:graphic>
      </p:graphicFrame>
      <p:graphicFrame>
        <p:nvGraphicFramePr>
          <p:cNvPr id="7" name="Table 6"/>
          <p:cNvGraphicFramePr>
            <a:graphicFrameLocks noGrp="1"/>
          </p:cNvGraphicFramePr>
          <p:nvPr/>
        </p:nvGraphicFramePr>
        <p:xfrm>
          <a:off x="5047239" y="-488077"/>
          <a:ext cx="162560" cy="222885"/>
        </p:xfrm>
        <a:graphic>
          <a:graphicData uri="http://schemas.openxmlformats.org/drawingml/2006/table">
            <a:tbl>
              <a:tblPr/>
              <a:tblGrid>
                <a:gridCol w="162560">
                  <a:extLst>
                    <a:ext uri="{9D8B030D-6E8A-4147-A177-3AD203B41FA5}">
                      <a16:colId xmlns:a16="http://schemas.microsoft.com/office/drawing/2014/main" val="20000"/>
                    </a:ext>
                  </a:extLst>
                </a:gridCol>
              </a:tblGrid>
              <a:tr h="222885">
                <a:tc>
                  <a:txBody>
                    <a:bodyPr/>
                    <a:lstStyle/>
                    <a:p>
                      <a:endParaRPr lang="en-US" sz="1000" dirty="0"/>
                    </a:p>
                  </a:txBody>
                  <a:tcPr marL="68580" marR="68580" marT="34290" marB="3429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57250123"/>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3314"/>
            <a:ext cx="8515350" cy="742950"/>
          </a:xfrm>
        </p:spPr>
        <p:txBody>
          <a:bodyPr>
            <a:normAutofit/>
          </a:bodyPr>
          <a:lstStyle/>
          <a:p>
            <a:r>
              <a:rPr lang="en-US" sz="2000" dirty="0"/>
              <a:t>Ledipasvir-Sofosbuvir + Ribavirin in HCV GT 1,4</a:t>
            </a:r>
            <a:br>
              <a:rPr lang="en-US" sz="2000" dirty="0"/>
            </a:br>
            <a:r>
              <a:rPr lang="en-US" sz="2000" dirty="0"/>
              <a:t>SOLAR-1 (Cohort B = Post-transplantation): Baseline Characteristics</a:t>
            </a:r>
          </a:p>
        </p:txBody>
      </p:sp>
      <p:sp>
        <p:nvSpPr>
          <p:cNvPr id="2" name="Content Placeholder 1"/>
          <p:cNvSpPr>
            <a:spLocks noGrp="1"/>
          </p:cNvSpPr>
          <p:nvPr>
            <p:ph type="body" sz="quarter" idx="14"/>
          </p:nvPr>
        </p:nvSpPr>
        <p:spPr/>
        <p:txBody>
          <a:bodyPr/>
          <a:lstStyle/>
          <a:p>
            <a:r>
              <a:rPr lang="en-US" dirty="0"/>
              <a:t>Source: Charlton M, et al. Gastroenterology. 2015;149:649-59.</a:t>
            </a:r>
          </a:p>
        </p:txBody>
      </p:sp>
      <p:graphicFrame>
        <p:nvGraphicFramePr>
          <p:cNvPr id="7" name="Table 6"/>
          <p:cNvGraphicFramePr>
            <a:graphicFrameLocks noGrp="1"/>
          </p:cNvGraphicFramePr>
          <p:nvPr/>
        </p:nvGraphicFramePr>
        <p:xfrm>
          <a:off x="5047239" y="-488077"/>
          <a:ext cx="162560" cy="222885"/>
        </p:xfrm>
        <a:graphic>
          <a:graphicData uri="http://schemas.openxmlformats.org/drawingml/2006/table">
            <a:tbl>
              <a:tblPr/>
              <a:tblGrid>
                <a:gridCol w="162560">
                  <a:extLst>
                    <a:ext uri="{9D8B030D-6E8A-4147-A177-3AD203B41FA5}">
                      <a16:colId xmlns:a16="http://schemas.microsoft.com/office/drawing/2014/main" val="20000"/>
                    </a:ext>
                  </a:extLst>
                </a:gridCol>
              </a:tblGrid>
              <a:tr h="222885">
                <a:tc>
                  <a:txBody>
                    <a:bodyPr/>
                    <a:lstStyle/>
                    <a:p>
                      <a:endParaRPr lang="en-US" sz="1000" dirty="0"/>
                    </a:p>
                  </a:txBody>
                  <a:tcPr marL="68580" marR="68580" marT="34290" marB="3429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11031977"/>
              </p:ext>
            </p:extLst>
          </p:nvPr>
        </p:nvGraphicFramePr>
        <p:xfrm>
          <a:off x="457200" y="1039696"/>
          <a:ext cx="8142632" cy="3704053"/>
        </p:xfrm>
        <a:graphic>
          <a:graphicData uri="http://schemas.openxmlformats.org/drawingml/2006/table">
            <a:tbl>
              <a:tblPr/>
              <a:tblGrid>
                <a:gridCol w="1858298">
                  <a:extLst>
                    <a:ext uri="{9D8B030D-6E8A-4147-A177-3AD203B41FA5}">
                      <a16:colId xmlns:a16="http://schemas.microsoft.com/office/drawing/2014/main" val="2612748793"/>
                    </a:ext>
                  </a:extLst>
                </a:gridCol>
                <a:gridCol w="637130">
                  <a:extLst>
                    <a:ext uri="{9D8B030D-6E8A-4147-A177-3AD203B41FA5}">
                      <a16:colId xmlns:a16="http://schemas.microsoft.com/office/drawing/2014/main" val="1756769453"/>
                    </a:ext>
                  </a:extLst>
                </a:gridCol>
                <a:gridCol w="637130">
                  <a:extLst>
                    <a:ext uri="{9D8B030D-6E8A-4147-A177-3AD203B41FA5}">
                      <a16:colId xmlns:a16="http://schemas.microsoft.com/office/drawing/2014/main" val="3550879478"/>
                    </a:ext>
                  </a:extLst>
                </a:gridCol>
                <a:gridCol w="637130">
                  <a:extLst>
                    <a:ext uri="{9D8B030D-6E8A-4147-A177-3AD203B41FA5}">
                      <a16:colId xmlns:a16="http://schemas.microsoft.com/office/drawing/2014/main" val="3269627571"/>
                    </a:ext>
                  </a:extLst>
                </a:gridCol>
                <a:gridCol w="637130">
                  <a:extLst>
                    <a:ext uri="{9D8B030D-6E8A-4147-A177-3AD203B41FA5}">
                      <a16:colId xmlns:a16="http://schemas.microsoft.com/office/drawing/2014/main" val="1611684238"/>
                    </a:ext>
                  </a:extLst>
                </a:gridCol>
                <a:gridCol w="637130">
                  <a:extLst>
                    <a:ext uri="{9D8B030D-6E8A-4147-A177-3AD203B41FA5}">
                      <a16:colId xmlns:a16="http://schemas.microsoft.com/office/drawing/2014/main" val="4272033906"/>
                    </a:ext>
                  </a:extLst>
                </a:gridCol>
                <a:gridCol w="637130">
                  <a:extLst>
                    <a:ext uri="{9D8B030D-6E8A-4147-A177-3AD203B41FA5}">
                      <a16:colId xmlns:a16="http://schemas.microsoft.com/office/drawing/2014/main" val="1658300593"/>
                    </a:ext>
                  </a:extLst>
                </a:gridCol>
                <a:gridCol w="637130">
                  <a:extLst>
                    <a:ext uri="{9D8B030D-6E8A-4147-A177-3AD203B41FA5}">
                      <a16:colId xmlns:a16="http://schemas.microsoft.com/office/drawing/2014/main" val="1150358634"/>
                    </a:ext>
                  </a:extLst>
                </a:gridCol>
                <a:gridCol w="637130">
                  <a:extLst>
                    <a:ext uri="{9D8B030D-6E8A-4147-A177-3AD203B41FA5}">
                      <a16:colId xmlns:a16="http://schemas.microsoft.com/office/drawing/2014/main" val="4054404387"/>
                    </a:ext>
                  </a:extLst>
                </a:gridCol>
                <a:gridCol w="637130">
                  <a:extLst>
                    <a:ext uri="{9D8B030D-6E8A-4147-A177-3AD203B41FA5}">
                      <a16:colId xmlns:a16="http://schemas.microsoft.com/office/drawing/2014/main" val="1911478633"/>
                    </a:ext>
                  </a:extLst>
                </a:gridCol>
                <a:gridCol w="550164">
                  <a:extLst>
                    <a:ext uri="{9D8B030D-6E8A-4147-A177-3AD203B41FA5}">
                      <a16:colId xmlns:a16="http://schemas.microsoft.com/office/drawing/2014/main" val="905239614"/>
                    </a:ext>
                  </a:extLst>
                </a:gridCol>
              </a:tblGrid>
              <a:tr h="238601">
                <a:tc rowSpan="2">
                  <a:txBody>
                    <a:bodyPr/>
                    <a:lstStyle/>
                    <a:p>
                      <a:pPr algn="l" rtl="0" fontAlgn="ctr"/>
                      <a:r>
                        <a:rPr lang="en-US" sz="1200" b="1" i="1" u="none" strike="noStrike" dirty="0">
                          <a:solidFill>
                            <a:srgbClr val="FFFFFF"/>
                          </a:solidFill>
                          <a:effectLst/>
                          <a:latin typeface="Arial" panose="020B0604020202020204" pitchFamily="34" charset="0"/>
                        </a:rPr>
                        <a:t>Cohort B</a:t>
                      </a:r>
                    </a:p>
                    <a:p>
                      <a:pPr algn="l" rtl="0" fontAlgn="ctr"/>
                      <a:r>
                        <a:rPr lang="en-US" sz="1200" b="1" i="0" u="none" strike="noStrike" dirty="0">
                          <a:solidFill>
                            <a:srgbClr val="FFFFFF"/>
                          </a:solidFill>
                          <a:effectLst/>
                          <a:latin typeface="Arial" panose="020B0604020202020204" pitchFamily="34" charset="0"/>
                        </a:rPr>
                        <a:t>Characteristics</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a:noFill/>
                    </a:lnB>
                    <a:solidFill>
                      <a:srgbClr val="404040"/>
                    </a:solidFill>
                  </a:tcPr>
                </a:tc>
                <a:tc gridSpan="2">
                  <a:txBody>
                    <a:bodyPr/>
                    <a:lstStyle/>
                    <a:p>
                      <a:pPr algn="ctr" rtl="0" fontAlgn="ctr"/>
                      <a:r>
                        <a:rPr lang="en-US" sz="1200" b="1" i="0" u="none" strike="noStrike" dirty="0">
                          <a:solidFill>
                            <a:srgbClr val="FFFFFF"/>
                          </a:solidFill>
                          <a:effectLst/>
                          <a:latin typeface="Arial" panose="020B0604020202020204" pitchFamily="34" charset="0"/>
                        </a:rPr>
                        <a:t>F0-F3</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76151"/>
                    </a:solidFill>
                  </a:tcPr>
                </a:tc>
                <a:tc hMerge="1">
                  <a:txBody>
                    <a:bodyPr/>
                    <a:lstStyle/>
                    <a:p>
                      <a:endParaRPr lang="en-US"/>
                    </a:p>
                  </a:txBody>
                  <a:tcPr/>
                </a:tc>
                <a:tc gridSpan="2">
                  <a:txBody>
                    <a:bodyPr/>
                    <a:lstStyle/>
                    <a:p>
                      <a:pPr algn="ctr" rtl="0" fontAlgn="ctr"/>
                      <a:r>
                        <a:rPr lang="en-US" sz="1200" b="1" i="0" u="none" strike="noStrike" dirty="0">
                          <a:solidFill>
                            <a:srgbClr val="FFFFFF"/>
                          </a:solidFill>
                          <a:effectLst/>
                          <a:latin typeface="Arial" panose="020B0604020202020204" pitchFamily="34" charset="0"/>
                        </a:rPr>
                        <a:t>CTP A</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5B2E"/>
                    </a:solidFill>
                  </a:tcPr>
                </a:tc>
                <a:tc hMerge="1">
                  <a:txBody>
                    <a:bodyPr/>
                    <a:lstStyle/>
                    <a:p>
                      <a:endParaRPr lang="en-US"/>
                    </a:p>
                  </a:txBody>
                  <a:tcPr/>
                </a:tc>
                <a:tc gridSpan="2">
                  <a:txBody>
                    <a:bodyPr/>
                    <a:lstStyle/>
                    <a:p>
                      <a:pPr algn="ctr" rtl="0" fontAlgn="ctr"/>
                      <a:r>
                        <a:rPr lang="en-US" sz="1200" b="1" i="0" u="none" strike="noStrike" dirty="0">
                          <a:solidFill>
                            <a:srgbClr val="FFFFFF"/>
                          </a:solidFill>
                          <a:effectLst/>
                          <a:latin typeface="Arial" panose="020B0604020202020204" pitchFamily="34" charset="0"/>
                        </a:rPr>
                        <a:t>CTP B</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C4B27"/>
                    </a:solidFill>
                  </a:tcPr>
                </a:tc>
                <a:tc hMerge="1">
                  <a:txBody>
                    <a:bodyPr/>
                    <a:lstStyle/>
                    <a:p>
                      <a:endParaRPr lang="en-US"/>
                    </a:p>
                  </a:txBody>
                  <a:tcPr/>
                </a:tc>
                <a:tc gridSpan="2">
                  <a:txBody>
                    <a:bodyPr/>
                    <a:lstStyle/>
                    <a:p>
                      <a:pPr algn="ctr" rtl="0" fontAlgn="ctr"/>
                      <a:r>
                        <a:rPr lang="en-US" sz="1200" b="1" i="0" u="none" strike="noStrike">
                          <a:solidFill>
                            <a:srgbClr val="FFFFFF"/>
                          </a:solidFill>
                          <a:effectLst/>
                          <a:latin typeface="Arial" panose="020B0604020202020204" pitchFamily="34" charset="0"/>
                        </a:rPr>
                        <a:t>CTP C</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16"/>
                    </a:solidFill>
                  </a:tcPr>
                </a:tc>
                <a:tc hMerge="1">
                  <a:txBody>
                    <a:bodyPr/>
                    <a:lstStyle/>
                    <a:p>
                      <a:endParaRPr lang="en-US"/>
                    </a:p>
                  </a:txBody>
                  <a:tcPr/>
                </a:tc>
                <a:tc gridSpan="2">
                  <a:txBody>
                    <a:bodyPr/>
                    <a:lstStyle/>
                    <a:p>
                      <a:pPr algn="ctr" rtl="0" fontAlgn="ctr"/>
                      <a:r>
                        <a:rPr lang="en-US" sz="1200" b="1" i="0" u="none" strike="noStrike" dirty="0">
                          <a:solidFill>
                            <a:srgbClr val="FFFFFF"/>
                          </a:solidFill>
                          <a:effectLst/>
                          <a:latin typeface="Arial" panose="020B0604020202020204" pitchFamily="34" charset="0"/>
                        </a:rPr>
                        <a:t>FCH</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16"/>
                    </a:solidFill>
                  </a:tcPr>
                </a:tc>
                <a:tc hMerge="1">
                  <a:txBody>
                    <a:bodyPr/>
                    <a:lstStyle/>
                    <a:p>
                      <a:endParaRPr lang="en-US"/>
                    </a:p>
                  </a:txBody>
                  <a:tcPr/>
                </a:tc>
                <a:extLst>
                  <a:ext uri="{0D108BD9-81ED-4DB2-BD59-A6C34878D82A}">
                    <a16:rowId xmlns:a16="http://schemas.microsoft.com/office/drawing/2014/main" val="1694812503"/>
                  </a:ext>
                </a:extLst>
              </a:tr>
              <a:tr h="250836">
                <a:tc vMerge="1">
                  <a:txBody>
                    <a:bodyPr/>
                    <a:lstStyle/>
                    <a:p>
                      <a:pPr algn="l" rtl="0" fontAlgn="ctr"/>
                      <a:endParaRPr lang="en-US" sz="1100" b="1" i="0" u="none" strike="noStrike" dirty="0">
                        <a:solidFill>
                          <a:srgbClr val="FFFFFF"/>
                        </a:solidFill>
                        <a:effectLst/>
                        <a:latin typeface="Arial" panose="020B0604020202020204" pitchFamily="34" charset="0"/>
                      </a:endParaRPr>
                    </a:p>
                  </a:txBody>
                  <a:tcPr marL="7918" marR="7918" marT="7918" marB="0" anchor="ctr">
                    <a:lnL w="12700" cap="flat" cmpd="sng" algn="ctr">
                      <a:solidFill>
                        <a:srgbClr val="7F7F7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404040"/>
                    </a:solidFill>
                  </a:tcPr>
                </a:tc>
                <a:tc>
                  <a:txBody>
                    <a:bodyPr/>
                    <a:lstStyle/>
                    <a:p>
                      <a:pPr algn="ctr" rtl="0" fontAlgn="ctr"/>
                      <a:r>
                        <a:rPr lang="en-US" sz="1100" b="1" i="0" u="none" strike="noStrike" dirty="0">
                          <a:solidFill>
                            <a:srgbClr val="FFFFFF"/>
                          </a:solidFill>
                          <a:effectLst/>
                          <a:latin typeface="Arial" panose="020B0604020202020204" pitchFamily="34" charset="0"/>
                        </a:rPr>
                        <a:t>12wks </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A6977"/>
                    </a:solidFill>
                  </a:tcPr>
                </a:tc>
                <a:tc>
                  <a:txBody>
                    <a:bodyPr/>
                    <a:lstStyle/>
                    <a:p>
                      <a:pPr algn="ctr" rtl="0" fontAlgn="ctr"/>
                      <a:r>
                        <a:rPr lang="en-US" sz="1100" b="1" i="0" u="none" strike="noStrike" dirty="0">
                          <a:solidFill>
                            <a:srgbClr val="FFFFFF"/>
                          </a:solidFill>
                          <a:effectLst/>
                          <a:latin typeface="Arial" panose="020B0604020202020204" pitchFamily="34" charset="0"/>
                        </a:rPr>
                        <a:t>24wks </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6D6D7D"/>
                    </a:solidFill>
                  </a:tcPr>
                </a:tc>
                <a:tc>
                  <a:txBody>
                    <a:bodyPr/>
                    <a:lstStyle/>
                    <a:p>
                      <a:pPr algn="ctr" rtl="0" fontAlgn="ctr"/>
                      <a:r>
                        <a:rPr lang="en-US" sz="1100" b="1" i="0" u="none" strike="noStrike" dirty="0">
                          <a:solidFill>
                            <a:srgbClr val="FFFFFF"/>
                          </a:solidFill>
                          <a:effectLst/>
                          <a:latin typeface="Arial" panose="020B0604020202020204" pitchFamily="34" charset="0"/>
                        </a:rPr>
                        <a:t>12wks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A6977"/>
                    </a:solidFill>
                  </a:tcPr>
                </a:tc>
                <a:tc>
                  <a:txBody>
                    <a:bodyPr/>
                    <a:lstStyle/>
                    <a:p>
                      <a:pPr algn="ctr" rtl="0" fontAlgn="ctr"/>
                      <a:r>
                        <a:rPr lang="en-US" sz="1100" b="1" i="0" u="none" strike="noStrike" dirty="0">
                          <a:solidFill>
                            <a:srgbClr val="FFFFFF"/>
                          </a:solidFill>
                          <a:effectLst/>
                          <a:latin typeface="Arial" panose="020B0604020202020204" pitchFamily="34" charset="0"/>
                        </a:rPr>
                        <a:t>24wks</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6D6D7D"/>
                    </a:solidFill>
                  </a:tcPr>
                </a:tc>
                <a:tc>
                  <a:txBody>
                    <a:bodyPr/>
                    <a:lstStyle/>
                    <a:p>
                      <a:pPr algn="ctr" rtl="0" fontAlgn="ctr"/>
                      <a:r>
                        <a:rPr lang="en-US" sz="1100" b="1" i="0" u="none" strike="noStrike" dirty="0">
                          <a:solidFill>
                            <a:srgbClr val="FFFFFF"/>
                          </a:solidFill>
                          <a:effectLst/>
                          <a:latin typeface="Arial" panose="020B0604020202020204" pitchFamily="34" charset="0"/>
                        </a:rPr>
                        <a:t>12wks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A6977"/>
                    </a:solidFill>
                  </a:tcPr>
                </a:tc>
                <a:tc>
                  <a:txBody>
                    <a:bodyPr/>
                    <a:lstStyle/>
                    <a:p>
                      <a:pPr algn="ctr" rtl="0" fontAlgn="ctr"/>
                      <a:r>
                        <a:rPr lang="en-US" sz="1100" b="1" i="0" u="none" strike="noStrike" dirty="0">
                          <a:solidFill>
                            <a:srgbClr val="FFFFFF"/>
                          </a:solidFill>
                          <a:effectLst/>
                          <a:latin typeface="Arial" panose="020B0604020202020204" pitchFamily="34" charset="0"/>
                        </a:rPr>
                        <a:t>24wks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6D6D7D"/>
                    </a:solidFill>
                  </a:tcPr>
                </a:tc>
                <a:tc>
                  <a:txBody>
                    <a:bodyPr/>
                    <a:lstStyle/>
                    <a:p>
                      <a:pPr algn="ctr" rtl="0" fontAlgn="ctr"/>
                      <a:r>
                        <a:rPr lang="en-US" sz="1100" b="1" i="0" u="none" strike="noStrike" dirty="0">
                          <a:solidFill>
                            <a:srgbClr val="FFFFFF"/>
                          </a:solidFill>
                          <a:effectLst/>
                          <a:latin typeface="Arial" panose="020B0604020202020204" pitchFamily="34" charset="0"/>
                        </a:rPr>
                        <a:t>12wks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A6977"/>
                    </a:solidFill>
                  </a:tcPr>
                </a:tc>
                <a:tc>
                  <a:txBody>
                    <a:bodyPr/>
                    <a:lstStyle/>
                    <a:p>
                      <a:pPr algn="ctr" rtl="0" fontAlgn="ctr"/>
                      <a:r>
                        <a:rPr lang="en-US" sz="1100" b="1" i="0" u="none" strike="noStrike" dirty="0">
                          <a:solidFill>
                            <a:srgbClr val="FFFFFF"/>
                          </a:solidFill>
                          <a:effectLst/>
                          <a:latin typeface="Arial" panose="020B0604020202020204" pitchFamily="34" charset="0"/>
                        </a:rPr>
                        <a:t>24wks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6D6D7D"/>
                    </a:solidFill>
                  </a:tcPr>
                </a:tc>
                <a:tc>
                  <a:txBody>
                    <a:bodyPr/>
                    <a:lstStyle/>
                    <a:p>
                      <a:pPr algn="ctr" rtl="0" fontAlgn="ctr"/>
                      <a:r>
                        <a:rPr lang="en-US" sz="1100" b="1" i="0" u="none" strike="noStrike" dirty="0">
                          <a:solidFill>
                            <a:srgbClr val="FFFFFF"/>
                          </a:solidFill>
                          <a:effectLst/>
                          <a:latin typeface="Arial" panose="020B0604020202020204" pitchFamily="34" charset="0"/>
                        </a:rPr>
                        <a:t>12wks </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A6977"/>
                    </a:solidFill>
                  </a:tcPr>
                </a:tc>
                <a:tc>
                  <a:txBody>
                    <a:bodyPr/>
                    <a:lstStyle/>
                    <a:p>
                      <a:pPr algn="ctr" rtl="0" fontAlgn="ctr"/>
                      <a:r>
                        <a:rPr lang="en-US" sz="1100" b="1" i="0" u="none" strike="noStrike" dirty="0">
                          <a:solidFill>
                            <a:srgbClr val="FFFFFF"/>
                          </a:solidFill>
                          <a:effectLst/>
                          <a:latin typeface="Arial" panose="020B0604020202020204" pitchFamily="34" charset="0"/>
                        </a:rPr>
                        <a:t>24wks </a:t>
                      </a:r>
                    </a:p>
                  </a:txBody>
                  <a:tcPr marL="27432" marR="27432" marT="27432" marB="27432" anchor="ctr">
                    <a:lnL w="127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6D6D7D"/>
                    </a:solidFill>
                  </a:tcPr>
                </a:tc>
                <a:extLst>
                  <a:ext uri="{0D108BD9-81ED-4DB2-BD59-A6C34878D82A}">
                    <a16:rowId xmlns:a16="http://schemas.microsoft.com/office/drawing/2014/main" val="1205296313"/>
                  </a:ext>
                </a:extLst>
              </a:tr>
              <a:tr h="204928">
                <a:tc>
                  <a:txBody>
                    <a:bodyPr/>
                    <a:lstStyle/>
                    <a:p>
                      <a:pPr algn="l" fontAlgn="ctr"/>
                      <a:r>
                        <a:rPr lang="en-US" sz="900" b="0" i="0" u="none" strike="noStrike">
                          <a:solidFill>
                            <a:srgbClr val="000000"/>
                          </a:solidFill>
                          <a:effectLst/>
                          <a:latin typeface="Calibri" panose="020F0502020204030204" pitchFamily="34" charset="0"/>
                        </a:rPr>
                        <a:t> </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04040"/>
                    </a:solidFill>
                  </a:tcPr>
                </a:tc>
                <a:tc>
                  <a:txBody>
                    <a:bodyPr/>
                    <a:lstStyle/>
                    <a:p>
                      <a:pPr algn="ctr" rtl="0" fontAlgn="ctr"/>
                      <a:r>
                        <a:rPr lang="en-US" sz="1000" b="0" i="0" u="none" strike="noStrike" dirty="0">
                          <a:solidFill>
                            <a:srgbClr val="FFFFFF"/>
                          </a:solidFill>
                          <a:effectLst/>
                          <a:latin typeface="Arial" panose="020B0604020202020204" pitchFamily="34" charset="0"/>
                        </a:rPr>
                        <a:t>(n = 55)</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A6977"/>
                    </a:solidFill>
                  </a:tcPr>
                </a:tc>
                <a:tc>
                  <a:txBody>
                    <a:bodyPr/>
                    <a:lstStyle/>
                    <a:p>
                      <a:pPr algn="ctr" rtl="0" fontAlgn="ctr"/>
                      <a:r>
                        <a:rPr lang="en-US" sz="1000" b="0" i="0" u="none" strike="noStrike" dirty="0">
                          <a:solidFill>
                            <a:srgbClr val="FFFFFF"/>
                          </a:solidFill>
                          <a:effectLst/>
                          <a:latin typeface="Arial" panose="020B0604020202020204" pitchFamily="34" charset="0"/>
                        </a:rPr>
                        <a:t>(n = 56)</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D6D7D"/>
                    </a:solidFill>
                  </a:tcPr>
                </a:tc>
                <a:tc>
                  <a:txBody>
                    <a:bodyPr/>
                    <a:lstStyle/>
                    <a:p>
                      <a:pPr algn="ctr" rtl="0" fontAlgn="ctr"/>
                      <a:r>
                        <a:rPr lang="en-US" sz="1000" b="0" i="0" u="none" strike="noStrike">
                          <a:solidFill>
                            <a:srgbClr val="FFFFFF"/>
                          </a:solidFill>
                          <a:effectLst/>
                          <a:latin typeface="Arial" panose="020B0604020202020204" pitchFamily="34" charset="0"/>
                        </a:rPr>
                        <a:t>(n = 26)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A6977"/>
                    </a:solidFill>
                  </a:tcPr>
                </a:tc>
                <a:tc>
                  <a:txBody>
                    <a:bodyPr/>
                    <a:lstStyle/>
                    <a:p>
                      <a:pPr algn="ctr" rtl="0" fontAlgn="ctr"/>
                      <a:r>
                        <a:rPr lang="en-US" sz="1000" b="0" i="0" u="none" strike="noStrike">
                          <a:solidFill>
                            <a:srgbClr val="FFFFFF"/>
                          </a:solidFill>
                          <a:effectLst/>
                          <a:latin typeface="Arial" panose="020B0604020202020204" pitchFamily="34" charset="0"/>
                        </a:rPr>
                        <a:t>(n = 25)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D6D7D"/>
                    </a:solidFill>
                  </a:tcPr>
                </a:tc>
                <a:tc>
                  <a:txBody>
                    <a:bodyPr/>
                    <a:lstStyle/>
                    <a:p>
                      <a:pPr algn="ctr" rtl="0" fontAlgn="ctr"/>
                      <a:r>
                        <a:rPr lang="en-US" sz="1000" b="0" i="0" u="none" strike="noStrike" dirty="0">
                          <a:solidFill>
                            <a:srgbClr val="FFFFFF"/>
                          </a:solidFill>
                          <a:effectLst/>
                          <a:latin typeface="Arial" panose="020B0604020202020204" pitchFamily="34" charset="0"/>
                        </a:rPr>
                        <a:t>(n = 26)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A6977"/>
                    </a:solidFill>
                  </a:tcPr>
                </a:tc>
                <a:tc>
                  <a:txBody>
                    <a:bodyPr/>
                    <a:lstStyle/>
                    <a:p>
                      <a:pPr algn="ctr" rtl="0" fontAlgn="ctr"/>
                      <a:r>
                        <a:rPr lang="en-US" sz="1000" b="0" i="0" u="none" strike="noStrike" dirty="0">
                          <a:solidFill>
                            <a:srgbClr val="FFFFFF"/>
                          </a:solidFill>
                          <a:effectLst/>
                          <a:latin typeface="Arial" panose="020B0604020202020204" pitchFamily="34" charset="0"/>
                        </a:rPr>
                        <a:t>(n = 26)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D6D7D"/>
                    </a:solidFill>
                  </a:tcPr>
                </a:tc>
                <a:tc>
                  <a:txBody>
                    <a:bodyPr/>
                    <a:lstStyle/>
                    <a:p>
                      <a:pPr algn="ctr" rtl="0" fontAlgn="ctr"/>
                      <a:r>
                        <a:rPr lang="en-US" sz="1000" b="0" i="0" u="none" strike="noStrike" dirty="0">
                          <a:solidFill>
                            <a:srgbClr val="FFFFFF"/>
                          </a:solidFill>
                          <a:effectLst/>
                          <a:latin typeface="Arial" panose="020B0604020202020204" pitchFamily="34" charset="0"/>
                        </a:rPr>
                        <a:t>(n = 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A6977"/>
                    </a:solidFill>
                  </a:tcPr>
                </a:tc>
                <a:tc>
                  <a:txBody>
                    <a:bodyPr/>
                    <a:lstStyle/>
                    <a:p>
                      <a:pPr algn="ctr" rtl="0" fontAlgn="ctr"/>
                      <a:r>
                        <a:rPr lang="en-US" sz="1000" b="0" i="0" u="none" strike="noStrike" dirty="0">
                          <a:solidFill>
                            <a:srgbClr val="FFFFFF"/>
                          </a:solidFill>
                          <a:effectLst/>
                          <a:latin typeface="Arial" panose="020B0604020202020204" pitchFamily="34" charset="0"/>
                        </a:rPr>
                        <a:t>(n = 4)</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D6D7D"/>
                    </a:solidFill>
                  </a:tcPr>
                </a:tc>
                <a:tc>
                  <a:txBody>
                    <a:bodyPr/>
                    <a:lstStyle/>
                    <a:p>
                      <a:pPr algn="ctr" rtl="0" fontAlgn="ctr"/>
                      <a:r>
                        <a:rPr lang="en-US" sz="1000" b="0" i="0" u="none" strike="noStrike" dirty="0">
                          <a:solidFill>
                            <a:srgbClr val="FFFFFF"/>
                          </a:solidFill>
                          <a:effectLst/>
                          <a:latin typeface="Arial" panose="020B0604020202020204" pitchFamily="34" charset="0"/>
                        </a:rPr>
                        <a:t>(n = 4)</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A6977"/>
                    </a:solidFill>
                  </a:tcPr>
                </a:tc>
                <a:tc>
                  <a:txBody>
                    <a:bodyPr/>
                    <a:lstStyle/>
                    <a:p>
                      <a:pPr algn="ctr" rtl="0" fontAlgn="ctr"/>
                      <a:r>
                        <a:rPr lang="en-US" sz="1000" b="0" i="0" u="none" strike="noStrike" dirty="0">
                          <a:solidFill>
                            <a:srgbClr val="FFFFFF"/>
                          </a:solidFill>
                          <a:effectLst/>
                          <a:latin typeface="Arial" panose="020B0604020202020204" pitchFamily="34" charset="0"/>
                        </a:rPr>
                        <a:t>(n = 2)</a:t>
                      </a:r>
                    </a:p>
                  </a:txBody>
                  <a:tcPr marL="27432" marR="27432" marT="27432" marB="27432" anchor="ctr">
                    <a:lnL w="127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D6D7D"/>
                    </a:solidFill>
                  </a:tcPr>
                </a:tc>
                <a:extLst>
                  <a:ext uri="{0D108BD9-81ED-4DB2-BD59-A6C34878D82A}">
                    <a16:rowId xmlns:a16="http://schemas.microsoft.com/office/drawing/2014/main" val="2135499516"/>
                  </a:ext>
                </a:extLst>
              </a:tr>
              <a:tr h="294071">
                <a:tc>
                  <a:txBody>
                    <a:bodyPr/>
                    <a:lstStyle/>
                    <a:p>
                      <a:pPr algn="l" rtl="0" fontAlgn="ctr"/>
                      <a:r>
                        <a:rPr lang="en-US" sz="1100" b="0" i="0" u="none" strike="noStrike" dirty="0">
                          <a:solidFill>
                            <a:srgbClr val="000000"/>
                          </a:solidFill>
                          <a:effectLst/>
                          <a:latin typeface="Arial" panose="020B0604020202020204" pitchFamily="34" charset="0"/>
                        </a:rPr>
                        <a:t>Median years post transplant</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2.9</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2.8</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8.8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6.6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5.1</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6.3</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5.2</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5.7</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1.1</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0.3</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2271764668"/>
                  </a:ext>
                </a:extLst>
              </a:tr>
              <a:tr h="219996">
                <a:tc>
                  <a:txBody>
                    <a:bodyPr/>
                    <a:lstStyle/>
                    <a:p>
                      <a:pPr algn="l" rtl="0" fontAlgn="ctr"/>
                      <a:r>
                        <a:rPr lang="en-US" sz="1100" b="0" i="0" u="none" strike="noStrike" dirty="0">
                          <a:solidFill>
                            <a:srgbClr val="000000"/>
                          </a:solidFill>
                          <a:effectLst/>
                          <a:latin typeface="Arial" panose="020B0604020202020204" pitchFamily="34" charset="0"/>
                        </a:rPr>
                        <a:t>Child-Turcotte-Pugh </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extLst>
                  <a:ext uri="{0D108BD9-81ED-4DB2-BD59-A6C34878D82A}">
                    <a16:rowId xmlns:a16="http://schemas.microsoft.com/office/drawing/2014/main" val="143804186"/>
                  </a:ext>
                </a:extLst>
              </a:tr>
              <a:tr h="219996">
                <a:tc>
                  <a:txBody>
                    <a:bodyPr/>
                    <a:lstStyle/>
                    <a:p>
                      <a:pPr algn="l" rtl="0" fontAlgn="ctr"/>
                      <a:r>
                        <a:rPr lang="en-US" sz="1100" b="0" i="0" u="none" strike="noStrike" dirty="0">
                          <a:solidFill>
                            <a:srgbClr val="000000"/>
                          </a:solidFill>
                          <a:effectLst/>
                          <a:latin typeface="Arial" panose="020B0604020202020204" pitchFamily="34" charset="0"/>
                        </a:rPr>
                        <a:t>    Class A (5-6)</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25 (96)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22 (88)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dirty="0">
                          <a:solidFill>
                            <a:srgbClr val="000000"/>
                          </a:solidFill>
                          <a:effectLst/>
                          <a:latin typeface="Arial" panose="020B0604020202020204" pitchFamily="34" charset="0"/>
                        </a:rPr>
                        <a:t>2 (8)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E1E1E1"/>
                    </a:solidFill>
                  </a:tcPr>
                </a:tc>
                <a:extLst>
                  <a:ext uri="{0D108BD9-81ED-4DB2-BD59-A6C34878D82A}">
                    <a16:rowId xmlns:a16="http://schemas.microsoft.com/office/drawing/2014/main" val="2909924338"/>
                  </a:ext>
                </a:extLst>
              </a:tr>
              <a:tr h="219996">
                <a:tc>
                  <a:txBody>
                    <a:bodyPr/>
                    <a:lstStyle/>
                    <a:p>
                      <a:pPr algn="l" rtl="0" fontAlgn="ctr"/>
                      <a:r>
                        <a:rPr lang="en-US" sz="1100" b="0" i="0" u="none" strike="noStrike">
                          <a:solidFill>
                            <a:srgbClr val="000000"/>
                          </a:solidFill>
                          <a:effectLst/>
                          <a:latin typeface="Arial" panose="020B0604020202020204" pitchFamily="34" charset="0"/>
                        </a:rPr>
                        <a:t>    Class B (7-9)</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1 (4)</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3 (12)</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24 (92)</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24 (92)</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2 (40)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1 (25)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E1E1E1"/>
                    </a:solidFill>
                  </a:tcPr>
                </a:tc>
                <a:extLst>
                  <a:ext uri="{0D108BD9-81ED-4DB2-BD59-A6C34878D82A}">
                    <a16:rowId xmlns:a16="http://schemas.microsoft.com/office/drawing/2014/main" val="2840793531"/>
                  </a:ext>
                </a:extLst>
              </a:tr>
              <a:tr h="219996">
                <a:tc>
                  <a:txBody>
                    <a:bodyPr/>
                    <a:lstStyle/>
                    <a:p>
                      <a:pPr algn="l" rtl="0" fontAlgn="ctr"/>
                      <a:r>
                        <a:rPr lang="en-US" sz="1100" b="0" i="0" u="none" strike="noStrike">
                          <a:solidFill>
                            <a:srgbClr val="000000"/>
                          </a:solidFill>
                          <a:effectLst/>
                          <a:latin typeface="Arial" panose="020B0604020202020204" pitchFamily="34" charset="0"/>
                        </a:rPr>
                        <a:t>    Class C (10-12)</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63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2 (8)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3 (60)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3 (75)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extLst>
                  <a:ext uri="{0D108BD9-81ED-4DB2-BD59-A6C34878D82A}">
                    <a16:rowId xmlns:a16="http://schemas.microsoft.com/office/drawing/2014/main" val="3565361919"/>
                  </a:ext>
                </a:extLst>
              </a:tr>
              <a:tr h="219996">
                <a:tc>
                  <a:txBody>
                    <a:bodyPr/>
                    <a:lstStyle/>
                    <a:p>
                      <a:pPr algn="l" rtl="0" fontAlgn="ctr"/>
                      <a:r>
                        <a:rPr lang="en-US" sz="1100" b="0" i="0" u="none" strike="noStrike">
                          <a:solidFill>
                            <a:srgbClr val="000000"/>
                          </a:solidFill>
                          <a:effectLst/>
                          <a:latin typeface="Arial" panose="020B0604020202020204" pitchFamily="34" charset="0"/>
                        </a:rPr>
                        <a:t>Meld Score, n (%)</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extLst>
                  <a:ext uri="{0D108BD9-81ED-4DB2-BD59-A6C34878D82A}">
                    <a16:rowId xmlns:a16="http://schemas.microsoft.com/office/drawing/2014/main" val="192281188"/>
                  </a:ext>
                </a:extLst>
              </a:tr>
              <a:tr h="219996">
                <a:tc>
                  <a:txBody>
                    <a:bodyPr/>
                    <a:lstStyle/>
                    <a:p>
                      <a:pPr algn="l" rtl="0" fontAlgn="ctr"/>
                      <a:r>
                        <a:rPr lang="en-US" sz="1100" b="0" i="0" u="none" strike="noStrike">
                          <a:solidFill>
                            <a:srgbClr val="000000"/>
                          </a:solidFill>
                          <a:effectLst/>
                          <a:latin typeface="Arial" panose="020B0604020202020204" pitchFamily="34" charset="0"/>
                        </a:rPr>
                        <a:t>     &lt;10</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15 (58)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13 (52)</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8 (31)</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5 (19)</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 (20)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3093929994"/>
                  </a:ext>
                </a:extLst>
              </a:tr>
              <a:tr h="219996">
                <a:tc>
                  <a:txBody>
                    <a:bodyPr/>
                    <a:lstStyle/>
                    <a:p>
                      <a:pPr algn="l" rtl="0" fontAlgn="ctr"/>
                      <a:r>
                        <a:rPr lang="en-US" sz="1100" b="0" i="0" u="none" strike="noStrike">
                          <a:solidFill>
                            <a:srgbClr val="000000"/>
                          </a:solidFill>
                          <a:effectLst/>
                          <a:latin typeface="Arial" panose="020B0604020202020204" pitchFamily="34" charset="0"/>
                        </a:rPr>
                        <a:t>    10-15</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10 (38)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10 (40)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14 (54)</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19 (73)</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3 (60)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2 (50)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1482194859"/>
                  </a:ext>
                </a:extLst>
              </a:tr>
              <a:tr h="219996">
                <a:tc>
                  <a:txBody>
                    <a:bodyPr/>
                    <a:lstStyle/>
                    <a:p>
                      <a:pPr algn="l" rtl="0" fontAlgn="ctr"/>
                      <a:r>
                        <a:rPr lang="en-US" sz="1100" b="0" i="0" u="none" strike="noStrike">
                          <a:solidFill>
                            <a:srgbClr val="000000"/>
                          </a:solidFill>
                          <a:effectLst/>
                          <a:latin typeface="Arial" panose="020B0604020202020204" pitchFamily="34" charset="0"/>
                        </a:rPr>
                        <a:t>    16-20</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 (4)</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2 (8)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2 (8)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2 (8)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 (20)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1 (25)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3639502277"/>
                  </a:ext>
                </a:extLst>
              </a:tr>
              <a:tr h="219996">
                <a:tc>
                  <a:txBody>
                    <a:bodyPr/>
                    <a:lstStyle/>
                    <a:p>
                      <a:pPr algn="l" rtl="0" fontAlgn="ctr"/>
                      <a:r>
                        <a:rPr lang="en-US" sz="1100" b="0" i="0" u="none" strike="noStrike">
                          <a:solidFill>
                            <a:srgbClr val="000000"/>
                          </a:solidFill>
                          <a:effectLst/>
                          <a:latin typeface="Arial" panose="020B0604020202020204" pitchFamily="34" charset="0"/>
                        </a:rPr>
                        <a:t>    21-25</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2 (8)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1 (25)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629595947"/>
                  </a:ext>
                </a:extLst>
              </a:tr>
              <a:tr h="219996">
                <a:tc>
                  <a:txBody>
                    <a:bodyPr/>
                    <a:lstStyle/>
                    <a:p>
                      <a:pPr algn="l" rtl="0" fontAlgn="ctr"/>
                      <a:r>
                        <a:rPr lang="en-US" sz="1100" b="0" i="0" u="none" strike="noStrike">
                          <a:solidFill>
                            <a:srgbClr val="000000"/>
                          </a:solidFill>
                          <a:effectLst/>
                          <a:latin typeface="Arial" panose="020B0604020202020204" pitchFamily="34" charset="0"/>
                        </a:rPr>
                        <a:t>Median eGFR, mL/min</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61</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71</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59</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68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68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56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67</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62</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dirty="0">
                          <a:solidFill>
                            <a:srgbClr val="000000"/>
                          </a:solidFill>
                          <a:effectLst/>
                          <a:latin typeface="Arial" panose="020B0604020202020204" pitchFamily="34" charset="0"/>
                        </a:rPr>
                        <a:t>90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dirty="0">
                          <a:solidFill>
                            <a:srgbClr val="000000"/>
                          </a:solidFill>
                          <a:effectLst/>
                          <a:latin typeface="Arial" panose="020B0604020202020204" pitchFamily="34" charset="0"/>
                        </a:rPr>
                        <a:t>69</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extLst>
                  <a:ext uri="{0D108BD9-81ED-4DB2-BD59-A6C34878D82A}">
                    <a16:rowId xmlns:a16="http://schemas.microsoft.com/office/drawing/2014/main" val="1975943839"/>
                  </a:ext>
                </a:extLst>
              </a:tr>
              <a:tr h="219996">
                <a:tc>
                  <a:txBody>
                    <a:bodyPr/>
                    <a:lstStyle/>
                    <a:p>
                      <a:pPr algn="l" rtl="0" fontAlgn="ctr"/>
                      <a:r>
                        <a:rPr lang="sv-SE" sz="1100" b="0" i="0" u="none" strike="noStrike">
                          <a:solidFill>
                            <a:srgbClr val="000000"/>
                          </a:solidFill>
                          <a:effectLst/>
                          <a:latin typeface="Arial" panose="020B0604020202020204" pitchFamily="34" charset="0"/>
                        </a:rPr>
                        <a:t>Median platelets x 10</a:t>
                      </a:r>
                      <a:r>
                        <a:rPr lang="sv-SE" sz="1100" b="0" i="0" u="none" strike="noStrike" baseline="30000">
                          <a:solidFill>
                            <a:srgbClr val="000000"/>
                          </a:solidFill>
                          <a:effectLst/>
                          <a:latin typeface="Arial" panose="020B0604020202020204" pitchFamily="34" charset="0"/>
                        </a:rPr>
                        <a:t>3</a:t>
                      </a:r>
                      <a:r>
                        <a:rPr lang="sv-SE" sz="1100" b="0" i="0" u="none" strike="noStrike">
                          <a:solidFill>
                            <a:srgbClr val="000000"/>
                          </a:solidFill>
                          <a:effectLst/>
                          <a:latin typeface="Arial" panose="020B0604020202020204" pitchFamily="34" charset="0"/>
                        </a:rPr>
                        <a:t> µL</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143</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152</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106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112</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93</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97</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106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65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45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196</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extLst>
                  <a:ext uri="{0D108BD9-81ED-4DB2-BD59-A6C34878D82A}">
                    <a16:rowId xmlns:a16="http://schemas.microsoft.com/office/drawing/2014/main" val="3813046001"/>
                  </a:ext>
                </a:extLst>
              </a:tr>
              <a:tr h="265737">
                <a:tc gridSpan="11">
                  <a:txBody>
                    <a:bodyPr/>
                    <a:lstStyle/>
                    <a:p>
                      <a:pPr algn="l" rtl="0" fontAlgn="ctr"/>
                      <a:r>
                        <a:rPr lang="en-US" sz="1050" b="1" i="0" u="none" strike="noStrike" dirty="0">
                          <a:solidFill>
                            <a:srgbClr val="000000"/>
                          </a:solidFill>
                          <a:effectLst/>
                          <a:latin typeface="Arial" panose="020B0604020202020204" pitchFamily="34" charset="0"/>
                        </a:rPr>
                        <a:t>Abbreviations</a:t>
                      </a:r>
                      <a:r>
                        <a:rPr lang="en-US" sz="1050" b="0" i="0" u="none" strike="noStrike" dirty="0">
                          <a:solidFill>
                            <a:srgbClr val="000000"/>
                          </a:solidFill>
                          <a:effectLst/>
                          <a:latin typeface="Arial" panose="020B0604020202020204" pitchFamily="34" charset="0"/>
                        </a:rPr>
                        <a:t>: CTP = Child-Turcotte-Pugh</a:t>
                      </a:r>
                      <a:endParaRPr lang="en-US" sz="1050" b="1" i="0" u="none" strike="noStrike" dirty="0">
                        <a:solidFill>
                          <a:srgbClr val="000000"/>
                        </a:solidFill>
                        <a:effectLst/>
                        <a:latin typeface="Arial" panose="020B0604020202020204" pitchFamily="34" charset="0"/>
                      </a:endParaRPr>
                    </a:p>
                  </a:txBody>
                  <a:tcPr marL="27432" marR="27432"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B18400">
                        <a:alpha val="1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7681408"/>
                  </a:ext>
                </a:extLst>
              </a:tr>
            </a:tbl>
          </a:graphicData>
        </a:graphic>
      </p:graphicFrame>
    </p:spTree>
    <p:extLst>
      <p:ext uri="{BB962C8B-B14F-4D97-AF65-F5344CB8AC3E}">
        <p14:creationId xmlns:p14="http://schemas.microsoft.com/office/powerpoint/2010/main" val="1019936700"/>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37266"/>
            <a:ext cx="8515350" cy="742950"/>
          </a:xfrm>
        </p:spPr>
        <p:txBody>
          <a:bodyPr>
            <a:normAutofit/>
          </a:bodyPr>
          <a:lstStyle/>
          <a:p>
            <a:pPr>
              <a:lnSpc>
                <a:spcPts val="2100"/>
              </a:lnSpc>
            </a:pPr>
            <a:r>
              <a:rPr lang="en-US" sz="2000" dirty="0"/>
              <a:t>Ledipasvir-Sofosbuvir + Ribavirin in HCV GT 1,4</a:t>
            </a:r>
            <a:br>
              <a:rPr lang="en-US" sz="2000" dirty="0"/>
            </a:br>
            <a:r>
              <a:rPr lang="en-US" sz="2000" dirty="0"/>
              <a:t>SOLAR-1 (Cohort B = Post-transplantation): Results</a:t>
            </a:r>
          </a:p>
        </p:txBody>
      </p:sp>
      <p:sp>
        <p:nvSpPr>
          <p:cNvPr id="9" name="Text Placeholder 8"/>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SOLAR-1 Cohort B (Post-Transplantation): SVR12 Results</a:t>
            </a:r>
          </a:p>
        </p:txBody>
      </p:sp>
      <p:sp>
        <p:nvSpPr>
          <p:cNvPr id="7" name="Content Placeholder 6"/>
          <p:cNvSpPr>
            <a:spLocks noGrp="1"/>
          </p:cNvSpPr>
          <p:nvPr>
            <p:ph type="body" sz="quarter" idx="14"/>
          </p:nvPr>
        </p:nvSpPr>
        <p:spPr/>
        <p:txBody>
          <a:bodyPr/>
          <a:lstStyle/>
          <a:p>
            <a:r>
              <a:rPr lang="en-US" dirty="0"/>
              <a:t>Source: Charlton M, et al. Gastroenterology. 2015;149:649-59.</a:t>
            </a:r>
          </a:p>
        </p:txBody>
      </p:sp>
      <p:graphicFrame>
        <p:nvGraphicFramePr>
          <p:cNvPr id="12" name="Chart 11"/>
          <p:cNvGraphicFramePr>
            <a:graphicFrameLocks/>
          </p:cNvGraphicFramePr>
          <p:nvPr>
            <p:extLst>
              <p:ext uri="{D42A27DB-BD31-4B8C-83A1-F6EECF244321}">
                <p14:modId xmlns:p14="http://schemas.microsoft.com/office/powerpoint/2010/main" val="2717945402"/>
              </p:ext>
            </p:extLst>
          </p:nvPr>
        </p:nvGraphicFramePr>
        <p:xfrm>
          <a:off x="457200" y="1382469"/>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6421226" y="3860012"/>
            <a:ext cx="4823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3/4</a:t>
            </a:r>
          </a:p>
        </p:txBody>
      </p:sp>
      <p:sp>
        <p:nvSpPr>
          <p:cNvPr id="25" name="Rectangle 24"/>
          <p:cNvSpPr/>
          <p:nvPr/>
        </p:nvSpPr>
        <p:spPr>
          <a:xfrm>
            <a:off x="5897164" y="3868462"/>
            <a:ext cx="482387" cy="2709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3/5</a:t>
            </a:r>
          </a:p>
        </p:txBody>
      </p:sp>
      <p:sp>
        <p:nvSpPr>
          <p:cNvPr id="28" name="Rectangle 25"/>
          <p:cNvSpPr>
            <a:spLocks noChangeArrowheads="1"/>
          </p:cNvSpPr>
          <p:nvPr/>
        </p:nvSpPr>
        <p:spPr bwMode="auto">
          <a:xfrm>
            <a:off x="1146737" y="4506894"/>
            <a:ext cx="7467423" cy="307582"/>
          </a:xfrm>
          <a:prstGeom prst="rect">
            <a:avLst/>
          </a:prstGeom>
          <a:solidFill>
            <a:schemeClr val="bg1">
              <a:lumMod val="95000"/>
            </a:schemeClr>
          </a:solidFill>
          <a:ln w="12700">
            <a:noFill/>
            <a:miter lim="800000"/>
            <a:headEnd/>
            <a:tailEnd/>
          </a:ln>
        </p:spPr>
        <p:txBody>
          <a:bodyPr lIns="205740" tIns="34073" rIns="0" bIns="34073" anchor="ctr">
            <a:prstTxWarp prst="textNoShape">
              <a:avLst/>
            </a:prstTxWarp>
          </a:bodyPr>
          <a:lstStyle/>
          <a:p>
            <a:pPr defTabSz="701279">
              <a:spcBef>
                <a:spcPts val="0"/>
              </a:spcBef>
            </a:pPr>
            <a:r>
              <a:rPr lang="en-US" sz="1000" b="1" dirty="0">
                <a:latin typeface="Arial" pitchFamily="22" charset="0"/>
              </a:rPr>
              <a:t>Abbreviations: </a:t>
            </a:r>
            <a:r>
              <a:rPr lang="en-US" sz="1000" dirty="0">
                <a:latin typeface="Arial" pitchFamily="22" charset="0"/>
              </a:rPr>
              <a:t>CTP = Child-Turcotte-Pugh; FCH = fibrosing cholestatic hepatitis </a:t>
            </a:r>
          </a:p>
        </p:txBody>
      </p:sp>
      <p:sp>
        <p:nvSpPr>
          <p:cNvPr id="15" name="Rectangle 14"/>
          <p:cNvSpPr/>
          <p:nvPr/>
        </p:nvSpPr>
        <p:spPr>
          <a:xfrm>
            <a:off x="4929817" y="3868462"/>
            <a:ext cx="544131"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23/26</a:t>
            </a:r>
          </a:p>
        </p:txBody>
      </p:sp>
      <p:sp>
        <p:nvSpPr>
          <p:cNvPr id="16" name="Rectangle 15"/>
          <p:cNvSpPr/>
          <p:nvPr/>
        </p:nvSpPr>
        <p:spPr>
          <a:xfrm>
            <a:off x="4413557" y="3861994"/>
            <a:ext cx="55140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22/26</a:t>
            </a:r>
          </a:p>
        </p:txBody>
      </p:sp>
      <p:sp>
        <p:nvSpPr>
          <p:cNvPr id="17" name="Rectangle 16"/>
          <p:cNvSpPr/>
          <p:nvPr/>
        </p:nvSpPr>
        <p:spPr>
          <a:xfrm>
            <a:off x="3455243" y="3864995"/>
            <a:ext cx="56992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24/25</a:t>
            </a:r>
          </a:p>
        </p:txBody>
      </p:sp>
      <p:sp>
        <p:nvSpPr>
          <p:cNvPr id="18" name="Rectangle 17"/>
          <p:cNvSpPr/>
          <p:nvPr/>
        </p:nvSpPr>
        <p:spPr>
          <a:xfrm>
            <a:off x="2950884" y="3849530"/>
            <a:ext cx="59401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25/26</a:t>
            </a:r>
          </a:p>
        </p:txBody>
      </p:sp>
      <p:sp>
        <p:nvSpPr>
          <p:cNvPr id="19" name="Rectangle 18"/>
          <p:cNvSpPr/>
          <p:nvPr/>
        </p:nvSpPr>
        <p:spPr>
          <a:xfrm>
            <a:off x="2016915" y="3860012"/>
            <a:ext cx="56266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55/56</a:t>
            </a:r>
          </a:p>
        </p:txBody>
      </p:sp>
      <p:sp>
        <p:nvSpPr>
          <p:cNvPr id="20" name="Rectangle 19"/>
          <p:cNvSpPr/>
          <p:nvPr/>
        </p:nvSpPr>
        <p:spPr>
          <a:xfrm>
            <a:off x="1502390" y="3861994"/>
            <a:ext cx="57771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53/55</a:t>
            </a:r>
          </a:p>
        </p:txBody>
      </p:sp>
      <p:sp>
        <p:nvSpPr>
          <p:cNvPr id="21" name="Rectangle 20"/>
          <p:cNvSpPr/>
          <p:nvPr/>
        </p:nvSpPr>
        <p:spPr>
          <a:xfrm>
            <a:off x="7876437" y="3860011"/>
            <a:ext cx="4823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2/2</a:t>
            </a:r>
          </a:p>
        </p:txBody>
      </p:sp>
      <p:sp>
        <p:nvSpPr>
          <p:cNvPr id="22" name="Rectangle 21"/>
          <p:cNvSpPr/>
          <p:nvPr/>
        </p:nvSpPr>
        <p:spPr>
          <a:xfrm>
            <a:off x="7367452" y="3849529"/>
            <a:ext cx="4823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4/4</a:t>
            </a:r>
          </a:p>
        </p:txBody>
      </p:sp>
    </p:spTree>
    <p:extLst>
      <p:ext uri="{BB962C8B-B14F-4D97-AF65-F5344CB8AC3E}">
        <p14:creationId xmlns:p14="http://schemas.microsoft.com/office/powerpoint/2010/main" val="4089453530"/>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137266"/>
            <a:ext cx="8515350" cy="742950"/>
          </a:xfrm>
        </p:spPr>
        <p:txBody>
          <a:bodyPr>
            <a:normAutofit/>
          </a:bodyPr>
          <a:lstStyle/>
          <a:p>
            <a:r>
              <a:rPr lang="en-US" sz="2000" dirty="0"/>
              <a:t>Ledipasvir-Sofosbuvir + RBV in Advanced Liver Disease</a:t>
            </a:r>
            <a:br>
              <a:rPr lang="en-US" sz="2000" dirty="0"/>
            </a:br>
            <a:r>
              <a:rPr lang="en-US" sz="2000" dirty="0"/>
              <a:t>SOLAR-1 (Cohorts A and B): Conclusion</a:t>
            </a:r>
          </a:p>
        </p:txBody>
      </p:sp>
      <p:sp>
        <p:nvSpPr>
          <p:cNvPr id="2" name="Content Placeholder 1"/>
          <p:cNvSpPr>
            <a:spLocks noGrp="1"/>
          </p:cNvSpPr>
          <p:nvPr>
            <p:ph type="body" sz="quarter" idx="14"/>
          </p:nvPr>
        </p:nvSpPr>
        <p:spPr/>
        <p:txBody>
          <a:bodyPr/>
          <a:lstStyle/>
          <a:p>
            <a:r>
              <a:rPr lang="en-US" dirty="0"/>
              <a:t>Source: Charlton M, et al. Gastroenterology. 2015; 149:649-59.</a:t>
            </a:r>
          </a:p>
        </p:txBody>
      </p:sp>
      <p:sp>
        <p:nvSpPr>
          <p:cNvPr id="3" name="Content Placeholder 2">
            <a:extLst>
              <a:ext uri="{FF2B5EF4-FFF2-40B4-BE49-F238E27FC236}">
                <a16:creationId xmlns:a16="http://schemas.microsoft.com/office/drawing/2014/main" id="{12D346C9-2FEE-9649-9B04-7199FA062C18}"/>
              </a:ext>
            </a:extLst>
          </p:cNvPr>
          <p:cNvSpPr>
            <a:spLocks noGrp="1"/>
          </p:cNvSpPr>
          <p:nvPr>
            <p:ph sz="half" idx="2"/>
          </p:nvPr>
        </p:nvSpPr>
        <p:spPr>
          <a:xfrm>
            <a:off x="0" y="2008659"/>
            <a:ext cx="9144000" cy="1121891"/>
          </a:xfrm>
        </p:spPr>
        <p:txBody>
          <a:bodyPr/>
          <a:lstStyle/>
          <a:p>
            <a:r>
              <a:rPr lang="en-US" b="1" dirty="0">
                <a:solidFill>
                  <a:srgbClr val="C00000"/>
                </a:solidFill>
                <a:latin typeface="Arial"/>
                <a:cs typeface="Arial"/>
              </a:rPr>
              <a:t>Conclusions</a:t>
            </a:r>
            <a:r>
              <a:rPr lang="en-US" dirty="0">
                <a:solidFill>
                  <a:schemeClr val="tx1"/>
                </a:solidFill>
                <a:latin typeface="Arial"/>
                <a:cs typeface="Arial"/>
              </a:rPr>
              <a:t>: “</a:t>
            </a:r>
            <a:r>
              <a:rPr lang="en-US" dirty="0">
                <a:latin typeface="Arial"/>
                <a:cs typeface="Arial"/>
              </a:rPr>
              <a:t>The combination of ledipasvir, sofosbuvir, and ribavirin for 12 weeks produced high rates of SVR12 in patients with advanced liver disease, including those with decompensated cirrhosis before and after liver transplantation.” </a:t>
            </a:r>
          </a:p>
        </p:txBody>
      </p:sp>
    </p:spTree>
    <p:extLst>
      <p:ext uri="{BB962C8B-B14F-4D97-AF65-F5344CB8AC3E}">
        <p14:creationId xmlns:p14="http://schemas.microsoft.com/office/powerpoint/2010/main" val="40811221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C8CEA27-C453-954C-8BC5-1C77DF6EE193}"/>
              </a:ext>
            </a:extLst>
          </p:cNvPr>
          <p:cNvSpPr txBox="1">
            <a:spLocks/>
          </p:cNvSpPr>
          <p:nvPr/>
        </p:nvSpPr>
        <p:spPr>
          <a:xfrm>
            <a:off x="455544" y="342901"/>
            <a:ext cx="8229600" cy="685799"/>
          </a:xfrm>
          <a:prstGeom prst="rect">
            <a:avLst/>
          </a:prstGeom>
          <a:solidFill>
            <a:srgbClr val="0070C0">
              <a:alpha val="74902"/>
            </a:srgb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2000" dirty="0">
                <a:solidFill>
                  <a:srgbClr val="FFFFFF"/>
                </a:solidFill>
              </a:rPr>
              <a:t>Ledipasvir-Sofosbuvir (LDV-SOF): Summary of Key Studies</a:t>
            </a:r>
            <a:endParaRPr lang="en-US" sz="2000" dirty="0"/>
          </a:p>
        </p:txBody>
      </p:sp>
      <p:sp>
        <p:nvSpPr>
          <p:cNvPr id="9" name="Content Placeholder 3">
            <a:extLst>
              <a:ext uri="{FF2B5EF4-FFF2-40B4-BE49-F238E27FC236}">
                <a16:creationId xmlns:a16="http://schemas.microsoft.com/office/drawing/2014/main" id="{7BFA6D86-5BCE-524A-886D-04F17D9BAC1D}"/>
              </a:ext>
            </a:extLst>
          </p:cNvPr>
          <p:cNvSpPr txBox="1">
            <a:spLocks/>
          </p:cNvSpPr>
          <p:nvPr/>
        </p:nvSpPr>
        <p:spPr>
          <a:xfrm>
            <a:off x="455544" y="1028700"/>
            <a:ext cx="8229600" cy="3657600"/>
          </a:xfrm>
          <a:prstGeom prst="rect">
            <a:avLst/>
          </a:prstGeom>
          <a:solidFill>
            <a:schemeClr val="tx1">
              <a:alpha val="18000"/>
            </a:schemeClr>
          </a:solidFill>
          <a:ln>
            <a:solidFill>
              <a:schemeClr val="bg1"/>
            </a:solidFill>
          </a:ln>
          <a:effectLst/>
        </p:spPr>
        <p:txBody>
          <a:bodyPr tIns="91440" bIns="9144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800"/>
              </a:lnSpc>
              <a:spcBef>
                <a:spcPts val="0"/>
              </a:spcBef>
              <a:buClr>
                <a:srgbClr val="00B0F0"/>
              </a:buClr>
            </a:pPr>
            <a:r>
              <a:rPr lang="en-US" sz="1600" dirty="0">
                <a:solidFill>
                  <a:schemeClr val="bg1"/>
                </a:solidFill>
                <a:latin typeface="Arial" panose="020B0604020202020204" pitchFamily="34" charset="0"/>
                <a:cs typeface="Arial" panose="020B0604020202020204" pitchFamily="34" charset="0"/>
              </a:rPr>
              <a:t>Treatment Naïve</a:t>
            </a:r>
          </a:p>
          <a:p>
            <a:pPr marL="683514" lvl="1" indent="-192024">
              <a:lnSpc>
                <a:spcPts val="1800"/>
              </a:lnSpc>
              <a:spcBef>
                <a:spcPts val="0"/>
              </a:spcBef>
              <a:buClr>
                <a:srgbClr val="00B0F0"/>
              </a:buClr>
            </a:pPr>
            <a:r>
              <a:rPr lang="en-US" sz="1600" dirty="0">
                <a:solidFill>
                  <a:schemeClr val="bg1"/>
                </a:solidFill>
                <a:latin typeface="Arial" panose="020B0604020202020204" pitchFamily="34" charset="0"/>
                <a:cs typeface="Arial" panose="020B0604020202020204" pitchFamily="34" charset="0"/>
              </a:rPr>
              <a:t>ION-1: GT-1 / LDV-SOF +/- RBV x 12 or 24 weeks</a:t>
            </a:r>
          </a:p>
          <a:p>
            <a:pPr marL="683514" lvl="1" indent="-192024">
              <a:lnSpc>
                <a:spcPts val="1800"/>
              </a:lnSpc>
              <a:spcBef>
                <a:spcPts val="0"/>
              </a:spcBef>
              <a:buClr>
                <a:srgbClr val="00B0F0"/>
              </a:buClr>
            </a:pPr>
            <a:r>
              <a:rPr lang="en-US" sz="1600" dirty="0">
                <a:solidFill>
                  <a:schemeClr val="bg1"/>
                </a:solidFill>
                <a:latin typeface="Arial" panose="020B0604020202020204" pitchFamily="34" charset="0"/>
                <a:cs typeface="Arial" panose="020B0604020202020204" pitchFamily="34" charset="0"/>
              </a:rPr>
              <a:t>ION-3: GT-1 / LDV-SOF +/- RBV x 8 weeks vs LDV/SOF x 12 weeks</a:t>
            </a:r>
          </a:p>
          <a:p>
            <a:pPr marL="283464" indent="-192024">
              <a:lnSpc>
                <a:spcPts val="1800"/>
              </a:lnSpc>
              <a:spcBef>
                <a:spcPts val="1200"/>
              </a:spcBef>
              <a:buClr>
                <a:srgbClr val="00B0F0"/>
              </a:buClr>
            </a:pPr>
            <a:r>
              <a:rPr lang="en-US" sz="1600" dirty="0">
                <a:solidFill>
                  <a:schemeClr val="bg1"/>
                </a:solidFill>
                <a:latin typeface="Arial" panose="020B0604020202020204" pitchFamily="34" charset="0"/>
                <a:cs typeface="Arial" panose="020B0604020202020204" pitchFamily="34" charset="0"/>
              </a:rPr>
              <a:t>Treatment Experienced</a:t>
            </a:r>
          </a:p>
          <a:p>
            <a:pPr marL="683514" lvl="1" indent="-192024">
              <a:lnSpc>
                <a:spcPts val="1800"/>
              </a:lnSpc>
              <a:spcBef>
                <a:spcPts val="0"/>
              </a:spcBef>
              <a:buClr>
                <a:srgbClr val="00B0F0"/>
              </a:buClr>
            </a:pPr>
            <a:r>
              <a:rPr lang="en-US" sz="1600" dirty="0">
                <a:solidFill>
                  <a:schemeClr val="bg1"/>
                </a:solidFill>
                <a:latin typeface="Arial" panose="020B0604020202020204" pitchFamily="34" charset="0"/>
                <a:cs typeface="Arial" panose="020B0604020202020204" pitchFamily="34" charset="0"/>
              </a:rPr>
              <a:t>ION-2: GT-1 / LDV-SOF +/- RBV x 12 or 24 weeks</a:t>
            </a:r>
          </a:p>
          <a:p>
            <a:pPr marL="683514" lvl="1" indent="-192024">
              <a:lnSpc>
                <a:spcPts val="1800"/>
              </a:lnSpc>
              <a:spcBef>
                <a:spcPts val="0"/>
              </a:spcBef>
              <a:buClr>
                <a:srgbClr val="00B0F0"/>
              </a:buClr>
            </a:pPr>
            <a:r>
              <a:rPr lang="en-US" sz="1600" dirty="0">
                <a:solidFill>
                  <a:schemeClr val="bg1"/>
                </a:solidFill>
                <a:latin typeface="Arial" panose="020B0604020202020204" pitchFamily="34" charset="0"/>
                <a:cs typeface="Arial" panose="020B0604020202020204" pitchFamily="34" charset="0"/>
              </a:rPr>
              <a:t>SIRIUS: GT-1 / LDV-SOF + RBV x 12 weeks or LSV-SOF x 24 weeks</a:t>
            </a:r>
          </a:p>
          <a:p>
            <a:pPr marL="283464" indent="-192024">
              <a:lnSpc>
                <a:spcPts val="1800"/>
              </a:lnSpc>
              <a:spcBef>
                <a:spcPts val="1200"/>
              </a:spcBef>
              <a:buClr>
                <a:srgbClr val="00B0F0"/>
              </a:buClr>
            </a:pPr>
            <a:r>
              <a:rPr lang="en-US" sz="1600" dirty="0">
                <a:solidFill>
                  <a:schemeClr val="bg1"/>
                </a:solidFill>
                <a:latin typeface="Arial" panose="020B0604020202020204" pitchFamily="34" charset="0"/>
                <a:cs typeface="Arial" panose="020B0604020202020204" pitchFamily="34" charset="0"/>
              </a:rPr>
              <a:t>HIV Coinfection</a:t>
            </a:r>
          </a:p>
          <a:p>
            <a:pPr marL="683514" lvl="1" indent="-192024">
              <a:lnSpc>
                <a:spcPts val="1800"/>
              </a:lnSpc>
              <a:spcBef>
                <a:spcPts val="0"/>
              </a:spcBef>
              <a:buClr>
                <a:srgbClr val="00B0F0"/>
              </a:buClr>
            </a:pPr>
            <a:r>
              <a:rPr lang="en-US" sz="1600" dirty="0">
                <a:solidFill>
                  <a:schemeClr val="bg1"/>
                </a:solidFill>
                <a:latin typeface="Arial" panose="020B0604020202020204" pitchFamily="34" charset="0"/>
                <a:cs typeface="Arial" panose="020B0604020202020204" pitchFamily="34" charset="0"/>
              </a:rPr>
              <a:t>ION-4: GT 1 or 4 / LDV-SOF x 12 weeks +/- HIV antiretrovirals</a:t>
            </a:r>
          </a:p>
          <a:p>
            <a:pPr marL="283464" indent="-192024">
              <a:lnSpc>
                <a:spcPts val="1800"/>
              </a:lnSpc>
              <a:spcBef>
                <a:spcPts val="1200"/>
              </a:spcBef>
              <a:buClr>
                <a:srgbClr val="00B0F0"/>
              </a:buClr>
            </a:pPr>
            <a:r>
              <a:rPr lang="en-US" sz="1600" dirty="0">
                <a:solidFill>
                  <a:schemeClr val="bg1"/>
                </a:solidFill>
                <a:latin typeface="Arial" panose="020B0604020202020204" pitchFamily="34" charset="0"/>
                <a:cs typeface="Arial" panose="020B0604020202020204" pitchFamily="34" charset="0"/>
              </a:rPr>
              <a:t>Advanced Liver Disease: Pre and Post Transplant</a:t>
            </a:r>
          </a:p>
          <a:p>
            <a:pPr marL="683514" lvl="1" indent="-192024">
              <a:lnSpc>
                <a:spcPts val="1800"/>
              </a:lnSpc>
              <a:spcBef>
                <a:spcPts val="0"/>
              </a:spcBef>
              <a:buClr>
                <a:srgbClr val="00B0F0"/>
              </a:buClr>
            </a:pPr>
            <a:r>
              <a:rPr lang="en-US" sz="1600" dirty="0">
                <a:solidFill>
                  <a:schemeClr val="bg1"/>
                </a:solidFill>
                <a:latin typeface="Arial" panose="020B0604020202020204" pitchFamily="34" charset="0"/>
                <a:cs typeface="Arial" panose="020B0604020202020204" pitchFamily="34" charset="0"/>
              </a:rPr>
              <a:t>SOLAR-1: GT 1,4 / LDV-SOF + RBV x 12 or 24 weeks</a:t>
            </a:r>
          </a:p>
          <a:p>
            <a:pPr marL="683514" lvl="1" indent="-192024">
              <a:lnSpc>
                <a:spcPts val="1800"/>
              </a:lnSpc>
              <a:spcBef>
                <a:spcPts val="0"/>
              </a:spcBef>
              <a:buClr>
                <a:srgbClr val="00B0F0"/>
              </a:buClr>
            </a:pPr>
            <a:r>
              <a:rPr lang="en-US" sz="1600" dirty="0">
                <a:solidFill>
                  <a:schemeClr val="bg1"/>
                </a:solidFill>
                <a:latin typeface="Arial" panose="020B0604020202020204" pitchFamily="34" charset="0"/>
                <a:cs typeface="Arial" panose="020B0604020202020204" pitchFamily="34" charset="0"/>
              </a:rPr>
              <a:t>SOLAR-2: GT 1,4 / LDV-SOF + RBV x 12 or 24 weeks</a:t>
            </a:r>
          </a:p>
          <a:p>
            <a:pPr marL="283464" indent="-192024">
              <a:lnSpc>
                <a:spcPts val="1800"/>
              </a:lnSpc>
              <a:spcBef>
                <a:spcPts val="0"/>
              </a:spcBef>
              <a:buClr>
                <a:srgbClr val="00B0F0"/>
              </a:buClr>
            </a:pPr>
            <a:endParaRPr lang="en-US" sz="1600" dirty="0">
              <a:solidFill>
                <a:schemeClr val="bg1"/>
              </a:solidFill>
              <a:latin typeface="Arial" panose="020B0604020202020204" pitchFamily="34" charset="0"/>
              <a:cs typeface="Arial" panose="020B0604020202020204" pitchFamily="34" charset="0"/>
            </a:endParaRPr>
          </a:p>
          <a:p>
            <a:pPr marL="91440" indent="0">
              <a:lnSpc>
                <a:spcPts val="1800"/>
              </a:lnSpc>
              <a:spcBef>
                <a:spcPts val="0"/>
              </a:spcBef>
              <a:buClr>
                <a:srgbClr val="00B0F0"/>
              </a:buClr>
              <a:buNone/>
            </a:pPr>
            <a:endParaRPr lang="en-US" sz="1600" dirty="0">
              <a:solidFill>
                <a:schemeClr val="bg1"/>
              </a:solidFill>
              <a:latin typeface="Arial" panose="020B0604020202020204" pitchFamily="34" charset="0"/>
              <a:cs typeface="Arial" panose="020B0604020202020204" pitchFamily="34" charset="0"/>
            </a:endParaRPr>
          </a:p>
        </p:txBody>
      </p:sp>
      <p:sp>
        <p:nvSpPr>
          <p:cNvPr id="7" name="Rectangle 25">
            <a:extLst>
              <a:ext uri="{FF2B5EF4-FFF2-40B4-BE49-F238E27FC236}">
                <a16:creationId xmlns:a16="http://schemas.microsoft.com/office/drawing/2014/main" id="{F5A239EB-939E-1F48-AE62-9B0D2CED4890}"/>
              </a:ext>
            </a:extLst>
          </p:cNvPr>
          <p:cNvSpPr>
            <a:spLocks noChangeArrowheads="1"/>
          </p:cNvSpPr>
          <p:nvPr/>
        </p:nvSpPr>
        <p:spPr bwMode="auto">
          <a:xfrm>
            <a:off x="455544" y="4411980"/>
            <a:ext cx="8229600" cy="274320"/>
          </a:xfrm>
          <a:prstGeom prst="rect">
            <a:avLst/>
          </a:prstGeom>
          <a:solidFill>
            <a:schemeClr val="bg1">
              <a:lumMod val="95000"/>
              <a:alpha val="80000"/>
            </a:schemeClr>
          </a:solidFill>
          <a:ln w="9525" cap="flat" cmpd="sng" algn="ctr">
            <a:solidFill>
              <a:schemeClr val="bg1"/>
            </a:solidFill>
            <a:prstDash val="solid"/>
            <a:miter lim="800000"/>
            <a:headEnd type="none" w="med" len="med"/>
            <a:tailEnd type="none" w="med" len="med"/>
          </a:ln>
          <a:effectLst/>
        </p:spPr>
        <p:txBody>
          <a:bodyPr lIns="0" tIns="34073" rIns="0" bIns="68580" anchor="ctr">
            <a:prstTxWarp prst="textNoShape">
              <a:avLst/>
            </a:prstTxWarp>
          </a:bodyPr>
          <a:lstStyle/>
          <a:p>
            <a:pPr marL="182880" defTabSz="701279">
              <a:lnSpc>
                <a:spcPts val="1600"/>
              </a:lnSpc>
              <a:spcBef>
                <a:spcPts val="600"/>
              </a:spcBef>
            </a:pPr>
            <a:r>
              <a:rPr lang="en-US" sz="1000" b="1" dirty="0">
                <a:solidFill>
                  <a:srgbClr val="000000"/>
                </a:solidFill>
                <a:latin typeface="Arial" pitchFamily="22" charset="0"/>
              </a:rPr>
              <a:t>Abbreviations</a:t>
            </a:r>
            <a:r>
              <a:rPr lang="en-US" sz="1000">
                <a:solidFill>
                  <a:srgbClr val="000000"/>
                </a:solidFill>
                <a:latin typeface="Arial" pitchFamily="22" charset="0"/>
              </a:rPr>
              <a:t>: TN = treatment-naïve; GT = genotype; TE = treatment </a:t>
            </a:r>
            <a:r>
              <a:rPr lang="en-US" sz="1000" dirty="0">
                <a:solidFill>
                  <a:srgbClr val="000000"/>
                </a:solidFill>
                <a:latin typeface="Arial" pitchFamily="22" charset="0"/>
              </a:rPr>
              <a:t>experienced</a:t>
            </a:r>
            <a:r>
              <a:rPr lang="en-US" sz="1000">
                <a:solidFill>
                  <a:srgbClr val="000000"/>
                </a:solidFill>
                <a:latin typeface="Arial" pitchFamily="22" charset="0"/>
              </a:rPr>
              <a:t>; RBV = ribavirin</a:t>
            </a:r>
            <a:endParaRPr lang="en-US" sz="1000" dirty="0">
              <a:solidFill>
                <a:srgbClr val="000000"/>
              </a:solidFill>
              <a:latin typeface="Arial" pitchFamily="22" charset="0"/>
            </a:endParaRPr>
          </a:p>
        </p:txBody>
      </p:sp>
    </p:spTree>
    <p:extLst>
      <p:ext uri="{BB962C8B-B14F-4D97-AF65-F5344CB8AC3E}">
        <p14:creationId xmlns:p14="http://schemas.microsoft.com/office/powerpoint/2010/main" val="2493225691"/>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tIns="0" bIns="0" anchor="ctr">
            <a:normAutofit/>
          </a:bodyPr>
          <a:lstStyle/>
          <a:p>
            <a:pPr>
              <a:lnSpc>
                <a:spcPts val="2400"/>
              </a:lnSpc>
            </a:pPr>
            <a:r>
              <a:rPr lang="en-US" sz="1600" dirty="0">
                <a:solidFill>
                  <a:srgbClr val="001D48"/>
                </a:solidFill>
              </a:rPr>
              <a:t>Ledipasvir-Sofosbuvir + RBV in Decompensated Cirrhosis or Post-Liver Transplantation</a:t>
            </a:r>
            <a:br>
              <a:rPr lang="en-US" sz="1500" dirty="0">
                <a:solidFill>
                  <a:srgbClr val="001D48"/>
                </a:solidFill>
              </a:rPr>
            </a:br>
            <a:r>
              <a:rPr lang="en-US" sz="2400" dirty="0">
                <a:solidFill>
                  <a:srgbClr val="001D48"/>
                </a:solidFill>
              </a:rPr>
              <a:t>SOLAR-2</a:t>
            </a:r>
          </a:p>
        </p:txBody>
      </p:sp>
      <p:sp>
        <p:nvSpPr>
          <p:cNvPr id="2" name="Text Placeholder 1">
            <a:extLst>
              <a:ext uri="{FF2B5EF4-FFF2-40B4-BE49-F238E27FC236}">
                <a16:creationId xmlns:a16="http://schemas.microsoft.com/office/drawing/2014/main" id="{201CF436-B011-1B4D-870C-A6CCF8AB5E13}"/>
              </a:ext>
            </a:extLst>
          </p:cNvPr>
          <p:cNvSpPr>
            <a:spLocks noGrp="1"/>
          </p:cNvSpPr>
          <p:nvPr>
            <p:ph type="body" sz="quarter" idx="15"/>
          </p:nvPr>
        </p:nvSpPr>
        <p:spPr/>
        <p:txBody>
          <a:bodyPr/>
          <a:lstStyle/>
          <a:p>
            <a:r>
              <a:rPr lang="en-US" dirty="0"/>
              <a:t>Source: </a:t>
            </a:r>
            <a:r>
              <a:rPr lang="en-US" dirty="0" err="1"/>
              <a:t>Manns</a:t>
            </a:r>
            <a:r>
              <a:rPr lang="en-US" dirty="0"/>
              <a:t> M, et al. Lancet Infect Dis. 2016;16:685-97.</a:t>
            </a:r>
          </a:p>
        </p:txBody>
      </p:sp>
      <p:sp>
        <p:nvSpPr>
          <p:cNvPr id="5" name="Text Placeholder 4">
            <a:extLst>
              <a:ext uri="{FF2B5EF4-FFF2-40B4-BE49-F238E27FC236}">
                <a16:creationId xmlns:a16="http://schemas.microsoft.com/office/drawing/2014/main" id="{8AC63205-639C-4A4D-9816-3A72CC2575CC}"/>
              </a:ext>
            </a:extLst>
          </p:cNvPr>
          <p:cNvSpPr>
            <a:spLocks noGrp="1"/>
          </p:cNvSpPr>
          <p:nvPr>
            <p:ph type="body" idx="1"/>
          </p:nvPr>
        </p:nvSpPr>
        <p:spPr/>
        <p:txBody>
          <a:bodyPr/>
          <a:lstStyle/>
          <a:p>
            <a:r>
              <a:rPr lang="en-US" dirty="0">
                <a:cs typeface="Arial"/>
              </a:rPr>
              <a:t>Treatment Naïve and Treatment Experienced, Phase 2</a:t>
            </a:r>
          </a:p>
        </p:txBody>
      </p:sp>
    </p:spTree>
    <p:extLst>
      <p:ext uri="{BB962C8B-B14F-4D97-AF65-F5344CB8AC3E}">
        <p14:creationId xmlns:p14="http://schemas.microsoft.com/office/powerpoint/2010/main" val="1038220535"/>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5812"/>
            <a:ext cx="8515350" cy="742950"/>
          </a:xfrm>
        </p:spPr>
        <p:txBody>
          <a:bodyPr>
            <a:normAutofit/>
          </a:bodyPr>
          <a:lstStyle/>
          <a:p>
            <a:r>
              <a:rPr lang="en-US" sz="2000" dirty="0"/>
              <a:t>Ledipasvir-Sofosbuvir + Ribavirin in Advanced Liver Disease</a:t>
            </a:r>
            <a:br>
              <a:rPr lang="en-US" sz="2000" dirty="0"/>
            </a:br>
            <a:r>
              <a:rPr lang="en-US" sz="2000" dirty="0"/>
              <a:t>SOLAR-2: Features</a:t>
            </a:r>
          </a:p>
        </p:txBody>
      </p:sp>
      <p:sp>
        <p:nvSpPr>
          <p:cNvPr id="6" name="Content Placeholder 5"/>
          <p:cNvSpPr>
            <a:spLocks noGrp="1"/>
          </p:cNvSpPr>
          <p:nvPr>
            <p:ph type="body" sz="quarter" idx="14"/>
          </p:nvPr>
        </p:nvSpPr>
        <p:spPr/>
        <p:txBody>
          <a:bodyPr/>
          <a:lstStyle/>
          <a:p>
            <a:r>
              <a:rPr lang="en-US" dirty="0"/>
              <a:t>Source: </a:t>
            </a:r>
            <a:r>
              <a:rPr lang="en-US" dirty="0" err="1"/>
              <a:t>Manns</a:t>
            </a:r>
            <a:r>
              <a:rPr lang="en-US" dirty="0"/>
              <a:t> M, et al. Lancet Infect Dis. 2016;16:685-97.</a:t>
            </a:r>
          </a:p>
        </p:txBody>
      </p:sp>
      <p:sp>
        <p:nvSpPr>
          <p:cNvPr id="3" name="Content Placeholder 2">
            <a:extLst>
              <a:ext uri="{FF2B5EF4-FFF2-40B4-BE49-F238E27FC236}">
                <a16:creationId xmlns:a16="http://schemas.microsoft.com/office/drawing/2014/main" id="{1DE0F784-8792-3247-9092-12AD6FDF733D}"/>
              </a:ext>
            </a:extLst>
          </p:cNvPr>
          <p:cNvSpPr>
            <a:spLocks noGrp="1"/>
          </p:cNvSpPr>
          <p:nvPr>
            <p:ph sz="half" idx="2"/>
          </p:nvPr>
        </p:nvSpPr>
        <p:spPr>
          <a:xfrm>
            <a:off x="457200" y="1051560"/>
            <a:ext cx="8228479" cy="3657600"/>
          </a:xfrm>
        </p:spPr>
        <p:txBody>
          <a:bodyPr>
            <a:noAutofit/>
          </a:bodyPr>
          <a:lstStyle/>
          <a:p>
            <a:pPr marL="210312" defTabSz="457200" fontAlgn="base">
              <a:lnSpc>
                <a:spcPts val="1600"/>
              </a:lnSpc>
              <a:spcAft>
                <a:spcPct val="0"/>
              </a:spcAft>
              <a:buClr>
                <a:srgbClr val="126B8F"/>
              </a:buClr>
              <a:buSzPct val="90000"/>
              <a:defRPr/>
            </a:pPr>
            <a:r>
              <a:rPr lang="en-US" sz="1400" b="1" dirty="0">
                <a:latin typeface="Arial" pitchFamily="22" charset="0"/>
              </a:rPr>
              <a:t>Design</a:t>
            </a:r>
            <a:r>
              <a:rPr lang="en-US" sz="1400" dirty="0">
                <a:latin typeface="Arial" pitchFamily="22" charset="0"/>
              </a:rPr>
              <a:t>: Phase 2, open label, randomized trial evaluating the fixed-dose combination of ledipasvir-sofosbuvir plus ribavirin for 12 or 24 weeks in patients with decompensated cirrhosis or after liver transplantation.</a:t>
            </a:r>
          </a:p>
          <a:p>
            <a:pPr marL="210312" defTabSz="457200" fontAlgn="base">
              <a:lnSpc>
                <a:spcPts val="1600"/>
              </a:lnSpc>
              <a:spcAft>
                <a:spcPct val="0"/>
              </a:spcAft>
              <a:buClr>
                <a:srgbClr val="126B8F"/>
              </a:buClr>
              <a:buSzPct val="90000"/>
              <a:defRPr/>
            </a:pPr>
            <a:r>
              <a:rPr lang="en-US" sz="1400" b="1" dirty="0">
                <a:solidFill>
                  <a:schemeClr val="tx1"/>
                </a:solidFill>
                <a:latin typeface="Arial" pitchFamily="22" charset="0"/>
              </a:rPr>
              <a:t>Cohorts</a:t>
            </a:r>
            <a:endParaRPr lang="en-US" sz="1400" dirty="0">
              <a:solidFill>
                <a:schemeClr val="tx1"/>
              </a:solidFill>
              <a:latin typeface="Arial" pitchFamily="22" charset="0"/>
            </a:endParaRPr>
          </a:p>
          <a:p>
            <a:pPr marL="376047" lvl="1" defTabSz="457200" fontAlgn="base">
              <a:lnSpc>
                <a:spcPts val="1600"/>
              </a:lnSpc>
              <a:spcBef>
                <a:spcPts val="300"/>
              </a:spcBef>
              <a:spcAft>
                <a:spcPct val="0"/>
              </a:spcAft>
              <a:buClr>
                <a:srgbClr val="126B8F"/>
              </a:buClr>
              <a:buSzPct val="90000"/>
              <a:defRPr/>
            </a:pPr>
            <a:r>
              <a:rPr lang="en-US" sz="1400" dirty="0">
                <a:solidFill>
                  <a:schemeClr val="tx1"/>
                </a:solidFill>
                <a:latin typeface="Arial" pitchFamily="22" charset="0"/>
              </a:rPr>
              <a:t>Cohort A = Child-Turcotte-Pugh (CTP) class B or C cirrhosis before liver transplantation</a:t>
            </a:r>
          </a:p>
          <a:p>
            <a:pPr marL="376047" lvl="1" defTabSz="457200" fontAlgn="base">
              <a:lnSpc>
                <a:spcPts val="1600"/>
              </a:lnSpc>
              <a:spcAft>
                <a:spcPct val="0"/>
              </a:spcAft>
              <a:buClr>
                <a:srgbClr val="126B8F"/>
              </a:buClr>
              <a:buSzPct val="90000"/>
              <a:defRPr/>
            </a:pPr>
            <a:r>
              <a:rPr lang="en-US" sz="1400" dirty="0">
                <a:solidFill>
                  <a:schemeClr val="tx1"/>
                </a:solidFill>
                <a:latin typeface="Arial" pitchFamily="22" charset="0"/>
              </a:rPr>
              <a:t>Cohort B = post liver transplantation</a:t>
            </a:r>
          </a:p>
          <a:p>
            <a:pPr marL="210312" defTabSz="457200" fontAlgn="base">
              <a:lnSpc>
                <a:spcPts val="1600"/>
              </a:lnSpc>
              <a:spcAft>
                <a:spcPct val="0"/>
              </a:spcAft>
              <a:buClr>
                <a:srgbClr val="126B8F"/>
              </a:buClr>
              <a:buSzPct val="90000"/>
              <a:defRPr/>
            </a:pPr>
            <a:r>
              <a:rPr lang="en-US" sz="1400" b="1" dirty="0">
                <a:solidFill>
                  <a:schemeClr val="tx1"/>
                </a:solidFill>
                <a:latin typeface="Arial" pitchFamily="22" charset="0"/>
              </a:rPr>
              <a:t>Setting</a:t>
            </a:r>
            <a:r>
              <a:rPr lang="en-US" sz="1400" dirty="0">
                <a:solidFill>
                  <a:schemeClr val="tx1"/>
                </a:solidFill>
                <a:latin typeface="Arial" pitchFamily="22" charset="0"/>
              </a:rPr>
              <a:t>: 34 sites in Europe, Canada, Australia, and New Zealand</a:t>
            </a:r>
          </a:p>
          <a:p>
            <a:pPr marL="210312" defTabSz="457200" fontAlgn="base">
              <a:lnSpc>
                <a:spcPts val="1600"/>
              </a:lnSpc>
              <a:spcAft>
                <a:spcPct val="0"/>
              </a:spcAft>
              <a:buClr>
                <a:srgbClr val="126B8F"/>
              </a:buClr>
              <a:buSzPct val="90000"/>
              <a:defRPr/>
            </a:pPr>
            <a:r>
              <a:rPr lang="en-US" sz="1400" b="1" dirty="0">
                <a:solidFill>
                  <a:schemeClr val="tx1"/>
                </a:solidFill>
                <a:latin typeface="Arial" pitchFamily="22" charset="0"/>
              </a:rPr>
              <a:t>Entry Criteria </a:t>
            </a:r>
            <a:endParaRPr lang="en-US" sz="1400" dirty="0">
              <a:solidFill>
                <a:schemeClr val="tx1"/>
              </a:solidFill>
              <a:latin typeface="Arial" pitchFamily="22" charset="0"/>
            </a:endParaRPr>
          </a:p>
          <a:p>
            <a:pPr marL="376047" lvl="1" defTabSz="457200" fontAlgn="base">
              <a:lnSpc>
                <a:spcPts val="1600"/>
              </a:lnSpc>
              <a:spcBef>
                <a:spcPts val="300"/>
              </a:spcBef>
              <a:spcAft>
                <a:spcPct val="0"/>
              </a:spcAft>
              <a:buClr>
                <a:srgbClr val="126B8F"/>
              </a:buClr>
              <a:buSzPct val="90000"/>
              <a:defRPr/>
            </a:pPr>
            <a:r>
              <a:rPr lang="en-US" sz="1400" dirty="0">
                <a:solidFill>
                  <a:schemeClr val="tx1"/>
                </a:solidFill>
                <a:latin typeface="Arial" pitchFamily="22" charset="0"/>
              </a:rPr>
              <a:t>Adults with chronic HCV genotype 1 or 4</a:t>
            </a:r>
          </a:p>
          <a:p>
            <a:pPr marL="376047" lvl="1" defTabSz="457200" fontAlgn="base">
              <a:lnSpc>
                <a:spcPts val="1600"/>
              </a:lnSpc>
              <a:spcAft>
                <a:spcPct val="0"/>
              </a:spcAft>
              <a:buClr>
                <a:srgbClr val="126B8F"/>
              </a:buClr>
              <a:buSzPct val="90000"/>
              <a:defRPr/>
            </a:pPr>
            <a:r>
              <a:rPr lang="en-US" sz="1400" dirty="0">
                <a:solidFill>
                  <a:schemeClr val="tx1"/>
                </a:solidFill>
                <a:latin typeface="Arial" pitchFamily="22" charset="0"/>
              </a:rPr>
              <a:t>Treatment-naïve or treatment-experienced</a:t>
            </a:r>
          </a:p>
          <a:p>
            <a:pPr marL="376047" lvl="1" defTabSz="457200" fontAlgn="base">
              <a:lnSpc>
                <a:spcPts val="1600"/>
              </a:lnSpc>
              <a:spcAft>
                <a:spcPct val="0"/>
              </a:spcAft>
              <a:buClr>
                <a:srgbClr val="126B8F"/>
              </a:buClr>
              <a:buSzPct val="90000"/>
              <a:defRPr/>
            </a:pPr>
            <a:r>
              <a:rPr lang="en-US" sz="1400" dirty="0">
                <a:solidFill>
                  <a:schemeClr val="tx1"/>
                </a:solidFill>
                <a:latin typeface="Arial" pitchFamily="22" charset="0"/>
              </a:rPr>
              <a:t>Total bilirubin ≤10 mg/dL; creatinine clearance ≥40 mL/min </a:t>
            </a:r>
          </a:p>
          <a:p>
            <a:pPr marL="376047" lvl="1" defTabSz="457200" fontAlgn="base">
              <a:lnSpc>
                <a:spcPts val="1600"/>
              </a:lnSpc>
              <a:spcAft>
                <a:spcPct val="0"/>
              </a:spcAft>
              <a:buClr>
                <a:srgbClr val="126B8F"/>
              </a:buClr>
              <a:buSzPct val="90000"/>
              <a:defRPr/>
            </a:pPr>
            <a:r>
              <a:rPr lang="en-US" sz="1400" dirty="0">
                <a:solidFill>
                  <a:schemeClr val="tx1"/>
                </a:solidFill>
                <a:latin typeface="Arial" pitchFamily="22" charset="0"/>
              </a:rPr>
              <a:t>Platelet count &gt;30,000/mm</a:t>
            </a:r>
            <a:r>
              <a:rPr lang="en-US" sz="1400" baseline="30000" dirty="0">
                <a:solidFill>
                  <a:schemeClr val="tx1"/>
                </a:solidFill>
                <a:latin typeface="Arial" pitchFamily="22" charset="0"/>
              </a:rPr>
              <a:t>3</a:t>
            </a:r>
            <a:endParaRPr lang="en-US" sz="1400" dirty="0">
              <a:solidFill>
                <a:schemeClr val="tx1"/>
              </a:solidFill>
              <a:latin typeface="Arial" pitchFamily="22" charset="0"/>
            </a:endParaRPr>
          </a:p>
          <a:p>
            <a:pPr marL="376047" lvl="1" defTabSz="457200" fontAlgn="base">
              <a:lnSpc>
                <a:spcPts val="1600"/>
              </a:lnSpc>
              <a:spcAft>
                <a:spcPct val="0"/>
              </a:spcAft>
              <a:buClr>
                <a:srgbClr val="126B8F"/>
              </a:buClr>
              <a:buSzPct val="90000"/>
              <a:defRPr/>
            </a:pPr>
            <a:r>
              <a:rPr lang="en-US" sz="1400" dirty="0">
                <a:solidFill>
                  <a:schemeClr val="tx1"/>
                </a:solidFill>
                <a:latin typeface="Arial" pitchFamily="22" charset="0"/>
              </a:rPr>
              <a:t>Exclusion: CTP score 13-15 or prior receipt of NS5a inhibitor</a:t>
            </a:r>
          </a:p>
          <a:p>
            <a:pPr marL="210312" lvl="0" indent="-173736" defTabSz="457200" fontAlgn="base">
              <a:lnSpc>
                <a:spcPts val="1600"/>
              </a:lnSpc>
              <a:spcAft>
                <a:spcPct val="0"/>
              </a:spcAft>
              <a:buClr>
                <a:srgbClr val="126B8F"/>
              </a:buClr>
              <a:buSzPct val="90000"/>
              <a:buFont typeface="Wingdings" charset="2"/>
              <a:buChar char="§"/>
              <a:defRPr/>
            </a:pPr>
            <a:r>
              <a:rPr lang="en-US" sz="1400" b="1" dirty="0">
                <a:solidFill>
                  <a:schemeClr val="tx1"/>
                </a:solidFill>
                <a:latin typeface="Arial" pitchFamily="22" charset="0"/>
              </a:rPr>
              <a:t>Primary End Point</a:t>
            </a:r>
            <a:r>
              <a:rPr lang="en-US" sz="1400" dirty="0">
                <a:solidFill>
                  <a:schemeClr val="tx1"/>
                </a:solidFill>
                <a:latin typeface="Arial" pitchFamily="22" charset="0"/>
              </a:rPr>
              <a:t>: SVR12</a:t>
            </a:r>
          </a:p>
          <a:p>
            <a:endParaRPr lang="en-US" sz="1200" dirty="0"/>
          </a:p>
        </p:txBody>
      </p:sp>
    </p:spTree>
    <p:extLst>
      <p:ext uri="{BB962C8B-B14F-4D97-AF65-F5344CB8AC3E}">
        <p14:creationId xmlns:p14="http://schemas.microsoft.com/office/powerpoint/2010/main" val="4266858043"/>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541780" y="2062811"/>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323850" y="145812"/>
            <a:ext cx="8515350" cy="742950"/>
          </a:xfrm>
        </p:spPr>
        <p:txBody>
          <a:bodyPr>
            <a:normAutofit/>
          </a:bodyPr>
          <a:lstStyle/>
          <a:p>
            <a:pPr>
              <a:lnSpc>
                <a:spcPts val="2100"/>
              </a:lnSpc>
            </a:pPr>
            <a:r>
              <a:rPr lang="en-US" sz="2000" dirty="0"/>
              <a:t>Ledipasvir-Sofosbuvir + Ribavirin in Advanced Liver Disease</a:t>
            </a:r>
            <a:br>
              <a:rPr lang="en-US" sz="2000" dirty="0"/>
            </a:br>
            <a:r>
              <a:rPr lang="en-US" sz="2000" dirty="0"/>
              <a:t>SOLAR-2: Design</a:t>
            </a:r>
          </a:p>
        </p:txBody>
      </p:sp>
      <p:sp>
        <p:nvSpPr>
          <p:cNvPr id="7" name="Content Placeholder 6"/>
          <p:cNvSpPr>
            <a:spLocks noGrp="1"/>
          </p:cNvSpPr>
          <p:nvPr>
            <p:ph type="body" sz="quarter" idx="14"/>
          </p:nvPr>
        </p:nvSpPr>
        <p:spPr/>
        <p:txBody>
          <a:bodyPr/>
          <a:lstStyle/>
          <a:p>
            <a:r>
              <a:rPr lang="en-US" dirty="0"/>
              <a:t>Source: </a:t>
            </a:r>
            <a:r>
              <a:rPr lang="en-US" dirty="0" err="1"/>
              <a:t>Manns</a:t>
            </a:r>
            <a:r>
              <a:rPr lang="en-US" dirty="0"/>
              <a:t> M, et al. Lancet Infect Dis. 2016;16:685-97.</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26" name="Rectangle 5"/>
          <p:cNvSpPr>
            <a:spLocks noChangeArrowheads="1"/>
          </p:cNvSpPr>
          <p:nvPr/>
        </p:nvSpPr>
        <p:spPr bwMode="auto">
          <a:xfrm>
            <a:off x="3170180" y="1828800"/>
            <a:ext cx="1371600" cy="473910"/>
          </a:xfrm>
          <a:prstGeom prst="rect">
            <a:avLst/>
          </a:prstGeom>
          <a:solidFill>
            <a:srgbClr val="7C6977">
              <a:alpha val="35000"/>
            </a:srgbClr>
          </a:solidFill>
          <a:ln w="6350" cmpd="sng">
            <a:solidFill>
              <a:srgbClr val="000000"/>
            </a:solidFill>
            <a:miter lim="800000"/>
            <a:headEnd/>
            <a:tailEnd/>
          </a:ln>
          <a:effectLst/>
        </p:spPr>
        <p:txBody>
          <a:bodyPr wrap="none" anchor="ctr"/>
          <a:lstStyle/>
          <a:p>
            <a:r>
              <a:rPr lang="en-US" sz="1050" b="1" dirty="0">
                <a:latin typeface="Arial"/>
                <a:cs typeface="Arial"/>
              </a:rPr>
              <a:t>LDV-SOF +RBV</a:t>
            </a:r>
          </a:p>
        </p:txBody>
      </p:sp>
      <p:sp>
        <p:nvSpPr>
          <p:cNvPr id="27" name="Rectangle 26"/>
          <p:cNvSpPr/>
          <p:nvPr/>
        </p:nvSpPr>
        <p:spPr>
          <a:xfrm>
            <a:off x="5544500" y="1919361"/>
            <a:ext cx="697965"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4" name="Rectangle 33"/>
          <p:cNvSpPr/>
          <p:nvPr/>
        </p:nvSpPr>
        <p:spPr>
          <a:xfrm>
            <a:off x="1714500" y="3986603"/>
            <a:ext cx="525675"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dirty="0">
                <a:solidFill>
                  <a:srgbClr val="000000"/>
                </a:solidFill>
              </a:rPr>
              <a:t>N =14</a:t>
            </a:r>
          </a:p>
        </p:txBody>
      </p:sp>
      <p:sp>
        <p:nvSpPr>
          <p:cNvPr id="35" name="Rectangle 25"/>
          <p:cNvSpPr>
            <a:spLocks noChangeArrowheads="1"/>
          </p:cNvSpPr>
          <p:nvPr/>
        </p:nvSpPr>
        <p:spPr bwMode="auto">
          <a:xfrm>
            <a:off x="1144210" y="3627971"/>
            <a:ext cx="6856790" cy="1104619"/>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42900" tIns="68580"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OLT= orthotopic liver transplantation; </a:t>
            </a:r>
            <a:r>
              <a:rPr lang="en-US" sz="1050" dirty="0">
                <a:latin typeface="Arial" pitchFamily="22" charset="0"/>
              </a:rPr>
              <a:t>CTP = Child-Turcotte-Pugh; FCH = fibrosing cholestatic </a:t>
            </a:r>
            <a:r>
              <a:rPr lang="en-US" sz="1050" dirty="0">
                <a:solidFill>
                  <a:srgbClr val="000000"/>
                </a:solidFill>
                <a:latin typeface="Arial" pitchFamily="22" charset="0"/>
              </a:rPr>
              <a:t>hepatitis; LDV = ledipasvir; SOF = sofosbuvir; RBV = ribavirin </a:t>
            </a:r>
          </a:p>
          <a:p>
            <a:pPr defTabSz="701279">
              <a:lnSpc>
                <a:spcPts val="1350"/>
              </a:lnSpc>
              <a:spcBef>
                <a:spcPts val="600"/>
              </a:spcBef>
            </a:pPr>
            <a:r>
              <a:rPr lang="en-US" sz="1050" b="1" dirty="0">
                <a:solidFill>
                  <a:srgbClr val="000000"/>
                </a:solidFill>
                <a:latin typeface="Arial" pitchFamily="22" charset="0"/>
              </a:rPr>
              <a:t>Drug Dosing</a:t>
            </a:r>
            <a:br>
              <a:rPr lang="en-US" sz="1050" dirty="0">
                <a:solidFill>
                  <a:srgbClr val="000000"/>
                </a:solidFill>
                <a:latin typeface="Arial" pitchFamily="22" charset="0"/>
              </a:rPr>
            </a:br>
            <a:r>
              <a:rPr lang="en-US" sz="1050" dirty="0">
                <a:solidFill>
                  <a:srgbClr val="000000"/>
                </a:solidFill>
                <a:latin typeface="Arial" pitchFamily="22" charset="0"/>
              </a:rPr>
              <a:t>Ledipasvir-sofosbuvir (90/400 mg): fixed dose combination; one pill once daily</a:t>
            </a:r>
            <a:br>
              <a:rPr lang="en-US" sz="1050" dirty="0">
                <a:solidFill>
                  <a:srgbClr val="000000"/>
                </a:solidFill>
                <a:latin typeface="Arial" pitchFamily="22" charset="0"/>
              </a:rPr>
            </a:br>
            <a:r>
              <a:rPr lang="en-US" sz="1050" dirty="0">
                <a:solidFill>
                  <a:srgbClr val="000000"/>
                </a:solidFill>
                <a:latin typeface="Arial" pitchFamily="22" charset="0"/>
              </a:rPr>
              <a:t>Ribavirin: started at 600 mg/day and then escalated as tolerated up to maximum of 1200 mg/day</a:t>
            </a:r>
          </a:p>
        </p:txBody>
      </p:sp>
      <p:sp>
        <p:nvSpPr>
          <p:cNvPr id="37" name="Rectangle 36"/>
          <p:cNvSpPr/>
          <p:nvPr/>
        </p:nvSpPr>
        <p:spPr>
          <a:xfrm>
            <a:off x="1144210" y="1468782"/>
            <a:ext cx="1933095" cy="2124339"/>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75" b="1" dirty="0">
                <a:solidFill>
                  <a:srgbClr val="FFFFFF"/>
                </a:solidFill>
                <a:latin typeface="Arial"/>
                <a:cs typeface="Arial"/>
              </a:rPr>
              <a:t>Each of the following subgroups randomized 1:1</a:t>
            </a:r>
          </a:p>
          <a:p>
            <a:endParaRPr lang="en-US" sz="975" b="1" dirty="0">
              <a:solidFill>
                <a:srgbClr val="FFFFFF"/>
              </a:solidFill>
              <a:latin typeface="Arial"/>
              <a:cs typeface="Arial"/>
            </a:endParaRPr>
          </a:p>
          <a:p>
            <a:r>
              <a:rPr lang="en-US" sz="975" b="1" dirty="0">
                <a:solidFill>
                  <a:srgbClr val="FFFFFF"/>
                </a:solidFill>
                <a:latin typeface="Arial"/>
                <a:cs typeface="Arial"/>
              </a:rPr>
              <a:t>Cohort A (pre-OLT)</a:t>
            </a:r>
          </a:p>
          <a:p>
            <a:r>
              <a:rPr lang="en-US" sz="975" dirty="0">
                <a:solidFill>
                  <a:srgbClr val="FFFFFF"/>
                </a:solidFill>
                <a:latin typeface="Arial"/>
                <a:cs typeface="Arial"/>
              </a:rPr>
              <a:t>Group 1, CTP-B (n = 56)</a:t>
            </a:r>
          </a:p>
          <a:p>
            <a:r>
              <a:rPr lang="en-US" sz="975" dirty="0">
                <a:solidFill>
                  <a:srgbClr val="FFFFFF"/>
                </a:solidFill>
                <a:latin typeface="Arial"/>
                <a:cs typeface="Arial"/>
              </a:rPr>
              <a:t>Group 2, CTP-C (n = 51)</a:t>
            </a:r>
          </a:p>
          <a:p>
            <a:endParaRPr lang="en-US" sz="975" b="1" dirty="0">
              <a:solidFill>
                <a:srgbClr val="FFFFFF"/>
              </a:solidFill>
              <a:latin typeface="Arial"/>
              <a:cs typeface="Arial"/>
            </a:endParaRPr>
          </a:p>
          <a:p>
            <a:r>
              <a:rPr lang="en-US" sz="975" b="1" dirty="0">
                <a:solidFill>
                  <a:srgbClr val="FFFFFF"/>
                </a:solidFill>
                <a:latin typeface="Arial"/>
                <a:cs typeface="Arial"/>
              </a:rPr>
              <a:t>Cohort B (post-OLT)</a:t>
            </a:r>
          </a:p>
          <a:p>
            <a:r>
              <a:rPr lang="en-US" sz="975" dirty="0">
                <a:solidFill>
                  <a:srgbClr val="FFFFFF"/>
                </a:solidFill>
                <a:latin typeface="Arial"/>
                <a:cs typeface="Arial"/>
              </a:rPr>
              <a:t>Group 3, no cirrhosis (n = 101)</a:t>
            </a:r>
          </a:p>
          <a:p>
            <a:r>
              <a:rPr lang="en-US" sz="975" dirty="0">
                <a:solidFill>
                  <a:srgbClr val="FFFFFF"/>
                </a:solidFill>
                <a:latin typeface="Arial"/>
                <a:cs typeface="Arial"/>
              </a:rPr>
              <a:t>Group 4, CTP-A (n = 67)</a:t>
            </a:r>
          </a:p>
          <a:p>
            <a:r>
              <a:rPr lang="en-US" sz="975" dirty="0">
                <a:solidFill>
                  <a:srgbClr val="FFFFFF"/>
                </a:solidFill>
                <a:latin typeface="Arial"/>
                <a:cs typeface="Arial"/>
              </a:rPr>
              <a:t>Group 5, CTP-B (n = 45)</a:t>
            </a:r>
          </a:p>
          <a:p>
            <a:r>
              <a:rPr lang="en-US" sz="975" dirty="0">
                <a:solidFill>
                  <a:srgbClr val="FFFFFF"/>
                </a:solidFill>
                <a:latin typeface="Arial"/>
                <a:cs typeface="Arial"/>
              </a:rPr>
              <a:t>Group 6, CTP-C (n = 8)</a:t>
            </a:r>
          </a:p>
          <a:p>
            <a:r>
              <a:rPr lang="en-US" sz="975" dirty="0">
                <a:solidFill>
                  <a:srgbClr val="FFFFFF"/>
                </a:solidFill>
                <a:latin typeface="Arial"/>
                <a:cs typeface="Arial"/>
              </a:rPr>
              <a:t>Group 7, FCH (n = 6)</a:t>
            </a:r>
          </a:p>
        </p:txBody>
      </p:sp>
      <p:cxnSp>
        <p:nvCxnSpPr>
          <p:cNvPr id="70" name="Straight Connector 69"/>
          <p:cNvCxnSpPr/>
          <p:nvPr/>
        </p:nvCxnSpPr>
        <p:spPr>
          <a:xfrm>
            <a:off x="5913380" y="2833871"/>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5"/>
          <p:cNvSpPr>
            <a:spLocks noChangeArrowheads="1"/>
          </p:cNvSpPr>
          <p:nvPr/>
        </p:nvSpPr>
        <p:spPr bwMode="auto">
          <a:xfrm>
            <a:off x="3170179" y="2598377"/>
            <a:ext cx="2743200" cy="473910"/>
          </a:xfrm>
          <a:prstGeom prst="rect">
            <a:avLst/>
          </a:prstGeom>
          <a:solidFill>
            <a:schemeClr val="accent1">
              <a:lumMod val="40000"/>
              <a:lumOff val="60000"/>
              <a:alpha val="70000"/>
            </a:schemeClr>
          </a:solidFill>
          <a:ln w="6350" cmpd="sng">
            <a:solidFill>
              <a:srgbClr val="000000"/>
            </a:solidFill>
            <a:miter lim="800000"/>
            <a:headEnd/>
            <a:tailEnd/>
          </a:ln>
          <a:effectLst/>
        </p:spPr>
        <p:txBody>
          <a:bodyPr wrap="none" anchor="ctr"/>
          <a:lstStyle/>
          <a:p>
            <a:r>
              <a:rPr lang="en-US" sz="1050" b="1" dirty="0">
                <a:latin typeface="Arial"/>
                <a:cs typeface="Arial"/>
              </a:rPr>
              <a:t>LDV-SOF + RBV</a:t>
            </a:r>
          </a:p>
        </p:txBody>
      </p:sp>
      <p:sp>
        <p:nvSpPr>
          <p:cNvPr id="73" name="Rectangle 72"/>
          <p:cNvSpPr/>
          <p:nvPr/>
        </p:nvSpPr>
        <p:spPr>
          <a:xfrm>
            <a:off x="6874535" y="2681915"/>
            <a:ext cx="758883"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grpSp>
        <p:nvGrpSpPr>
          <p:cNvPr id="38" name="Group 37"/>
          <p:cNvGrpSpPr/>
          <p:nvPr/>
        </p:nvGrpSpPr>
        <p:grpSpPr>
          <a:xfrm>
            <a:off x="1114176" y="1021866"/>
            <a:ext cx="6889257" cy="386328"/>
            <a:chOff x="-6113" y="1362488"/>
            <a:chExt cx="9185676" cy="515104"/>
          </a:xfrm>
        </p:grpSpPr>
        <p:sp>
          <p:nvSpPr>
            <p:cNvPr id="40" name="Rectangle 39"/>
            <p:cNvSpPr/>
            <p:nvPr/>
          </p:nvSpPr>
          <p:spPr>
            <a:xfrm>
              <a:off x="17272"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47" name="Rectangle 46"/>
            <p:cNvSpPr/>
            <p:nvPr/>
          </p:nvSpPr>
          <p:spPr>
            <a:xfrm>
              <a:off x="80736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49" name="Rectangle 48"/>
            <p:cNvSpPr/>
            <p:nvPr/>
          </p:nvSpPr>
          <p:spPr>
            <a:xfrm>
              <a:off x="242584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50" name="Rectangle 49"/>
            <p:cNvSpPr/>
            <p:nvPr/>
          </p:nvSpPr>
          <p:spPr>
            <a:xfrm>
              <a:off x="789858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36</a:t>
              </a:r>
            </a:p>
          </p:txBody>
        </p:sp>
        <p:sp>
          <p:nvSpPr>
            <p:cNvPr id="51" name="Rectangle 50"/>
            <p:cNvSpPr/>
            <p:nvPr/>
          </p:nvSpPr>
          <p:spPr>
            <a:xfrm>
              <a:off x="423196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52" name="Rectangle 51"/>
            <p:cNvSpPr/>
            <p:nvPr/>
          </p:nvSpPr>
          <p:spPr>
            <a:xfrm>
              <a:off x="6074173"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53" name="Straight Connector 52"/>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69710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51399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344400" y="177094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817137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1478154"/>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Ledipasvir-Sofosbuvir + Ribavirin in Advanced Liver Disease</a:t>
            </a:r>
            <a:br>
              <a:rPr lang="en-US" sz="2000" dirty="0"/>
            </a:br>
            <a:r>
              <a:rPr lang="en-US" sz="2000" dirty="0"/>
              <a:t>SOLAR-2 (Cohort A = Pre-transplantation): Baseline Characteristics</a:t>
            </a:r>
          </a:p>
        </p:txBody>
      </p:sp>
      <p:sp>
        <p:nvSpPr>
          <p:cNvPr id="2" name="Content Placeholder 1"/>
          <p:cNvSpPr>
            <a:spLocks noGrp="1"/>
          </p:cNvSpPr>
          <p:nvPr>
            <p:ph type="body" sz="quarter" idx="14"/>
          </p:nvPr>
        </p:nvSpPr>
        <p:spPr/>
        <p:txBody>
          <a:bodyPr/>
          <a:lstStyle/>
          <a:p>
            <a:r>
              <a:rPr lang="en-US" dirty="0"/>
              <a:t>Source: </a:t>
            </a:r>
            <a:r>
              <a:rPr lang="en-US" dirty="0" err="1"/>
              <a:t>Manns</a:t>
            </a:r>
            <a:r>
              <a:rPr lang="en-US" dirty="0"/>
              <a:t> M, et al. Lancet Infect Dis. 2016;16:685-97.</a:t>
            </a:r>
          </a:p>
        </p:txBody>
      </p:sp>
      <p:graphicFrame>
        <p:nvGraphicFramePr>
          <p:cNvPr id="4" name="Group 66"/>
          <p:cNvGraphicFramePr>
            <a:graphicFrameLocks noGrp="1"/>
          </p:cNvGraphicFramePr>
          <p:nvPr>
            <p:extLst>
              <p:ext uri="{D42A27DB-BD31-4B8C-83A1-F6EECF244321}">
                <p14:modId xmlns:p14="http://schemas.microsoft.com/office/powerpoint/2010/main" val="3288769160"/>
              </p:ext>
            </p:extLst>
          </p:nvPr>
        </p:nvGraphicFramePr>
        <p:xfrm>
          <a:off x="457200" y="1002941"/>
          <a:ext cx="8229599" cy="3680153"/>
        </p:xfrm>
        <a:graphic>
          <a:graphicData uri="http://schemas.openxmlformats.org/drawingml/2006/table">
            <a:tbl>
              <a:tblPr>
                <a:effectLst/>
              </a:tblPr>
              <a:tblGrid>
                <a:gridCol w="2179483">
                  <a:extLst>
                    <a:ext uri="{9D8B030D-6E8A-4147-A177-3AD203B41FA5}">
                      <a16:colId xmlns:a16="http://schemas.microsoft.com/office/drawing/2014/main" val="20000"/>
                    </a:ext>
                  </a:extLst>
                </a:gridCol>
                <a:gridCol w="1512529">
                  <a:extLst>
                    <a:ext uri="{9D8B030D-6E8A-4147-A177-3AD203B41FA5}">
                      <a16:colId xmlns:a16="http://schemas.microsoft.com/office/drawing/2014/main" val="20001"/>
                    </a:ext>
                  </a:extLst>
                </a:gridCol>
                <a:gridCol w="1512529">
                  <a:extLst>
                    <a:ext uri="{9D8B030D-6E8A-4147-A177-3AD203B41FA5}">
                      <a16:colId xmlns:a16="http://schemas.microsoft.com/office/drawing/2014/main" val="20002"/>
                    </a:ext>
                  </a:extLst>
                </a:gridCol>
                <a:gridCol w="1512529">
                  <a:extLst>
                    <a:ext uri="{9D8B030D-6E8A-4147-A177-3AD203B41FA5}">
                      <a16:colId xmlns:a16="http://schemas.microsoft.com/office/drawing/2014/main" val="20003"/>
                    </a:ext>
                  </a:extLst>
                </a:gridCol>
                <a:gridCol w="1512529">
                  <a:extLst>
                    <a:ext uri="{9D8B030D-6E8A-4147-A177-3AD203B41FA5}">
                      <a16:colId xmlns:a16="http://schemas.microsoft.com/office/drawing/2014/main" val="20004"/>
                    </a:ext>
                  </a:extLst>
                </a:gridCol>
              </a:tblGrid>
              <a:tr h="350056">
                <a:tc row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i="1" dirty="0">
                          <a:solidFill>
                            <a:srgbClr val="FFFFFF"/>
                          </a:solidFill>
                          <a:latin typeface="Arial" panose="020B0604020202020204" pitchFamily="34" charset="0"/>
                          <a:cs typeface="Arial" panose="020B0604020202020204" pitchFamily="34" charset="0"/>
                        </a:rPr>
                        <a:t>Cohort A</a:t>
                      </a:r>
                      <a:br>
                        <a:rPr lang="en-US" sz="1200" b="1" i="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Characteristics</a:t>
                      </a:r>
                    </a:p>
                  </a:txBody>
                  <a:tcPr marL="68580" marR="34290" marT="34290" marB="34290" anchor="ctr" horzOverflow="overflow">
                    <a:lnL w="12700"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CTP B</a:t>
                      </a:r>
                    </a:p>
                  </a:txBody>
                  <a:tcPr marL="54864" marR="34290" marT="34290" marB="34290"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CTP C</a:t>
                      </a:r>
                    </a:p>
                  </a:txBody>
                  <a:tcPr marL="54864" marR="34290"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2D16"/>
                    </a:solidFill>
                  </a:tcPr>
                </a:tc>
                <a:tc hMerge="1">
                  <a:txBody>
                    <a:bodyPr/>
                    <a:lstStyle/>
                    <a:p>
                      <a:endParaRPr lang="en-US" dirty="0"/>
                    </a:p>
                  </a:txBody>
                  <a:tcPr marL="73152" marR="45720" anchor="b" horzOverflow="overflow">
                    <a:lnL w="12700" cap="flat" cmpd="sng" algn="ctr">
                      <a:solidFill>
                        <a:prstClr val="white"/>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91300">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12 Weeks </a:t>
                      </a:r>
                      <a:br>
                        <a:rPr lang="en-US" sz="1050" b="1" baseline="0" dirty="0">
                          <a:solidFill>
                            <a:schemeClr val="bg1"/>
                          </a:solidFill>
                          <a:latin typeface="Arial" panose="020B0604020202020204" pitchFamily="34" charset="0"/>
                          <a:cs typeface="Arial" panose="020B0604020202020204" pitchFamily="34" charset="0"/>
                        </a:rPr>
                      </a:br>
                      <a:r>
                        <a:rPr lang="en-US" sz="1050" b="0" baseline="0" dirty="0">
                          <a:solidFill>
                            <a:schemeClr val="bg1"/>
                          </a:solidFill>
                          <a:latin typeface="Arial" panose="020B0604020202020204" pitchFamily="34" charset="0"/>
                          <a:cs typeface="Arial" panose="020B0604020202020204" pitchFamily="34" charset="0"/>
                        </a:rPr>
                        <a:t>(</a:t>
                      </a:r>
                      <a:r>
                        <a:rPr lang="en-US" sz="1050" b="0" dirty="0">
                          <a:solidFill>
                            <a:srgbClr val="FFFFFF"/>
                          </a:solidFill>
                          <a:latin typeface="Arial" panose="020B0604020202020204" pitchFamily="34" charset="0"/>
                          <a:cs typeface="Arial" panose="020B0604020202020204" pitchFamily="34" charset="0"/>
                        </a:rPr>
                        <a:t>n = 28)</a:t>
                      </a:r>
                    </a:p>
                  </a:txBody>
                  <a:tcPr marL="20574" marR="20574" marT="34290" marB="34290" anchor="ctr" horzOverflow="overflow">
                    <a:lnL w="28575"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24 Weeks </a:t>
                      </a:r>
                      <a:br>
                        <a:rPr lang="en-US" sz="1050" b="1" baseline="0" dirty="0">
                          <a:solidFill>
                            <a:schemeClr val="bg1"/>
                          </a:solidFill>
                          <a:latin typeface="Arial" panose="020B0604020202020204" pitchFamily="34" charset="0"/>
                          <a:cs typeface="Arial" panose="020B0604020202020204" pitchFamily="34" charset="0"/>
                        </a:rPr>
                      </a:br>
                      <a:r>
                        <a:rPr lang="en-US" sz="1050" b="0" baseline="0" dirty="0">
                          <a:solidFill>
                            <a:schemeClr val="bg1"/>
                          </a:solidFill>
                          <a:latin typeface="Arial" panose="020B0604020202020204" pitchFamily="34" charset="0"/>
                          <a:cs typeface="Arial" panose="020B0604020202020204" pitchFamily="34" charset="0"/>
                        </a:rPr>
                        <a:t>(</a:t>
                      </a:r>
                      <a:r>
                        <a:rPr lang="en-US" sz="1050" b="0" dirty="0">
                          <a:solidFill>
                            <a:srgbClr val="FFFFFF"/>
                          </a:solidFill>
                          <a:latin typeface="Arial" panose="020B0604020202020204" pitchFamily="34" charset="0"/>
                          <a:cs typeface="Arial" panose="020B0604020202020204" pitchFamily="34" charset="0"/>
                        </a:rPr>
                        <a:t>n = 28)</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86C9D"/>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12 Weeks </a:t>
                      </a:r>
                      <a:br>
                        <a:rPr lang="en-US" sz="1050" b="1" baseline="0" dirty="0">
                          <a:solidFill>
                            <a:schemeClr val="bg1"/>
                          </a:solidFill>
                          <a:latin typeface="Arial" panose="020B0604020202020204" pitchFamily="34" charset="0"/>
                          <a:cs typeface="Arial" panose="020B0604020202020204" pitchFamily="34" charset="0"/>
                        </a:rPr>
                      </a:br>
                      <a:r>
                        <a:rPr lang="en-US" sz="1050" b="0" baseline="0" dirty="0">
                          <a:solidFill>
                            <a:schemeClr val="bg1"/>
                          </a:solidFill>
                          <a:latin typeface="Arial" panose="020B0604020202020204" pitchFamily="34" charset="0"/>
                          <a:cs typeface="Arial" panose="020B0604020202020204" pitchFamily="34" charset="0"/>
                        </a:rPr>
                        <a:t>(</a:t>
                      </a:r>
                      <a:r>
                        <a:rPr lang="en-US" sz="1050" b="0" dirty="0">
                          <a:solidFill>
                            <a:srgbClr val="FFFFFF"/>
                          </a:solidFill>
                          <a:latin typeface="Arial" panose="020B0604020202020204" pitchFamily="34" charset="0"/>
                          <a:cs typeface="Arial" panose="020B0604020202020204" pitchFamily="34" charset="0"/>
                        </a:rPr>
                        <a:t>n = 25)</a:t>
                      </a: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24 Weeks </a:t>
                      </a:r>
                      <a:br>
                        <a:rPr lang="en-US" sz="1050" b="1" baseline="0" dirty="0">
                          <a:solidFill>
                            <a:schemeClr val="bg1"/>
                          </a:solidFill>
                          <a:latin typeface="Arial" panose="020B0604020202020204" pitchFamily="34" charset="0"/>
                          <a:cs typeface="Arial" panose="020B0604020202020204" pitchFamily="34" charset="0"/>
                        </a:rPr>
                      </a:br>
                      <a:r>
                        <a:rPr lang="en-US" sz="1050" b="0" baseline="0" dirty="0">
                          <a:solidFill>
                            <a:schemeClr val="bg1"/>
                          </a:solidFill>
                          <a:latin typeface="Arial" panose="020B0604020202020204" pitchFamily="34" charset="0"/>
                          <a:cs typeface="Arial" panose="020B0604020202020204" pitchFamily="34" charset="0"/>
                        </a:rPr>
                        <a:t>(</a:t>
                      </a:r>
                      <a:r>
                        <a:rPr lang="en-US" sz="1050" b="0" dirty="0">
                          <a:solidFill>
                            <a:srgbClr val="FFFFFF"/>
                          </a:solidFill>
                          <a:latin typeface="Arial" panose="020B0604020202020204" pitchFamily="34" charset="0"/>
                          <a:cs typeface="Arial" panose="020B0604020202020204" pitchFamily="34" charset="0"/>
                        </a:rPr>
                        <a:t>n = 26)</a:t>
                      </a: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86C9D"/>
                    </a:solidFill>
                  </a:tcPr>
                </a:tc>
                <a:extLst>
                  <a:ext uri="{0D108BD9-81ED-4DB2-BD59-A6C34878D82A}">
                    <a16:rowId xmlns:a16="http://schemas.microsoft.com/office/drawing/2014/main" val="10001"/>
                  </a:ext>
                </a:extLst>
              </a:tr>
              <a:tr h="284437">
                <a:tc>
                  <a:txBody>
                    <a:bodyPr/>
                    <a:lstStyle/>
                    <a:p>
                      <a:r>
                        <a:rPr lang="en-US" sz="1100" dirty="0">
                          <a:latin typeface="Arial" panose="020B0604020202020204" pitchFamily="34" charset="0"/>
                          <a:cs typeface="Arial" panose="020B0604020202020204" pitchFamily="34" charset="0"/>
                        </a:rPr>
                        <a:t>Median</a:t>
                      </a:r>
                      <a:r>
                        <a:rPr lang="en-US" sz="1100" baseline="0" dirty="0">
                          <a:latin typeface="Arial" panose="020B0604020202020204" pitchFamily="34" charset="0"/>
                          <a:cs typeface="Arial" panose="020B0604020202020204" pitchFamily="34" charset="0"/>
                        </a:rPr>
                        <a:t> age, years </a:t>
                      </a:r>
                      <a:endParaRPr lang="en-US" sz="1100" dirty="0">
                        <a:latin typeface="Arial" panose="020B0604020202020204" pitchFamily="34" charset="0"/>
                        <a:cs typeface="Arial" panose="020B0604020202020204" pitchFamily="34" charset="0"/>
                      </a:endParaRP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57</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58</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84437">
                <a:tc>
                  <a:txBody>
                    <a:bodyPr/>
                    <a:lstStyle/>
                    <a:p>
                      <a:r>
                        <a:rPr lang="en-US" sz="1100" dirty="0">
                          <a:latin typeface="Arial" panose="020B0604020202020204" pitchFamily="34" charset="0"/>
                          <a:cs typeface="Arial" panose="020B0604020202020204" pitchFamily="34" charset="0"/>
                        </a:rPr>
                        <a:t>Male, n (%)</a:t>
                      </a: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23 (82)</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19 (68)</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15 (60)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20 (77)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284437">
                <a:tc>
                  <a:txBody>
                    <a:bodyPr/>
                    <a:lstStyle/>
                    <a:p>
                      <a:r>
                        <a:rPr lang="en-US" sz="1100" dirty="0">
                          <a:latin typeface="Arial" panose="020B0604020202020204" pitchFamily="34" charset="0"/>
                          <a:cs typeface="Arial" panose="020B0604020202020204" pitchFamily="34" charset="0"/>
                        </a:rPr>
                        <a:t>White, n (%)</a:t>
                      </a: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25 (89)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28 (100)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23 (92)</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25 (96)</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284437">
                <a:tc>
                  <a:txBody>
                    <a:bodyPr/>
                    <a:lstStyle/>
                    <a:p>
                      <a:r>
                        <a:rPr lang="en-US" sz="1100" baseline="0" dirty="0">
                          <a:latin typeface="Arial" panose="020B0604020202020204" pitchFamily="34" charset="0"/>
                          <a:cs typeface="Arial" panose="020B0604020202020204" pitchFamily="34" charset="0"/>
                        </a:rPr>
                        <a:t>HCV RNA</a:t>
                      </a:r>
                      <a:r>
                        <a:rPr lang="en-US" sz="800" baseline="0" dirty="0">
                          <a:latin typeface="Arial" panose="020B0604020202020204" pitchFamily="34" charset="0"/>
                          <a:cs typeface="Arial" panose="020B0604020202020204" pitchFamily="34" charset="0"/>
                        </a:rPr>
                        <a:t>, log</a:t>
                      </a:r>
                      <a:r>
                        <a:rPr lang="en-US" sz="800" baseline="-25000" dirty="0">
                          <a:latin typeface="Arial" panose="020B0604020202020204" pitchFamily="34" charset="0"/>
                          <a:cs typeface="Arial" panose="020B0604020202020204" pitchFamily="34" charset="0"/>
                        </a:rPr>
                        <a:t>10</a:t>
                      </a:r>
                      <a:r>
                        <a:rPr lang="en-US" sz="800" baseline="0" dirty="0">
                          <a:latin typeface="Arial" panose="020B0604020202020204" pitchFamily="34" charset="0"/>
                          <a:cs typeface="Arial" panose="020B0604020202020204" pitchFamily="34" charset="0"/>
                        </a:rPr>
                        <a:t> IU/mL</a:t>
                      </a:r>
                      <a:endParaRPr lang="en-US" sz="800" dirty="0">
                        <a:latin typeface="Arial" panose="020B0604020202020204" pitchFamily="34" charset="0"/>
                        <a:cs typeface="Arial" panose="020B0604020202020204" pitchFamily="34" charset="0"/>
                      </a:endParaRP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5.9</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5.6</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5.7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284437">
                <a:tc>
                  <a:txBody>
                    <a:bodyPr/>
                    <a:lstStyle/>
                    <a:p>
                      <a:r>
                        <a:rPr lang="en-US" sz="1100" i="1" dirty="0">
                          <a:latin typeface="Arial" panose="020B0604020202020204" pitchFamily="34" charset="0"/>
                          <a:cs typeface="Arial" panose="020B0604020202020204" pitchFamily="34" charset="0"/>
                        </a:rPr>
                        <a:t>IL28B</a:t>
                      </a:r>
                      <a:r>
                        <a:rPr lang="en-US" sz="1100" dirty="0">
                          <a:latin typeface="Arial" panose="020B0604020202020204" pitchFamily="34" charset="0"/>
                          <a:cs typeface="Arial" panose="020B0604020202020204" pitchFamily="34" charset="0"/>
                        </a:rPr>
                        <a:t> genotype</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CC, n (%)</a:t>
                      </a: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 (21)</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9 (32)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7 (28)</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4 (15)</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6"/>
                  </a:ext>
                </a:extLst>
              </a:tr>
              <a:tr h="228702">
                <a:tc>
                  <a:txBody>
                    <a:bodyPr/>
                    <a:lstStyle/>
                    <a:p>
                      <a:pPr>
                        <a:lnSpc>
                          <a:spcPts val="1400"/>
                        </a:lnSpc>
                      </a:pPr>
                      <a:r>
                        <a:rPr lang="en-US" sz="1100" dirty="0">
                          <a:solidFill>
                            <a:schemeClr val="tx1"/>
                          </a:solidFill>
                          <a:latin typeface="Arial" panose="020B0604020202020204" pitchFamily="34" charset="0"/>
                          <a:cs typeface="Arial" panose="020B0604020202020204" pitchFamily="34" charset="0"/>
                        </a:rPr>
                        <a:t>HCV</a:t>
                      </a:r>
                      <a:r>
                        <a:rPr lang="en-US" sz="1100" baseline="0" dirty="0">
                          <a:solidFill>
                            <a:schemeClr val="tx1"/>
                          </a:solidFill>
                          <a:latin typeface="Arial" panose="020B0604020202020204" pitchFamily="34" charset="0"/>
                          <a:cs typeface="Arial" panose="020B0604020202020204" pitchFamily="34" charset="0"/>
                        </a:rPr>
                        <a:t> Genotype</a:t>
                      </a:r>
                      <a:endParaRPr lang="en-US" sz="1100" dirty="0">
                        <a:solidFill>
                          <a:schemeClr val="tx1"/>
                        </a:solidFill>
                        <a:latin typeface="Arial" panose="020B0604020202020204" pitchFamily="34" charset="0"/>
                        <a:cs typeface="Arial" panose="020B0604020202020204" pitchFamily="34" charset="0"/>
                      </a:endParaRPr>
                    </a:p>
                  </a:txBody>
                  <a:tcPr marL="68580" marR="34290" marT="34290" marB="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ysDash"/>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7"/>
                  </a:ext>
                </a:extLst>
              </a:tr>
              <a:tr h="186696">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    1a, </a:t>
                      </a:r>
                      <a:r>
                        <a:rPr lang="en-US" sz="1100" dirty="0">
                          <a:latin typeface="Arial" panose="020B0604020202020204" pitchFamily="34" charset="0"/>
                          <a:cs typeface="Arial" panose="020B0604020202020204" pitchFamily="34" charset="0"/>
                        </a:rPr>
                        <a:t>n (%)</a:t>
                      </a:r>
                    </a:p>
                  </a:txBody>
                  <a:tcPr marL="0" marR="34290" marT="0" marB="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ysDash"/>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200"/>
                        </a:lnSpc>
                      </a:pPr>
                      <a:r>
                        <a:rPr lang="en-US" sz="1100" kern="1200" dirty="0">
                          <a:solidFill>
                            <a:schemeClr val="tx1"/>
                          </a:solidFill>
                          <a:latin typeface="Arial" panose="020B0604020202020204" pitchFamily="34" charset="0"/>
                          <a:ea typeface="+mn-ea"/>
                          <a:cs typeface="Arial" panose="020B0604020202020204" pitchFamily="34" charset="0"/>
                        </a:rPr>
                        <a:t>13 (46)</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12 (43)</a:t>
                      </a:r>
                    </a:p>
                  </a:txBody>
                  <a:tcPr marL="0" marR="3429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13 (52)</a:t>
                      </a:r>
                    </a:p>
                  </a:txBody>
                  <a:tcPr marL="0" marR="3429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12 (46)</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8"/>
                  </a:ext>
                </a:extLst>
              </a:tr>
              <a:tr h="186696">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    1b, </a:t>
                      </a:r>
                      <a:r>
                        <a:rPr lang="en-US" sz="1100" dirty="0">
                          <a:latin typeface="Arial" panose="020B0604020202020204" pitchFamily="34" charset="0"/>
                          <a:cs typeface="Arial" panose="020B0604020202020204" pitchFamily="34" charset="0"/>
                        </a:rPr>
                        <a:t>n (%)</a:t>
                      </a:r>
                    </a:p>
                  </a:txBody>
                  <a:tcPr marL="0" marR="34290" marT="0" marB="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200"/>
                        </a:lnSpc>
                      </a:pPr>
                      <a:r>
                        <a:rPr lang="en-US" sz="1100" kern="1200" dirty="0">
                          <a:solidFill>
                            <a:schemeClr val="tx1"/>
                          </a:solidFill>
                          <a:latin typeface="Arial" panose="020B0604020202020204" pitchFamily="34" charset="0"/>
                          <a:ea typeface="+mn-ea"/>
                          <a:cs typeface="Arial" panose="020B0604020202020204" pitchFamily="34" charset="0"/>
                        </a:rPr>
                        <a:t>12 (43)</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13 (46)</a:t>
                      </a:r>
                    </a:p>
                  </a:txBody>
                  <a:tcPr marL="0" marR="3429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11 (44)</a:t>
                      </a:r>
                    </a:p>
                  </a:txBody>
                  <a:tcPr marL="0" marR="3429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11 (42)</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9"/>
                  </a:ext>
                </a:extLst>
              </a:tr>
              <a:tr h="222302">
                <a:tc>
                  <a:txBody>
                    <a:bodyPr/>
                    <a:lstStyle/>
                    <a:p>
                      <a:pPr>
                        <a:lnSpc>
                          <a:spcPts val="1600"/>
                        </a:lnSpc>
                      </a:pPr>
                      <a:r>
                        <a:rPr lang="en-US" sz="1100" dirty="0">
                          <a:solidFill>
                            <a:schemeClr val="tx1"/>
                          </a:solidFill>
                          <a:latin typeface="Arial" panose="020B0604020202020204" pitchFamily="34" charset="0"/>
                          <a:cs typeface="Arial" panose="020B0604020202020204" pitchFamily="34" charset="0"/>
                        </a:rPr>
                        <a:t>    4, </a:t>
                      </a:r>
                      <a:r>
                        <a:rPr lang="en-US" sz="1100" dirty="0">
                          <a:latin typeface="Arial" panose="020B0604020202020204" pitchFamily="34" charset="0"/>
                          <a:cs typeface="Arial" panose="020B0604020202020204" pitchFamily="34" charset="0"/>
                        </a:rPr>
                        <a:t>n (%)</a:t>
                      </a:r>
                      <a:endParaRPr lang="en-US" sz="1100" dirty="0">
                        <a:solidFill>
                          <a:schemeClr val="tx1"/>
                        </a:solidFill>
                        <a:latin typeface="Arial" panose="020B0604020202020204" pitchFamily="34" charset="0"/>
                        <a:cs typeface="Arial" panose="020B0604020202020204" pitchFamily="34" charset="0"/>
                      </a:endParaRPr>
                    </a:p>
                  </a:txBody>
                  <a:tcPr marL="0" marR="34290" marT="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r>
                        <a:rPr lang="en-US" sz="1100" kern="1200" dirty="0">
                          <a:solidFill>
                            <a:schemeClr val="tx1"/>
                          </a:solidFill>
                          <a:latin typeface="Arial" panose="020B0604020202020204" pitchFamily="34" charset="0"/>
                          <a:ea typeface="+mn-ea"/>
                          <a:cs typeface="Arial" panose="020B0604020202020204" pitchFamily="34" charset="0"/>
                        </a:rPr>
                        <a:t>3 (11)</a:t>
                      </a:r>
                    </a:p>
                  </a:txBody>
                  <a:tcPr marL="0" marR="34290" marT="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3 (11)</a:t>
                      </a:r>
                    </a:p>
                  </a:txBody>
                  <a:tcPr marL="0" marR="34290" marT="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 (4)</a:t>
                      </a:r>
                    </a:p>
                  </a:txBody>
                  <a:tcPr marL="0" marR="34290" marT="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3 (12)</a:t>
                      </a:r>
                    </a:p>
                  </a:txBody>
                  <a:tcPr marL="0" marR="34290" marT="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0"/>
                  </a:ext>
                </a:extLst>
              </a:tr>
              <a:tr h="296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Prior Treatment, n (%)</a:t>
                      </a: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25 (89)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24 (86)</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13 (52)</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18 (69)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1"/>
                  </a:ext>
                </a:extLst>
              </a:tr>
              <a:tr h="296108">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Abbreviations</a:t>
                      </a:r>
                      <a:r>
                        <a:rPr lang="en-US" sz="1100" dirty="0">
                          <a:latin typeface="Arial" panose="020B0604020202020204" pitchFamily="34" charset="0"/>
                          <a:cs typeface="Arial" panose="020B0604020202020204" pitchFamily="34" charset="0"/>
                        </a:rPr>
                        <a:t>: CTP=Child-Turcotte-Pugh</a:t>
                      </a:r>
                    </a:p>
                  </a:txBody>
                  <a:tcPr marL="6858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4210897307"/>
                  </a:ext>
                </a:extLst>
              </a:tr>
            </a:tbl>
          </a:graphicData>
        </a:graphic>
      </p:graphicFrame>
      <p:graphicFrame>
        <p:nvGraphicFramePr>
          <p:cNvPr id="7" name="Table 6"/>
          <p:cNvGraphicFramePr>
            <a:graphicFrameLocks noGrp="1"/>
          </p:cNvGraphicFramePr>
          <p:nvPr/>
        </p:nvGraphicFramePr>
        <p:xfrm>
          <a:off x="5047239" y="-488077"/>
          <a:ext cx="162560" cy="222885"/>
        </p:xfrm>
        <a:graphic>
          <a:graphicData uri="http://schemas.openxmlformats.org/drawingml/2006/table">
            <a:tbl>
              <a:tblPr/>
              <a:tblGrid>
                <a:gridCol w="162560">
                  <a:extLst>
                    <a:ext uri="{9D8B030D-6E8A-4147-A177-3AD203B41FA5}">
                      <a16:colId xmlns:a16="http://schemas.microsoft.com/office/drawing/2014/main" val="20000"/>
                    </a:ext>
                  </a:extLst>
                </a:gridCol>
              </a:tblGrid>
              <a:tr h="222885">
                <a:tc>
                  <a:txBody>
                    <a:bodyPr/>
                    <a:lstStyle/>
                    <a:p>
                      <a:endParaRPr lang="en-US" sz="1000" dirty="0"/>
                    </a:p>
                  </a:txBody>
                  <a:tcPr marL="68580" marR="68580" marT="34290" marB="3429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TextBox 4"/>
          <p:cNvSpPr txBox="1"/>
          <p:nvPr/>
        </p:nvSpPr>
        <p:spPr>
          <a:xfrm>
            <a:off x="9426679" y="4250880"/>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3780595241"/>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5812"/>
            <a:ext cx="8515350" cy="742950"/>
          </a:xfrm>
        </p:spPr>
        <p:txBody>
          <a:bodyPr>
            <a:normAutofit/>
          </a:bodyPr>
          <a:lstStyle/>
          <a:p>
            <a:r>
              <a:rPr lang="en-US" sz="2000" dirty="0"/>
              <a:t>Ledipasvir-Sofosbuvir + Ribavirin in Advanced Liver Disease</a:t>
            </a:r>
            <a:br>
              <a:rPr lang="en-US" sz="2000" dirty="0"/>
            </a:br>
            <a:r>
              <a:rPr lang="en-US" sz="2000" dirty="0"/>
              <a:t>SOLAR-2 (Cohort B = Post-transplantation): Baseline Characteristics</a:t>
            </a:r>
          </a:p>
        </p:txBody>
      </p:sp>
      <p:sp>
        <p:nvSpPr>
          <p:cNvPr id="2" name="Content Placeholder 1"/>
          <p:cNvSpPr>
            <a:spLocks noGrp="1"/>
          </p:cNvSpPr>
          <p:nvPr>
            <p:ph type="body" sz="quarter" idx="14"/>
          </p:nvPr>
        </p:nvSpPr>
        <p:spPr/>
        <p:txBody>
          <a:bodyPr/>
          <a:lstStyle/>
          <a:p>
            <a:r>
              <a:rPr lang="en-US" dirty="0"/>
              <a:t>Source: </a:t>
            </a:r>
            <a:r>
              <a:rPr lang="en-US" dirty="0" err="1"/>
              <a:t>Manns</a:t>
            </a:r>
            <a:r>
              <a:rPr lang="en-US" dirty="0"/>
              <a:t> M, et al. Lancet Infect Dis. 2016;16:685-97.</a:t>
            </a:r>
          </a:p>
        </p:txBody>
      </p:sp>
      <p:graphicFrame>
        <p:nvGraphicFramePr>
          <p:cNvPr id="4" name="Group 66"/>
          <p:cNvGraphicFramePr>
            <a:graphicFrameLocks noGrp="1"/>
          </p:cNvGraphicFramePr>
          <p:nvPr>
            <p:extLst>
              <p:ext uri="{D42A27DB-BD31-4B8C-83A1-F6EECF244321}">
                <p14:modId xmlns:p14="http://schemas.microsoft.com/office/powerpoint/2010/main" val="1222469225"/>
              </p:ext>
            </p:extLst>
          </p:nvPr>
        </p:nvGraphicFramePr>
        <p:xfrm>
          <a:off x="457200" y="1011488"/>
          <a:ext cx="8229601" cy="3654514"/>
        </p:xfrm>
        <a:graphic>
          <a:graphicData uri="http://schemas.openxmlformats.org/drawingml/2006/table">
            <a:tbl>
              <a:tblPr>
                <a:effectLst/>
              </a:tblPr>
              <a:tblGrid>
                <a:gridCol w="2344837">
                  <a:extLst>
                    <a:ext uri="{9D8B030D-6E8A-4147-A177-3AD203B41FA5}">
                      <a16:colId xmlns:a16="http://schemas.microsoft.com/office/drawing/2014/main" val="20000"/>
                    </a:ext>
                  </a:extLst>
                </a:gridCol>
                <a:gridCol w="1471191">
                  <a:extLst>
                    <a:ext uri="{9D8B030D-6E8A-4147-A177-3AD203B41FA5}">
                      <a16:colId xmlns:a16="http://schemas.microsoft.com/office/drawing/2014/main" val="20001"/>
                    </a:ext>
                  </a:extLst>
                </a:gridCol>
                <a:gridCol w="1471191">
                  <a:extLst>
                    <a:ext uri="{9D8B030D-6E8A-4147-A177-3AD203B41FA5}">
                      <a16:colId xmlns:a16="http://schemas.microsoft.com/office/drawing/2014/main" val="20002"/>
                    </a:ext>
                  </a:extLst>
                </a:gridCol>
                <a:gridCol w="1471191">
                  <a:extLst>
                    <a:ext uri="{9D8B030D-6E8A-4147-A177-3AD203B41FA5}">
                      <a16:colId xmlns:a16="http://schemas.microsoft.com/office/drawing/2014/main" val="20003"/>
                    </a:ext>
                  </a:extLst>
                </a:gridCol>
                <a:gridCol w="1471191">
                  <a:extLst>
                    <a:ext uri="{9D8B030D-6E8A-4147-A177-3AD203B41FA5}">
                      <a16:colId xmlns:a16="http://schemas.microsoft.com/office/drawing/2014/main" val="20004"/>
                    </a:ext>
                  </a:extLst>
                </a:gridCol>
              </a:tblGrid>
              <a:tr h="346036">
                <a:tc row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i="1" dirty="0">
                          <a:solidFill>
                            <a:srgbClr val="FFFFFF"/>
                          </a:solidFill>
                          <a:latin typeface="Arial" panose="020B0604020202020204" pitchFamily="34" charset="0"/>
                          <a:cs typeface="Arial" panose="020B0604020202020204" pitchFamily="34" charset="0"/>
                        </a:rPr>
                        <a:t>Cohort B</a:t>
                      </a:r>
                      <a:br>
                        <a:rPr lang="en-US" sz="1200" b="1" i="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Characteristics</a:t>
                      </a:r>
                    </a:p>
                  </a:txBody>
                  <a:tcPr marL="68580" marR="34290" marT="34290" marB="34290" anchor="ctr" horzOverflow="overflow">
                    <a:lnL w="12700"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No Cirrhosis</a:t>
                      </a:r>
                    </a:p>
                  </a:txBody>
                  <a:tcPr marL="54864" marR="34290" marT="34290" marB="34290"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CTP A</a:t>
                      </a:r>
                    </a:p>
                  </a:txBody>
                  <a:tcPr marL="54864" marR="34290"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2D16"/>
                    </a:solidFill>
                  </a:tcPr>
                </a:tc>
                <a:tc hMerge="1">
                  <a:txBody>
                    <a:bodyPr/>
                    <a:lstStyle/>
                    <a:p>
                      <a:endParaRPr lang="en-US" dirty="0"/>
                    </a:p>
                  </a:txBody>
                  <a:tcPr marL="73152" marR="45720" anchor="b" horzOverflow="overflow">
                    <a:lnL w="12700" cap="flat" cmpd="sng" algn="ctr">
                      <a:solidFill>
                        <a:prstClr val="white"/>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85661">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12 Weeks </a:t>
                      </a:r>
                      <a:br>
                        <a:rPr lang="en-US" sz="1100" b="1" baseline="0" dirty="0">
                          <a:solidFill>
                            <a:schemeClr val="bg1"/>
                          </a:solidFill>
                          <a:latin typeface="Arial" panose="020B0604020202020204" pitchFamily="34" charset="0"/>
                          <a:cs typeface="Arial" panose="020B0604020202020204" pitchFamily="34" charset="0"/>
                        </a:rPr>
                      </a:br>
                      <a:r>
                        <a:rPr lang="en-US" sz="1050" b="0" baseline="0" dirty="0">
                          <a:solidFill>
                            <a:schemeClr val="bg1"/>
                          </a:solidFill>
                          <a:latin typeface="Arial" panose="020B0604020202020204" pitchFamily="34" charset="0"/>
                          <a:cs typeface="Arial" panose="020B0604020202020204" pitchFamily="34" charset="0"/>
                        </a:rPr>
                        <a:t>(</a:t>
                      </a:r>
                      <a:r>
                        <a:rPr lang="en-US" sz="1050" b="0" dirty="0">
                          <a:solidFill>
                            <a:srgbClr val="FFFFFF"/>
                          </a:solidFill>
                          <a:latin typeface="Arial" panose="020B0604020202020204" pitchFamily="34" charset="0"/>
                          <a:cs typeface="Arial" panose="020B0604020202020204" pitchFamily="34" charset="0"/>
                        </a:rPr>
                        <a:t>n = 52)</a:t>
                      </a:r>
                    </a:p>
                  </a:txBody>
                  <a:tcPr marL="20574" marR="20574" marT="34290" marB="34290" anchor="ctr" horzOverflow="overflow">
                    <a:lnL w="28575"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24 Weeks </a:t>
                      </a:r>
                      <a:br>
                        <a:rPr lang="en-US" sz="1100" b="1" baseline="0" dirty="0">
                          <a:solidFill>
                            <a:schemeClr val="bg1"/>
                          </a:solidFill>
                          <a:latin typeface="Arial" panose="020B0604020202020204" pitchFamily="34" charset="0"/>
                          <a:cs typeface="Arial" panose="020B0604020202020204" pitchFamily="34" charset="0"/>
                        </a:rPr>
                      </a:br>
                      <a:r>
                        <a:rPr lang="en-US" sz="1050" b="0" baseline="0" dirty="0">
                          <a:solidFill>
                            <a:schemeClr val="bg1"/>
                          </a:solidFill>
                          <a:latin typeface="Arial" panose="020B0604020202020204" pitchFamily="34" charset="0"/>
                          <a:cs typeface="Arial" panose="020B0604020202020204" pitchFamily="34" charset="0"/>
                        </a:rPr>
                        <a:t>(</a:t>
                      </a:r>
                      <a:r>
                        <a:rPr lang="en-US" sz="1050" b="0" dirty="0">
                          <a:solidFill>
                            <a:srgbClr val="FFFFFF"/>
                          </a:solidFill>
                          <a:latin typeface="Arial" panose="020B0604020202020204" pitchFamily="34" charset="0"/>
                          <a:cs typeface="Arial" panose="020B0604020202020204" pitchFamily="34" charset="0"/>
                        </a:rPr>
                        <a:t>n = 49)</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86C9D"/>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12 Weeks </a:t>
                      </a:r>
                      <a:br>
                        <a:rPr lang="en-US" sz="1100" b="1" baseline="0" dirty="0">
                          <a:solidFill>
                            <a:schemeClr val="bg1"/>
                          </a:solidFill>
                          <a:latin typeface="Arial" panose="020B0604020202020204" pitchFamily="34" charset="0"/>
                          <a:cs typeface="Arial" panose="020B0604020202020204" pitchFamily="34" charset="0"/>
                        </a:rPr>
                      </a:br>
                      <a:r>
                        <a:rPr lang="en-US" sz="1050" b="0" baseline="0" dirty="0">
                          <a:solidFill>
                            <a:schemeClr val="bg1"/>
                          </a:solidFill>
                          <a:latin typeface="Arial" panose="020B0604020202020204" pitchFamily="34" charset="0"/>
                          <a:cs typeface="Arial" panose="020B0604020202020204" pitchFamily="34" charset="0"/>
                        </a:rPr>
                        <a:t>(</a:t>
                      </a:r>
                      <a:r>
                        <a:rPr lang="en-US" sz="1050" b="0" dirty="0">
                          <a:solidFill>
                            <a:srgbClr val="FFFFFF"/>
                          </a:solidFill>
                          <a:latin typeface="Arial" panose="020B0604020202020204" pitchFamily="34" charset="0"/>
                          <a:cs typeface="Arial" panose="020B0604020202020204" pitchFamily="34" charset="0"/>
                        </a:rPr>
                        <a:t>n = 34)</a:t>
                      </a: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24 Weeks </a:t>
                      </a:r>
                      <a:br>
                        <a:rPr lang="en-US" sz="1100" b="1" baseline="0" dirty="0">
                          <a:solidFill>
                            <a:schemeClr val="bg1"/>
                          </a:solidFill>
                          <a:latin typeface="Arial" panose="020B0604020202020204" pitchFamily="34" charset="0"/>
                          <a:cs typeface="Arial" panose="020B0604020202020204" pitchFamily="34" charset="0"/>
                        </a:rPr>
                      </a:br>
                      <a:r>
                        <a:rPr lang="en-US" sz="1050" b="0" baseline="0" dirty="0">
                          <a:solidFill>
                            <a:schemeClr val="bg1"/>
                          </a:solidFill>
                          <a:latin typeface="Arial" panose="020B0604020202020204" pitchFamily="34" charset="0"/>
                          <a:cs typeface="Arial" panose="020B0604020202020204" pitchFamily="34" charset="0"/>
                        </a:rPr>
                        <a:t>(</a:t>
                      </a:r>
                      <a:r>
                        <a:rPr lang="en-US" sz="1050" b="0" dirty="0">
                          <a:solidFill>
                            <a:srgbClr val="FFFFFF"/>
                          </a:solidFill>
                          <a:latin typeface="Arial" panose="020B0604020202020204" pitchFamily="34" charset="0"/>
                          <a:cs typeface="Arial" panose="020B0604020202020204" pitchFamily="34" charset="0"/>
                        </a:rPr>
                        <a:t>n = 33)</a:t>
                      </a: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86C9D"/>
                    </a:solidFill>
                  </a:tcPr>
                </a:tc>
                <a:extLst>
                  <a:ext uri="{0D108BD9-81ED-4DB2-BD59-A6C34878D82A}">
                    <a16:rowId xmlns:a16="http://schemas.microsoft.com/office/drawing/2014/main" val="10001"/>
                  </a:ext>
                </a:extLst>
              </a:tr>
              <a:tr h="281173">
                <a:tc>
                  <a:txBody>
                    <a:bodyPr/>
                    <a:lstStyle/>
                    <a:p>
                      <a:r>
                        <a:rPr lang="en-US" sz="1100" dirty="0">
                          <a:latin typeface="Arial" panose="020B0604020202020204" pitchFamily="34" charset="0"/>
                          <a:cs typeface="Arial" panose="020B0604020202020204" pitchFamily="34" charset="0"/>
                        </a:rPr>
                        <a:t>Median</a:t>
                      </a:r>
                      <a:r>
                        <a:rPr lang="en-US" sz="1100" baseline="0" dirty="0">
                          <a:latin typeface="Arial" panose="020B0604020202020204" pitchFamily="34" charset="0"/>
                          <a:cs typeface="Arial" panose="020B0604020202020204" pitchFamily="34" charset="0"/>
                        </a:rPr>
                        <a:t> age, years </a:t>
                      </a:r>
                      <a:endParaRPr lang="en-US" sz="1100" dirty="0">
                        <a:latin typeface="Arial" panose="020B0604020202020204" pitchFamily="34" charset="0"/>
                        <a:cs typeface="Arial" panose="020B0604020202020204" pitchFamily="34" charset="0"/>
                      </a:endParaRP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58</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58</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62</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81173">
                <a:tc>
                  <a:txBody>
                    <a:bodyPr/>
                    <a:lstStyle/>
                    <a:p>
                      <a:r>
                        <a:rPr lang="en-US" sz="1100" dirty="0">
                          <a:latin typeface="Arial" panose="020B0604020202020204" pitchFamily="34" charset="0"/>
                          <a:cs typeface="Arial" panose="020B0604020202020204" pitchFamily="34" charset="0"/>
                        </a:rPr>
                        <a:t>Male, n (%)</a:t>
                      </a: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41 (79)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39 (80)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28 (82)</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26 (79)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281173">
                <a:tc>
                  <a:txBody>
                    <a:bodyPr/>
                    <a:lstStyle/>
                    <a:p>
                      <a:r>
                        <a:rPr lang="en-US" sz="1100" dirty="0">
                          <a:latin typeface="Arial" panose="020B0604020202020204" pitchFamily="34" charset="0"/>
                          <a:cs typeface="Arial" panose="020B0604020202020204" pitchFamily="34" charset="0"/>
                        </a:rPr>
                        <a:t>White, n (%)</a:t>
                      </a: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50 (96)</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47 (96)</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33 (97)</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30 (91)</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281173">
                <a:tc>
                  <a:txBody>
                    <a:bodyPr/>
                    <a:lstStyle/>
                    <a:p>
                      <a:r>
                        <a:rPr lang="en-US" sz="1100" baseline="0" dirty="0">
                          <a:latin typeface="Arial" panose="020B0604020202020204" pitchFamily="34" charset="0"/>
                          <a:cs typeface="Arial" panose="020B0604020202020204" pitchFamily="34" charset="0"/>
                        </a:rPr>
                        <a:t>HCV RNA</a:t>
                      </a:r>
                      <a:r>
                        <a:rPr lang="en-US" sz="800" baseline="0" dirty="0">
                          <a:latin typeface="Arial" panose="020B0604020202020204" pitchFamily="34" charset="0"/>
                          <a:cs typeface="Arial" panose="020B0604020202020204" pitchFamily="34" charset="0"/>
                        </a:rPr>
                        <a:t>, log</a:t>
                      </a:r>
                      <a:r>
                        <a:rPr lang="en-US" sz="800" baseline="-25000" dirty="0">
                          <a:latin typeface="Arial" panose="020B0604020202020204" pitchFamily="34" charset="0"/>
                          <a:cs typeface="Arial" panose="020B0604020202020204" pitchFamily="34" charset="0"/>
                        </a:rPr>
                        <a:t>10</a:t>
                      </a:r>
                      <a:r>
                        <a:rPr lang="en-US" sz="800" baseline="0" dirty="0">
                          <a:latin typeface="Arial" panose="020B0604020202020204" pitchFamily="34" charset="0"/>
                          <a:cs typeface="Arial" panose="020B0604020202020204" pitchFamily="34" charset="0"/>
                        </a:rPr>
                        <a:t> IU/mL</a:t>
                      </a:r>
                      <a:endParaRPr lang="en-US" sz="800" dirty="0">
                        <a:latin typeface="Arial" panose="020B0604020202020204" pitchFamily="34" charset="0"/>
                        <a:cs typeface="Arial" panose="020B0604020202020204" pitchFamily="34" charset="0"/>
                      </a:endParaRP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6.4</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6.5</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6.3</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6.5</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281173">
                <a:tc>
                  <a:txBody>
                    <a:bodyPr/>
                    <a:lstStyle/>
                    <a:p>
                      <a:r>
                        <a:rPr lang="en-US" sz="1100" i="1" dirty="0">
                          <a:latin typeface="Arial" panose="020B0604020202020204" pitchFamily="34" charset="0"/>
                          <a:cs typeface="Arial" panose="020B0604020202020204" pitchFamily="34" charset="0"/>
                        </a:rPr>
                        <a:t>IL28B</a:t>
                      </a:r>
                      <a:r>
                        <a:rPr lang="en-US" sz="1100" dirty="0">
                          <a:latin typeface="Arial" panose="020B0604020202020204" pitchFamily="34" charset="0"/>
                          <a:cs typeface="Arial" panose="020B0604020202020204" pitchFamily="34" charset="0"/>
                        </a:rPr>
                        <a:t> genotype</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CC, n (%)</a:t>
                      </a: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9 (17)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10 (20)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3 (9)</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7 (21)</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6"/>
                  </a:ext>
                </a:extLst>
              </a:tr>
              <a:tr h="226076">
                <a:tc>
                  <a:txBody>
                    <a:bodyPr/>
                    <a:lstStyle/>
                    <a:p>
                      <a:pPr>
                        <a:lnSpc>
                          <a:spcPts val="1400"/>
                        </a:lnSpc>
                      </a:pPr>
                      <a:r>
                        <a:rPr lang="en-US" sz="1100" dirty="0">
                          <a:solidFill>
                            <a:schemeClr val="tx1"/>
                          </a:solidFill>
                          <a:latin typeface="Arial" panose="020B0604020202020204" pitchFamily="34" charset="0"/>
                          <a:cs typeface="Arial" panose="020B0604020202020204" pitchFamily="34" charset="0"/>
                        </a:rPr>
                        <a:t>HCV</a:t>
                      </a:r>
                      <a:r>
                        <a:rPr lang="en-US" sz="1100" baseline="0" dirty="0">
                          <a:solidFill>
                            <a:schemeClr val="tx1"/>
                          </a:solidFill>
                          <a:latin typeface="Arial" panose="020B0604020202020204" pitchFamily="34" charset="0"/>
                          <a:cs typeface="Arial" panose="020B0604020202020204" pitchFamily="34" charset="0"/>
                        </a:rPr>
                        <a:t> Genotype</a:t>
                      </a:r>
                      <a:endParaRPr lang="en-US" sz="1100" dirty="0">
                        <a:solidFill>
                          <a:schemeClr val="tx1"/>
                        </a:solidFill>
                        <a:latin typeface="Arial" panose="020B0604020202020204" pitchFamily="34" charset="0"/>
                        <a:cs typeface="Arial" panose="020B0604020202020204" pitchFamily="34" charset="0"/>
                      </a:endParaRPr>
                    </a:p>
                  </a:txBody>
                  <a:tcPr marL="68580" marR="34290" marT="34290" marB="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ysDash"/>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7"/>
                  </a:ext>
                </a:extLst>
              </a:tr>
              <a:tr h="184554">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    1a, </a:t>
                      </a:r>
                      <a:r>
                        <a:rPr lang="en-US" sz="1100" dirty="0">
                          <a:latin typeface="Arial" panose="020B0604020202020204" pitchFamily="34" charset="0"/>
                          <a:cs typeface="Arial" panose="020B0604020202020204" pitchFamily="34" charset="0"/>
                        </a:rPr>
                        <a:t>n (%)</a:t>
                      </a:r>
                    </a:p>
                  </a:txBody>
                  <a:tcPr marL="0" marR="34290" marT="0" marB="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ysDash"/>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200"/>
                        </a:lnSpc>
                      </a:pPr>
                      <a:r>
                        <a:rPr lang="en-US" sz="1100" kern="1200" dirty="0">
                          <a:solidFill>
                            <a:schemeClr val="tx1"/>
                          </a:solidFill>
                          <a:latin typeface="Arial" panose="020B0604020202020204" pitchFamily="34" charset="0"/>
                          <a:ea typeface="+mn-ea"/>
                          <a:cs typeface="Arial" panose="020B0604020202020204" pitchFamily="34" charset="0"/>
                        </a:rPr>
                        <a:t>27 (52)</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29 (59)</a:t>
                      </a:r>
                    </a:p>
                  </a:txBody>
                  <a:tcPr marL="0" marR="3429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14 (41)</a:t>
                      </a:r>
                    </a:p>
                  </a:txBody>
                  <a:tcPr marL="0" marR="3429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13 (39)</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8"/>
                  </a:ext>
                </a:extLst>
              </a:tr>
              <a:tr h="184554">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    1b, </a:t>
                      </a:r>
                      <a:r>
                        <a:rPr lang="en-US" sz="1100" dirty="0">
                          <a:latin typeface="Arial" panose="020B0604020202020204" pitchFamily="34" charset="0"/>
                          <a:cs typeface="Arial" panose="020B0604020202020204" pitchFamily="34" charset="0"/>
                        </a:rPr>
                        <a:t>n (%)</a:t>
                      </a:r>
                    </a:p>
                  </a:txBody>
                  <a:tcPr marL="0" marR="34290" marT="0" marB="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200"/>
                        </a:lnSpc>
                      </a:pPr>
                      <a:r>
                        <a:rPr lang="en-US" sz="1100" kern="1200" dirty="0">
                          <a:solidFill>
                            <a:schemeClr val="tx1"/>
                          </a:solidFill>
                          <a:latin typeface="Arial" panose="020B0604020202020204" pitchFamily="34" charset="0"/>
                          <a:ea typeface="+mn-ea"/>
                          <a:cs typeface="Arial" panose="020B0604020202020204" pitchFamily="34" charset="0"/>
                        </a:rPr>
                        <a:t>18 (35)</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15 (31)</a:t>
                      </a:r>
                    </a:p>
                  </a:txBody>
                  <a:tcPr marL="0" marR="3429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16 (47)</a:t>
                      </a:r>
                    </a:p>
                  </a:txBody>
                  <a:tcPr marL="0" marR="3429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15 (45)</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9"/>
                  </a:ext>
                </a:extLst>
              </a:tr>
              <a:tr h="236348">
                <a:tc>
                  <a:txBody>
                    <a:bodyPr/>
                    <a:lstStyle/>
                    <a:p>
                      <a:pPr>
                        <a:lnSpc>
                          <a:spcPts val="1600"/>
                        </a:lnSpc>
                      </a:pPr>
                      <a:r>
                        <a:rPr lang="en-US" sz="1100" dirty="0">
                          <a:solidFill>
                            <a:schemeClr val="tx1"/>
                          </a:solidFill>
                          <a:latin typeface="Arial" panose="020B0604020202020204" pitchFamily="34" charset="0"/>
                          <a:cs typeface="Arial" panose="020B0604020202020204" pitchFamily="34" charset="0"/>
                        </a:rPr>
                        <a:t>    4, </a:t>
                      </a:r>
                      <a:r>
                        <a:rPr lang="en-US" sz="1100" dirty="0">
                          <a:latin typeface="Arial" panose="020B0604020202020204" pitchFamily="34" charset="0"/>
                          <a:cs typeface="Arial" panose="020B0604020202020204" pitchFamily="34" charset="0"/>
                        </a:rPr>
                        <a:t>n (%)</a:t>
                      </a:r>
                      <a:endParaRPr lang="en-US" sz="1100" dirty="0">
                        <a:solidFill>
                          <a:schemeClr val="tx1"/>
                        </a:solidFill>
                        <a:latin typeface="Arial" panose="020B0604020202020204" pitchFamily="34" charset="0"/>
                        <a:cs typeface="Arial" panose="020B0604020202020204" pitchFamily="34" charset="0"/>
                      </a:endParaRPr>
                    </a:p>
                  </a:txBody>
                  <a:tcPr marL="0" marR="34290" marT="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r>
                        <a:rPr lang="en-US" sz="1100" kern="1200" dirty="0">
                          <a:solidFill>
                            <a:schemeClr val="tx1"/>
                          </a:solidFill>
                          <a:latin typeface="Arial" panose="020B0604020202020204" pitchFamily="34" charset="0"/>
                          <a:ea typeface="+mn-ea"/>
                          <a:cs typeface="Arial" panose="020B0604020202020204" pitchFamily="34" charset="0"/>
                        </a:rPr>
                        <a:t>7 (13)</a:t>
                      </a:r>
                    </a:p>
                  </a:txBody>
                  <a:tcPr marL="0" marR="34290" marT="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5 (10)</a:t>
                      </a:r>
                    </a:p>
                  </a:txBody>
                  <a:tcPr marL="0" marR="34290" marT="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4 (12)</a:t>
                      </a:r>
                    </a:p>
                  </a:txBody>
                  <a:tcPr marL="0" marR="34290" marT="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5 (15)</a:t>
                      </a:r>
                    </a:p>
                  </a:txBody>
                  <a:tcPr marL="0" marR="34290" marT="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0"/>
                  </a:ext>
                </a:extLst>
              </a:tr>
              <a:tr h="292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Prior Treatment, n (%)</a:t>
                      </a: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41 (79)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36 (73)</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31 (91)</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29 (88)</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1"/>
                  </a:ext>
                </a:extLst>
              </a:tr>
              <a:tr h="29271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panose="020B0604020202020204" pitchFamily="34" charset="0"/>
                          <a:cs typeface="Arial" panose="020B0604020202020204" pitchFamily="34" charset="0"/>
                        </a:rPr>
                        <a:t>Abbreviations</a:t>
                      </a:r>
                      <a:r>
                        <a:rPr lang="en-US" sz="1050" dirty="0">
                          <a:latin typeface="Arial" panose="020B0604020202020204" pitchFamily="34" charset="0"/>
                          <a:cs typeface="Arial" panose="020B0604020202020204" pitchFamily="34" charset="0"/>
                        </a:rPr>
                        <a:t>: CTP = Child-Turcotte-Pugh</a:t>
                      </a:r>
                    </a:p>
                  </a:txBody>
                  <a:tcPr marL="6858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2878991225"/>
                  </a:ext>
                </a:extLst>
              </a:tr>
            </a:tbl>
          </a:graphicData>
        </a:graphic>
      </p:graphicFrame>
      <p:graphicFrame>
        <p:nvGraphicFramePr>
          <p:cNvPr id="7" name="Table 6"/>
          <p:cNvGraphicFramePr>
            <a:graphicFrameLocks noGrp="1"/>
          </p:cNvGraphicFramePr>
          <p:nvPr/>
        </p:nvGraphicFramePr>
        <p:xfrm>
          <a:off x="5047239" y="-488077"/>
          <a:ext cx="162560" cy="222885"/>
        </p:xfrm>
        <a:graphic>
          <a:graphicData uri="http://schemas.openxmlformats.org/drawingml/2006/table">
            <a:tbl>
              <a:tblPr/>
              <a:tblGrid>
                <a:gridCol w="162560">
                  <a:extLst>
                    <a:ext uri="{9D8B030D-6E8A-4147-A177-3AD203B41FA5}">
                      <a16:colId xmlns:a16="http://schemas.microsoft.com/office/drawing/2014/main" val="20000"/>
                    </a:ext>
                  </a:extLst>
                </a:gridCol>
              </a:tblGrid>
              <a:tr h="222885">
                <a:tc>
                  <a:txBody>
                    <a:bodyPr/>
                    <a:lstStyle/>
                    <a:p>
                      <a:endParaRPr lang="en-US" sz="1000" dirty="0"/>
                    </a:p>
                  </a:txBody>
                  <a:tcPr marL="68580" marR="68580" marT="34290" marB="3429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TextBox 4"/>
          <p:cNvSpPr txBox="1"/>
          <p:nvPr/>
        </p:nvSpPr>
        <p:spPr>
          <a:xfrm>
            <a:off x="9426679" y="4250880"/>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2430724147"/>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5812"/>
            <a:ext cx="8515350" cy="742950"/>
          </a:xfrm>
        </p:spPr>
        <p:txBody>
          <a:bodyPr>
            <a:normAutofit/>
          </a:bodyPr>
          <a:lstStyle/>
          <a:p>
            <a:r>
              <a:rPr lang="en-US" sz="2000" dirty="0"/>
              <a:t>Ledipasvir-Sofosbuvir + Ribavirin in Advanced Liver Disease</a:t>
            </a:r>
            <a:br>
              <a:rPr lang="en-US" sz="2000" dirty="0"/>
            </a:br>
            <a:r>
              <a:rPr lang="en-US" sz="2000" dirty="0"/>
              <a:t>SOLAR-2 (Cohort B = Post-transplantation): Baseline Characteristics</a:t>
            </a:r>
          </a:p>
        </p:txBody>
      </p:sp>
      <p:sp>
        <p:nvSpPr>
          <p:cNvPr id="2" name="Content Placeholder 1"/>
          <p:cNvSpPr>
            <a:spLocks noGrp="1"/>
          </p:cNvSpPr>
          <p:nvPr>
            <p:ph type="body" sz="quarter" idx="14"/>
          </p:nvPr>
        </p:nvSpPr>
        <p:spPr/>
        <p:txBody>
          <a:bodyPr/>
          <a:lstStyle/>
          <a:p>
            <a:r>
              <a:rPr lang="en-US" dirty="0"/>
              <a:t>Source: </a:t>
            </a:r>
            <a:r>
              <a:rPr lang="en-US" dirty="0" err="1"/>
              <a:t>Manns</a:t>
            </a:r>
            <a:r>
              <a:rPr lang="en-US" dirty="0"/>
              <a:t> M, et al. Lancet Infect Dis. 2016;16:685-97.</a:t>
            </a:r>
          </a:p>
        </p:txBody>
      </p:sp>
      <p:graphicFrame>
        <p:nvGraphicFramePr>
          <p:cNvPr id="4" name="Group 66"/>
          <p:cNvGraphicFramePr>
            <a:graphicFrameLocks noGrp="1"/>
          </p:cNvGraphicFramePr>
          <p:nvPr>
            <p:extLst>
              <p:ext uri="{D42A27DB-BD31-4B8C-83A1-F6EECF244321}">
                <p14:modId xmlns:p14="http://schemas.microsoft.com/office/powerpoint/2010/main" val="2135545667"/>
              </p:ext>
            </p:extLst>
          </p:nvPr>
        </p:nvGraphicFramePr>
        <p:xfrm>
          <a:off x="401646" y="1034042"/>
          <a:ext cx="8229607" cy="3657598"/>
        </p:xfrm>
        <a:graphic>
          <a:graphicData uri="http://schemas.openxmlformats.org/drawingml/2006/table">
            <a:tbl>
              <a:tblPr>
                <a:effectLst/>
              </a:tblPr>
              <a:tblGrid>
                <a:gridCol w="1658641">
                  <a:extLst>
                    <a:ext uri="{9D8B030D-6E8A-4147-A177-3AD203B41FA5}">
                      <a16:colId xmlns:a16="http://schemas.microsoft.com/office/drawing/2014/main" val="20000"/>
                    </a:ext>
                  </a:extLst>
                </a:gridCol>
                <a:gridCol w="1095161">
                  <a:extLst>
                    <a:ext uri="{9D8B030D-6E8A-4147-A177-3AD203B41FA5}">
                      <a16:colId xmlns:a16="http://schemas.microsoft.com/office/drawing/2014/main" val="20001"/>
                    </a:ext>
                  </a:extLst>
                </a:gridCol>
                <a:gridCol w="1095161">
                  <a:extLst>
                    <a:ext uri="{9D8B030D-6E8A-4147-A177-3AD203B41FA5}">
                      <a16:colId xmlns:a16="http://schemas.microsoft.com/office/drawing/2014/main" val="20002"/>
                    </a:ext>
                  </a:extLst>
                </a:gridCol>
                <a:gridCol w="1095161">
                  <a:extLst>
                    <a:ext uri="{9D8B030D-6E8A-4147-A177-3AD203B41FA5}">
                      <a16:colId xmlns:a16="http://schemas.microsoft.com/office/drawing/2014/main" val="20003"/>
                    </a:ext>
                  </a:extLst>
                </a:gridCol>
                <a:gridCol w="1095161">
                  <a:extLst>
                    <a:ext uri="{9D8B030D-6E8A-4147-A177-3AD203B41FA5}">
                      <a16:colId xmlns:a16="http://schemas.microsoft.com/office/drawing/2014/main" val="20004"/>
                    </a:ext>
                  </a:extLst>
                </a:gridCol>
                <a:gridCol w="1095161">
                  <a:extLst>
                    <a:ext uri="{9D8B030D-6E8A-4147-A177-3AD203B41FA5}">
                      <a16:colId xmlns:a16="http://schemas.microsoft.com/office/drawing/2014/main" val="2635204057"/>
                    </a:ext>
                  </a:extLst>
                </a:gridCol>
                <a:gridCol w="1095161">
                  <a:extLst>
                    <a:ext uri="{9D8B030D-6E8A-4147-A177-3AD203B41FA5}">
                      <a16:colId xmlns:a16="http://schemas.microsoft.com/office/drawing/2014/main" val="544921632"/>
                    </a:ext>
                  </a:extLst>
                </a:gridCol>
              </a:tblGrid>
              <a:tr h="332391">
                <a:tc row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i="1" dirty="0">
                          <a:solidFill>
                            <a:srgbClr val="FFFFFF"/>
                          </a:solidFill>
                          <a:latin typeface="Arial" panose="020B0604020202020204" pitchFamily="34" charset="0"/>
                          <a:cs typeface="Arial" panose="020B0604020202020204" pitchFamily="34" charset="0"/>
                        </a:rPr>
                        <a:t>Cohort B</a:t>
                      </a:r>
                      <a:br>
                        <a:rPr lang="en-US" sz="1200" b="1" i="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Characteristics</a:t>
                      </a:r>
                    </a:p>
                  </a:txBody>
                  <a:tcPr marL="68580" marR="34290" marT="34290" marB="34290" anchor="ctr" horzOverflow="overflow">
                    <a:lnL w="12700"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CTP B</a:t>
                      </a:r>
                    </a:p>
                  </a:txBody>
                  <a:tcPr marL="54864" marR="34290" marT="34290" marB="34290"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CTP C</a:t>
                      </a:r>
                    </a:p>
                  </a:txBody>
                  <a:tcPr marL="54864" marR="34290" marT="34290" marB="3429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endParaRPr lang="en-US" dirty="0"/>
                    </a:p>
                  </a:txBody>
                  <a:tcPr marL="73152" marR="45720" anchor="b" horzOverflow="overflow">
                    <a:lnL w="12700" cap="flat" cmpd="sng" algn="ctr">
                      <a:solidFill>
                        <a:prstClr val="white"/>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a:solidFill>
                            <a:schemeClr val="bg1"/>
                          </a:solidFill>
                          <a:latin typeface="Arial" panose="020B0604020202020204" pitchFamily="34" charset="0"/>
                          <a:cs typeface="Arial" panose="020B0604020202020204" pitchFamily="34" charset="0"/>
                        </a:rPr>
                        <a:t>FCH</a:t>
                      </a:r>
                      <a:endParaRPr lang="en-US" sz="1200" b="1" baseline="0" dirty="0">
                        <a:solidFill>
                          <a:schemeClr val="bg1"/>
                        </a:solidFill>
                        <a:latin typeface="Arial" panose="020B0604020202020204" pitchFamily="34" charset="0"/>
                        <a:cs typeface="Arial" panose="020B0604020202020204" pitchFamily="34" charset="0"/>
                      </a:endParaRPr>
                    </a:p>
                  </a:txBody>
                  <a:tcPr marL="54864" marR="34290"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2D16"/>
                    </a:solidFill>
                  </a:tcPr>
                </a:tc>
                <a:tc hMerge="1">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lang="en-US" sz="1600" b="1" baseline="0" dirty="0">
                        <a:solidFill>
                          <a:schemeClr val="bg1"/>
                        </a:solidFill>
                        <a:cs typeface="Arial" pitchFamily="34" charset="0"/>
                      </a:endParaRPr>
                    </a:p>
                  </a:txBody>
                  <a:tcPr marL="73152" marR="45720" anchor="ctr" horzOverflow="overflow">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2D16"/>
                    </a:solidFill>
                  </a:tcPr>
                </a:tc>
                <a:extLst>
                  <a:ext uri="{0D108BD9-81ED-4DB2-BD59-A6C34878D82A}">
                    <a16:rowId xmlns:a16="http://schemas.microsoft.com/office/drawing/2014/main" val="10000"/>
                  </a:ext>
                </a:extLst>
              </a:tr>
              <a:tr h="466508">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12 Weeks </a:t>
                      </a:r>
                      <a:br>
                        <a:rPr lang="en-US" sz="1200" b="1"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a:t>
                      </a:r>
                      <a:r>
                        <a:rPr lang="en-US" sz="1200" b="0" dirty="0">
                          <a:solidFill>
                            <a:srgbClr val="FFFFFF"/>
                          </a:solidFill>
                          <a:latin typeface="Arial" panose="020B0604020202020204" pitchFamily="34" charset="0"/>
                          <a:cs typeface="Arial" panose="020B0604020202020204" pitchFamily="34" charset="0"/>
                        </a:rPr>
                        <a:t>n = 22)</a:t>
                      </a:r>
                    </a:p>
                  </a:txBody>
                  <a:tcPr marL="20574" marR="20574" marT="34290" marB="34290" anchor="ctr" horzOverflow="overflow">
                    <a:lnL w="28575"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24 Weeks </a:t>
                      </a:r>
                      <a:br>
                        <a:rPr lang="en-US" sz="1200" b="1"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a:t>
                      </a:r>
                      <a:r>
                        <a:rPr lang="en-US" sz="1200" b="0" dirty="0">
                          <a:solidFill>
                            <a:srgbClr val="FFFFFF"/>
                          </a:solidFill>
                          <a:latin typeface="Arial" panose="020B0604020202020204" pitchFamily="34" charset="0"/>
                          <a:cs typeface="Arial" panose="020B0604020202020204" pitchFamily="34" charset="0"/>
                        </a:rPr>
                        <a:t>n = 23)</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86C9D"/>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12 Weeks </a:t>
                      </a:r>
                      <a:br>
                        <a:rPr lang="en-US" sz="1200" b="1"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a:t>
                      </a:r>
                      <a:r>
                        <a:rPr lang="en-US" sz="1200" b="0" dirty="0">
                          <a:solidFill>
                            <a:srgbClr val="FFFFFF"/>
                          </a:solidFill>
                          <a:latin typeface="Arial" panose="020B0604020202020204" pitchFamily="34" charset="0"/>
                          <a:cs typeface="Arial" panose="020B0604020202020204" pitchFamily="34" charset="0"/>
                        </a:rPr>
                        <a:t>n = 3)</a:t>
                      </a: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24 Weeks </a:t>
                      </a:r>
                      <a:br>
                        <a:rPr lang="en-US" sz="1200" b="1"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a:t>
                      </a:r>
                      <a:r>
                        <a:rPr lang="en-US" sz="1200" b="0" dirty="0">
                          <a:solidFill>
                            <a:srgbClr val="FFFFFF"/>
                          </a:solidFill>
                          <a:latin typeface="Arial" panose="020B0604020202020204" pitchFamily="34" charset="0"/>
                          <a:cs typeface="Arial" panose="020B0604020202020204" pitchFamily="34" charset="0"/>
                        </a:rPr>
                        <a:t>n = 5)</a:t>
                      </a: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86C9D"/>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12 Weeks </a:t>
                      </a:r>
                      <a:br>
                        <a:rPr lang="en-US" sz="1200" b="1"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a:t>
                      </a:r>
                      <a:r>
                        <a:rPr lang="en-US" sz="1200" b="0" dirty="0">
                          <a:solidFill>
                            <a:srgbClr val="FFFFFF"/>
                          </a:solidFill>
                          <a:latin typeface="Arial" panose="020B0604020202020204" pitchFamily="34" charset="0"/>
                          <a:cs typeface="Arial" panose="020B0604020202020204" pitchFamily="34" charset="0"/>
                        </a:rPr>
                        <a:t>n = 3)</a:t>
                      </a: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rgbClr val="FFFFFF"/>
                          </a:solidFill>
                          <a:latin typeface="Arial" panose="020B0604020202020204" pitchFamily="34" charset="0"/>
                          <a:cs typeface="Arial" panose="020B0604020202020204" pitchFamily="34" charset="0"/>
                        </a:rPr>
                        <a:t>24 weeks</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0" dirty="0">
                          <a:solidFill>
                            <a:srgbClr val="FFFFFF"/>
                          </a:solidFill>
                          <a:latin typeface="Arial" panose="020B0604020202020204" pitchFamily="34" charset="0"/>
                          <a:cs typeface="Arial" panose="020B0604020202020204" pitchFamily="34" charset="0"/>
                        </a:rPr>
                        <a:t>(n = 2)</a:t>
                      </a: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86C9D"/>
                    </a:solidFill>
                  </a:tcPr>
                </a:tc>
                <a:extLst>
                  <a:ext uri="{0D108BD9-81ED-4DB2-BD59-A6C34878D82A}">
                    <a16:rowId xmlns:a16="http://schemas.microsoft.com/office/drawing/2014/main" val="10001"/>
                  </a:ext>
                </a:extLst>
              </a:tr>
              <a:tr h="270085">
                <a:tc>
                  <a:txBody>
                    <a:bodyPr/>
                    <a:lstStyle/>
                    <a:p>
                      <a:r>
                        <a:rPr lang="en-US" sz="1100" dirty="0">
                          <a:latin typeface="Arial" panose="020B0604020202020204" pitchFamily="34" charset="0"/>
                          <a:cs typeface="Arial" panose="020B0604020202020204" pitchFamily="34" charset="0"/>
                        </a:rPr>
                        <a:t>Median</a:t>
                      </a:r>
                      <a:r>
                        <a:rPr lang="en-US" sz="1100" baseline="0" dirty="0">
                          <a:latin typeface="Arial" panose="020B0604020202020204" pitchFamily="34" charset="0"/>
                          <a:cs typeface="Arial" panose="020B0604020202020204" pitchFamily="34" charset="0"/>
                        </a:rPr>
                        <a:t> age, years </a:t>
                      </a:r>
                      <a:endParaRPr lang="en-US" sz="1100" dirty="0">
                        <a:latin typeface="Arial" panose="020B0604020202020204" pitchFamily="34" charset="0"/>
                        <a:cs typeface="Arial" panose="020B0604020202020204" pitchFamily="34" charset="0"/>
                      </a:endParaRP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58</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63</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62</a:t>
                      </a:r>
                    </a:p>
                  </a:txBody>
                  <a:tcPr marL="34290" marR="3429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57</a:t>
                      </a:r>
                    </a:p>
                  </a:txBody>
                  <a:tcPr marL="34290" marR="3429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56</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70085">
                <a:tc>
                  <a:txBody>
                    <a:bodyPr/>
                    <a:lstStyle/>
                    <a:p>
                      <a:r>
                        <a:rPr lang="en-US" sz="1100" dirty="0">
                          <a:latin typeface="Arial" panose="020B0604020202020204" pitchFamily="34" charset="0"/>
                          <a:cs typeface="Arial" panose="020B0604020202020204" pitchFamily="34" charset="0"/>
                        </a:rPr>
                        <a:t>Male, n (%)</a:t>
                      </a: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15 (68)</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15 (65)</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 (67)</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 (100)</a:t>
                      </a:r>
                    </a:p>
                  </a:txBody>
                  <a:tcPr marL="34290" marR="3429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 (67)</a:t>
                      </a:r>
                    </a:p>
                  </a:txBody>
                  <a:tcPr marL="34290" marR="3429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 (50)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270085">
                <a:tc>
                  <a:txBody>
                    <a:bodyPr/>
                    <a:lstStyle/>
                    <a:p>
                      <a:r>
                        <a:rPr lang="en-US" sz="1100" dirty="0">
                          <a:latin typeface="Arial" panose="020B0604020202020204" pitchFamily="34" charset="0"/>
                          <a:cs typeface="Arial" panose="020B0604020202020204" pitchFamily="34" charset="0"/>
                        </a:rPr>
                        <a:t>White, n (%)</a:t>
                      </a: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21 (95)</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21 (91)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3 (100)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5 (100)</a:t>
                      </a:r>
                    </a:p>
                  </a:txBody>
                  <a:tcPr marL="34290" marR="3429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2 (67)</a:t>
                      </a:r>
                    </a:p>
                  </a:txBody>
                  <a:tcPr marL="34290" marR="3429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1 (50)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270085">
                <a:tc>
                  <a:txBody>
                    <a:bodyPr/>
                    <a:lstStyle/>
                    <a:p>
                      <a:r>
                        <a:rPr lang="en-US" sz="1100" baseline="0" dirty="0">
                          <a:latin typeface="Arial" panose="020B0604020202020204" pitchFamily="34" charset="0"/>
                          <a:cs typeface="Arial" panose="020B0604020202020204" pitchFamily="34" charset="0"/>
                        </a:rPr>
                        <a:t>HCV RNA, log</a:t>
                      </a:r>
                      <a:r>
                        <a:rPr lang="en-US" sz="1100" baseline="-25000" dirty="0">
                          <a:latin typeface="Arial" panose="020B0604020202020204" pitchFamily="34" charset="0"/>
                          <a:cs typeface="Arial" panose="020B0604020202020204" pitchFamily="34" charset="0"/>
                        </a:rPr>
                        <a:t>10</a:t>
                      </a:r>
                      <a:r>
                        <a:rPr lang="en-US" sz="1100" baseline="0" dirty="0">
                          <a:latin typeface="Arial" panose="020B0604020202020204" pitchFamily="34" charset="0"/>
                          <a:cs typeface="Arial" panose="020B0604020202020204" pitchFamily="34" charset="0"/>
                        </a:rPr>
                        <a:t> IU/mL</a:t>
                      </a:r>
                      <a:endParaRPr lang="en-US" sz="1100" dirty="0">
                        <a:latin typeface="Arial" panose="020B0604020202020204" pitchFamily="34" charset="0"/>
                        <a:cs typeface="Arial" panose="020B0604020202020204" pitchFamily="34" charset="0"/>
                      </a:endParaRP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6.1</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6.5</a:t>
                      </a:r>
                    </a:p>
                  </a:txBody>
                  <a:tcPr marL="34290" marR="3429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7.3</a:t>
                      </a:r>
                    </a:p>
                  </a:txBody>
                  <a:tcPr marL="34290" marR="3429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408259">
                <a:tc>
                  <a:txBody>
                    <a:bodyPr/>
                    <a:lstStyle/>
                    <a:p>
                      <a:r>
                        <a:rPr lang="en-US" sz="1100" i="1" dirty="0">
                          <a:latin typeface="Arial" panose="020B0604020202020204" pitchFamily="34" charset="0"/>
                          <a:cs typeface="Arial" panose="020B0604020202020204" pitchFamily="34" charset="0"/>
                        </a:rPr>
                        <a:t>IL28B</a:t>
                      </a:r>
                      <a:r>
                        <a:rPr lang="en-US" sz="1100" dirty="0">
                          <a:latin typeface="Arial" panose="020B0604020202020204" pitchFamily="34" charset="0"/>
                          <a:cs typeface="Arial" panose="020B0604020202020204" pitchFamily="34" charset="0"/>
                        </a:rPr>
                        <a:t> genotype</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CC, n (%)</a:t>
                      </a: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3 (14)</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5 (22)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3 (60</a:t>
                      </a:r>
                    </a:p>
                  </a:txBody>
                  <a:tcPr marL="34290" marR="3429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1 (50)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6"/>
                  </a:ext>
                </a:extLst>
              </a:tr>
              <a:tr h="217158">
                <a:tc>
                  <a:txBody>
                    <a:bodyPr/>
                    <a:lstStyle/>
                    <a:p>
                      <a:pPr>
                        <a:lnSpc>
                          <a:spcPts val="1400"/>
                        </a:lnSpc>
                      </a:pPr>
                      <a:r>
                        <a:rPr lang="en-US" sz="1100" dirty="0">
                          <a:solidFill>
                            <a:schemeClr val="tx1"/>
                          </a:solidFill>
                          <a:latin typeface="Arial" panose="020B0604020202020204" pitchFamily="34" charset="0"/>
                          <a:cs typeface="Arial" panose="020B0604020202020204" pitchFamily="34" charset="0"/>
                        </a:rPr>
                        <a:t>HCV</a:t>
                      </a:r>
                      <a:r>
                        <a:rPr lang="en-US" sz="1100" baseline="0" dirty="0">
                          <a:solidFill>
                            <a:schemeClr val="tx1"/>
                          </a:solidFill>
                          <a:latin typeface="Arial" panose="020B0604020202020204" pitchFamily="34" charset="0"/>
                          <a:cs typeface="Arial" panose="020B0604020202020204" pitchFamily="34" charset="0"/>
                        </a:rPr>
                        <a:t> Genotype</a:t>
                      </a:r>
                      <a:endParaRPr lang="en-US" sz="1100" dirty="0">
                        <a:solidFill>
                          <a:schemeClr val="tx1"/>
                        </a:solidFill>
                        <a:latin typeface="Arial" panose="020B0604020202020204" pitchFamily="34" charset="0"/>
                        <a:cs typeface="Arial" panose="020B0604020202020204" pitchFamily="34" charset="0"/>
                      </a:endParaRPr>
                    </a:p>
                  </a:txBody>
                  <a:tcPr marL="68580" marR="34290" marT="34290" marB="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ysDash"/>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1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7"/>
                  </a:ext>
                </a:extLst>
              </a:tr>
              <a:tr h="177276">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    1a, </a:t>
                      </a:r>
                      <a:r>
                        <a:rPr lang="en-US" sz="1100" dirty="0">
                          <a:latin typeface="Arial" panose="020B0604020202020204" pitchFamily="34" charset="0"/>
                          <a:cs typeface="Arial" panose="020B0604020202020204" pitchFamily="34" charset="0"/>
                        </a:rPr>
                        <a:t>n (%)</a:t>
                      </a:r>
                    </a:p>
                  </a:txBody>
                  <a:tcPr marL="0" marR="34290" marT="0" marB="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ysDash"/>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200"/>
                        </a:lnSpc>
                      </a:pPr>
                      <a:r>
                        <a:rPr lang="en-US" sz="1100" kern="1200" dirty="0">
                          <a:solidFill>
                            <a:schemeClr val="tx1"/>
                          </a:solidFill>
                          <a:latin typeface="Arial" panose="020B0604020202020204" pitchFamily="34" charset="0"/>
                          <a:ea typeface="+mn-ea"/>
                          <a:cs typeface="Arial" panose="020B0604020202020204" pitchFamily="34" charset="0"/>
                        </a:rPr>
                        <a:t>11 (5)</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13 (57)</a:t>
                      </a:r>
                    </a:p>
                  </a:txBody>
                  <a:tcPr marL="0" marR="3429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 (33)</a:t>
                      </a:r>
                    </a:p>
                  </a:txBody>
                  <a:tcPr marL="0" marR="3429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 (20)</a:t>
                      </a:r>
                    </a:p>
                  </a:txBody>
                  <a:tcPr marL="0" marR="3429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2 (67)</a:t>
                      </a:r>
                    </a:p>
                  </a:txBody>
                  <a:tcPr marL="0" marR="3429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2 (100)</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8"/>
                  </a:ext>
                </a:extLst>
              </a:tr>
              <a:tr h="177276">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    1b, </a:t>
                      </a:r>
                      <a:r>
                        <a:rPr lang="en-US" sz="1100" dirty="0">
                          <a:latin typeface="Arial" panose="020B0604020202020204" pitchFamily="34" charset="0"/>
                          <a:cs typeface="Arial" panose="020B0604020202020204" pitchFamily="34" charset="0"/>
                        </a:rPr>
                        <a:t>n (%)</a:t>
                      </a:r>
                    </a:p>
                  </a:txBody>
                  <a:tcPr marL="0" marR="34290" marT="0" marB="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200"/>
                        </a:lnSpc>
                      </a:pPr>
                      <a:r>
                        <a:rPr lang="en-US" sz="1100" kern="1200" dirty="0">
                          <a:solidFill>
                            <a:schemeClr val="tx1"/>
                          </a:solidFill>
                          <a:latin typeface="Arial" panose="020B0604020202020204" pitchFamily="34" charset="0"/>
                          <a:ea typeface="+mn-ea"/>
                          <a:cs typeface="Arial" panose="020B0604020202020204" pitchFamily="34" charset="0"/>
                        </a:rPr>
                        <a:t>9 (41)</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7 (30)</a:t>
                      </a:r>
                    </a:p>
                  </a:txBody>
                  <a:tcPr marL="0" marR="3429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 (33)</a:t>
                      </a:r>
                    </a:p>
                  </a:txBody>
                  <a:tcPr marL="0" marR="3429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4 (80)</a:t>
                      </a:r>
                    </a:p>
                  </a:txBody>
                  <a:tcPr marL="0" marR="3429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 (33)</a:t>
                      </a:r>
                    </a:p>
                  </a:txBody>
                  <a:tcPr marL="0" marR="3429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0</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9"/>
                  </a:ext>
                </a:extLst>
              </a:tr>
              <a:tr h="236054">
                <a:tc>
                  <a:txBody>
                    <a:bodyPr/>
                    <a:lstStyle/>
                    <a:p>
                      <a:pPr>
                        <a:lnSpc>
                          <a:spcPts val="1600"/>
                        </a:lnSpc>
                      </a:pPr>
                      <a:r>
                        <a:rPr lang="en-US" sz="1100" dirty="0">
                          <a:solidFill>
                            <a:schemeClr val="tx1"/>
                          </a:solidFill>
                          <a:latin typeface="Arial" panose="020B0604020202020204" pitchFamily="34" charset="0"/>
                          <a:cs typeface="Arial" panose="020B0604020202020204" pitchFamily="34" charset="0"/>
                        </a:rPr>
                        <a:t>    4, </a:t>
                      </a:r>
                      <a:r>
                        <a:rPr lang="en-US" sz="1100" dirty="0">
                          <a:latin typeface="Arial" panose="020B0604020202020204" pitchFamily="34" charset="0"/>
                          <a:cs typeface="Arial" panose="020B0604020202020204" pitchFamily="34" charset="0"/>
                        </a:rPr>
                        <a:t>n (%)</a:t>
                      </a:r>
                      <a:endParaRPr lang="en-US" sz="1100" dirty="0">
                        <a:solidFill>
                          <a:schemeClr val="tx1"/>
                        </a:solidFill>
                        <a:latin typeface="Arial" panose="020B0604020202020204" pitchFamily="34" charset="0"/>
                        <a:cs typeface="Arial" panose="020B0604020202020204" pitchFamily="34" charset="0"/>
                      </a:endParaRPr>
                    </a:p>
                  </a:txBody>
                  <a:tcPr marL="0" marR="34290" marT="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r>
                        <a:rPr lang="en-US" sz="1100" kern="1200" dirty="0">
                          <a:solidFill>
                            <a:schemeClr val="tx1"/>
                          </a:solidFill>
                          <a:latin typeface="Arial" panose="020B0604020202020204" pitchFamily="34" charset="0"/>
                          <a:ea typeface="+mn-ea"/>
                          <a:cs typeface="Arial" panose="020B0604020202020204" pitchFamily="34" charset="0"/>
                        </a:rPr>
                        <a:t>2 (9)</a:t>
                      </a:r>
                    </a:p>
                  </a:txBody>
                  <a:tcPr marL="0" marR="34290" marT="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3 (13)</a:t>
                      </a:r>
                    </a:p>
                  </a:txBody>
                  <a:tcPr marL="0" marR="34290" marT="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1 (33)</a:t>
                      </a:r>
                    </a:p>
                  </a:txBody>
                  <a:tcPr marL="0" marR="34290" marT="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0</a:t>
                      </a:r>
                    </a:p>
                  </a:txBody>
                  <a:tcPr marL="0" marR="34290" marT="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0</a:t>
                      </a:r>
                    </a:p>
                  </a:txBody>
                  <a:tcPr marL="0" marR="34290" marT="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0</a:t>
                      </a:r>
                    </a:p>
                  </a:txBody>
                  <a:tcPr marL="0" marR="34290" marT="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0"/>
                  </a:ext>
                </a:extLst>
              </a:tr>
              <a:tr h="281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Prior Treatment</a:t>
                      </a:r>
                    </a:p>
                  </a:txBody>
                  <a:tcPr marL="6858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18 (82)</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19 (83)</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 (67)</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 (100)</a:t>
                      </a:r>
                    </a:p>
                  </a:txBody>
                  <a:tcPr marL="34290" marR="3429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 (67)</a:t>
                      </a:r>
                    </a:p>
                  </a:txBody>
                  <a:tcPr marL="34290" marR="3429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 (100)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1"/>
                  </a:ext>
                </a:extLst>
              </a:tr>
              <a:tr h="281168">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panose="020B0604020202020204" pitchFamily="34" charset="0"/>
                          <a:cs typeface="Arial" panose="020B0604020202020204" pitchFamily="34" charset="0"/>
                        </a:rPr>
                        <a:t>Abbreviations</a:t>
                      </a:r>
                      <a:r>
                        <a:rPr lang="en-US" sz="1050" dirty="0">
                          <a:latin typeface="Arial" panose="020B0604020202020204" pitchFamily="34" charset="0"/>
                          <a:cs typeface="Arial" panose="020B0604020202020204" pitchFamily="34" charset="0"/>
                        </a:rPr>
                        <a:t>: CTP=Child-Turcotte-Pugh, </a:t>
                      </a:r>
                      <a:r>
                        <a:rPr lang="en-US" sz="1050" dirty="0" err="1">
                          <a:latin typeface="Arial" panose="020B0604020202020204" pitchFamily="34" charset="0"/>
                          <a:cs typeface="Arial" panose="020B0604020202020204" pitchFamily="34" charset="0"/>
                        </a:rPr>
                        <a:t>FCH</a:t>
                      </a:r>
                      <a:r>
                        <a:rPr lang="en-US" sz="1050" dirty="0">
                          <a:latin typeface="Arial" panose="020B0604020202020204" pitchFamily="34" charset="0"/>
                          <a:cs typeface="Arial" panose="020B0604020202020204" pitchFamily="34" charset="0"/>
                        </a:rPr>
                        <a:t>=Fibrosing cholestatic hepatitis</a:t>
                      </a:r>
                    </a:p>
                  </a:txBody>
                  <a:tcPr marL="6858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2198355048"/>
                  </a:ext>
                </a:extLst>
              </a:tr>
            </a:tbl>
          </a:graphicData>
        </a:graphic>
      </p:graphicFrame>
      <p:graphicFrame>
        <p:nvGraphicFramePr>
          <p:cNvPr id="7" name="Table 6"/>
          <p:cNvGraphicFramePr>
            <a:graphicFrameLocks noGrp="1"/>
          </p:cNvGraphicFramePr>
          <p:nvPr/>
        </p:nvGraphicFramePr>
        <p:xfrm>
          <a:off x="5047239" y="-488077"/>
          <a:ext cx="162560" cy="222885"/>
        </p:xfrm>
        <a:graphic>
          <a:graphicData uri="http://schemas.openxmlformats.org/drawingml/2006/table">
            <a:tbl>
              <a:tblPr/>
              <a:tblGrid>
                <a:gridCol w="162560">
                  <a:extLst>
                    <a:ext uri="{9D8B030D-6E8A-4147-A177-3AD203B41FA5}">
                      <a16:colId xmlns:a16="http://schemas.microsoft.com/office/drawing/2014/main" val="20000"/>
                    </a:ext>
                  </a:extLst>
                </a:gridCol>
              </a:tblGrid>
              <a:tr h="222885">
                <a:tc>
                  <a:txBody>
                    <a:bodyPr/>
                    <a:lstStyle/>
                    <a:p>
                      <a:endParaRPr lang="en-US" sz="1000" dirty="0"/>
                    </a:p>
                  </a:txBody>
                  <a:tcPr marL="68580" marR="68580" marT="34290" marB="3429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TextBox 4"/>
          <p:cNvSpPr txBox="1"/>
          <p:nvPr/>
        </p:nvSpPr>
        <p:spPr>
          <a:xfrm>
            <a:off x="9426679" y="4250880"/>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1272454427"/>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752657631"/>
              </p:ext>
            </p:extLst>
          </p:nvPr>
        </p:nvGraphicFramePr>
        <p:xfrm>
          <a:off x="461010" y="1332436"/>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pPr>
              <a:lnSpc>
                <a:spcPts val="2100"/>
              </a:lnSpc>
            </a:pPr>
            <a:r>
              <a:rPr lang="en-US" sz="2000" dirty="0"/>
              <a:t>Ledipasvir-Sofosbuvir + Ribavirin in Advanced Liver Disease</a:t>
            </a:r>
            <a:br>
              <a:rPr lang="en-US" sz="2000" dirty="0"/>
            </a:br>
            <a:r>
              <a:rPr lang="en-US" sz="2000" dirty="0"/>
              <a:t>SOLAR-2 (Cohort A= Pre-transplantation): Results</a:t>
            </a:r>
          </a:p>
        </p:txBody>
      </p:sp>
      <p:sp>
        <p:nvSpPr>
          <p:cNvPr id="9" name="Text Placeholder 8"/>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SOLAR-2 Cohort A (Pre-Transplantation): SVR12 Results</a:t>
            </a:r>
          </a:p>
        </p:txBody>
      </p:sp>
      <p:sp>
        <p:nvSpPr>
          <p:cNvPr id="7" name="Content Placeholder 6"/>
          <p:cNvSpPr>
            <a:spLocks noGrp="1"/>
          </p:cNvSpPr>
          <p:nvPr>
            <p:ph type="body" sz="quarter" idx="14"/>
          </p:nvPr>
        </p:nvSpPr>
        <p:spPr/>
        <p:txBody>
          <a:bodyPr/>
          <a:lstStyle/>
          <a:p>
            <a:r>
              <a:rPr lang="en-US" dirty="0"/>
              <a:t>Source: </a:t>
            </a:r>
            <a:r>
              <a:rPr lang="en-US" dirty="0" err="1"/>
              <a:t>Manns</a:t>
            </a:r>
            <a:r>
              <a:rPr lang="en-US" dirty="0"/>
              <a:t> M, et al. Lancet Infect Dis. 2016;16:685-97.</a:t>
            </a:r>
          </a:p>
        </p:txBody>
      </p:sp>
      <p:sp>
        <p:nvSpPr>
          <p:cNvPr id="13" name="Rectangle 12"/>
          <p:cNvSpPr/>
          <p:nvPr/>
        </p:nvSpPr>
        <p:spPr>
          <a:xfrm>
            <a:off x="2572284" y="3762085"/>
            <a:ext cx="77018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43/50</a:t>
            </a:r>
          </a:p>
        </p:txBody>
      </p:sp>
      <p:sp>
        <p:nvSpPr>
          <p:cNvPr id="21" name="Rectangle 20"/>
          <p:cNvSpPr/>
          <p:nvPr/>
        </p:nvSpPr>
        <p:spPr>
          <a:xfrm>
            <a:off x="1726250" y="3762085"/>
            <a:ext cx="76912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39/47</a:t>
            </a:r>
          </a:p>
        </p:txBody>
      </p:sp>
      <p:sp>
        <p:nvSpPr>
          <p:cNvPr id="22" name="Rectangle 21"/>
          <p:cNvSpPr/>
          <p:nvPr/>
        </p:nvSpPr>
        <p:spPr>
          <a:xfrm>
            <a:off x="5100126" y="3762084"/>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24/25</a:t>
            </a:r>
          </a:p>
        </p:txBody>
      </p:sp>
      <p:sp>
        <p:nvSpPr>
          <p:cNvPr id="23" name="Rectangle 22"/>
          <p:cNvSpPr/>
          <p:nvPr/>
        </p:nvSpPr>
        <p:spPr>
          <a:xfrm>
            <a:off x="4263417" y="3762084"/>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22/26</a:t>
            </a:r>
          </a:p>
        </p:txBody>
      </p:sp>
      <p:sp>
        <p:nvSpPr>
          <p:cNvPr id="24" name="Rectangle 23"/>
          <p:cNvSpPr/>
          <p:nvPr/>
        </p:nvSpPr>
        <p:spPr>
          <a:xfrm>
            <a:off x="7520454" y="3762084"/>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19/25</a:t>
            </a:r>
          </a:p>
        </p:txBody>
      </p:sp>
      <p:sp>
        <p:nvSpPr>
          <p:cNvPr id="25" name="Rectangle 24"/>
          <p:cNvSpPr/>
          <p:nvPr/>
        </p:nvSpPr>
        <p:spPr>
          <a:xfrm>
            <a:off x="6685635" y="3762084"/>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17/21</a:t>
            </a:r>
          </a:p>
        </p:txBody>
      </p:sp>
      <p:sp>
        <p:nvSpPr>
          <p:cNvPr id="28" name="Rectangle 25"/>
          <p:cNvSpPr>
            <a:spLocks noChangeArrowheads="1"/>
          </p:cNvSpPr>
          <p:nvPr/>
        </p:nvSpPr>
        <p:spPr bwMode="auto">
          <a:xfrm>
            <a:off x="1146737" y="4411395"/>
            <a:ext cx="7475969" cy="434926"/>
          </a:xfrm>
          <a:prstGeom prst="rect">
            <a:avLst/>
          </a:prstGeom>
          <a:solidFill>
            <a:schemeClr val="bg1">
              <a:lumMod val="95000"/>
            </a:schemeClr>
          </a:solidFill>
          <a:ln w="12700">
            <a:noFill/>
            <a:miter lim="800000"/>
            <a:headEnd/>
            <a:tailEnd/>
          </a:ln>
        </p:spPr>
        <p:txBody>
          <a:bodyPr lIns="205740" tIns="34073" rIns="0" bIns="34073" anchor="ctr">
            <a:prstTxWarp prst="textNoShape">
              <a:avLst/>
            </a:prstTxWarp>
          </a:bodyPr>
          <a:lstStyle/>
          <a:p>
            <a:pPr defTabSz="701279">
              <a:spcBef>
                <a:spcPts val="0"/>
              </a:spcBef>
            </a:pPr>
            <a:r>
              <a:rPr lang="en-US" sz="900" b="1" dirty="0">
                <a:latin typeface="Arial"/>
                <a:cs typeface="Arial"/>
              </a:rPr>
              <a:t>Abbreviations</a:t>
            </a:r>
            <a:r>
              <a:rPr lang="en-US" sz="900" dirty="0">
                <a:latin typeface="Arial"/>
                <a:cs typeface="Arial"/>
              </a:rPr>
              <a:t>: CTP=Child-Turcotte-Pugh</a:t>
            </a:r>
          </a:p>
          <a:p>
            <a:pPr defTabSz="701279">
              <a:spcBef>
                <a:spcPts val="0"/>
              </a:spcBef>
            </a:pPr>
            <a:r>
              <a:rPr lang="en-US" sz="900" dirty="0">
                <a:solidFill>
                  <a:srgbClr val="000000"/>
                </a:solidFill>
                <a:latin typeface="Arial" pitchFamily="22" charset="0"/>
              </a:rPr>
              <a:t>Notes: 6 subjects excluded because received transplant before SVR12 could be assessed; SVR12 estimates reflect combination of GT1 and GT4 outcomes together, and differ from stratified SVR12 estimates presented in the published manuscript.</a:t>
            </a:r>
          </a:p>
        </p:txBody>
      </p:sp>
    </p:spTree>
    <p:extLst>
      <p:ext uri="{BB962C8B-B14F-4D97-AF65-F5344CB8AC3E}">
        <p14:creationId xmlns:p14="http://schemas.microsoft.com/office/powerpoint/2010/main" val="3146288606"/>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5812"/>
            <a:ext cx="8515350" cy="742950"/>
          </a:xfrm>
        </p:spPr>
        <p:txBody>
          <a:bodyPr>
            <a:normAutofit/>
          </a:bodyPr>
          <a:lstStyle/>
          <a:p>
            <a:pPr>
              <a:lnSpc>
                <a:spcPts val="2100"/>
              </a:lnSpc>
            </a:pPr>
            <a:r>
              <a:rPr lang="en-US" sz="2000" dirty="0"/>
              <a:t>Ledipasvir-Sofosbuvir + Ribavirin in Advanced Liver Disease</a:t>
            </a:r>
            <a:br>
              <a:rPr lang="en-US" sz="2000" dirty="0"/>
            </a:br>
            <a:r>
              <a:rPr lang="en-US" sz="2000" dirty="0"/>
              <a:t>SOLAR-2 (Cohort B = Post-transplantation): Results</a:t>
            </a:r>
          </a:p>
        </p:txBody>
      </p:sp>
      <p:sp>
        <p:nvSpPr>
          <p:cNvPr id="9" name="Text Placeholder 8"/>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SOLAR-2 Cohort B (Post-Transplantation): SVR12 Results</a:t>
            </a:r>
          </a:p>
        </p:txBody>
      </p:sp>
      <p:sp>
        <p:nvSpPr>
          <p:cNvPr id="7" name="Content Placeholder 6"/>
          <p:cNvSpPr>
            <a:spLocks noGrp="1"/>
          </p:cNvSpPr>
          <p:nvPr>
            <p:ph type="body" sz="quarter" idx="14"/>
          </p:nvPr>
        </p:nvSpPr>
        <p:spPr/>
        <p:txBody>
          <a:bodyPr/>
          <a:lstStyle/>
          <a:p>
            <a:r>
              <a:rPr lang="en-US" dirty="0"/>
              <a:t>Source: </a:t>
            </a:r>
            <a:r>
              <a:rPr lang="en-US" dirty="0" err="1"/>
              <a:t>Manns</a:t>
            </a:r>
            <a:r>
              <a:rPr lang="en-US" dirty="0"/>
              <a:t> M, et al. Lancet Infect Dis. 2016;16:685-97.</a:t>
            </a:r>
          </a:p>
        </p:txBody>
      </p:sp>
      <p:graphicFrame>
        <p:nvGraphicFramePr>
          <p:cNvPr id="12" name="Chart 11"/>
          <p:cNvGraphicFramePr>
            <a:graphicFrameLocks/>
          </p:cNvGraphicFramePr>
          <p:nvPr>
            <p:extLst>
              <p:ext uri="{D42A27DB-BD31-4B8C-83A1-F6EECF244321}">
                <p14:modId xmlns:p14="http://schemas.microsoft.com/office/powerpoint/2010/main" val="3822177085"/>
              </p:ext>
            </p:extLst>
          </p:nvPr>
        </p:nvGraphicFramePr>
        <p:xfrm>
          <a:off x="457200" y="1382469"/>
          <a:ext cx="8229600" cy="301752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6434189" y="3823552"/>
            <a:ext cx="482387" cy="2800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4/5</a:t>
            </a:r>
          </a:p>
        </p:txBody>
      </p:sp>
      <p:sp>
        <p:nvSpPr>
          <p:cNvPr id="25" name="Rectangle 24"/>
          <p:cNvSpPr/>
          <p:nvPr/>
        </p:nvSpPr>
        <p:spPr>
          <a:xfrm>
            <a:off x="5912061" y="3814737"/>
            <a:ext cx="4823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1/3</a:t>
            </a:r>
          </a:p>
        </p:txBody>
      </p:sp>
      <p:sp>
        <p:nvSpPr>
          <p:cNvPr id="28" name="Rectangle 25"/>
          <p:cNvSpPr>
            <a:spLocks noChangeArrowheads="1"/>
          </p:cNvSpPr>
          <p:nvPr/>
        </p:nvSpPr>
        <p:spPr bwMode="auto">
          <a:xfrm>
            <a:off x="1146737" y="4341932"/>
            <a:ext cx="7467423" cy="498583"/>
          </a:xfrm>
          <a:prstGeom prst="rect">
            <a:avLst/>
          </a:prstGeom>
          <a:solidFill>
            <a:schemeClr val="bg1">
              <a:lumMod val="95000"/>
            </a:schemeClr>
          </a:solidFill>
          <a:ln w="12700">
            <a:noFill/>
            <a:miter lim="800000"/>
            <a:headEnd/>
            <a:tailEnd/>
          </a:ln>
        </p:spPr>
        <p:txBody>
          <a:bodyPr lIns="205740" tIns="34073" rIns="0" bIns="34073" anchor="ctr">
            <a:prstTxWarp prst="textNoShape">
              <a:avLst/>
            </a:prstTxWarp>
          </a:bodyPr>
          <a:lstStyle/>
          <a:p>
            <a:pPr defTabSz="701279">
              <a:spcBef>
                <a:spcPct val="50000"/>
              </a:spcBef>
            </a:pPr>
            <a:r>
              <a:rPr lang="en-US" sz="1000" b="1" dirty="0">
                <a:solidFill>
                  <a:srgbClr val="000000"/>
                </a:solidFill>
                <a:latin typeface="Arial" pitchFamily="22" charset="0"/>
              </a:rPr>
              <a:t>Abbreviations: </a:t>
            </a:r>
            <a:r>
              <a:rPr lang="en-US" sz="1000" dirty="0">
                <a:solidFill>
                  <a:srgbClr val="000000"/>
                </a:solidFill>
                <a:latin typeface="Arial" pitchFamily="22" charset="0"/>
              </a:rPr>
              <a:t>CTP=Child-Turcotte-Pugh; FCH=fibrosing cholestatic hepatitis</a:t>
            </a:r>
            <a:br>
              <a:rPr lang="en-US" sz="1000" dirty="0">
                <a:solidFill>
                  <a:srgbClr val="000000"/>
                </a:solidFill>
                <a:latin typeface="Arial" pitchFamily="22" charset="0"/>
              </a:rPr>
            </a:br>
            <a:r>
              <a:rPr lang="en-US" sz="1000" dirty="0">
                <a:solidFill>
                  <a:srgbClr val="000000"/>
                </a:solidFill>
                <a:latin typeface="Arial" pitchFamily="22" charset="0"/>
              </a:rPr>
              <a:t>Note: SVR12 estimates reflect combination of GT1 and GT4 outcomes together, and differ from stratified SVR12 estimates presented in the published manuscript.</a:t>
            </a:r>
          </a:p>
        </p:txBody>
      </p:sp>
      <p:sp>
        <p:nvSpPr>
          <p:cNvPr id="15" name="Rectangle 14"/>
          <p:cNvSpPr/>
          <p:nvPr/>
        </p:nvSpPr>
        <p:spPr>
          <a:xfrm>
            <a:off x="4952646" y="3808514"/>
            <a:ext cx="52691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23/23</a:t>
            </a:r>
          </a:p>
        </p:txBody>
      </p:sp>
      <p:sp>
        <p:nvSpPr>
          <p:cNvPr id="16" name="Rectangle 15"/>
          <p:cNvSpPr/>
          <p:nvPr/>
        </p:nvSpPr>
        <p:spPr>
          <a:xfrm>
            <a:off x="4444621" y="3820701"/>
            <a:ext cx="50802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21/22</a:t>
            </a:r>
          </a:p>
        </p:txBody>
      </p:sp>
      <p:sp>
        <p:nvSpPr>
          <p:cNvPr id="17" name="Rectangle 16"/>
          <p:cNvSpPr/>
          <p:nvPr/>
        </p:nvSpPr>
        <p:spPr>
          <a:xfrm>
            <a:off x="3493427" y="3820701"/>
            <a:ext cx="52796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32/33</a:t>
            </a:r>
          </a:p>
        </p:txBody>
      </p:sp>
      <p:sp>
        <p:nvSpPr>
          <p:cNvPr id="18" name="Rectangle 17"/>
          <p:cNvSpPr/>
          <p:nvPr/>
        </p:nvSpPr>
        <p:spPr>
          <a:xfrm>
            <a:off x="2980753" y="3820701"/>
            <a:ext cx="52058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33/34</a:t>
            </a:r>
          </a:p>
        </p:txBody>
      </p:sp>
      <p:sp>
        <p:nvSpPr>
          <p:cNvPr id="19" name="Rectangle 18"/>
          <p:cNvSpPr/>
          <p:nvPr/>
        </p:nvSpPr>
        <p:spPr>
          <a:xfrm>
            <a:off x="2016977" y="3820701"/>
            <a:ext cx="57866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49/49</a:t>
            </a:r>
          </a:p>
        </p:txBody>
      </p:sp>
      <p:sp>
        <p:nvSpPr>
          <p:cNvPr id="20" name="Rectangle 19"/>
          <p:cNvSpPr/>
          <p:nvPr/>
        </p:nvSpPr>
        <p:spPr>
          <a:xfrm>
            <a:off x="1542966" y="3820701"/>
            <a:ext cx="516571"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49/52</a:t>
            </a:r>
          </a:p>
        </p:txBody>
      </p:sp>
      <p:sp>
        <p:nvSpPr>
          <p:cNvPr id="21" name="Rectangle 20"/>
          <p:cNvSpPr/>
          <p:nvPr/>
        </p:nvSpPr>
        <p:spPr>
          <a:xfrm>
            <a:off x="7888623" y="3820699"/>
            <a:ext cx="4823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2/2</a:t>
            </a:r>
          </a:p>
        </p:txBody>
      </p:sp>
      <p:sp>
        <p:nvSpPr>
          <p:cNvPr id="22" name="Rectangle 21"/>
          <p:cNvSpPr/>
          <p:nvPr/>
        </p:nvSpPr>
        <p:spPr>
          <a:xfrm>
            <a:off x="7354170" y="3823552"/>
            <a:ext cx="4823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3/3</a:t>
            </a:r>
          </a:p>
        </p:txBody>
      </p:sp>
    </p:spTree>
    <p:extLst>
      <p:ext uri="{BB962C8B-B14F-4D97-AF65-F5344CB8AC3E}">
        <p14:creationId xmlns:p14="http://schemas.microsoft.com/office/powerpoint/2010/main" val="3403390325"/>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145812"/>
            <a:ext cx="8515350" cy="742950"/>
          </a:xfrm>
        </p:spPr>
        <p:txBody>
          <a:bodyPr>
            <a:normAutofit/>
          </a:bodyPr>
          <a:lstStyle/>
          <a:p>
            <a:r>
              <a:rPr lang="en-US" sz="2000" dirty="0"/>
              <a:t>Ledipasvir-Sofosbuvir + Ribavirin in Advanced Liver Disease</a:t>
            </a:r>
            <a:br>
              <a:rPr lang="en-US" sz="2000" dirty="0"/>
            </a:br>
            <a:r>
              <a:rPr lang="en-US" sz="2000" dirty="0"/>
              <a:t>SOLAR-2 (Cohort B = Post-transplantation): Conclusion</a:t>
            </a:r>
          </a:p>
        </p:txBody>
      </p:sp>
      <p:sp>
        <p:nvSpPr>
          <p:cNvPr id="2" name="Content Placeholder 1"/>
          <p:cNvSpPr>
            <a:spLocks noGrp="1"/>
          </p:cNvSpPr>
          <p:nvPr>
            <p:ph type="body" sz="quarter" idx="14"/>
          </p:nvPr>
        </p:nvSpPr>
        <p:spPr/>
        <p:txBody>
          <a:bodyPr/>
          <a:lstStyle/>
          <a:p>
            <a:r>
              <a:rPr lang="en-US" dirty="0"/>
              <a:t>Source: </a:t>
            </a:r>
            <a:r>
              <a:rPr lang="en-US" dirty="0" err="1"/>
              <a:t>Manns</a:t>
            </a:r>
            <a:r>
              <a:rPr lang="en-US" dirty="0"/>
              <a:t> M, et al. Lancet Infect Dis. 2016;16:685-97.</a:t>
            </a:r>
          </a:p>
        </p:txBody>
      </p:sp>
      <p:sp>
        <p:nvSpPr>
          <p:cNvPr id="3" name="Content Placeholder 2">
            <a:extLst>
              <a:ext uri="{FF2B5EF4-FFF2-40B4-BE49-F238E27FC236}">
                <a16:creationId xmlns:a16="http://schemas.microsoft.com/office/drawing/2014/main" id="{4D067DE1-D8F3-734C-8055-2404B7D7D6FB}"/>
              </a:ext>
            </a:extLst>
          </p:cNvPr>
          <p:cNvSpPr>
            <a:spLocks noGrp="1"/>
          </p:cNvSpPr>
          <p:nvPr>
            <p:ph sz="half" idx="2"/>
          </p:nvPr>
        </p:nvSpPr>
        <p:spPr>
          <a:xfrm>
            <a:off x="0" y="1936751"/>
            <a:ext cx="9144000" cy="1278068"/>
          </a:xfrm>
        </p:spPr>
        <p:txBody>
          <a:bodyPr>
            <a:normAutofit/>
          </a:bodyPr>
          <a:lstStyle/>
          <a:p>
            <a:r>
              <a:rPr lang="en-US" b="1" dirty="0">
                <a:solidFill>
                  <a:srgbClr val="C00000"/>
                </a:solidFill>
                <a:latin typeface="Arial"/>
                <a:cs typeface="Arial"/>
              </a:rPr>
              <a:t>Interpretation</a:t>
            </a:r>
            <a:r>
              <a:rPr lang="en-US" dirty="0">
                <a:solidFill>
                  <a:schemeClr val="tx1"/>
                </a:solidFill>
                <a:latin typeface="Arial"/>
                <a:cs typeface="Arial"/>
              </a:rPr>
              <a:t>: “</a:t>
            </a:r>
            <a:r>
              <a:rPr lang="en-US" dirty="0">
                <a:cs typeface="Arial"/>
              </a:rPr>
              <a:t>Ledipasvir-sofosbuvir and ribavirin provided high rates of SVR12 for patients with advanced liver disease, including those with decompensated cirrhosis before or after liver transplantation.” </a:t>
            </a:r>
            <a:endParaRPr lang="en-US" dirty="0">
              <a:latin typeface="Arial"/>
              <a:cs typeface="Arial"/>
            </a:endParaRPr>
          </a:p>
        </p:txBody>
      </p:sp>
    </p:spTree>
    <p:extLst>
      <p:ext uri="{BB962C8B-B14F-4D97-AF65-F5344CB8AC3E}">
        <p14:creationId xmlns:p14="http://schemas.microsoft.com/office/powerpoint/2010/main" val="33200599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83776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Ledipasvir-Sofosbuvir in Treatment-Naïve Patients</a:t>
            </a:r>
          </a:p>
        </p:txBody>
      </p:sp>
    </p:spTree>
    <p:extLst>
      <p:ext uri="{BB962C8B-B14F-4D97-AF65-F5344CB8AC3E}">
        <p14:creationId xmlns:p14="http://schemas.microsoft.com/office/powerpoint/2010/main" val="406677154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1800" dirty="0">
                <a:solidFill>
                  <a:srgbClr val="001D48"/>
                </a:solidFill>
              </a:rPr>
              <a:t>Ledipasvir-Sofosbuvir +/- Ribavirin in HCV Genotype 1</a:t>
            </a:r>
            <a:br>
              <a:rPr lang="en-US" sz="1800" dirty="0">
                <a:solidFill>
                  <a:srgbClr val="001D48"/>
                </a:solidFill>
              </a:rPr>
            </a:br>
            <a:r>
              <a:rPr lang="en-US" sz="2400" dirty="0">
                <a:solidFill>
                  <a:srgbClr val="001D48"/>
                </a:solidFill>
              </a:rPr>
              <a:t>ION-1</a:t>
            </a:r>
          </a:p>
        </p:txBody>
      </p:sp>
      <p:sp>
        <p:nvSpPr>
          <p:cNvPr id="2" name="Text Placeholder 1">
            <a:extLst>
              <a:ext uri="{FF2B5EF4-FFF2-40B4-BE49-F238E27FC236}">
                <a16:creationId xmlns:a16="http://schemas.microsoft.com/office/drawing/2014/main" id="{20BA7E6C-1E0F-A744-8558-8DA3A6EC67F6}"/>
              </a:ext>
            </a:extLst>
          </p:cNvPr>
          <p:cNvSpPr>
            <a:spLocks noGrp="1"/>
          </p:cNvSpPr>
          <p:nvPr>
            <p:ph type="body" sz="quarter" idx="15"/>
          </p:nvPr>
        </p:nvSpPr>
        <p:spPr/>
        <p:txBody>
          <a:bodyPr/>
          <a:lstStyle/>
          <a:p>
            <a:r>
              <a:rPr lang="en-US" dirty="0"/>
              <a:t>Source: </a:t>
            </a:r>
            <a:r>
              <a:rPr lang="en-US" dirty="0" err="1"/>
              <a:t>Afdhal</a:t>
            </a:r>
            <a:r>
              <a:rPr lang="en-US" dirty="0"/>
              <a:t> N, et al. N </a:t>
            </a:r>
            <a:r>
              <a:rPr lang="en-US" dirty="0" err="1"/>
              <a:t>Engl</a:t>
            </a:r>
            <a:r>
              <a:rPr lang="en-US" dirty="0"/>
              <a:t> J Med. 2014;370:1889-98.</a:t>
            </a:r>
          </a:p>
        </p:txBody>
      </p:sp>
      <p:sp>
        <p:nvSpPr>
          <p:cNvPr id="5" name="Text Placeholder 4">
            <a:extLst>
              <a:ext uri="{FF2B5EF4-FFF2-40B4-BE49-F238E27FC236}">
                <a16:creationId xmlns:a16="http://schemas.microsoft.com/office/drawing/2014/main" id="{FE9848B2-A44C-374C-9E4A-220B5D819278}"/>
              </a:ext>
            </a:extLst>
          </p:cNvPr>
          <p:cNvSpPr>
            <a:spLocks noGrp="1"/>
          </p:cNvSpPr>
          <p:nvPr>
            <p:ph type="body" idx="1"/>
          </p:nvPr>
        </p:nvSpPr>
        <p:spPr/>
        <p:txBody>
          <a:bodyPr/>
          <a:lstStyle/>
          <a:p>
            <a:r>
              <a:rPr lang="en-US" dirty="0"/>
              <a:t>Treatment Naïve, Phase 3 </a:t>
            </a:r>
          </a:p>
        </p:txBody>
      </p:sp>
    </p:spTree>
    <p:extLst>
      <p:ext uri="{BB962C8B-B14F-4D97-AF65-F5344CB8AC3E}">
        <p14:creationId xmlns:p14="http://schemas.microsoft.com/office/powerpoint/2010/main" val="2017110523"/>
      </p:ext>
    </p:extLst>
  </p:cSld>
  <p:clrMapOvr>
    <a:masterClrMapping/>
  </p:clrMapOvr>
  <p:transition spd="slow"/>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51362</TotalTime>
  <Words>9100</Words>
  <Application>Microsoft Macintosh PowerPoint</Application>
  <PresentationFormat>On-screen Show (16:9)</PresentationFormat>
  <Paragraphs>1703</Paragraphs>
  <Slides>79</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Arial</vt:lpstr>
      <vt:lpstr>Calibri</vt:lpstr>
      <vt:lpstr>Corbel</vt:lpstr>
      <vt:lpstr>Geneva</vt:lpstr>
      <vt:lpstr>Lucida Grande</vt:lpstr>
      <vt:lpstr>Symbol</vt:lpstr>
      <vt:lpstr>Times New Roman</vt:lpstr>
      <vt:lpstr>Wingdings</vt:lpstr>
      <vt:lpstr>AETC_Master_Template_061510</vt:lpstr>
      <vt:lpstr>Ledipasvir-Sofosbuvir (Harvoni)</vt:lpstr>
      <vt:lpstr>Ledipasvir-Sofosbuvir (Harvoni) Background and Dosing</vt:lpstr>
      <vt:lpstr>Ledipasvir-Sofosbuvir (Harvoni) Indications and Usage</vt:lpstr>
      <vt:lpstr>Ledipasvir-Sofosbuvir (Harvoni)</vt:lpstr>
      <vt:lpstr>Ledipasvir-Sofosbuvir (Harvoni): Indications and Usage</vt:lpstr>
      <vt:lpstr>Ledipasvir-Sofosbuvir (Harvoni): Adverse Effects</vt:lpstr>
      <vt:lpstr>PowerPoint Presentation</vt:lpstr>
      <vt:lpstr>Ledipasvir-Sofosbuvir in Treatment-Naïve Patients</vt:lpstr>
      <vt:lpstr>Ledipasvir-Sofosbuvir +/- Ribavirin in HCV Genotype 1 ION-1</vt:lpstr>
      <vt:lpstr>Ledipasvir-Sofosbuvir +/- Ribavirin in Treatment-Naïve HCV GT 1 ION-1 Study: Features</vt:lpstr>
      <vt:lpstr>Ledipasvir-Sofosbuvir +/- Ribavirin in Treatment-Naïve HCV GT 1 ION-1 Study: Study Design</vt:lpstr>
      <vt:lpstr>Ledipasvir-Sofosbuvir +/- Ribavirin in Treatment-Naïve HCV GT 1 ION-1 Study: Baseline Characteristics</vt:lpstr>
      <vt:lpstr>Ledipasvir-Sofosbuvir +/- Ribavirin in Treatment-Naïve HCV GT 1 ION-1 Study: Results</vt:lpstr>
      <vt:lpstr>Ledipasvir-Sofosbuvir +/- Ribavirin in Treatment-Naïve HCV GT 1 ION-1 Study: Results</vt:lpstr>
      <vt:lpstr>Ledipasvir-Sofosbuvir +/- Ribavirin in Treatment-Naïve HCV GT 1 ION-1 Study: Results for Ledipasvir-Sofosbuvir</vt:lpstr>
      <vt:lpstr>Ledipasvir-Sofosbuvir +/- Ribavirin in Treatment-Naïve HCV GT 1 ION-1 Study: Resistance Data</vt:lpstr>
      <vt:lpstr>Ledipasvir-Sofosbuvir +/- Ribavirin in Treatment-Naïve HCV GT 1 ION-1 Study: Conclusions</vt:lpstr>
      <vt:lpstr>Ledipasvir-Sofosbuvir for 8 or 12 weeks in HCV GT1 ION-3</vt:lpstr>
      <vt:lpstr>Ledipasvir-Sofosbuvir for 8 or 12 Weeks in Treatment-Naïve HCV GT 1 ION-3 Study: Features</vt:lpstr>
      <vt:lpstr>Ledipasvir-Sofosbuvir for 8 or 12 Weeks in Treatment-Naïve HCV GT 1 ION-3 Study: Study Design</vt:lpstr>
      <vt:lpstr>Ledipasvir-Sofosbuvir for 8 or 12 Weeks in Treatment-Naïve HCV GT 1 ION-3 Study: Baseline Characteristics</vt:lpstr>
      <vt:lpstr>Ledipasvir-Sofosbuvir for 8 or 12 Weeks in Treatment-Naïve HCV GT 1 ION-3 Study: Results</vt:lpstr>
      <vt:lpstr>Ledipasvir-Sofosbuvir for 8 or 12 Weeks in Treatment-Naïve HCV GT 1 ION-3 Study: Results</vt:lpstr>
      <vt:lpstr>Ledipasvir-Sofosbuvir for 8 or 12 Weeks in Treatment-Naïve HCV GT 1 ION-3 Study: Resistance Data</vt:lpstr>
      <vt:lpstr>Ledipasvir-Sofosbuvir for 8 or 12 Weeks in Treatment-Naïve HCV GT 1 ION-3 Study: Conclusions</vt:lpstr>
      <vt:lpstr>Ledipasvir-Sofosbuvir in Treatment-Experienced Patients</vt:lpstr>
      <vt:lpstr>Ledipasvir-Sofosbuvir +/- Ribavirin in HCV Genotype 1 ION-2</vt:lpstr>
      <vt:lpstr>Ledipasvir-Sofosbuvir +/- Ribavirin in Treatment-Experienced HCV GT 1 ION-2 Study: Features</vt:lpstr>
      <vt:lpstr>Ledipasvir-Sofosbuvir +/- Ribavirin in Treatment-Experienced HCV GT 1 ION-2 Study: Study Design</vt:lpstr>
      <vt:lpstr>Ledipasvir-Sofosbuvir +/- Ribavirin in Treatment-Experienced HCV GT 1 ION-2 Study: Baseline Characteristics</vt:lpstr>
      <vt:lpstr>Ledipasvir-Sofosbuvir +/- Ribavirin in Treatment-experienced HCV GT 1 ION-2 Study: Results</vt:lpstr>
      <vt:lpstr>Ledipasvir-Sofosbuvir +/- Ribavirin in Treatment-experienced HCV GT 1 ION-2 Study: Results</vt:lpstr>
      <vt:lpstr>Ledipasvir-Sofosbuvir +/- Ribavirin in Treatment-experienced HCV GT 1 ION-2 Study: Results for Ledipasvir-Sofosbuvir</vt:lpstr>
      <vt:lpstr>Ledipasvir-Sofosbuvir +/- Ribavirin in Treatment-experienced HCV GT 1 ION-2 Study: Results</vt:lpstr>
      <vt:lpstr>Ledipasvir-Sofosbuvir +/- Ribavirin in Treatment-experienced HCV GT 1 ION-2 Study: Resistance Data</vt:lpstr>
      <vt:lpstr>Ledipasvir-Sofosbuvir +/- Ribavirin in Treatment-Experienced HCV GT 1 ION-2 Study: Conclusions</vt:lpstr>
      <vt:lpstr>Ledipasvir-Sofosbuvir in Treatment-Experienced GT1 with Cirrhosis SIRIUS</vt:lpstr>
      <vt:lpstr>Ledipasvir-Sofosbuvir in Treatment-Experienced GT1 with Cirrhosis  SIRIUS Trial: Features</vt:lpstr>
      <vt:lpstr>Ledipasvir-Sofosbuvir in Treatment-Experienced GT1 with Cirrhosis  SIRIUS Trial: Study Design</vt:lpstr>
      <vt:lpstr>Ledipasvir-Sofosbuvir in Treatment-Experienced GT1 with Cirrhosis  SIRIUS Trial: Baseline Characteristics</vt:lpstr>
      <vt:lpstr>Ledipasvir-Sofosbuvir in Treatment-Experienced GT1 with Cirrhosis  SIRIUS Trial: Baseline Characteristics (continued)</vt:lpstr>
      <vt:lpstr>Ledipasvir-Sofosbuvir in Treatment-Experienced GT1 with Cirrhosis  SIRIUS Trial: Results</vt:lpstr>
      <vt:lpstr>Ledipasvir-Sofosbuvir in Treatment-Experienced GT1 with Cirrhosis  SIRIUS Trial: Results</vt:lpstr>
      <vt:lpstr>Ledipasvir-Sofosbuvir in Treatment-Experienced GT1 with Cirrhosis  SIRIUS Trial: Results HCV Sequence Analysis</vt:lpstr>
      <vt:lpstr>Ledipasvir-Sofosbuvir in Treatment-Experienced GT1 with Cirrhosis  SIRIUS Trial: Safety Summary</vt:lpstr>
      <vt:lpstr>Ledipasvir-Sofosbuvir in Treatment-Experienced GT1 with Cirrhosis  SIRIUS Trial: Adverse Events ≥10%</vt:lpstr>
      <vt:lpstr>Ledipasvir-Sofosbuvir in Treatment-Experienced GT1 with Cirrhosis  SIRIUS Trial: Interpretation</vt:lpstr>
      <vt:lpstr>Ledipasvir-Sofosbuvir in HIV Coinfection</vt:lpstr>
      <vt:lpstr>Ledipasvir-Sofosbuvir in GT1 or GT4 and HIV Coinfection ION-4</vt:lpstr>
      <vt:lpstr>Ledipasvir-Sofosbuvir in GT1 or GT4 with HIV Coinfection ION-4 Trial: Features</vt:lpstr>
      <vt:lpstr>Ledipasvir-Sofosbuvir in GT1 or GT4 with HIV Coinfection ION-4 Trial: Study Design</vt:lpstr>
      <vt:lpstr>Ledipasvir-Sofosbuvir in GT1 or GT4 with HIV Coinfection ION-4 Trial: Baseline Characteristics</vt:lpstr>
      <vt:lpstr>Ledipasvir-Sofosbuvir in GT1 or GT4 with HIV Coinfection ION-4 Trial: Antiretroviral Regimens</vt:lpstr>
      <vt:lpstr>Ledipasvir-Sofosbuvir in GT1 or GT4 with HIV Coinfection ION-4 Trial: Results</vt:lpstr>
      <vt:lpstr>Ledipasvir-Sofosbuvir in GT1 or GT4 with HIV Coinfection ION-4 Trial: Results</vt:lpstr>
      <vt:lpstr>Ledipasvir-Sofosbuvir in GT1 or GT4 with HIV Coinfection ION-4 Trial: Adverse Effects</vt:lpstr>
      <vt:lpstr>Ledipasvir-Sofosbuvir in GT1 or GT4 with HIV Coinfection ION-4 Trial: Conclusions</vt:lpstr>
      <vt:lpstr>Sofosbuvir in Patients Pre- and Post-Liver Transplant</vt:lpstr>
      <vt:lpstr>Ledipasvir-Sofosbuvir + RBV in HCV GT 1,4 and Advanced Liver Disease SOLAR-1 (Cohorts A and B)</vt:lpstr>
      <vt:lpstr>Ledipasvir-Sofosbuvir + Ribavirin in Advanced Liver Disease SOLAR-1 (Cohorts A and B): Features</vt:lpstr>
      <vt:lpstr>Ledipasvir-Sofosbuvir + Ribavirin in HCV GT 1,4 SOLAR-1 (Cohort A = Pre-transplantation): Study Design</vt:lpstr>
      <vt:lpstr>Ledipasvir-Sofosbuvir + Ribavirin in HCV GT 1,4 SOLAR-1 (Cohort A = Pre-transplantation): Baseline Characteristics</vt:lpstr>
      <vt:lpstr>Ledipasvir-Sofosbuvir + Ribavirin in HCV GT 1,4 SOLAR-1 (Cohort A = Pre-transplantation): Baseline Liver Status</vt:lpstr>
      <vt:lpstr>Ledipasvir-Sofosbuvir + Ribavirin in HCV GT 1,4 SOLAR-1 (Cohort A= Pre-transplantation): Results</vt:lpstr>
      <vt:lpstr>Ledipasvir-Sofosbuvir + Ribavirin in HCV GT 1,4 SOLAR-1 (Cohort B = Post Transplant): Study Design</vt:lpstr>
      <vt:lpstr>Ledipasvir-Sofosbuvir + Ribavirin in HCV GT 1,4 SOLAR-1 (Cohort B = Post-transplantation): Baseline Characteristics</vt:lpstr>
      <vt:lpstr>Ledipasvir-Sofosbuvir + Ribavirin in HCV GT 1,4 SOLAR-1 (Cohort B = Post-transplantation): Baseline Characteristics</vt:lpstr>
      <vt:lpstr>Ledipasvir-Sofosbuvir + Ribavirin in HCV GT 1,4 SOLAR-1 (Cohort B = Post-transplantation): Results</vt:lpstr>
      <vt:lpstr>Ledipasvir-Sofosbuvir + RBV in Advanced Liver Disease SOLAR-1 (Cohorts A and B): Conclusion</vt:lpstr>
      <vt:lpstr>Ledipasvir-Sofosbuvir + RBV in Decompensated Cirrhosis or Post-Liver Transplantation SOLAR-2</vt:lpstr>
      <vt:lpstr>Ledipasvir-Sofosbuvir + Ribavirin in Advanced Liver Disease SOLAR-2: Features</vt:lpstr>
      <vt:lpstr>Ledipasvir-Sofosbuvir + Ribavirin in Advanced Liver Disease SOLAR-2: Design</vt:lpstr>
      <vt:lpstr>Ledipasvir-Sofosbuvir + Ribavirin in Advanced Liver Disease SOLAR-2 (Cohort A = Pre-transplantation): Baseline Characteristics</vt:lpstr>
      <vt:lpstr>Ledipasvir-Sofosbuvir + Ribavirin in Advanced Liver Disease SOLAR-2 (Cohort B = Post-transplantation): Baseline Characteristics</vt:lpstr>
      <vt:lpstr>Ledipasvir-Sofosbuvir + Ribavirin in Advanced Liver Disease SOLAR-2 (Cohort B = Post-transplantation): Baseline Characteristics</vt:lpstr>
      <vt:lpstr>Ledipasvir-Sofosbuvir + Ribavirin in Advanced Liver Disease SOLAR-2 (Cohort A= Pre-transplantation): Results</vt:lpstr>
      <vt:lpstr>Ledipasvir-Sofosbuvir + Ribavirin in Advanced Liver Disease SOLAR-2 (Cohort B = Post-transplantation): Results</vt:lpstr>
      <vt:lpstr>Ledipasvir-Sofosbuvir + Ribavirin in Advanced Liver Disease SOLAR-2 (Cohort B = Post-transplantation): Conclusion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1539</cp:revision>
  <cp:lastPrinted>2019-10-21T18:40:24Z</cp:lastPrinted>
  <dcterms:created xsi:type="dcterms:W3CDTF">2010-11-28T05:36:22Z</dcterms:created>
  <dcterms:modified xsi:type="dcterms:W3CDTF">2022-07-05T16:25:20Z</dcterms:modified>
</cp:coreProperties>
</file>