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33" r:id="rId2"/>
    <p:sldId id="734" r:id="rId3"/>
    <p:sldId id="735" r:id="rId4"/>
    <p:sldId id="736" r:id="rId5"/>
    <p:sldId id="737" r:id="rId6"/>
    <p:sldId id="738" r:id="rId7"/>
    <p:sldId id="739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75520073879654"/>
          <c:y val="3.5802469135802498E-2"/>
          <c:w val="0.86556236026052313"/>
          <c:h val="0.81696777486147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8D0-4D42-9271-7AB81A5830F2}"/>
              </c:ext>
            </c:extLst>
          </c:dPt>
          <c:dPt>
            <c:idx val="1"/>
            <c:invertIfNegative val="0"/>
            <c:bubble3D val="0"/>
            <c:spPr>
              <a:solidFill>
                <a:srgbClr val="9F834A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8D0-4D42-9271-7AB81A5830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8D0-4D42-9271-7AB81A5830F2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Ledipasvir-sofosbuvir</c:v>
                </c:pt>
                <c:pt idx="1">
                  <c:v>Ledipasvir-sofosbuvir _x000d_+ GS-9669</c:v>
                </c:pt>
                <c:pt idx="2">
                  <c:v>Ledipasvir-sofosbuvir _x000d_+ GS-9451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95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D0-4D42-9271-7AB81A5830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1"/>
        <c:axId val="2049875960"/>
        <c:axId val="1980300984"/>
      </c:barChart>
      <c:catAx>
        <c:axId val="2049875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8030098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803009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b="1" i="0" baseline="0" dirty="0">
                    <a:effectLst/>
                  </a:rPr>
                  <a:t>Patients (%) with </a:t>
                </a:r>
                <a:br>
                  <a:rPr lang="en-US" sz="1400" b="1" i="0" baseline="0" dirty="0">
                    <a:effectLst/>
                  </a:rPr>
                </a:br>
                <a:r>
                  <a:rPr lang="en-US" sz="1400" b="1" i="0" baseline="0" dirty="0">
                    <a:effectLst/>
                  </a:rPr>
                  <a:t>HCV RNA &lt;25 IU/mL</a:t>
                </a:r>
                <a:endParaRPr lang="en-US" sz="14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1371634101292896E-3"/>
              <c:y val="0.226793497846062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498759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3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7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7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2000"/>
              </a:spcBef>
            </a:pPr>
            <a:r>
              <a:rPr lang="en-US" sz="2800" dirty="0"/>
              <a:t>Ledipasvir-Sofosbuvir +/- 3</a:t>
            </a:r>
            <a:r>
              <a:rPr lang="en-US" sz="2800" baseline="30000" dirty="0"/>
              <a:t>rd</a:t>
            </a:r>
            <a:r>
              <a:rPr lang="en-US" sz="2800" dirty="0"/>
              <a:t> DAA in HCV Genotype 1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NIAID SYNERGY: Genotype 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</a:t>
            </a:r>
          </a:p>
        </p:txBody>
      </p:sp>
      <p:sp>
        <p:nvSpPr>
          <p:cNvPr id="5" name="Rectangle 4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(unfavorable baseline treatment characteristics)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/>
              <a:t>Kohli A, et al.  Lancet. 2015:385:1107-13.</a:t>
            </a:r>
          </a:p>
        </p:txBody>
      </p:sp>
    </p:spTree>
    <p:extLst>
      <p:ext uri="{BB962C8B-B14F-4D97-AF65-F5344CB8AC3E}">
        <p14:creationId xmlns:p14="http://schemas.microsoft.com/office/powerpoint/2010/main" val="5258586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Lancet. 2015:385:1107-13.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[GS-9669 or GS-9451] in Naïve GT1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NIAID SYNERGY GT-1 Trial: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90957"/>
              </p:ext>
            </p:extLst>
          </p:nvPr>
        </p:nvGraphicFramePr>
        <p:xfrm>
          <a:off x="495300" y="1676400"/>
          <a:ext cx="8115300" cy="404527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NIAID SYNERGY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2a, using fixed dose ledipasvir-sofosbuvir alone or in combination with either GS-9669 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non-nucleoside NS5B inhibitor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) or GS-9451 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NS3/4A protease inhibitor)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in treatment-naïve GT 1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single site,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- 18 years of age or older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 naive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≥2,000 IU/mL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Patients in 6 week group excluded if cirrhotic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09079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Lancet. 2015:385:1107-13.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[GS-9669 or GS-9451] in Naïve GT1</a:t>
            </a:r>
            <a:br>
              <a:rPr lang="en-US" sz="2400" dirty="0"/>
            </a:br>
            <a:r>
              <a:rPr lang="en-US" sz="2400" dirty="0"/>
              <a:t>NIAID SYNERGY GT-1 Trial: Features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794347" y="3111202"/>
            <a:ext cx="1371598" cy="5404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</a:t>
            </a:r>
            <a:br>
              <a:rPr lang="en-US" sz="1400" b="1" dirty="0">
                <a:latin typeface="Arial"/>
                <a:cs typeface="Arial"/>
              </a:rPr>
            </a:br>
            <a:r>
              <a:rPr lang="en-US" sz="1400" b="1" dirty="0">
                <a:latin typeface="Arial"/>
                <a:cs typeface="Arial"/>
              </a:rPr>
              <a:t>GS-9669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02301" y="2225984"/>
            <a:ext cx="1825242" cy="54864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Naïve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i="1" dirty="0">
                <a:solidFill>
                  <a:srgbClr val="FFFFFF"/>
                </a:solidFill>
                <a:latin typeface="Arial"/>
                <a:cs typeface="Arial"/>
              </a:rPr>
              <a:t>All stages fibrosis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61800" y="31777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61800" y="22828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20</a:t>
            </a: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794347" y="4053120"/>
            <a:ext cx="1371598" cy="540442"/>
          </a:xfrm>
          <a:prstGeom prst="rect">
            <a:avLst/>
          </a:prstGeom>
          <a:solidFill>
            <a:srgbClr val="D4CBDA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</a:t>
            </a:r>
            <a:br>
              <a:rPr lang="en-US" sz="1400" b="1" dirty="0">
                <a:latin typeface="Arial"/>
                <a:cs typeface="Arial"/>
              </a:rPr>
            </a:br>
            <a:r>
              <a:rPr lang="en-US" sz="1400" b="1" dirty="0">
                <a:latin typeface="Arial"/>
                <a:cs typeface="Arial"/>
              </a:rPr>
              <a:t>GS-9451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061800" y="411628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20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2794342" y="2225984"/>
            <a:ext cx="2743200" cy="540442"/>
          </a:xfrm>
          <a:prstGeom prst="rect">
            <a:avLst/>
          </a:prstGeom>
          <a:solidFill>
            <a:srgbClr val="B1C7DE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02301" y="3111202"/>
            <a:ext cx="1825242" cy="54864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Naïve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i="1" dirty="0">
                <a:solidFill>
                  <a:srgbClr val="FFFFFF"/>
                </a:solidFill>
                <a:latin typeface="Arial"/>
                <a:cs typeface="Arial"/>
              </a:rPr>
              <a:t>Cirrhosis excluded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2301" y="4053120"/>
            <a:ext cx="1825242" cy="548640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Naïve</a:t>
            </a: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i="1" dirty="0">
                <a:solidFill>
                  <a:srgbClr val="FFFFFF"/>
                </a:solidFill>
                <a:latin typeface="Arial"/>
                <a:cs typeface="Arial"/>
              </a:rPr>
              <a:t>Cirrhosis excluded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539920" y="249188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191000" y="338364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191000" y="432708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6949" y="4953000"/>
            <a:ext cx="9162288" cy="13532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LDV-SOF= ledipasvir-sofosbuvir</a:t>
            </a:r>
          </a:p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GS-9669: 500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GS-9451: 80 mg once daily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34" name="Rectangle 33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3716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445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0228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903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6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81584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17235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29562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269133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5551155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66625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18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694459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7913460" y="228928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553200" y="318103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53200" y="412447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34960337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Lancet. 2015:385:1107-13.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[GS-9669 or GS-9451] in Naïve GT1</a:t>
            </a:r>
            <a:br>
              <a:rPr lang="en-US" sz="2400" dirty="0"/>
            </a:br>
            <a:r>
              <a:rPr lang="en-US" sz="2400" dirty="0"/>
              <a:t>NIAID SYNERGY GT-1 Trial: Participants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3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726314"/>
              </p:ext>
            </p:extLst>
          </p:nvPr>
        </p:nvGraphicFramePr>
        <p:xfrm>
          <a:off x="228600" y="1347891"/>
          <a:ext cx="8686800" cy="486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553">
                <a:tc>
                  <a:txBody>
                    <a:bodyPr/>
                    <a:lstStyle/>
                    <a:p>
                      <a:r>
                        <a:rPr lang="en-US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LDV-SOF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 x 12 weeks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20)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LDV-SOF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+ GS-9669 x 6 weeks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20)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LDV-SOF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+ GS-9451 x 6 weeks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20)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21">
                <a:tc>
                  <a:txBody>
                    <a:bodyPr/>
                    <a:lstStyle/>
                    <a:p>
                      <a:r>
                        <a:rPr lang="en-US" sz="1600" dirty="0"/>
                        <a:t>Age, mean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54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221">
                <a:tc>
                  <a:txBody>
                    <a:bodyPr/>
                    <a:lstStyle/>
                    <a:p>
                      <a:r>
                        <a:rPr lang="en-US" sz="1600" dirty="0"/>
                        <a:t>Male,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750">
                <a:tc>
                  <a:txBody>
                    <a:bodyPr/>
                    <a:lstStyle/>
                    <a:p>
                      <a:r>
                        <a:rPr lang="en-US" sz="1600" dirty="0"/>
                        <a:t>Black, %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White,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90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10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355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HCV genotype, %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1A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1B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55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70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85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15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7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HCV RNA &gt;800,000 IU/mL, %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7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IL28B CT/TT,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75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1355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Advanced</a:t>
                      </a:r>
                      <a:r>
                        <a:rPr lang="en-US" sz="1600" baseline="0" dirty="0"/>
                        <a:t> fibrosis, %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Knodell</a:t>
                      </a:r>
                      <a:r>
                        <a:rPr lang="en-US" sz="1600" baseline="0" dirty="0"/>
                        <a:t> score 3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</a:t>
                      </a:r>
                      <a:r>
                        <a:rPr lang="en-US" sz="1600" baseline="0" dirty="0" err="1"/>
                        <a:t>Knodell</a:t>
                      </a:r>
                      <a:r>
                        <a:rPr lang="en-US" sz="1600" baseline="0" dirty="0"/>
                        <a:t> score 4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25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15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25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25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84318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Lancet. 2015:385:1107-13.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[GS-9669 or GS-9451] in Naïve GT1</a:t>
            </a:r>
            <a:br>
              <a:rPr lang="en-US" sz="2400" dirty="0"/>
            </a:br>
            <a:r>
              <a:rPr lang="en-US" dirty="0"/>
              <a:t>NIAID SYNERGY GT-1 Trial: Viral Kinetics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63826" y="1695918"/>
            <a:ext cx="6035019" cy="4023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777917" y="5611977"/>
            <a:ext cx="0" cy="91437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84245" y="5611977"/>
            <a:ext cx="0" cy="91437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92133" y="5611977"/>
            <a:ext cx="0" cy="91437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966291" y="2168667"/>
            <a:ext cx="5028163" cy="3514531"/>
          </a:xfrm>
          <a:custGeom>
            <a:avLst/>
            <a:gdLst>
              <a:gd name="connsiteX0" fmla="*/ 0 w 5028163"/>
              <a:gd name="connsiteY0" fmla="*/ 0 h 3514531"/>
              <a:gd name="connsiteX1" fmla="*/ 31102 w 5028163"/>
              <a:gd name="connsiteY1" fmla="*/ 466531 h 3514531"/>
              <a:gd name="connsiteX2" fmla="*/ 77755 w 5028163"/>
              <a:gd name="connsiteY2" fmla="*/ 1083388 h 3514531"/>
              <a:gd name="connsiteX3" fmla="*/ 134775 w 5028163"/>
              <a:gd name="connsiteY3" fmla="*/ 1534367 h 3514531"/>
              <a:gd name="connsiteX4" fmla="*/ 165877 w 5028163"/>
              <a:gd name="connsiteY4" fmla="*/ 1819469 h 3514531"/>
              <a:gd name="connsiteX5" fmla="*/ 279918 w 5028163"/>
              <a:gd name="connsiteY5" fmla="*/ 2197878 h 3514531"/>
              <a:gd name="connsiteX6" fmla="*/ 627224 w 5028163"/>
              <a:gd name="connsiteY6" fmla="*/ 2451878 h 3514531"/>
              <a:gd name="connsiteX7" fmla="*/ 1238898 w 5028163"/>
              <a:gd name="connsiteY7" fmla="*/ 2633306 h 3514531"/>
              <a:gd name="connsiteX8" fmla="*/ 2768081 w 5028163"/>
              <a:gd name="connsiteY8" fmla="*/ 2965061 h 3514531"/>
              <a:gd name="connsiteX9" fmla="*/ 5028163 w 5028163"/>
              <a:gd name="connsiteY9" fmla="*/ 3514531 h 3514531"/>
              <a:gd name="connsiteX0" fmla="*/ 0 w 5028163"/>
              <a:gd name="connsiteY0" fmla="*/ 0 h 3514531"/>
              <a:gd name="connsiteX1" fmla="*/ 31102 w 5028163"/>
              <a:gd name="connsiteY1" fmla="*/ 466531 h 3514531"/>
              <a:gd name="connsiteX2" fmla="*/ 77755 w 5028163"/>
              <a:gd name="connsiteY2" fmla="*/ 1083388 h 3514531"/>
              <a:gd name="connsiteX3" fmla="*/ 134775 w 5028163"/>
              <a:gd name="connsiteY3" fmla="*/ 1534367 h 3514531"/>
              <a:gd name="connsiteX4" fmla="*/ 165877 w 5028163"/>
              <a:gd name="connsiteY4" fmla="*/ 1819469 h 3514531"/>
              <a:gd name="connsiteX5" fmla="*/ 279918 w 5028163"/>
              <a:gd name="connsiteY5" fmla="*/ 2197878 h 3514531"/>
              <a:gd name="connsiteX6" fmla="*/ 627224 w 5028163"/>
              <a:gd name="connsiteY6" fmla="*/ 2451878 h 3514531"/>
              <a:gd name="connsiteX7" fmla="*/ 1238898 w 5028163"/>
              <a:gd name="connsiteY7" fmla="*/ 2633306 h 3514531"/>
              <a:gd name="connsiteX8" fmla="*/ 2768081 w 5028163"/>
              <a:gd name="connsiteY8" fmla="*/ 2965061 h 3514531"/>
              <a:gd name="connsiteX9" fmla="*/ 5028163 w 5028163"/>
              <a:gd name="connsiteY9" fmla="*/ 3514531 h 3514531"/>
              <a:gd name="connsiteX0" fmla="*/ 0 w 5028163"/>
              <a:gd name="connsiteY0" fmla="*/ 0 h 3514531"/>
              <a:gd name="connsiteX1" fmla="*/ 31102 w 5028163"/>
              <a:gd name="connsiteY1" fmla="*/ 466531 h 3514531"/>
              <a:gd name="connsiteX2" fmla="*/ 77755 w 5028163"/>
              <a:gd name="connsiteY2" fmla="*/ 1083388 h 3514531"/>
              <a:gd name="connsiteX3" fmla="*/ 134775 w 5028163"/>
              <a:gd name="connsiteY3" fmla="*/ 1534367 h 3514531"/>
              <a:gd name="connsiteX4" fmla="*/ 165877 w 5028163"/>
              <a:gd name="connsiteY4" fmla="*/ 1819469 h 3514531"/>
              <a:gd name="connsiteX5" fmla="*/ 279918 w 5028163"/>
              <a:gd name="connsiteY5" fmla="*/ 2197878 h 3514531"/>
              <a:gd name="connsiteX6" fmla="*/ 627224 w 5028163"/>
              <a:gd name="connsiteY6" fmla="*/ 2451878 h 3514531"/>
              <a:gd name="connsiteX7" fmla="*/ 1228531 w 5028163"/>
              <a:gd name="connsiteY7" fmla="*/ 2659224 h 3514531"/>
              <a:gd name="connsiteX8" fmla="*/ 2768081 w 5028163"/>
              <a:gd name="connsiteY8" fmla="*/ 2965061 h 3514531"/>
              <a:gd name="connsiteX9" fmla="*/ 5028163 w 5028163"/>
              <a:gd name="connsiteY9" fmla="*/ 3514531 h 351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8163" h="3514531">
                <a:moveTo>
                  <a:pt x="0" y="0"/>
                </a:moveTo>
                <a:cubicBezTo>
                  <a:pt x="9071" y="142983"/>
                  <a:pt x="18143" y="285966"/>
                  <a:pt x="31102" y="466531"/>
                </a:cubicBezTo>
                <a:cubicBezTo>
                  <a:pt x="44061" y="647096"/>
                  <a:pt x="60476" y="905415"/>
                  <a:pt x="77755" y="1083388"/>
                </a:cubicBezTo>
                <a:cubicBezTo>
                  <a:pt x="95034" y="1261361"/>
                  <a:pt x="120088" y="1411687"/>
                  <a:pt x="134775" y="1534367"/>
                </a:cubicBezTo>
                <a:cubicBezTo>
                  <a:pt x="149462" y="1657047"/>
                  <a:pt x="141687" y="1708884"/>
                  <a:pt x="165877" y="1819469"/>
                </a:cubicBezTo>
                <a:cubicBezTo>
                  <a:pt x="190067" y="1930054"/>
                  <a:pt x="203027" y="2092477"/>
                  <a:pt x="279918" y="2197878"/>
                </a:cubicBezTo>
                <a:cubicBezTo>
                  <a:pt x="356809" y="2303279"/>
                  <a:pt x="469122" y="2374987"/>
                  <a:pt x="627224" y="2451878"/>
                </a:cubicBezTo>
                <a:cubicBezTo>
                  <a:pt x="785326" y="2528769"/>
                  <a:pt x="845803" y="2568510"/>
                  <a:pt x="1228531" y="2659224"/>
                </a:cubicBezTo>
                <a:cubicBezTo>
                  <a:pt x="1611259" y="2749938"/>
                  <a:pt x="2136537" y="2818190"/>
                  <a:pt x="2768081" y="2965061"/>
                </a:cubicBezTo>
                <a:cubicBezTo>
                  <a:pt x="3399625" y="3111932"/>
                  <a:pt x="5028163" y="3514531"/>
                  <a:pt x="5028163" y="3514531"/>
                </a:cubicBezTo>
              </a:path>
            </a:pathLst>
          </a:custGeom>
          <a:ln w="38100" cmpd="sng">
            <a:solidFill>
              <a:srgbClr val="3264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90949" y="1494116"/>
            <a:ext cx="5334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7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961107" y="2179034"/>
            <a:ext cx="3721877" cy="3508124"/>
          </a:xfrm>
          <a:custGeom>
            <a:avLst/>
            <a:gdLst>
              <a:gd name="connsiteX0" fmla="*/ 0 w 3721877"/>
              <a:gd name="connsiteY0" fmla="*/ 0 h 3498980"/>
              <a:gd name="connsiteX1" fmla="*/ 57020 w 3721877"/>
              <a:gd name="connsiteY1" fmla="*/ 979715 h 3498980"/>
              <a:gd name="connsiteX2" fmla="*/ 77755 w 3721877"/>
              <a:gd name="connsiteY2" fmla="*/ 1503266 h 3498980"/>
              <a:gd name="connsiteX3" fmla="*/ 176245 w 3721877"/>
              <a:gd name="connsiteY3" fmla="*/ 2146041 h 3498980"/>
              <a:gd name="connsiteX4" fmla="*/ 404326 w 3721877"/>
              <a:gd name="connsiteY4" fmla="*/ 2353388 h 3498980"/>
              <a:gd name="connsiteX5" fmla="*/ 575388 w 3721877"/>
              <a:gd name="connsiteY5" fmla="*/ 2586653 h 3498980"/>
              <a:gd name="connsiteX6" fmla="*/ 1005633 w 3721877"/>
              <a:gd name="connsiteY6" fmla="*/ 2711062 h 3498980"/>
              <a:gd name="connsiteX7" fmla="*/ 2571102 w 3721877"/>
              <a:gd name="connsiteY7" fmla="*/ 3193143 h 3498980"/>
              <a:gd name="connsiteX8" fmla="*/ 3721877 w 3721877"/>
              <a:gd name="connsiteY8" fmla="*/ 3498980 h 3498980"/>
              <a:gd name="connsiteX0" fmla="*/ 0 w 3721877"/>
              <a:gd name="connsiteY0" fmla="*/ 0 h 3498980"/>
              <a:gd name="connsiteX1" fmla="*/ 57020 w 3721877"/>
              <a:gd name="connsiteY1" fmla="*/ 979715 h 3498980"/>
              <a:gd name="connsiteX2" fmla="*/ 77755 w 3721877"/>
              <a:gd name="connsiteY2" fmla="*/ 1503266 h 3498980"/>
              <a:gd name="connsiteX3" fmla="*/ 176245 w 3721877"/>
              <a:gd name="connsiteY3" fmla="*/ 2146041 h 3498980"/>
              <a:gd name="connsiteX4" fmla="*/ 404326 w 3721877"/>
              <a:gd name="connsiteY4" fmla="*/ 2353388 h 3498980"/>
              <a:gd name="connsiteX5" fmla="*/ 622041 w 3721877"/>
              <a:gd name="connsiteY5" fmla="*/ 2581484 h 3498980"/>
              <a:gd name="connsiteX6" fmla="*/ 1005633 w 3721877"/>
              <a:gd name="connsiteY6" fmla="*/ 2711062 h 3498980"/>
              <a:gd name="connsiteX7" fmla="*/ 2571102 w 3721877"/>
              <a:gd name="connsiteY7" fmla="*/ 3193143 h 3498980"/>
              <a:gd name="connsiteX8" fmla="*/ 3721877 w 3721877"/>
              <a:gd name="connsiteY8" fmla="*/ 3498980 h 349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1877" h="3498980">
                <a:moveTo>
                  <a:pt x="0" y="0"/>
                </a:moveTo>
                <a:cubicBezTo>
                  <a:pt x="22030" y="364585"/>
                  <a:pt x="44061" y="729171"/>
                  <a:pt x="57020" y="979715"/>
                </a:cubicBezTo>
                <a:cubicBezTo>
                  <a:pt x="69979" y="1230259"/>
                  <a:pt x="57884" y="1308878"/>
                  <a:pt x="77755" y="1503266"/>
                </a:cubicBezTo>
                <a:cubicBezTo>
                  <a:pt x="97626" y="1697654"/>
                  <a:pt x="121817" y="2004354"/>
                  <a:pt x="176245" y="2146041"/>
                </a:cubicBezTo>
                <a:cubicBezTo>
                  <a:pt x="230673" y="2287728"/>
                  <a:pt x="330027" y="2280814"/>
                  <a:pt x="404326" y="2353388"/>
                </a:cubicBezTo>
                <a:cubicBezTo>
                  <a:pt x="478625" y="2425962"/>
                  <a:pt x="521823" y="2521872"/>
                  <a:pt x="622041" y="2581484"/>
                </a:cubicBezTo>
                <a:cubicBezTo>
                  <a:pt x="722259" y="2641096"/>
                  <a:pt x="1005633" y="2711062"/>
                  <a:pt x="1005633" y="2711062"/>
                </a:cubicBezTo>
                <a:lnTo>
                  <a:pt x="2571102" y="3193143"/>
                </a:lnTo>
                <a:cubicBezTo>
                  <a:pt x="3023809" y="3324463"/>
                  <a:pt x="3372843" y="3411721"/>
                  <a:pt x="3721877" y="3498980"/>
                </a:cubicBezTo>
              </a:path>
            </a:pathLst>
          </a:cu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90949" y="2153118"/>
            <a:ext cx="5334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6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90949" y="2837358"/>
            <a:ext cx="5334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5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90949" y="3498798"/>
            <a:ext cx="5334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4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90949" y="4188222"/>
            <a:ext cx="5334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3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90949" y="4865214"/>
            <a:ext cx="5334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2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8813" y="5698230"/>
            <a:ext cx="5334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0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5509" y="5698230"/>
            <a:ext cx="5334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7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07845" y="5698230"/>
            <a:ext cx="5334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14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20917" y="5698230"/>
            <a:ext cx="5334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21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37613" y="5698230"/>
            <a:ext cx="5334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28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993869" y="5576934"/>
            <a:ext cx="0" cy="128011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220930" y="5994846"/>
            <a:ext cx="1331976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Time (days)</a:t>
            </a:r>
            <a:endParaRPr lang="en-US" sz="1600" b="1" baseline="300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-647115" y="3508104"/>
            <a:ext cx="38100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Log</a:t>
            </a:r>
            <a:r>
              <a:rPr lang="en-US" sz="1600" b="1" baseline="-25000" dirty="0">
                <a:solidFill>
                  <a:srgbClr val="000000"/>
                </a:solidFill>
              </a:rPr>
              <a:t>10</a:t>
            </a:r>
            <a:r>
              <a:rPr lang="en-US" sz="1600" b="1" dirty="0">
                <a:solidFill>
                  <a:srgbClr val="000000"/>
                </a:solidFill>
              </a:rPr>
              <a:t> Median HCV RNA (IU/ml)</a:t>
            </a:r>
            <a:endParaRPr lang="en-US" sz="1600" b="1" baseline="30000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734025" y="5687862"/>
            <a:ext cx="2865120" cy="0"/>
          </a:xfrm>
          <a:prstGeom prst="line">
            <a:avLst/>
          </a:prstGeom>
          <a:ln w="38100" cmpd="sng">
            <a:solidFill>
              <a:srgbClr val="8158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592110" y="5687862"/>
            <a:ext cx="393188" cy="0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802276" y="1893414"/>
            <a:ext cx="2642983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0000"/>
                </a:solidFill>
              </a:rPr>
              <a:t>Sofosbuvir + Ledipasvir</a:t>
            </a:r>
            <a:endParaRPr lang="en-US" sz="1400" b="1" baseline="30000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802277" y="2239218"/>
            <a:ext cx="3221136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0000"/>
                </a:solidFill>
              </a:rPr>
              <a:t>Sofosbuvir + Ledipasvir + GS-9669</a:t>
            </a:r>
            <a:endParaRPr lang="en-US" sz="1400" b="1" baseline="30000" dirty="0">
              <a:solidFill>
                <a:srgbClr val="00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02277" y="2585022"/>
            <a:ext cx="3221136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0000"/>
                </a:solidFill>
              </a:rPr>
              <a:t>Sofosbuvir + Ledipasvir + GS-9451</a:t>
            </a:r>
            <a:endParaRPr lang="en-US" sz="1400" b="1" baseline="30000" dirty="0">
              <a:solidFill>
                <a:srgbClr val="0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635293" y="4260798"/>
            <a:ext cx="11430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*p&lt;0.05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157949" y="4260798"/>
            <a:ext cx="11430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*p&lt;0.05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758869" y="4260798"/>
            <a:ext cx="1143000" cy="2989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*p&lt;0.05</a:t>
            </a:r>
            <a:endParaRPr lang="en-US" sz="1600" baseline="300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65916" y="2045814"/>
            <a:ext cx="359663" cy="0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465916" y="2392086"/>
            <a:ext cx="359663" cy="0"/>
          </a:xfrm>
          <a:prstGeom prst="line">
            <a:avLst/>
          </a:prstGeom>
          <a:ln w="38100" cmpd="sng">
            <a:solidFill>
              <a:srgbClr val="B594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465916" y="2737422"/>
            <a:ext cx="359663" cy="0"/>
          </a:xfrm>
          <a:prstGeom prst="line">
            <a:avLst/>
          </a:prstGeom>
          <a:ln w="38100" cmpd="sng">
            <a:solidFill>
              <a:srgbClr val="8158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Freeform 105"/>
          <p:cNvSpPr/>
          <p:nvPr/>
        </p:nvSpPr>
        <p:spPr>
          <a:xfrm>
            <a:off x="1966290" y="2230871"/>
            <a:ext cx="2773265" cy="3457511"/>
          </a:xfrm>
          <a:custGeom>
            <a:avLst/>
            <a:gdLst>
              <a:gd name="connsiteX0" fmla="*/ 0 w 2773265"/>
              <a:gd name="connsiteY0" fmla="*/ 0 h 3457511"/>
              <a:gd name="connsiteX1" fmla="*/ 10367 w 2773265"/>
              <a:gd name="connsiteY1" fmla="*/ 342123 h 3457511"/>
              <a:gd name="connsiteX2" fmla="*/ 31102 w 2773265"/>
              <a:gd name="connsiteY2" fmla="*/ 746449 h 3457511"/>
              <a:gd name="connsiteX3" fmla="*/ 62204 w 2773265"/>
              <a:gd name="connsiteY3" fmla="*/ 1181878 h 3457511"/>
              <a:gd name="connsiteX4" fmla="*/ 108857 w 2773265"/>
              <a:gd name="connsiteY4" fmla="*/ 1710613 h 3457511"/>
              <a:gd name="connsiteX5" fmla="*/ 160694 w 2773265"/>
              <a:gd name="connsiteY5" fmla="*/ 1964613 h 3457511"/>
              <a:gd name="connsiteX6" fmla="*/ 259184 w 2773265"/>
              <a:gd name="connsiteY6" fmla="*/ 2203062 h 3457511"/>
              <a:gd name="connsiteX7" fmla="*/ 471714 w 2773265"/>
              <a:gd name="connsiteY7" fmla="*/ 2394858 h 3457511"/>
              <a:gd name="connsiteX8" fmla="*/ 730898 w 2773265"/>
              <a:gd name="connsiteY8" fmla="*/ 2560735 h 3457511"/>
              <a:gd name="connsiteX9" fmla="*/ 1016000 w 2773265"/>
              <a:gd name="connsiteY9" fmla="*/ 2742164 h 3457511"/>
              <a:gd name="connsiteX10" fmla="*/ 1824653 w 2773265"/>
              <a:gd name="connsiteY10" fmla="*/ 3094654 h 3457511"/>
              <a:gd name="connsiteX11" fmla="*/ 2773265 w 2773265"/>
              <a:gd name="connsiteY11" fmla="*/ 3457511 h 345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3265" h="3457511">
                <a:moveTo>
                  <a:pt x="0" y="0"/>
                </a:moveTo>
                <a:cubicBezTo>
                  <a:pt x="2591" y="108857"/>
                  <a:pt x="5183" y="217715"/>
                  <a:pt x="10367" y="342123"/>
                </a:cubicBezTo>
                <a:cubicBezTo>
                  <a:pt x="15551" y="466531"/>
                  <a:pt x="22463" y="606490"/>
                  <a:pt x="31102" y="746449"/>
                </a:cubicBezTo>
                <a:cubicBezTo>
                  <a:pt x="39742" y="886408"/>
                  <a:pt x="49245" y="1021184"/>
                  <a:pt x="62204" y="1181878"/>
                </a:cubicBezTo>
                <a:cubicBezTo>
                  <a:pt x="75163" y="1342572"/>
                  <a:pt x="92442" y="1580157"/>
                  <a:pt x="108857" y="1710613"/>
                </a:cubicBezTo>
                <a:cubicBezTo>
                  <a:pt x="125272" y="1841069"/>
                  <a:pt x="135640" y="1882538"/>
                  <a:pt x="160694" y="1964613"/>
                </a:cubicBezTo>
                <a:cubicBezTo>
                  <a:pt x="185748" y="2046688"/>
                  <a:pt x="207347" y="2131355"/>
                  <a:pt x="259184" y="2203062"/>
                </a:cubicBezTo>
                <a:cubicBezTo>
                  <a:pt x="311021" y="2274770"/>
                  <a:pt x="393095" y="2335246"/>
                  <a:pt x="471714" y="2394858"/>
                </a:cubicBezTo>
                <a:cubicBezTo>
                  <a:pt x="550333" y="2454470"/>
                  <a:pt x="730898" y="2560735"/>
                  <a:pt x="730898" y="2560735"/>
                </a:cubicBezTo>
                <a:cubicBezTo>
                  <a:pt x="821612" y="2618619"/>
                  <a:pt x="833708" y="2653178"/>
                  <a:pt x="1016000" y="2742164"/>
                </a:cubicBezTo>
                <a:cubicBezTo>
                  <a:pt x="1198292" y="2831150"/>
                  <a:pt x="1531775" y="2975429"/>
                  <a:pt x="1824653" y="3094654"/>
                </a:cubicBezTo>
                <a:cubicBezTo>
                  <a:pt x="2117531" y="3213879"/>
                  <a:pt x="2773265" y="3457511"/>
                  <a:pt x="2773265" y="3457511"/>
                </a:cubicBezTo>
              </a:path>
            </a:pathLst>
          </a:custGeom>
          <a:ln w="38100" cmpd="sng">
            <a:solidFill>
              <a:srgbClr val="8158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55209" y="1695629"/>
            <a:ext cx="0" cy="4020305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983951" y="2681322"/>
            <a:ext cx="0" cy="6044184"/>
          </a:xfrm>
          <a:prstGeom prst="line">
            <a:avLst/>
          </a:prstGeom>
          <a:ln w="190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71589" y="5611977"/>
            <a:ext cx="0" cy="91437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1867870" y="1699739"/>
            <a:ext cx="82639" cy="3371850"/>
            <a:chOff x="1943100" y="1863725"/>
            <a:chExt cx="82639" cy="337185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943100" y="4552950"/>
              <a:ext cx="762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943100" y="5235575"/>
              <a:ext cx="762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943100" y="3873500"/>
              <a:ext cx="762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943100" y="3197225"/>
              <a:ext cx="762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943100" y="2533650"/>
              <a:ext cx="762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949539" y="1863725"/>
              <a:ext cx="7620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843398" y="5238750"/>
            <a:ext cx="210311" cy="266940"/>
            <a:chOff x="1843398" y="5228604"/>
            <a:chExt cx="210311" cy="266940"/>
          </a:xfrm>
        </p:grpSpPr>
        <p:cxnSp>
          <p:nvCxnSpPr>
            <p:cNvPr id="118" name="Straight Connector 117"/>
            <p:cNvCxnSpPr/>
            <p:nvPr/>
          </p:nvCxnSpPr>
          <p:spPr>
            <a:xfrm flipV="1">
              <a:off x="1952625" y="5295900"/>
              <a:ext cx="0" cy="107956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1843398" y="5228604"/>
              <a:ext cx="210311" cy="16154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1843398" y="5334000"/>
              <a:ext cx="210311" cy="161544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91480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[GS-9669 or GS-9451] in Naïve GT1</a:t>
            </a:r>
            <a:br>
              <a:rPr lang="en-US" sz="2400" dirty="0"/>
            </a:br>
            <a:r>
              <a:rPr lang="en-US" sz="2400" dirty="0"/>
              <a:t>NIAID SYNERGY GT-1 Trial: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Lancet. 2015:385:1107-13.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NIH SYNERGY: 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 12 by Treatment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208203"/>
              </p:ext>
            </p:extLst>
          </p:nvPr>
        </p:nvGraphicFramePr>
        <p:xfrm>
          <a:off x="457200" y="1828800"/>
          <a:ext cx="8229600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216455" y="4674119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20/20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5777" y="4674119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19/20*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84357" y="4674119"/>
            <a:ext cx="90481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19/20^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-6950" y="5867401"/>
            <a:ext cx="9157047" cy="4625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300" dirty="0">
                <a:solidFill>
                  <a:srgbClr val="000000"/>
                </a:solidFill>
                <a:latin typeface="Arial" pitchFamily="22" charset="0"/>
              </a:rPr>
              <a:t>*1 patient relapsed 2 weeks after completion of treatment</a:t>
            </a:r>
            <a:br>
              <a:rPr lang="en-US" sz="13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300" dirty="0">
                <a:solidFill>
                  <a:srgbClr val="000000"/>
                </a:solidFill>
                <a:latin typeface="Arial" pitchFamily="22" charset="0"/>
              </a:rPr>
              <a:t>^1 patient lost to follow-up after reaching SVR at 4 weeks</a:t>
            </a:r>
          </a:p>
        </p:txBody>
      </p:sp>
    </p:spTree>
    <p:extLst>
      <p:ext uri="{BB962C8B-B14F-4D97-AF65-F5344CB8AC3E}">
        <p14:creationId xmlns:p14="http://schemas.microsoft.com/office/powerpoint/2010/main" val="236945111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Kohli</a:t>
            </a:r>
            <a:r>
              <a:rPr lang="en-US" dirty="0"/>
              <a:t> A, et al.  Lancet. 2015:385:1107-13.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Ledipasvir-Sofosbuvir +/- [GS-9669 or GS-9451] in Naïve GT1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NIAID SYNERGY GT-1 Trial: Interpretation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I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 this small proof-of-concept study, two different three-drug regimens that were given for 6 weeks resulted in high cure rates for HCV infection with excellent tolerability. Addition of a third potent direct-acting antiviral drug can reduce the duration of treatment required to achieve sustained viral response in patients with chronic HCV genotype 1 infection without cirrhosis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0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37129</TotalTime>
  <Words>643</Words>
  <Application>Microsoft Office PowerPoint</Application>
  <PresentationFormat>On-screen Show (4:3)</PresentationFormat>
  <Paragraphs>116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Ledipasvir-Sofosbuvir +/- 3rd DAA in HCV Genotype 1   NIAID SYNERGY: Genotype 1</vt:lpstr>
      <vt:lpstr>Ledipasvir-Sofosbuvir +/- [GS-9669 or GS-9451] in Naïve GT1 NIAID SYNERGY GT-1 Trial: Features</vt:lpstr>
      <vt:lpstr>Ledipasvir-Sofosbuvir +/- [GS-9669 or GS-9451] in Naïve GT1 NIAID SYNERGY GT-1 Trial: Features</vt:lpstr>
      <vt:lpstr>Ledipasvir-Sofosbuvir +/- [GS-9669 or GS-9451] in Naïve GT1 NIAID SYNERGY GT-1 Trial: Participants</vt:lpstr>
      <vt:lpstr>Ledipasvir-Sofosbuvir +/- [GS-9669 or GS-9451] in Naïve GT1 NIAID SYNERGY GT-1 Trial: Viral Kinetics</vt:lpstr>
      <vt:lpstr>Ledipasvir-Sofosbuvir +/- [GS-9669 or GS-9451] in Naïve GT1 NIAID SYNERGY GT-1 Trial: Results</vt:lpstr>
      <vt:lpstr>Ledipasvir-Sofosbuvir +/- [GS-9669 or GS-9451] in Naïve GT1 NIAID SYNERGY GT-1 Trial: Interpretation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1414</cp:revision>
  <cp:lastPrinted>2019-10-21T18:40:24Z</cp:lastPrinted>
  <dcterms:created xsi:type="dcterms:W3CDTF">2010-11-28T05:36:22Z</dcterms:created>
  <dcterms:modified xsi:type="dcterms:W3CDTF">2020-07-22T20:00:59Z</dcterms:modified>
</cp:coreProperties>
</file>