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570" r:id="rId2"/>
    <p:sldId id="571" r:id="rId3"/>
    <p:sldId id="572" r:id="rId4"/>
    <p:sldId id="573" r:id="rId5"/>
    <p:sldId id="575" r:id="rId6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F"/>
    <a:srgbClr val="CDD3DD"/>
    <a:srgbClr val="E1E1E1"/>
    <a:srgbClr val="A28349"/>
    <a:srgbClr val="D1D1D1"/>
    <a:srgbClr val="E5EEEF"/>
    <a:srgbClr val="E7E8E6"/>
    <a:srgbClr val="F2F3ED"/>
    <a:srgbClr val="D7D9CD"/>
    <a:srgbClr val="2C59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41" autoAdjust="0"/>
    <p:restoredTop sz="96416" autoAdjust="0"/>
  </p:normalViewPr>
  <p:slideViewPr>
    <p:cSldViewPr snapToGrid="0" showGuides="1">
      <p:cViewPr varScale="1">
        <p:scale>
          <a:sx n="83" d="100"/>
          <a:sy n="83" d="100"/>
        </p:scale>
        <p:origin x="1806" y="90"/>
      </p:cViewPr>
      <p:guideLst>
        <p:guide orient="horz" pos="22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3" d="100"/>
        <a:sy n="153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7253617634078901E-2"/>
          <c:y val="2.7586206896551699E-2"/>
          <c:w val="0.88497305646528701"/>
          <c:h val="0.71199301618841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FCC-B640-88CC-4B2D10D4D623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CFCC-B640-88CC-4B2D10D4D623}"/>
              </c:ext>
            </c:extLst>
          </c:dPt>
          <c:dPt>
            <c:idx val="2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CFCC-B640-88CC-4B2D10D4D623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CFCC-B640-88CC-4B2D10D4D623}"/>
              </c:ext>
            </c:extLst>
          </c:dPt>
          <c:dPt>
            <c:idx val="4"/>
            <c:invertIfNegative val="0"/>
            <c:bubble3D val="0"/>
            <c:spPr>
              <a:solidFill>
                <a:srgbClr val="68828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CFCC-B640-88CC-4B2D10D4D623}"/>
              </c:ext>
            </c:extLst>
          </c:dPt>
          <c:dPt>
            <c:idx val="5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CFCC-B640-88CC-4B2D10D4D623}"/>
              </c:ext>
            </c:extLst>
          </c:dPt>
          <c:dPt>
            <c:idx val="6"/>
            <c:invertIfNegative val="0"/>
            <c:bubble3D val="0"/>
            <c:spPr>
              <a:solidFill>
                <a:srgbClr val="77746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CFCC-B640-88CC-4B2D10D4D623}"/>
              </c:ext>
            </c:extLst>
          </c:dPt>
          <c:dPt>
            <c:idx val="7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F-CFCC-B640-88CC-4B2D10D4D623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LDV + _x000d_SOF + _x000d_RBV</c:v>
                </c:pt>
                <c:pt idx="1">
                  <c:v>SOF + _x000d_GS-9669 +_x000d_RBV</c:v>
                </c:pt>
                <c:pt idx="2">
                  <c:v>LDV-SOF +_x000d_RBV_x000d_(6 wks)</c:v>
                </c:pt>
                <c:pt idx="3">
                  <c:v>LDV +_x000d_SOF +_x000d_RBV</c:v>
                </c:pt>
                <c:pt idx="4">
                  <c:v>SOF +_x000d_GS-9669 +_x000d_RBV</c:v>
                </c:pt>
                <c:pt idx="5">
                  <c:v>LDV-SOF</c:v>
                </c:pt>
                <c:pt idx="6">
                  <c:v>LDV-SOF +_x000d_RBV</c:v>
                </c:pt>
              </c:strCache>
            </c:strRef>
          </c:cat>
          <c:val>
            <c:numRef>
              <c:f>Sheet1!$B$2:$B$8</c:f>
              <c:numCache>
                <c:formatCode>0</c:formatCode>
                <c:ptCount val="7"/>
                <c:pt idx="0">
                  <c:v>100</c:v>
                </c:pt>
                <c:pt idx="1">
                  <c:v>92</c:v>
                </c:pt>
                <c:pt idx="2">
                  <c:v>68</c:v>
                </c:pt>
                <c:pt idx="3">
                  <c:v>100</c:v>
                </c:pt>
                <c:pt idx="4">
                  <c:v>100</c:v>
                </c:pt>
                <c:pt idx="5">
                  <c:v>70</c:v>
                </c:pt>
                <c:pt idx="6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FCC-B640-88CC-4B2D10D4D6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944342696"/>
        <c:axId val="1944360328"/>
      </c:barChart>
      <c:catAx>
        <c:axId val="1944342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90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 algn="l">
              <a:defRPr sz="1200" b="0" i="0">
                <a:latin typeface="Arial"/>
                <a:cs typeface="Arial"/>
              </a:defRPr>
            </a:pPr>
            <a:endParaRPr lang="en-US"/>
          </a:p>
        </c:txPr>
        <c:crossAx val="194436032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94436032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>
                    <a:latin typeface="Arial"/>
                    <a:cs typeface="Arial"/>
                  </a:defRPr>
                </a:pPr>
                <a:r>
                  <a:rPr lang="en-US" sz="1400" dirty="0">
                    <a:latin typeface="Arial"/>
                    <a:cs typeface="Arial"/>
                  </a:rPr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0"/>
              <c:y val="0.173189655172414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944342696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6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9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www.hepatitisC.uw.edu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194064"/>
            <a:ext cx="3502535" cy="530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169C4A-CB5B-D747-BC1F-ECE79BA36F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7865F2-DAB2-0D43-8AFD-DF1673CBF1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922499"/>
            <a:ext cx="9157371" cy="3895344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47929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Web</a:t>
            </a:r>
            <a:r>
              <a:rPr lang="en-US" sz="1800" cap="small" baseline="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 Study</a:t>
            </a:r>
            <a:endParaRPr lang="en-US" sz="1800" cap="small" dirty="0">
              <a:solidFill>
                <a:schemeClr val="accent5">
                  <a:lumMod val="40000"/>
                  <a:lumOff val="60000"/>
                </a:schemeClr>
              </a:solidFill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grpSp>
        <p:nvGrpSpPr>
          <p:cNvPr id="21" name="Group 20"/>
          <p:cNvGrpSpPr>
            <a:grpSpLocks noChangeAspect="1"/>
          </p:cNvGrpSpPr>
          <p:nvPr userDrawn="1"/>
        </p:nvGrpSpPr>
        <p:grpSpPr>
          <a:xfrm>
            <a:off x="2597460" y="457201"/>
            <a:ext cx="910232" cy="908413"/>
            <a:chOff x="1573527" y="457200"/>
            <a:chExt cx="1093473" cy="1091294"/>
          </a:xfrm>
          <a:solidFill>
            <a:srgbClr val="C0504D"/>
          </a:solidFill>
        </p:grpSpPr>
        <p:sp>
          <p:nvSpPr>
            <p:cNvPr id="22" name="Dodecagon 2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Dodecagon 2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Dodecagon 2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Dodecagon 2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Dodecagon 2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Dodecagon 2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Dodecagon 2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Dodecagon 2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Dodecagon 2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decagon 3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decagon 3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Dodecagon 3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Dodecagon 3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Dodecagon 3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Dodecagon 3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odecagon 3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Dodecagon 3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Dodecagon 3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>
            <a:grpSpLocks noChangeAspect="1"/>
          </p:cNvGrpSpPr>
          <p:nvPr userDrawn="1"/>
        </p:nvGrpSpPr>
        <p:grpSpPr>
          <a:xfrm>
            <a:off x="5645460" y="457201"/>
            <a:ext cx="910232" cy="908413"/>
            <a:chOff x="4011927" y="457200"/>
            <a:chExt cx="1093473" cy="1091294"/>
          </a:xfrm>
          <a:solidFill>
            <a:srgbClr val="B36C34"/>
          </a:solidFill>
        </p:grpSpPr>
        <p:sp>
          <p:nvSpPr>
            <p:cNvPr id="67" name="Dodecagon 66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Dodecagon 67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Dodecagon 68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Dodecagon 69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Dodecagon 70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Dodecagon 71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Dodecagon 72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Dodecagon 73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Dodecagon 74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Dodecagon 75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Dodecagon 76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Dodecagon 77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Dodecagon 78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Dodecagon 79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Dodecagon 80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Dodecagon 81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Dodecagon 82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Dodecagon 83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1" name="Group 110"/>
          <p:cNvGrpSpPr>
            <a:grpSpLocks noChangeAspect="1"/>
          </p:cNvGrpSpPr>
          <p:nvPr userDrawn="1"/>
        </p:nvGrpSpPr>
        <p:grpSpPr>
          <a:xfrm>
            <a:off x="7169460" y="457201"/>
            <a:ext cx="910232" cy="908413"/>
            <a:chOff x="4011927" y="457200"/>
            <a:chExt cx="1093473" cy="1091294"/>
          </a:xfrm>
          <a:solidFill>
            <a:schemeClr val="accent4">
              <a:lumMod val="75000"/>
            </a:schemeClr>
          </a:solidFill>
        </p:grpSpPr>
        <p:sp>
          <p:nvSpPr>
            <p:cNvPr id="112" name="Dodecagon 111"/>
            <p:cNvSpPr>
              <a:spLocks noChangeAspect="1"/>
            </p:cNvSpPr>
            <p:nvPr userDrawn="1"/>
          </p:nvSpPr>
          <p:spPr>
            <a:xfrm>
              <a:off x="45310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Dodecagon 112"/>
            <p:cNvSpPr>
              <a:spLocks noChangeAspect="1"/>
            </p:cNvSpPr>
            <p:nvPr userDrawn="1"/>
          </p:nvSpPr>
          <p:spPr>
            <a:xfrm>
              <a:off x="43351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Dodecagon 113"/>
            <p:cNvSpPr>
              <a:spLocks noChangeAspect="1"/>
            </p:cNvSpPr>
            <p:nvPr userDrawn="1"/>
          </p:nvSpPr>
          <p:spPr>
            <a:xfrm>
              <a:off x="47073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Dodecagon 114"/>
            <p:cNvSpPr>
              <a:spLocks noChangeAspect="1"/>
            </p:cNvSpPr>
            <p:nvPr userDrawn="1"/>
          </p:nvSpPr>
          <p:spPr>
            <a:xfrm>
              <a:off x="48738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Dodecagon 115"/>
            <p:cNvSpPr>
              <a:spLocks noChangeAspect="1"/>
            </p:cNvSpPr>
            <p:nvPr userDrawn="1"/>
          </p:nvSpPr>
          <p:spPr>
            <a:xfrm>
              <a:off x="49855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Dodecagon 116"/>
            <p:cNvSpPr>
              <a:spLocks noChangeAspect="1"/>
            </p:cNvSpPr>
            <p:nvPr userDrawn="1"/>
          </p:nvSpPr>
          <p:spPr>
            <a:xfrm>
              <a:off x="50207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Dodecagon 117"/>
            <p:cNvSpPr>
              <a:spLocks noChangeAspect="1"/>
            </p:cNvSpPr>
            <p:nvPr userDrawn="1"/>
          </p:nvSpPr>
          <p:spPr>
            <a:xfrm>
              <a:off x="41784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Dodecagon 118"/>
            <p:cNvSpPr>
              <a:spLocks noChangeAspect="1"/>
            </p:cNvSpPr>
            <p:nvPr userDrawn="1"/>
          </p:nvSpPr>
          <p:spPr>
            <a:xfrm>
              <a:off x="49815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Dodecagon 119"/>
            <p:cNvSpPr>
              <a:spLocks noChangeAspect="1"/>
            </p:cNvSpPr>
            <p:nvPr userDrawn="1"/>
          </p:nvSpPr>
          <p:spPr>
            <a:xfrm>
              <a:off x="40609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Dodecagon 120"/>
            <p:cNvSpPr>
              <a:spLocks noChangeAspect="1"/>
            </p:cNvSpPr>
            <p:nvPr userDrawn="1"/>
          </p:nvSpPr>
          <p:spPr>
            <a:xfrm>
              <a:off x="48836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Dodecagon 121"/>
            <p:cNvSpPr>
              <a:spLocks noChangeAspect="1"/>
            </p:cNvSpPr>
            <p:nvPr userDrawn="1"/>
          </p:nvSpPr>
          <p:spPr>
            <a:xfrm>
              <a:off x="47171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Dodecagon 122"/>
            <p:cNvSpPr>
              <a:spLocks noChangeAspect="1"/>
            </p:cNvSpPr>
            <p:nvPr userDrawn="1"/>
          </p:nvSpPr>
          <p:spPr>
            <a:xfrm>
              <a:off x="45310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Dodecagon 123"/>
            <p:cNvSpPr>
              <a:spLocks noChangeAspect="1"/>
            </p:cNvSpPr>
            <p:nvPr userDrawn="1"/>
          </p:nvSpPr>
          <p:spPr>
            <a:xfrm>
              <a:off x="43351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Dodecagon 124"/>
            <p:cNvSpPr>
              <a:spLocks noChangeAspect="1"/>
            </p:cNvSpPr>
            <p:nvPr userDrawn="1"/>
          </p:nvSpPr>
          <p:spPr>
            <a:xfrm>
              <a:off x="41686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Dodecagon 125"/>
            <p:cNvSpPr>
              <a:spLocks noChangeAspect="1"/>
            </p:cNvSpPr>
            <p:nvPr userDrawn="1"/>
          </p:nvSpPr>
          <p:spPr>
            <a:xfrm>
              <a:off x="40119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Dodecagon 126"/>
            <p:cNvSpPr>
              <a:spLocks noChangeAspect="1"/>
            </p:cNvSpPr>
            <p:nvPr userDrawn="1"/>
          </p:nvSpPr>
          <p:spPr>
            <a:xfrm>
              <a:off x="40609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Dodecagon 127"/>
            <p:cNvSpPr>
              <a:spLocks noChangeAspect="1"/>
            </p:cNvSpPr>
            <p:nvPr userDrawn="1"/>
          </p:nvSpPr>
          <p:spPr>
            <a:xfrm>
              <a:off x="44233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Dodecagon 128"/>
            <p:cNvSpPr>
              <a:spLocks noChangeAspect="1"/>
            </p:cNvSpPr>
            <p:nvPr userDrawn="1"/>
          </p:nvSpPr>
          <p:spPr>
            <a:xfrm>
              <a:off x="46289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>
              <a:spLocks noChangeAspect="1"/>
            </p:cNvSpPr>
            <p:nvPr userDrawn="1"/>
          </p:nvSpPr>
          <p:spPr>
            <a:xfrm rot="2305559" flipH="1" flipV="1">
              <a:off x="45157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>
              <a:spLocks noChangeAspect="1"/>
            </p:cNvSpPr>
            <p:nvPr userDrawn="1"/>
          </p:nvSpPr>
          <p:spPr>
            <a:xfrm rot="2305559" flipH="1" flipV="1">
              <a:off x="45255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>
              <a:spLocks noChangeAspect="1"/>
            </p:cNvSpPr>
            <p:nvPr userDrawn="1"/>
          </p:nvSpPr>
          <p:spPr>
            <a:xfrm rot="2305559" flipH="1" flipV="1">
              <a:off x="47273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>
              <a:spLocks noChangeAspect="1"/>
            </p:cNvSpPr>
            <p:nvPr userDrawn="1"/>
          </p:nvSpPr>
          <p:spPr>
            <a:xfrm rot="2305559" flipH="1" flipV="1">
              <a:off x="43453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>
              <a:spLocks noChangeAspect="1"/>
            </p:cNvSpPr>
            <p:nvPr userDrawn="1"/>
          </p:nvSpPr>
          <p:spPr>
            <a:xfrm rot="2305559" flipH="1" flipV="1">
              <a:off x="46142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>
              <a:spLocks noChangeAspect="1"/>
            </p:cNvSpPr>
            <p:nvPr userDrawn="1"/>
          </p:nvSpPr>
          <p:spPr>
            <a:xfrm rot="2305559" flipH="1" flipV="1">
              <a:off x="46142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>
              <a:spLocks noChangeAspect="1"/>
            </p:cNvSpPr>
            <p:nvPr userDrawn="1"/>
          </p:nvSpPr>
          <p:spPr>
            <a:xfrm rot="2305559" flipH="1" flipV="1">
              <a:off x="44169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>
              <a:spLocks noChangeAspect="1"/>
            </p:cNvSpPr>
            <p:nvPr userDrawn="1"/>
          </p:nvSpPr>
          <p:spPr>
            <a:xfrm rot="2305559" flipH="1" flipV="1">
              <a:off x="44169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>
              <a:spLocks noChangeAspect="1"/>
            </p:cNvSpPr>
            <p:nvPr userDrawn="1"/>
          </p:nvSpPr>
          <p:spPr>
            <a:xfrm rot="2305559" flipH="1" flipV="1">
              <a:off x="42392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>
              <a:spLocks noChangeAspect="1"/>
            </p:cNvSpPr>
            <p:nvPr userDrawn="1"/>
          </p:nvSpPr>
          <p:spPr>
            <a:xfrm rot="2305559" flipH="1" flipV="1">
              <a:off x="42392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>
              <a:spLocks noChangeAspect="1"/>
            </p:cNvSpPr>
            <p:nvPr userDrawn="1"/>
          </p:nvSpPr>
          <p:spPr>
            <a:xfrm rot="2305559" flipH="1" flipV="1">
              <a:off x="41782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>
              <a:spLocks noChangeAspect="1"/>
            </p:cNvSpPr>
            <p:nvPr userDrawn="1"/>
          </p:nvSpPr>
          <p:spPr>
            <a:xfrm rot="2305559" flipH="1" flipV="1">
              <a:off x="41782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>
              <a:spLocks noChangeAspect="1"/>
            </p:cNvSpPr>
            <p:nvPr userDrawn="1"/>
          </p:nvSpPr>
          <p:spPr>
            <a:xfrm rot="2305559" flipH="1" flipV="1">
              <a:off x="42272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>
              <a:spLocks noChangeAspect="1"/>
            </p:cNvSpPr>
            <p:nvPr userDrawn="1"/>
          </p:nvSpPr>
          <p:spPr>
            <a:xfrm rot="2305559" flipH="1" flipV="1">
              <a:off x="42272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>
              <a:spLocks noChangeAspect="1"/>
            </p:cNvSpPr>
            <p:nvPr userDrawn="1"/>
          </p:nvSpPr>
          <p:spPr>
            <a:xfrm rot="2305559" flipH="1" flipV="1">
              <a:off x="43414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>
              <a:spLocks noChangeAspect="1"/>
            </p:cNvSpPr>
            <p:nvPr userDrawn="1"/>
          </p:nvSpPr>
          <p:spPr>
            <a:xfrm rot="2305559" flipH="1" flipV="1">
              <a:off x="43414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>
              <a:spLocks noChangeAspect="1"/>
            </p:cNvSpPr>
            <p:nvPr userDrawn="1"/>
          </p:nvSpPr>
          <p:spPr>
            <a:xfrm rot="2305559" flipH="1" flipV="1">
              <a:off x="45163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>
              <a:spLocks noChangeAspect="1"/>
            </p:cNvSpPr>
            <p:nvPr userDrawn="1"/>
          </p:nvSpPr>
          <p:spPr>
            <a:xfrm rot="2305559" flipH="1" flipV="1">
              <a:off x="45163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/>
            <p:cNvSpPr>
              <a:spLocks noChangeAspect="1"/>
            </p:cNvSpPr>
            <p:nvPr userDrawn="1"/>
          </p:nvSpPr>
          <p:spPr>
            <a:xfrm rot="2305559" flipH="1" flipV="1">
              <a:off x="47173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/>
            <p:cNvSpPr>
              <a:spLocks noChangeAspect="1"/>
            </p:cNvSpPr>
            <p:nvPr userDrawn="1"/>
          </p:nvSpPr>
          <p:spPr>
            <a:xfrm rot="2305559" flipH="1" flipV="1">
              <a:off x="47173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>
              <a:spLocks noChangeAspect="1"/>
            </p:cNvSpPr>
            <p:nvPr userDrawn="1"/>
          </p:nvSpPr>
          <p:spPr>
            <a:xfrm rot="2305559" flipH="1" flipV="1">
              <a:off x="47975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>
              <a:spLocks noChangeAspect="1"/>
            </p:cNvSpPr>
            <p:nvPr userDrawn="1"/>
          </p:nvSpPr>
          <p:spPr>
            <a:xfrm rot="2305559" flipH="1" flipV="1">
              <a:off x="47975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>
              <a:spLocks noChangeAspect="1"/>
            </p:cNvSpPr>
            <p:nvPr userDrawn="1"/>
          </p:nvSpPr>
          <p:spPr>
            <a:xfrm rot="2305559" flipH="1" flipV="1">
              <a:off x="47953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>
              <a:spLocks noChangeAspect="1"/>
            </p:cNvSpPr>
            <p:nvPr userDrawn="1"/>
          </p:nvSpPr>
          <p:spPr>
            <a:xfrm rot="2305559" flipH="1" flipV="1">
              <a:off x="47953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>
              <a:spLocks noChangeAspect="1"/>
            </p:cNvSpPr>
            <p:nvPr userDrawn="1"/>
          </p:nvSpPr>
          <p:spPr>
            <a:xfrm rot="2305559" flipH="1" flipV="1">
              <a:off x="48689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/>
            <p:cNvSpPr>
              <a:spLocks noChangeAspect="1"/>
            </p:cNvSpPr>
            <p:nvPr userDrawn="1"/>
          </p:nvSpPr>
          <p:spPr>
            <a:xfrm rot="2305559" flipH="1" flipV="1">
              <a:off x="48689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6" name="Group 155"/>
          <p:cNvGrpSpPr>
            <a:grpSpLocks noChangeAspect="1"/>
          </p:cNvGrpSpPr>
          <p:nvPr userDrawn="1"/>
        </p:nvGrpSpPr>
        <p:grpSpPr>
          <a:xfrm>
            <a:off x="1073460" y="457201"/>
            <a:ext cx="910232" cy="908413"/>
            <a:chOff x="1573527" y="457200"/>
            <a:chExt cx="1093473" cy="1091294"/>
          </a:xfrm>
          <a:solidFill>
            <a:schemeClr val="tx2"/>
          </a:solidFill>
        </p:grpSpPr>
        <p:sp>
          <p:nvSpPr>
            <p:cNvPr id="157" name="Dodecagon 156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Dodecagon 157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Dodecagon 158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Dodecagon 159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Dodecagon 160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Dodecagon 161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Dodecagon 162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Dodecagon 163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Dodecagon 164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Dodecagon 165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Dodecagon 166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Dodecagon 167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Dodecagon 168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Dodecagon 169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Dodecagon 170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Dodecagon 171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Dodecagon 172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Dodecagon 173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Oval 192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1" name="Group 200"/>
          <p:cNvGrpSpPr>
            <a:grpSpLocks noChangeAspect="1"/>
          </p:cNvGrpSpPr>
          <p:nvPr userDrawn="1"/>
        </p:nvGrpSpPr>
        <p:grpSpPr>
          <a:xfrm>
            <a:off x="4121460" y="457201"/>
            <a:ext cx="910232" cy="908413"/>
            <a:chOff x="1573527" y="457200"/>
            <a:chExt cx="1093473" cy="1091294"/>
          </a:xfrm>
          <a:solidFill>
            <a:srgbClr val="687E3C"/>
          </a:solidFill>
        </p:grpSpPr>
        <p:sp>
          <p:nvSpPr>
            <p:cNvPr id="202" name="Dodecagon 201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Dodecagon 202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Dodecagon 203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Dodecagon 204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Dodecagon 205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Dodecagon 206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Dodecagon 207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Dodecagon 208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Dodecagon 209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Dodecagon 210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Dodecagon 211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Dodecagon 212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Dodecagon 213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Dodecagon 214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Dodecagon 215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Dodecagon 216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Dodecagon 217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Dodecagon 218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6" name="Title 1"/>
          <p:cNvSpPr>
            <a:spLocks noGrp="1"/>
          </p:cNvSpPr>
          <p:nvPr>
            <p:ph type="ctrTitle" hasCustomPrompt="1"/>
          </p:nvPr>
        </p:nvSpPr>
        <p:spPr>
          <a:xfrm>
            <a:off x="431652" y="3318780"/>
            <a:ext cx="8314182" cy="113157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247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430890" y="5162255"/>
            <a:ext cx="8314944" cy="545592"/>
          </a:xfrm>
          <a:prstGeom prst="rect">
            <a:avLst/>
          </a:prstGeom>
        </p:spPr>
        <p:txBody>
          <a:bodyPr vert="horz" anchor="ctr"/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Add Presenter Information</a:t>
            </a:r>
          </a:p>
        </p:txBody>
      </p:sp>
      <p:grpSp>
        <p:nvGrpSpPr>
          <p:cNvPr id="248" name="Group 247"/>
          <p:cNvGrpSpPr>
            <a:grpSpLocks noChangeAspect="1"/>
          </p:cNvGrpSpPr>
          <p:nvPr userDrawn="1"/>
        </p:nvGrpSpPr>
        <p:grpSpPr>
          <a:xfrm>
            <a:off x="2861580" y="2150932"/>
            <a:ext cx="223524" cy="223072"/>
            <a:chOff x="1573527" y="457200"/>
            <a:chExt cx="1093473" cy="1091294"/>
          </a:xfrm>
          <a:solidFill>
            <a:srgbClr val="FFFFFF"/>
          </a:solidFill>
        </p:grpSpPr>
        <p:sp>
          <p:nvSpPr>
            <p:cNvPr id="249" name="Dodecagon 248"/>
            <p:cNvSpPr>
              <a:spLocks noChangeAspect="1"/>
            </p:cNvSpPr>
            <p:nvPr userDrawn="1"/>
          </p:nvSpPr>
          <p:spPr>
            <a:xfrm>
              <a:off x="2092643" y="45720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Dodecagon 249"/>
            <p:cNvSpPr>
              <a:spLocks noChangeAspect="1"/>
            </p:cNvSpPr>
            <p:nvPr userDrawn="1"/>
          </p:nvSpPr>
          <p:spPr>
            <a:xfrm>
              <a:off x="1896750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Dodecagon 250"/>
            <p:cNvSpPr>
              <a:spLocks noChangeAspect="1"/>
            </p:cNvSpPr>
            <p:nvPr userDrawn="1"/>
          </p:nvSpPr>
          <p:spPr>
            <a:xfrm>
              <a:off x="2268946" y="49672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Dodecagon 251"/>
            <p:cNvSpPr>
              <a:spLocks noChangeAspect="1"/>
            </p:cNvSpPr>
            <p:nvPr userDrawn="1"/>
          </p:nvSpPr>
          <p:spPr>
            <a:xfrm>
              <a:off x="2435455" y="599493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Dodecagon 252"/>
            <p:cNvSpPr>
              <a:spLocks noChangeAspect="1"/>
            </p:cNvSpPr>
            <p:nvPr userDrawn="1"/>
          </p:nvSpPr>
          <p:spPr>
            <a:xfrm>
              <a:off x="2547117" y="767475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Dodecagon 253"/>
            <p:cNvSpPr>
              <a:spLocks noChangeAspect="1"/>
            </p:cNvSpPr>
            <p:nvPr userDrawn="1"/>
          </p:nvSpPr>
          <p:spPr>
            <a:xfrm>
              <a:off x="2582374" y="9552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Dodecagon 254"/>
            <p:cNvSpPr>
              <a:spLocks noChangeAspect="1"/>
            </p:cNvSpPr>
            <p:nvPr userDrawn="1"/>
          </p:nvSpPr>
          <p:spPr>
            <a:xfrm>
              <a:off x="1740036" y="60541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Dodecagon 255"/>
            <p:cNvSpPr>
              <a:spLocks noChangeAspect="1"/>
            </p:cNvSpPr>
            <p:nvPr userDrawn="1"/>
          </p:nvSpPr>
          <p:spPr>
            <a:xfrm>
              <a:off x="2543196" y="115877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Dodecagon 256"/>
            <p:cNvSpPr>
              <a:spLocks noChangeAspect="1"/>
            </p:cNvSpPr>
            <p:nvPr userDrawn="1"/>
          </p:nvSpPr>
          <p:spPr>
            <a:xfrm>
              <a:off x="1622500" y="77340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Dodecagon 257"/>
            <p:cNvSpPr>
              <a:spLocks noChangeAspect="1"/>
            </p:cNvSpPr>
            <p:nvPr userDrawn="1"/>
          </p:nvSpPr>
          <p:spPr>
            <a:xfrm>
              <a:off x="2445249" y="1326752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Dodecagon 258"/>
            <p:cNvSpPr>
              <a:spLocks noChangeAspect="1"/>
            </p:cNvSpPr>
            <p:nvPr userDrawn="1"/>
          </p:nvSpPr>
          <p:spPr>
            <a:xfrm>
              <a:off x="2278741" y="14295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Dodecagon 259"/>
            <p:cNvSpPr>
              <a:spLocks noChangeAspect="1"/>
            </p:cNvSpPr>
            <p:nvPr userDrawn="1"/>
          </p:nvSpPr>
          <p:spPr>
            <a:xfrm>
              <a:off x="2092643" y="1463120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Dodecagon 260"/>
            <p:cNvSpPr>
              <a:spLocks noChangeAspect="1"/>
            </p:cNvSpPr>
            <p:nvPr userDrawn="1"/>
          </p:nvSpPr>
          <p:spPr>
            <a:xfrm>
              <a:off x="1896750" y="143544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Dodecagon 261"/>
            <p:cNvSpPr>
              <a:spLocks noChangeAspect="1"/>
            </p:cNvSpPr>
            <p:nvPr userDrawn="1"/>
          </p:nvSpPr>
          <p:spPr>
            <a:xfrm>
              <a:off x="1730241" y="1318841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Dodecagon 262"/>
            <p:cNvSpPr>
              <a:spLocks noChangeAspect="1"/>
            </p:cNvSpPr>
            <p:nvPr userDrawn="1"/>
          </p:nvSpPr>
          <p:spPr>
            <a:xfrm>
              <a:off x="1573527" y="971026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Dodecagon 263"/>
            <p:cNvSpPr>
              <a:spLocks noChangeAspect="1"/>
            </p:cNvSpPr>
            <p:nvPr userDrawn="1"/>
          </p:nvSpPr>
          <p:spPr>
            <a:xfrm>
              <a:off x="1622500" y="1148889"/>
              <a:ext cx="84626" cy="85374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Dodecagon 264"/>
            <p:cNvSpPr>
              <a:spLocks noChangeAspect="1"/>
            </p:cNvSpPr>
            <p:nvPr userDrawn="1"/>
          </p:nvSpPr>
          <p:spPr>
            <a:xfrm>
              <a:off x="1984902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Dodecagon 265"/>
            <p:cNvSpPr>
              <a:spLocks noChangeAspect="1"/>
            </p:cNvSpPr>
            <p:nvPr userDrawn="1"/>
          </p:nvSpPr>
          <p:spPr>
            <a:xfrm>
              <a:off x="2190589" y="941382"/>
              <a:ext cx="98730" cy="99603"/>
            </a:xfrm>
            <a:prstGeom prst="dodecag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 userDrawn="1"/>
          </p:nvSpPr>
          <p:spPr>
            <a:xfrm rot="2305559" flipH="1" flipV="1">
              <a:off x="2077326" y="78515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 userDrawn="1"/>
          </p:nvSpPr>
          <p:spPr>
            <a:xfrm rot="2305559" flipH="1" flipV="1">
              <a:off x="2087121" y="1107942"/>
              <a:ext cx="98730" cy="99603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 userDrawn="1"/>
          </p:nvSpPr>
          <p:spPr>
            <a:xfrm rot="2305559" flipH="1" flipV="1">
              <a:off x="2288924" y="1067365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 userDrawn="1"/>
          </p:nvSpPr>
          <p:spPr>
            <a:xfrm rot="2305559" flipH="1" flipV="1">
              <a:off x="1906933" y="1085297"/>
              <a:ext cx="84626" cy="8537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 userDrawn="1"/>
          </p:nvSpPr>
          <p:spPr>
            <a:xfrm rot="2305559" flipH="1" flipV="1">
              <a:off x="2175899" y="127842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/>
            <p:cNvSpPr>
              <a:spLocks noChangeAspect="1"/>
            </p:cNvSpPr>
            <p:nvPr userDrawn="1"/>
          </p:nvSpPr>
          <p:spPr>
            <a:xfrm rot="2305559" flipH="1" flipV="1">
              <a:off x="2175899" y="127734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/>
            <p:cNvSpPr>
              <a:spLocks noChangeAspect="1"/>
            </p:cNvSpPr>
            <p:nvPr userDrawn="1"/>
          </p:nvSpPr>
          <p:spPr>
            <a:xfrm rot="2305559" flipH="1" flipV="1">
              <a:off x="1978562" y="128171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/>
            <p:cNvSpPr>
              <a:spLocks noChangeAspect="1"/>
            </p:cNvSpPr>
            <p:nvPr userDrawn="1"/>
          </p:nvSpPr>
          <p:spPr>
            <a:xfrm rot="2305559" flipH="1" flipV="1">
              <a:off x="1978562" y="128063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/>
            <p:cNvSpPr>
              <a:spLocks noChangeAspect="1"/>
            </p:cNvSpPr>
            <p:nvPr userDrawn="1"/>
          </p:nvSpPr>
          <p:spPr>
            <a:xfrm rot="2305559" flipH="1" flipV="1">
              <a:off x="1800812" y="118618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/>
            <p:cNvSpPr>
              <a:spLocks noChangeAspect="1"/>
            </p:cNvSpPr>
            <p:nvPr userDrawn="1"/>
          </p:nvSpPr>
          <p:spPr>
            <a:xfrm rot="2305559" flipH="1" flipV="1">
              <a:off x="1800812" y="118510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/>
            <p:cNvSpPr>
              <a:spLocks noChangeAspect="1"/>
            </p:cNvSpPr>
            <p:nvPr userDrawn="1"/>
          </p:nvSpPr>
          <p:spPr>
            <a:xfrm rot="2305559" flipH="1" flipV="1">
              <a:off x="1739838" y="100172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/>
            <p:cNvSpPr>
              <a:spLocks noChangeAspect="1"/>
            </p:cNvSpPr>
            <p:nvPr userDrawn="1"/>
          </p:nvSpPr>
          <p:spPr>
            <a:xfrm rot="2305559" flipH="1" flipV="1">
              <a:off x="1739838" y="1000648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/>
            <p:cNvSpPr>
              <a:spLocks noChangeAspect="1"/>
            </p:cNvSpPr>
            <p:nvPr userDrawn="1"/>
          </p:nvSpPr>
          <p:spPr>
            <a:xfrm rot="2305559" flipH="1" flipV="1">
              <a:off x="1788812" y="83703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/>
            <p:cNvSpPr>
              <a:spLocks noChangeAspect="1"/>
            </p:cNvSpPr>
            <p:nvPr userDrawn="1"/>
          </p:nvSpPr>
          <p:spPr>
            <a:xfrm rot="2305559" flipH="1" flipV="1">
              <a:off x="1788812" y="835953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/>
            <p:cNvSpPr>
              <a:spLocks noChangeAspect="1"/>
            </p:cNvSpPr>
            <p:nvPr userDrawn="1"/>
          </p:nvSpPr>
          <p:spPr>
            <a:xfrm rot="2305559" flipH="1" flipV="1">
              <a:off x="1903083" y="70197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2" name="Oval 281"/>
            <p:cNvSpPr>
              <a:spLocks noChangeAspect="1"/>
            </p:cNvSpPr>
            <p:nvPr userDrawn="1"/>
          </p:nvSpPr>
          <p:spPr>
            <a:xfrm rot="2305559" flipH="1" flipV="1">
              <a:off x="1903083" y="7008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3" name="Oval 282"/>
            <p:cNvSpPr>
              <a:spLocks noChangeAspect="1"/>
            </p:cNvSpPr>
            <p:nvPr userDrawn="1"/>
          </p:nvSpPr>
          <p:spPr>
            <a:xfrm rot="2305559" flipH="1" flipV="1">
              <a:off x="2077952" y="60649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/>
            <p:cNvSpPr>
              <a:spLocks noChangeAspect="1"/>
            </p:cNvSpPr>
            <p:nvPr userDrawn="1"/>
          </p:nvSpPr>
          <p:spPr>
            <a:xfrm rot="2305559" flipH="1" flipV="1">
              <a:off x="2077952" y="605419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/>
            <p:cNvSpPr>
              <a:spLocks noChangeAspect="1"/>
            </p:cNvSpPr>
            <p:nvPr userDrawn="1"/>
          </p:nvSpPr>
          <p:spPr>
            <a:xfrm rot="2305559" flipH="1" flipV="1">
              <a:off x="2278938" y="70201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/>
            <p:cNvSpPr>
              <a:spLocks noChangeAspect="1"/>
            </p:cNvSpPr>
            <p:nvPr userDrawn="1"/>
          </p:nvSpPr>
          <p:spPr>
            <a:xfrm rot="2305559" flipH="1" flipV="1">
              <a:off x="2278938" y="700936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/>
            <p:cNvSpPr>
              <a:spLocks noChangeAspect="1"/>
            </p:cNvSpPr>
            <p:nvPr userDrawn="1"/>
          </p:nvSpPr>
          <p:spPr>
            <a:xfrm rot="2305559" flipH="1" flipV="1">
              <a:off x="2359128" y="84694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/>
            <p:cNvSpPr>
              <a:spLocks noChangeAspect="1"/>
            </p:cNvSpPr>
            <p:nvPr userDrawn="1"/>
          </p:nvSpPr>
          <p:spPr>
            <a:xfrm rot="2305559" flipH="1" flipV="1">
              <a:off x="2359128" y="845862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/>
            <p:cNvSpPr>
              <a:spLocks noChangeAspect="1"/>
            </p:cNvSpPr>
            <p:nvPr userDrawn="1"/>
          </p:nvSpPr>
          <p:spPr>
            <a:xfrm rot="2305559" flipH="1" flipV="1">
              <a:off x="2356903" y="119937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/>
            <p:cNvSpPr>
              <a:spLocks noChangeAspect="1"/>
            </p:cNvSpPr>
            <p:nvPr userDrawn="1"/>
          </p:nvSpPr>
          <p:spPr>
            <a:xfrm rot="2305559" flipH="1" flipV="1">
              <a:off x="2356903" y="1198295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/>
            <p:cNvSpPr>
              <a:spLocks noChangeAspect="1"/>
            </p:cNvSpPr>
            <p:nvPr userDrawn="1"/>
          </p:nvSpPr>
          <p:spPr>
            <a:xfrm rot="2305559" flipH="1" flipV="1">
              <a:off x="2430559" y="103139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/>
            <p:cNvSpPr>
              <a:spLocks noChangeAspect="1"/>
            </p:cNvSpPr>
            <p:nvPr userDrawn="1"/>
          </p:nvSpPr>
          <p:spPr>
            <a:xfrm rot="2305559" flipH="1" flipV="1">
              <a:off x="2430559" y="1030314"/>
              <a:ext cx="84626" cy="8429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3" name="Rectangle 292"/>
          <p:cNvSpPr/>
          <p:nvPr userDrawn="1"/>
        </p:nvSpPr>
        <p:spPr>
          <a:xfrm>
            <a:off x="3123619" y="2057400"/>
            <a:ext cx="4092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defTabSz="457200">
              <a:spcAft>
                <a:spcPts val="300"/>
              </a:spcAft>
            </a:pPr>
            <a:r>
              <a:rPr lang="en-US" sz="1800" cap="small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Hepatitis C Online</a:t>
            </a:r>
          </a:p>
        </p:txBody>
      </p:sp>
    </p:spTree>
    <p:extLst>
      <p:ext uri="{BB962C8B-B14F-4D97-AF65-F5344CB8AC3E}">
        <p14:creationId xmlns:p14="http://schemas.microsoft.com/office/powerpoint/2010/main" val="14572448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489F046-0869-4141-8F04-3BAAF6A3A7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EAC6A9BE-54D3-534A-84D9-64C0837A0F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49BD28B4-AF8F-0B4F-A135-3915ED72F9E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3BB9188-DE43-AC4A-AB11-76502385FD8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5F37A8B8-24F0-E548-A396-23A42DD793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6390"/>
            <a:ext cx="1280160" cy="376438"/>
          </a:xfrm>
          <a:prstGeom prst="rect">
            <a:avLst/>
          </a:prstGeom>
        </p:spPr>
      </p:pic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E5C30015-3133-7449-B66D-CE28845BB1D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0" y="-9525"/>
            <a:ext cx="8839200" cy="304800"/>
          </a:xfrm>
          <a:prstGeom prst="rect">
            <a:avLst/>
          </a:prstGeom>
        </p:spPr>
        <p:txBody>
          <a:bodyPr lIns="274320" anchor="b">
            <a:normAutofit/>
          </a:bodyPr>
          <a:lstStyle>
            <a:lvl1pPr marL="0" indent="0">
              <a:buNone/>
              <a:defRPr sz="1200" b="0" baseline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91BB7F4-C77C-C040-9392-0BC4DAAEF760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8312"/>
            <a:ext cx="1280160" cy="3754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9" r:id="rId5"/>
    <p:sldLayoutId id="2147483700" r:id="rId6"/>
    <p:sldLayoutId id="2147483701" r:id="rId7"/>
    <p:sldLayoutId id="2147483698" r:id="rId8"/>
    <p:sldLayoutId id="2147483702" r:id="rId9"/>
    <p:sldLayoutId id="2147483703" r:id="rId10"/>
    <p:sldLayoutId id="2147483704" r:id="rId11"/>
    <p:sldLayoutId id="2147483705" r:id="rId12"/>
    <p:sldLayoutId id="2147483707" r:id="rId13"/>
    <p:sldLayoutId id="2147483708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>
                <a:solidFill>
                  <a:srgbClr val="001D48"/>
                </a:solidFill>
              </a:rPr>
              <a:t>Sofosbuvir</a:t>
            </a:r>
            <a:r>
              <a:rPr lang="en-US" sz="2400" dirty="0">
                <a:solidFill>
                  <a:srgbClr val="001D48"/>
                </a:solidFill>
              </a:rPr>
              <a:t> + (</a:t>
            </a:r>
            <a:r>
              <a:rPr lang="en-US" sz="2400" dirty="0" err="1">
                <a:solidFill>
                  <a:srgbClr val="001D48"/>
                </a:solidFill>
              </a:rPr>
              <a:t>Ledipasvir</a:t>
            </a:r>
            <a:r>
              <a:rPr lang="en-US" sz="2400" dirty="0">
                <a:solidFill>
                  <a:srgbClr val="001D48"/>
                </a:solidFill>
              </a:rPr>
              <a:t> or GS-9669) +/- Ribavirin in GT-1</a:t>
            </a:r>
            <a:r>
              <a:rPr lang="en-US" dirty="0">
                <a:solidFill>
                  <a:srgbClr val="001D48"/>
                </a:solidFill>
              </a:rPr>
              <a:t/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dirty="0">
                <a:solidFill>
                  <a:srgbClr val="001D48"/>
                </a:solidFill>
              </a:rPr>
              <a:t>ELECTRON Trial (Arms 12-17 &amp; 22)</a:t>
            </a:r>
            <a:endParaRPr lang="en-US" sz="2000" dirty="0">
              <a:solidFill>
                <a:srgbClr val="001D48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Phase 2 </a:t>
            </a:r>
          </a:p>
        </p:txBody>
      </p:sp>
      <p:sp>
        <p:nvSpPr>
          <p:cNvPr id="7" name="Rectangle 6"/>
          <p:cNvSpPr/>
          <p:nvPr/>
        </p:nvSpPr>
        <p:spPr>
          <a:xfrm>
            <a:off x="-13512" y="1828801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solidFill>
                  <a:schemeClr val="bg1"/>
                </a:solidFill>
                <a:latin typeface="Arial"/>
                <a:cs typeface="Arial"/>
              </a:rPr>
              <a:t>Treatment Naïve and Treatment Experienced</a:t>
            </a:r>
          </a:p>
        </p:txBody>
      </p:sp>
      <p:sp>
        <p:nvSpPr>
          <p:cNvPr id="9" name="Rectangle 8"/>
          <p:cNvSpPr/>
          <p:nvPr/>
        </p:nvSpPr>
        <p:spPr>
          <a:xfrm>
            <a:off x="-13512" y="4659540"/>
            <a:ext cx="9180577" cy="371855"/>
          </a:xfrm>
          <a:prstGeom prst="rect">
            <a:avLst/>
          </a:prstGeom>
          <a:solidFill>
            <a:srgbClr val="8B8E5E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r>
              <a:rPr lang="en-US" sz="1400" dirty="0">
                <a:latin typeface="Arial"/>
                <a:cs typeface="Arial"/>
              </a:rPr>
              <a:t>Source: </a:t>
            </a:r>
            <a:r>
              <a:rPr lang="en-US" sz="1400" dirty="0" err="1">
                <a:latin typeface="Arial"/>
                <a:cs typeface="Arial"/>
              </a:rPr>
              <a:t>Gane</a:t>
            </a:r>
            <a:r>
              <a:rPr lang="en-US" sz="1400" dirty="0">
                <a:latin typeface="Arial"/>
                <a:cs typeface="Arial"/>
              </a:rPr>
              <a:t> EJ, et al. </a:t>
            </a:r>
            <a:r>
              <a:rPr lang="en-US" sz="1400" dirty="0" err="1">
                <a:latin typeface="Arial"/>
                <a:cs typeface="Arial"/>
              </a:rPr>
              <a:t>Gastroenterogy</a:t>
            </a:r>
            <a:r>
              <a:rPr lang="en-US" sz="1400" dirty="0">
                <a:latin typeface="Arial"/>
                <a:cs typeface="Arial"/>
              </a:rPr>
              <a:t>. 2014:146:736-43.</a:t>
            </a:r>
          </a:p>
        </p:txBody>
      </p:sp>
    </p:spTree>
    <p:extLst>
      <p:ext uri="{BB962C8B-B14F-4D97-AF65-F5344CB8AC3E}">
        <p14:creationId xmlns:p14="http://schemas.microsoft.com/office/powerpoint/2010/main" val="1356307401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EJ, et al. </a:t>
            </a:r>
            <a:r>
              <a:rPr lang="en-US" dirty="0" err="1"/>
              <a:t>Gastroenterogy</a:t>
            </a:r>
            <a:r>
              <a:rPr lang="en-US" dirty="0"/>
              <a:t>. 2014:146:736-43.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</a:t>
            </a:r>
            <a:r>
              <a:rPr lang="en-US" sz="2400" dirty="0"/>
              <a:t> + (</a:t>
            </a:r>
            <a:r>
              <a:rPr lang="en-US" sz="2400" dirty="0" err="1"/>
              <a:t>Ledipasvir</a:t>
            </a:r>
            <a:r>
              <a:rPr lang="en-US" sz="2400" dirty="0"/>
              <a:t> or GS-9669) +/- Ribavirin in GT1</a:t>
            </a:r>
            <a:br>
              <a:rPr lang="en-US" sz="2400" dirty="0"/>
            </a:br>
            <a:r>
              <a:rPr lang="en-US" sz="2400" dirty="0"/>
              <a:t>ELECTRON Trial (Arms 12-17 &amp; 22): Features</a:t>
            </a:r>
          </a:p>
        </p:txBody>
      </p:sp>
      <p:graphicFrame>
        <p:nvGraphicFramePr>
          <p:cNvPr id="3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531111"/>
              </p:ext>
            </p:extLst>
          </p:nvPr>
        </p:nvGraphicFramePr>
        <p:xfrm>
          <a:off x="419098" y="1462446"/>
          <a:ext cx="8267700" cy="4785954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826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0510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ts val="21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/>
                          <a:ea typeface="ＭＳ Ｐゴシック" pitchFamily="-108" charset="-128"/>
                          <a:cs typeface="Arial"/>
                        </a:rPr>
                        <a:t>ELECTRON Trial (Arms 12-17 &amp; 22)</a:t>
                      </a:r>
                    </a:p>
                  </a:txBody>
                  <a:tcPr marL="182880" marR="88898" marT="50005" marB="50005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F49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244">
                <a:tc>
                  <a:txBody>
                    <a:bodyPr/>
                    <a:lstStyle/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Design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: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 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Open-label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, phase 2, using sofosbuvir plus [ledipasvir or GS-9669] with or without ribavirin in treatment-naïve and treatment-experienced GT1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Setting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: two hepatitis treatment centers in New Zealand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Entry Criteria 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Chronic HCV genotype 1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HCV RNA &gt;50,000 IU/mL</a:t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Age &gt;18 years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Patient Characteristics (range in different treatment arms)</a:t>
                      </a:r>
                      <a: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8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n = 113 patients enrolled 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Three of seven groups were treatment naïve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Four of seven groups were treatment experienced with prior null response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Two groups of seven groups were treatment experienced and cirrhotic</a:t>
                      </a:r>
                      <a:b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</a:b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- Three treatment arms used fixed dose ledipasvir-sofosbuvir</a:t>
                      </a:r>
                    </a:p>
                    <a:p>
                      <a:pPr marL="192024" marR="0" lvl="0" indent="-192024" algn="l" defTabSz="457200" rtl="0" eaLnBrk="1" fontAlgn="base" latinLnBrk="0" hangingPunct="1">
                        <a:lnSpc>
                          <a:spcPts val="21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126B8F"/>
                        </a:buClr>
                        <a:buSzPct val="90000"/>
                        <a:buFont typeface="Wingdings" charset="2"/>
                        <a:buChar char="§"/>
                        <a:tabLst/>
                        <a:defRPr/>
                      </a:pPr>
                      <a:r>
                        <a:rPr lang="en-US" sz="1800" b="1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Primary End-Point</a:t>
                      </a:r>
                      <a:r>
                        <a:rPr lang="en-US" sz="1800" baseline="0" dirty="0">
                          <a:solidFill>
                            <a:schemeClr val="tx1"/>
                          </a:solidFill>
                          <a:latin typeface="Arial" pitchFamily="22" charset="0"/>
                        </a:rPr>
                        <a:t>: SVR12</a:t>
                      </a:r>
                    </a:p>
                  </a:txBody>
                  <a:tcPr marL="182880" marR="88898" marT="50005" marB="5000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44877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>
            <a:off x="5381505" y="2046060"/>
            <a:ext cx="310896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3829845" y="2897400"/>
            <a:ext cx="310896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EJ, et al. </a:t>
            </a:r>
            <a:r>
              <a:rPr lang="en-US" dirty="0" err="1"/>
              <a:t>Gastroenterogy</a:t>
            </a:r>
            <a:r>
              <a:rPr lang="en-US" dirty="0"/>
              <a:t>. 2014:146:736-43.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dirty="0" err="1"/>
              <a:t>Sofosbuvir</a:t>
            </a:r>
            <a:r>
              <a:rPr lang="en-US" sz="2200" dirty="0"/>
              <a:t> + (</a:t>
            </a:r>
            <a:r>
              <a:rPr lang="en-US" sz="2200" dirty="0" err="1"/>
              <a:t>Ledipasvir</a:t>
            </a:r>
            <a:r>
              <a:rPr lang="en-US" sz="2200" dirty="0"/>
              <a:t> or GS-9669) +/- Ribavirin in GT1</a:t>
            </a:r>
            <a:br>
              <a:rPr lang="en-US" sz="2200" dirty="0"/>
            </a:br>
            <a:r>
              <a:rPr lang="en-US" sz="2400" dirty="0"/>
              <a:t>ELECTRON Trial Arms (12-17 &amp; 22): Design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286000" y="1870980"/>
            <a:ext cx="3108960" cy="357567"/>
          </a:xfrm>
          <a:prstGeom prst="rect">
            <a:avLst/>
          </a:prstGeom>
          <a:solidFill>
            <a:srgbClr val="D8BDBD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 + SOF + RBV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44664" y="186613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-4543" y="1870980"/>
            <a:ext cx="1612903" cy="1185048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FFFFFF"/>
                </a:solidFill>
                <a:cs typeface="Arial"/>
              </a:rPr>
              <a:t>Noncirrhotic</a:t>
            </a:r>
            <a:r>
              <a:rPr lang="en-US" sz="1400" b="1" dirty="0">
                <a:solidFill>
                  <a:srgbClr val="FFFFFF"/>
                </a:solidFill>
                <a:cs typeface="Arial"/>
              </a:rPr>
              <a:t/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latin typeface="Arial"/>
                <a:cs typeface="Arial"/>
              </a:rPr>
              <a:t>Treatment Naive</a:t>
            </a:r>
            <a:endParaRPr lang="en-US" sz="1400" i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578301" y="2255872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578301" y="1836960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25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578301" y="267211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25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2286000" y="2702820"/>
            <a:ext cx="1554480" cy="357567"/>
          </a:xfrm>
          <a:prstGeom prst="rect">
            <a:avLst/>
          </a:prstGeom>
          <a:solidFill>
            <a:srgbClr val="B2CEE8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604344" y="271747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1" name="Rectangle 50"/>
          <p:cNvSpPr/>
          <p:nvPr/>
        </p:nvSpPr>
        <p:spPr>
          <a:xfrm>
            <a:off x="-4543" y="3228480"/>
            <a:ext cx="1612903" cy="777372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rgbClr val="FFFFFF"/>
                </a:solidFill>
                <a:cs typeface="Arial"/>
              </a:rPr>
              <a:t>Noncirrhotic</a:t>
            </a:r>
            <a:r>
              <a:rPr lang="en-US" sz="1400" b="1" dirty="0">
                <a:solidFill>
                  <a:srgbClr val="FFFFFF"/>
                </a:solidFill>
                <a:cs typeface="Arial"/>
              </a:rPr>
              <a:t/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Null responder</a:t>
            </a:r>
            <a:endParaRPr lang="en-US" sz="1400" b="1" i="1" dirty="0">
              <a:solidFill>
                <a:srgbClr val="FFFFFF"/>
              </a:solidFill>
              <a:cs typeface="Arial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5397501" y="3411720"/>
            <a:ext cx="310896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578301" y="319777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9</a:t>
            </a:r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2286000" y="3228480"/>
            <a:ext cx="3109469" cy="3575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 + SOF + RBV</a:t>
            </a:r>
          </a:p>
        </p:txBody>
      </p:sp>
      <p:sp>
        <p:nvSpPr>
          <p:cNvPr id="69" name="Rectangle 68"/>
          <p:cNvSpPr/>
          <p:nvPr/>
        </p:nvSpPr>
        <p:spPr>
          <a:xfrm>
            <a:off x="8160660" y="320911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70" name="Straight Connector 69"/>
          <p:cNvCxnSpPr/>
          <p:nvPr/>
        </p:nvCxnSpPr>
        <p:spPr>
          <a:xfrm>
            <a:off x="5397501" y="3823560"/>
            <a:ext cx="310896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578301" y="360961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10</a:t>
            </a:r>
          </a:p>
        </p:txBody>
      </p:sp>
      <p:sp>
        <p:nvSpPr>
          <p:cNvPr id="72" name="Rectangle 5"/>
          <p:cNvSpPr>
            <a:spLocks noChangeArrowheads="1"/>
          </p:cNvSpPr>
          <p:nvPr/>
        </p:nvSpPr>
        <p:spPr bwMode="auto">
          <a:xfrm>
            <a:off x="2286000" y="3640320"/>
            <a:ext cx="3109469" cy="357567"/>
          </a:xfrm>
          <a:prstGeom prst="rect">
            <a:avLst/>
          </a:prstGeom>
          <a:solidFill>
            <a:srgbClr val="ADC4C8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SOF + GS-9669 + RBV</a:t>
            </a:r>
          </a:p>
        </p:txBody>
      </p:sp>
      <p:sp>
        <p:nvSpPr>
          <p:cNvPr id="73" name="Rectangle 72"/>
          <p:cNvSpPr/>
          <p:nvPr/>
        </p:nvSpPr>
        <p:spPr>
          <a:xfrm>
            <a:off x="8160660" y="362095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5397501" y="2471040"/>
            <a:ext cx="310896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2286000" y="2287800"/>
            <a:ext cx="3109469" cy="3575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SOF + GS-9669 + RBV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160660" y="225709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sp>
        <p:nvSpPr>
          <p:cNvPr id="54" name="Rectangle 53"/>
          <p:cNvSpPr/>
          <p:nvPr/>
        </p:nvSpPr>
        <p:spPr>
          <a:xfrm>
            <a:off x="-4543" y="4156980"/>
            <a:ext cx="1612903" cy="777372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rgbClr val="FFFFFF"/>
                </a:solidFill>
                <a:cs typeface="Arial"/>
              </a:rPr>
              <a:t>Cirrhotic</a:t>
            </a:r>
            <a:br>
              <a:rPr lang="en-US" sz="1400" b="1" dirty="0">
                <a:solidFill>
                  <a:srgbClr val="FFFFFF"/>
                </a:solidFill>
                <a:cs typeface="Arial"/>
              </a:rPr>
            </a:br>
            <a:r>
              <a:rPr lang="en-US" sz="1400" b="1" dirty="0">
                <a:solidFill>
                  <a:srgbClr val="FFFFFF"/>
                </a:solidFill>
                <a:cs typeface="Arial"/>
              </a:rPr>
              <a:t>Null responder</a:t>
            </a:r>
            <a:endParaRPr lang="en-US" sz="1400" b="1" i="1" dirty="0">
              <a:solidFill>
                <a:srgbClr val="FFFFFF"/>
              </a:solidFill>
              <a:cs typeface="Arial"/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>
            <a:off x="5397501" y="4340220"/>
            <a:ext cx="310896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1578301" y="412627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10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2286000" y="4156980"/>
            <a:ext cx="3109469" cy="35756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</a:t>
            </a:r>
          </a:p>
        </p:txBody>
      </p:sp>
      <p:sp>
        <p:nvSpPr>
          <p:cNvPr id="58" name="Rectangle 57"/>
          <p:cNvSpPr/>
          <p:nvPr/>
        </p:nvSpPr>
        <p:spPr>
          <a:xfrm>
            <a:off x="8160660" y="413761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397501" y="4752060"/>
            <a:ext cx="3108960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1578301" y="4538113"/>
            <a:ext cx="700900" cy="40538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rgbClr val="000000"/>
                </a:solidFill>
              </a:rPr>
              <a:t>n = 9</a:t>
            </a:r>
          </a:p>
        </p:txBody>
      </p:sp>
      <p:sp>
        <p:nvSpPr>
          <p:cNvPr id="62" name="Rectangle 5"/>
          <p:cNvSpPr>
            <a:spLocks noChangeArrowheads="1"/>
          </p:cNvSpPr>
          <p:nvPr/>
        </p:nvSpPr>
        <p:spPr bwMode="auto">
          <a:xfrm>
            <a:off x="2286000" y="4568820"/>
            <a:ext cx="3109469" cy="357567"/>
          </a:xfrm>
          <a:prstGeom prst="rect">
            <a:avLst/>
          </a:prstGeom>
          <a:solidFill>
            <a:srgbClr val="BEB99C"/>
          </a:solidFill>
          <a:ln w="12700" cmpd="sng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en-US" sz="1400" b="1" dirty="0">
                <a:latin typeface="Arial"/>
                <a:cs typeface="Arial"/>
              </a:rPr>
              <a:t>LDV-SOF + RBV</a:t>
            </a:r>
          </a:p>
        </p:txBody>
      </p:sp>
      <p:sp>
        <p:nvSpPr>
          <p:cNvPr id="75" name="Rectangle 74"/>
          <p:cNvSpPr/>
          <p:nvPr/>
        </p:nvSpPr>
        <p:spPr>
          <a:xfrm>
            <a:off x="8160660" y="4549453"/>
            <a:ext cx="775716" cy="4053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6113" y="1253220"/>
            <a:ext cx="9162291" cy="515104"/>
            <a:chOff x="-6113" y="-1219200"/>
            <a:chExt cx="9162291" cy="515104"/>
          </a:xfrm>
        </p:grpSpPr>
        <p:sp>
          <p:nvSpPr>
            <p:cNvPr id="52" name="Rectangle 51"/>
            <p:cNvSpPr/>
            <p:nvPr/>
          </p:nvSpPr>
          <p:spPr>
            <a:xfrm>
              <a:off x="-6113" y="-1133820"/>
              <a:ext cx="9162291" cy="41071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6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838200" y="-1170432"/>
              <a:ext cx="838200" cy="399298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</a:rPr>
                <a:t>Week</a:t>
              </a: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2046060" y="-12192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0</a:t>
              </a: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8301768" y="-12192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24</a:t>
              </a: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3581400" y="-12192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6</a:t>
              </a:r>
            </a:p>
          </p:txBody>
        </p:sp>
        <p:cxnSp>
          <p:nvCxnSpPr>
            <p:cNvPr id="78" name="Straight Connector 77"/>
            <p:cNvCxnSpPr/>
            <p:nvPr/>
          </p:nvCxnSpPr>
          <p:spPr>
            <a:xfrm flipV="1">
              <a:off x="-6113" y="-731504"/>
              <a:ext cx="9162291" cy="11472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317321" y="-810748"/>
              <a:ext cx="0" cy="87630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3863422" y="-810748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8574564" y="-810748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Rectangle 81"/>
            <p:cNvSpPr/>
            <p:nvPr/>
          </p:nvSpPr>
          <p:spPr>
            <a:xfrm>
              <a:off x="5127228" y="-12192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12</a:t>
              </a:r>
            </a:p>
          </p:txBody>
        </p:sp>
        <p:cxnSp>
          <p:nvCxnSpPr>
            <p:cNvPr id="83" name="Straight Connector 82"/>
            <p:cNvCxnSpPr/>
            <p:nvPr/>
          </p:nvCxnSpPr>
          <p:spPr>
            <a:xfrm flipV="1">
              <a:off x="5409250" y="-810748"/>
              <a:ext cx="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Rectangle 83"/>
            <p:cNvSpPr/>
            <p:nvPr/>
          </p:nvSpPr>
          <p:spPr>
            <a:xfrm>
              <a:off x="6629400" y="-1219200"/>
              <a:ext cx="545592" cy="515104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rgbClr val="000000"/>
                  </a:solidFill>
                  <a:latin typeface="Arial"/>
                  <a:cs typeface="Arial"/>
                </a:rPr>
                <a:t>18</a:t>
              </a: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 flipV="1">
              <a:off x="6899627" y="-810748"/>
              <a:ext cx="2280" cy="81894"/>
            </a:xfrm>
            <a:prstGeom prst="line">
              <a:avLst/>
            </a:prstGeom>
            <a:ln w="127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7" name="Rectangle 25"/>
          <p:cNvSpPr>
            <a:spLocks noChangeArrowheads="1"/>
          </p:cNvSpPr>
          <p:nvPr/>
        </p:nvSpPr>
        <p:spPr bwMode="auto">
          <a:xfrm>
            <a:off x="-6949" y="5070191"/>
            <a:ext cx="9162288" cy="130756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457200" tIns="45431" rIns="92486" bIns="91440" anchor="ctr">
            <a:prstTxWarp prst="textNoShape">
              <a:avLst/>
            </a:prstTxWarp>
          </a:bodyPr>
          <a:lstStyle/>
          <a:p>
            <a:pPr defTabSz="935038">
              <a:lnSpc>
                <a:spcPts val="1800"/>
              </a:lnSpc>
              <a:spcBef>
                <a:spcPts val="8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Abbreviations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: LDV= ledipasvir; SOF = sofosbuvir; RBV = ribavirin </a:t>
            </a:r>
          </a:p>
          <a:p>
            <a:pPr defTabSz="935038">
              <a:lnSpc>
                <a:spcPts val="1800"/>
              </a:lnSpc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Drug Dosing</a:t>
            </a: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Sofosbuvir: 400 mg once daily; Ledipasvir: 90 mg once daily; GS-9669 = 500 mg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Ledipasvir-sofosbuvir (90/400 mg): fixed dose combination one pill once daily</a:t>
            </a:r>
            <a:br>
              <a:rPr lang="en-US" sz="1400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 75kg or 1200 mg/day if ≥ 75kg</a:t>
            </a:r>
          </a:p>
        </p:txBody>
      </p:sp>
    </p:spTree>
    <p:extLst>
      <p:ext uri="{BB962C8B-B14F-4D97-AF65-F5344CB8AC3E}">
        <p14:creationId xmlns:p14="http://schemas.microsoft.com/office/powerpoint/2010/main" val="321904744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3789946"/>
              </p:ext>
            </p:extLst>
          </p:nvPr>
        </p:nvGraphicFramePr>
        <p:xfrm>
          <a:off x="226108" y="1838028"/>
          <a:ext cx="8723312" cy="4023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</a:t>
            </a:r>
            <a:r>
              <a:rPr lang="en-US" sz="2400" dirty="0"/>
              <a:t> + (</a:t>
            </a:r>
            <a:r>
              <a:rPr lang="en-US" sz="2400" dirty="0" err="1"/>
              <a:t>Ledipasvir</a:t>
            </a:r>
            <a:r>
              <a:rPr lang="en-US" sz="2400" dirty="0"/>
              <a:t> or GS-9669) +/- Ribavirin in GT1</a:t>
            </a:r>
            <a:br>
              <a:rPr lang="en-US" sz="2400" dirty="0"/>
            </a:br>
            <a:r>
              <a:rPr lang="en-US" sz="2400" dirty="0"/>
              <a:t>ELECTRON Trial (Arms 12-17 &amp; 22): Results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EJ, et al. </a:t>
            </a:r>
            <a:r>
              <a:rPr lang="en-US" dirty="0" err="1"/>
              <a:t>Gastroenterogy</a:t>
            </a:r>
            <a:r>
              <a:rPr lang="en-US" dirty="0"/>
              <a:t>. 2014:146:736-43.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ELECTRON TRIAL, SVR 12 by Treatment Regimen</a:t>
            </a: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-19520" y="6067418"/>
            <a:ext cx="9162288" cy="27431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92486" tIns="45431" rIns="92486" bIns="45431" anchor="ctr">
            <a:prstTxWarp prst="textNoShape">
              <a:avLst/>
            </a:prstTxWarp>
          </a:bodyPr>
          <a:lstStyle/>
          <a:p>
            <a:pPr marL="274320" defTabSz="935038">
              <a:spcBef>
                <a:spcPct val="50000"/>
              </a:spcBef>
            </a:pPr>
            <a:r>
              <a:rPr lang="en-US" sz="1400" dirty="0">
                <a:solidFill>
                  <a:srgbClr val="000000"/>
                </a:solidFill>
                <a:latin typeface="Arial" pitchFamily="22" charset="0"/>
              </a:rPr>
              <a:t>*All regimens 12 weeks except treatment-naïve LDV-SOF + Ribavirin= 6 week regimen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1256400" y="4464934"/>
            <a:ext cx="7315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25/25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1100820" y="5478318"/>
            <a:ext cx="2240280" cy="4998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 err="1">
                <a:solidFill>
                  <a:srgbClr val="000000"/>
                </a:solidFill>
                <a:latin typeface="Arial" pitchFamily="22" charset="0"/>
              </a:rPr>
              <a:t>Noncirrhotic</a:t>
            </a: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 </a:t>
            </a:r>
            <a:br>
              <a:rPr lang="en-US" sz="1400" b="1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Treatment-Naive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1120320" y="5447479"/>
            <a:ext cx="3231012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25"/>
          <p:cNvSpPr>
            <a:spLocks noChangeArrowheads="1"/>
          </p:cNvSpPr>
          <p:nvPr/>
        </p:nvSpPr>
        <p:spPr bwMode="auto">
          <a:xfrm>
            <a:off x="4487640" y="5478318"/>
            <a:ext cx="2240280" cy="4998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 err="1">
                <a:solidFill>
                  <a:srgbClr val="000000"/>
                </a:solidFill>
                <a:latin typeface="Arial" pitchFamily="22" charset="0"/>
              </a:rPr>
              <a:t>Noncirrhotic</a:t>
            </a: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/>
            </a:r>
            <a:br>
              <a:rPr lang="en-US" sz="1400" b="1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Prior Null Responder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365380" y="4464934"/>
            <a:ext cx="7315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23/25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60434" y="4464934"/>
            <a:ext cx="7315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9/9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784980" y="4464934"/>
            <a:ext cx="7315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7/10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4375882" y="1943634"/>
            <a:ext cx="0" cy="2919984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676000" y="4464934"/>
            <a:ext cx="7315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10/10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58040" y="4464934"/>
            <a:ext cx="7315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17/25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885800" y="4464934"/>
            <a:ext cx="731520" cy="381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dirty="0">
                <a:solidFill>
                  <a:schemeClr val="bg1"/>
                </a:solidFill>
              </a:rPr>
              <a:t>9/9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590400" y="1950073"/>
            <a:ext cx="0" cy="2919984"/>
          </a:xfrm>
          <a:prstGeom prst="line">
            <a:avLst/>
          </a:prstGeom>
          <a:ln w="19050" cmpd="sng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6705600" y="5478318"/>
            <a:ext cx="2240280" cy="4998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45431" rIns="0" bIns="45431" anchor="ctr">
            <a:prstTxWarp prst="textNoShape">
              <a:avLst/>
            </a:prstTxWarp>
          </a:bodyPr>
          <a:lstStyle/>
          <a:p>
            <a:pPr algn="ctr" defTabSz="935038">
              <a:spcBef>
                <a:spcPct val="50000"/>
              </a:spcBef>
            </a:pP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Cirrhotic</a:t>
            </a:r>
            <a:br>
              <a:rPr lang="en-US" sz="1400" b="1" dirty="0">
                <a:solidFill>
                  <a:srgbClr val="000000"/>
                </a:solidFill>
                <a:latin typeface="Arial" pitchFamily="22" charset="0"/>
              </a:rPr>
            </a:br>
            <a:r>
              <a:rPr lang="en-US" sz="1400" b="1" dirty="0">
                <a:solidFill>
                  <a:srgbClr val="000000"/>
                </a:solidFill>
                <a:latin typeface="Arial" pitchFamily="22" charset="0"/>
              </a:rPr>
              <a:t>Prior Null Responder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4461779" y="5447479"/>
            <a:ext cx="2112262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71580" y="5447479"/>
            <a:ext cx="2112262" cy="0"/>
          </a:xfrm>
          <a:prstGeom prst="line">
            <a:avLst/>
          </a:prstGeom>
          <a:ln w="127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9044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EJ, et al. </a:t>
            </a:r>
            <a:r>
              <a:rPr lang="en-US" dirty="0" err="1"/>
              <a:t>Gastroenterogy</a:t>
            </a:r>
            <a:r>
              <a:rPr lang="en-US" dirty="0"/>
              <a:t>. 2014:146:736-43.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Sofosbuvir</a:t>
            </a:r>
            <a:r>
              <a:rPr lang="en-US" sz="2400" dirty="0"/>
              <a:t> + (</a:t>
            </a:r>
            <a:r>
              <a:rPr lang="en-US" sz="2400" dirty="0" err="1"/>
              <a:t>Ledipasvir</a:t>
            </a:r>
            <a:r>
              <a:rPr lang="en-US" sz="2400" dirty="0"/>
              <a:t> or GS-9669) +/- Ribavirin in GT1</a:t>
            </a:r>
            <a:br>
              <a:rPr lang="en-US" sz="2400" dirty="0"/>
            </a:br>
            <a:r>
              <a:rPr lang="en-US" sz="2400" dirty="0"/>
              <a:t>ELECTRON Trial (Arms 12-17 &amp; 22): Conclusion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50386"/>
              </p:ext>
            </p:extLst>
          </p:nvPr>
        </p:nvGraphicFramePr>
        <p:xfrm>
          <a:off x="0" y="2489202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>
                        <a:lnSpc>
                          <a:spcPts val="2800"/>
                        </a:lnSpc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“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The combination of </a:t>
                      </a:r>
                      <a:r>
                        <a:rPr lang="en-US" sz="2000" b="0" i="0" u="none" strike="noStrike" kern="1200" baseline="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sofosbuvir</a:t>
                      </a:r>
                      <a:r>
                        <a:rPr lang="en-US" sz="2000" b="0" i="0" u="none" strike="noStrike" kern="1200" baseline="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 and a second direct-acting antiviral agent is highly effective in treatment-naïve patients with HCV genotype 1 infection and in patients that did not respond to previous treatment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Arial"/>
                        </a:rPr>
                        <a:t>.” 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48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37137</TotalTime>
  <Words>521</Words>
  <Application>Microsoft Office PowerPoint</Application>
  <PresentationFormat>On-screen Show (4:3)</PresentationFormat>
  <Paragraphs>66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Geneva</vt:lpstr>
      <vt:lpstr>Times New Roman</vt:lpstr>
      <vt:lpstr>Wingdings</vt:lpstr>
      <vt:lpstr>AETC_Master_Template_061510</vt:lpstr>
      <vt:lpstr>Sofosbuvir + (Ledipasvir or GS-9669) +/- Ribavirin in GT-1 ELECTRON Trial (Arms 12-17 &amp; 22)</vt:lpstr>
      <vt:lpstr>Sofosbuvir + (Ledipasvir or GS-9669) +/- Ribavirin in GT1 ELECTRON Trial (Arms 12-17 &amp; 22): Features</vt:lpstr>
      <vt:lpstr>Sofosbuvir + (Ledipasvir or GS-9669) +/- Ribavirin in GT1 ELECTRON Trial Arms (12-17 &amp; 22): Design</vt:lpstr>
      <vt:lpstr>Sofosbuvir + (Ledipasvir or GS-9669) +/- Ribavirin in GT1 ELECTRON Trial (Arms 12-17 &amp; 22): Results</vt:lpstr>
      <vt:lpstr>Sofosbuvir + (Ledipasvir or GS-9669) +/- Ribavirin in GT1 ELECTRON Trial (Arms 12-17 &amp; 22): Conclusion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1419</cp:revision>
  <cp:lastPrinted>2019-10-21T18:40:24Z</cp:lastPrinted>
  <dcterms:created xsi:type="dcterms:W3CDTF">2010-11-28T05:36:22Z</dcterms:created>
  <dcterms:modified xsi:type="dcterms:W3CDTF">2020-07-22T20:08:26Z</dcterms:modified>
</cp:coreProperties>
</file>