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96" r:id="rId2"/>
    <p:sldId id="599" r:id="rId3"/>
    <p:sldId id="594" r:id="rId4"/>
    <p:sldId id="597" r:id="rId5"/>
    <p:sldId id="598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6789549033643502E-2"/>
          <c:w val="0.86161213464821695"/>
          <c:h val="0.7632815557146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Sofosbuvir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0668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515F6C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8E744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SOF 200 mg + PR</c:v>
                </c:pt>
                <c:pt idx="1">
                  <c:v>SOF 400 mg + PR</c:v>
                </c:pt>
                <c:pt idx="2">
                  <c:v>PR</c:v>
                </c:pt>
                <c:pt idx="3">
                  <c:v>SOF 400 mg + PR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90</c:v>
                </c:pt>
                <c:pt idx="1">
                  <c:v>91</c:v>
                </c:pt>
                <c:pt idx="2">
                  <c:v>58</c:v>
                </c:pt>
                <c:pt idx="3">
                  <c:v>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0556752"/>
        <c:axId val="380557312"/>
      </c:barChart>
      <c:catAx>
        <c:axId val="38055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05573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557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SVR24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5567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1301" y="2550414"/>
            <a:ext cx="8686800" cy="1640586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2000"/>
              </a:spcBef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Sofosbuvir + Ribavirin + Peginterferon in Genotypes 1-</a:t>
            </a:r>
            <a:r>
              <a:rPr lang="en-US" sz="2400" dirty="0" smtClean="0"/>
              <a:t>3</a:t>
            </a:r>
            <a:br>
              <a:rPr lang="en-US" sz="2400" dirty="0" smtClean="0"/>
            </a:br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cs typeface="Arial"/>
              </a:rPr>
              <a:t>Lawitz</a:t>
            </a:r>
            <a:r>
              <a:rPr lang="en-US" sz="1400" dirty="0">
                <a:cs typeface="Arial"/>
              </a:rPr>
              <a:t> E, et al.  Lancet Infect Dis. 2013;13:401-8.</a:t>
            </a:r>
          </a:p>
        </p:txBody>
      </p:sp>
    </p:spTree>
    <p:extLst>
      <p:ext uri="{BB962C8B-B14F-4D97-AF65-F5344CB8AC3E}">
        <p14:creationId xmlns:p14="http://schemas.microsoft.com/office/powerpoint/2010/main" val="1086958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 Lancet Infect Dis. 2013;13:401-8.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+ Peginterferon in Genotypes 1-3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PROTON Trial: Design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4680"/>
              </p:ext>
            </p:extLst>
          </p:nvPr>
        </p:nvGraphicFramePr>
        <p:xfrm>
          <a:off x="512763" y="1447800"/>
          <a:ext cx="8224086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PROTON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two-cohort,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 trial investigating effectiveness of sofosbuvir, ribavirin, and peginterferon in treatment-naïve GT 1-3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22 hepatitis C treatment centers in the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RNA ≥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GT-1 = 121; GT 2= 15; GT 3 = 10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 Arms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A: GT1; three arms and included 2 doses of sofosbuvir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Cphort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B: GT 2 or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SVR24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08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 Lancet Infect Dis. 2013;13:401-8.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</a:t>
            </a:r>
            <a:r>
              <a:rPr lang="en-US" sz="2400" dirty="0" smtClean="0">
                <a:solidFill>
                  <a:srgbClr val="F0EADC"/>
                </a:solidFill>
              </a:rPr>
              <a:t>Peginterferon + Ribavirin </a:t>
            </a:r>
            <a:r>
              <a:rPr lang="en-US" sz="2400" dirty="0">
                <a:solidFill>
                  <a:srgbClr val="F0EADC"/>
                </a:solidFill>
              </a:rPr>
              <a:t>in Genotypes 1-3</a:t>
            </a:r>
            <a:r>
              <a:rPr lang="en-US" dirty="0">
                <a:solidFill>
                  <a:srgbClr val="F0EADC"/>
                </a:solidFill>
              </a:rPr>
              <a:t/>
            </a:r>
            <a:br>
              <a:rPr lang="en-US" dirty="0">
                <a:solidFill>
                  <a:srgbClr val="F0EADC"/>
                </a:solidFill>
              </a:rPr>
            </a:br>
            <a:r>
              <a:rPr lang="en-US" sz="2400" dirty="0"/>
              <a:t>PROTON </a:t>
            </a:r>
            <a:r>
              <a:rPr lang="en-US" sz="2400" dirty="0" smtClean="0"/>
              <a:t>Trial: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366231"/>
            <a:ext cx="9180577" cy="987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72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daily, except as designated in arm that received 200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alfa-2a (PEG)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180 µg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weekly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3477" y="202437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4</a:t>
            </a:r>
            <a:r>
              <a:rPr lang="en-US" sz="12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500541" y="4631771"/>
            <a:ext cx="1645918" cy="540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PEG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96157" y="4734127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-9" y="4631771"/>
            <a:ext cx="886949" cy="54069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GT 2, 3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9" y="1919269"/>
            <a:ext cx="886949" cy="2267710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>
              <a:lnSpc>
                <a:spcPts val="2460"/>
              </a:lnSpc>
            </a:pPr>
            <a:r>
              <a:rPr lang="en-US" sz="1600" b="1" dirty="0" smtClean="0">
                <a:latin typeface="Arial"/>
                <a:cs typeface="Arial"/>
              </a:rPr>
              <a:t>GT 1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1500541" y="1919269"/>
            <a:ext cx="1639062" cy="540957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(200 mg) 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794487" y="1886762"/>
            <a:ext cx="2014220" cy="26664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595959"/>
                </a:solidFill>
                <a:latin typeface="Arial"/>
                <a:cs typeface="Arial"/>
              </a:rPr>
              <a:t>+ RVR</a:t>
            </a:r>
            <a:endParaRPr lang="en-US" sz="14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141605" y="1919269"/>
            <a:ext cx="1645920" cy="540957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794487" y="2185906"/>
            <a:ext cx="3291840" cy="274320"/>
          </a:xfrm>
          <a:prstGeom prst="rect">
            <a:avLst/>
          </a:prstGeom>
          <a:solidFill>
            <a:srgbClr val="A9B4E4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 RVR      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73477" y="2873223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47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500541" y="2787953"/>
            <a:ext cx="1639062" cy="540957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SOF (400 mg) 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4794487" y="2755446"/>
            <a:ext cx="2014220" cy="26664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595959"/>
                </a:solidFill>
                <a:latin typeface="Arial"/>
                <a:cs typeface="Arial"/>
              </a:rPr>
              <a:t>+ RVR</a:t>
            </a:r>
            <a:endParaRPr lang="en-US" sz="14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3141605" y="2787953"/>
            <a:ext cx="1645920" cy="540957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4794487" y="3054590"/>
            <a:ext cx="3291840" cy="274320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- RVR      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1500561" y="3626671"/>
            <a:ext cx="6583640" cy="540439"/>
          </a:xfrm>
          <a:prstGeom prst="rect">
            <a:avLst/>
          </a:prstGeom>
          <a:solidFill>
            <a:srgbClr val="B2C8C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PEG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73477" y="371556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26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313696"/>
            <a:ext cx="9162291" cy="530341"/>
            <a:chOff x="-6113" y="1313696"/>
            <a:chExt cx="9162291" cy="530341"/>
          </a:xfrm>
        </p:grpSpPr>
        <p:sp>
          <p:nvSpPr>
            <p:cNvPr id="33" name="Rectangle 32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192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490461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073620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503692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4785714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779916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6679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14881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flipH="1">
              <a:off x="8345422" y="1371600"/>
              <a:ext cx="188978" cy="472437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771236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849648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72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04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+ Peginterferon in Genotypes 1-3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PROTON Trial: </a:t>
            </a:r>
            <a:r>
              <a:rPr lang="en-US" sz="2400" dirty="0" smtClean="0"/>
              <a:t>Results, </a:t>
            </a:r>
            <a:r>
              <a:rPr lang="en-US" sz="2400" smtClean="0"/>
              <a:t>by Genotype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PROTON: SVR 24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 Lancet Infect Dis. 2013;13:401-8.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490797"/>
              </p:ext>
            </p:extLst>
          </p:nvPr>
        </p:nvGraphicFramePr>
        <p:xfrm>
          <a:off x="458460" y="1828800"/>
          <a:ext cx="8230255" cy="416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80560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41/48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3160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8728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79283" y="479658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547742" y="5715000"/>
            <a:ext cx="5081658" cy="381000"/>
          </a:xfrm>
          <a:prstGeom prst="rect">
            <a:avLst/>
          </a:prstGeom>
          <a:solidFill>
            <a:srgbClr val="325674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FFFFFF"/>
                </a:solidFill>
                <a:latin typeface="Arial" pitchFamily="22" charset="0"/>
              </a:rPr>
              <a:t>Genotype 1</a:t>
            </a:r>
            <a:endParaRPr lang="en-US" sz="1400" dirty="0">
              <a:solidFill>
                <a:srgbClr val="FFFFFF"/>
              </a:solidFill>
              <a:latin typeface="Arial" pitchFamily="22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6916795" y="5715000"/>
            <a:ext cx="1562036" cy="381000"/>
          </a:xfrm>
          <a:prstGeom prst="rect">
            <a:avLst/>
          </a:prstGeom>
          <a:solidFill>
            <a:srgbClr val="8A703B"/>
          </a:solidFill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itchFamily="22" charset="0"/>
              </a:rPr>
              <a:t>Genotype 2 or 3</a:t>
            </a:r>
            <a:endParaRPr lang="en-US" sz="1400" dirty="0">
              <a:solidFill>
                <a:schemeClr val="bg1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38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 Lancet Infect Dis. 2013;13:401-8.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</a:rPr>
              <a:t>Sofosbuvir + Ribavirin + Peginterferon in Genotypes 1-3</a:t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/>
              <a:t>PROTON 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49091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Our findings lend support to the further assessment, in phase 2 and 3 trials, of sofosbuvir 400 mg plus peginterferon and ribavirin for 12 weeks in treatment-naive patients with HCV genotype-1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2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59689</TotalTime>
  <Words>291</Words>
  <Application>Microsoft Office PowerPoint</Application>
  <PresentationFormat>On-screen Show (4:3)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 Sofosbuvir + Ribavirin + Peginterferon in Genotypes 1-3 PROTON</vt:lpstr>
      <vt:lpstr>Sofosbuvir + Ribavirin + Peginterferon in Genotypes 1-3 PROTON Trial: Design</vt:lpstr>
      <vt:lpstr>Sofosbuvir + Peginterferon + Ribavirin in Genotypes 1-3 PROTON Trial: Design</vt:lpstr>
      <vt:lpstr>Sofosbuvir + Ribavirin + Peginterferon in Genotypes 1-3 PROTON Trial: Results, by Genotype</vt:lpstr>
      <vt:lpstr>Sofosbuvir + Ribavirin + Peginterferon in Genotypes 1-3 PROTON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3107</cp:revision>
  <cp:lastPrinted>2011-04-18T21:48:04Z</cp:lastPrinted>
  <dcterms:created xsi:type="dcterms:W3CDTF">2010-11-28T05:36:22Z</dcterms:created>
  <dcterms:modified xsi:type="dcterms:W3CDTF">2014-10-21T17:07:34Z</dcterms:modified>
</cp:coreProperties>
</file>