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10" r:id="rId2"/>
    <p:sldId id="614" r:id="rId3"/>
    <p:sldId id="616" r:id="rId4"/>
    <p:sldId id="617" r:id="rId5"/>
    <p:sldId id="612" r:id="rId6"/>
    <p:sldId id="625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45539012168933"/>
          <c:w val="0.84343893345107601"/>
          <c:h val="0.74470484371271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92.3</c:v>
                </c:pt>
                <c:pt idx="1">
                  <c:v>100</c:v>
                </c:pt>
                <c:pt idx="2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62.5</c:v>
                </c:pt>
                <c:pt idx="1">
                  <c:v>50</c:v>
                </c:pt>
                <c:pt idx="2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4248976"/>
        <c:axId val="384249536"/>
      </c:barChart>
      <c:catAx>
        <c:axId val="38424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4249536"/>
        <c:crosses val="autoZero"/>
        <c:auto val="1"/>
        <c:lblAlgn val="ctr"/>
        <c:lblOffset val="100"/>
        <c:noMultiLvlLbl val="0"/>
      </c:catAx>
      <c:valAx>
        <c:axId val="384249536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4248976"/>
        <c:crosses val="autoZero"/>
        <c:crossBetween val="between"/>
        <c:majorUnit val="2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26905666203489"/>
          <c:y val="2.60606060606061E-2"/>
          <c:w val="0.84214012660182203"/>
          <c:h val="9.2996587926509194E-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45539012168933"/>
          <c:w val="0.84343893345107601"/>
          <c:h val="0.74470484371271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064032"/>
        <c:axId val="384064592"/>
      </c:barChart>
      <c:catAx>
        <c:axId val="3840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4064592"/>
        <c:crosses val="autoZero"/>
        <c:auto val="1"/>
        <c:lblAlgn val="ctr"/>
        <c:lblOffset val="100"/>
        <c:noMultiLvlLbl val="0"/>
      </c:catAx>
      <c:valAx>
        <c:axId val="3840645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4064032"/>
        <c:crosses val="autoZero"/>
        <c:crossBetween val="between"/>
        <c:majorUnit val="2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26905666203489"/>
          <c:y val="2.60606060606061E-2"/>
          <c:w val="0.84214012660182203"/>
          <c:h val="9.2996587926509194E-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Retreatment of Sofosbuvir + Ribavirin Failure with Sofosbuvir-Containing Regimens in Patients with Genotype 2</a:t>
            </a:r>
            <a:r>
              <a:rPr lang="en-US" sz="2400" dirty="0"/>
              <a:t> </a:t>
            </a:r>
            <a:r>
              <a:rPr lang="en-US" sz="2400" dirty="0" smtClean="0"/>
              <a:t>or 3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EADC"/>
                </a:solidFill>
              </a:rPr>
              <a:t>Phase 2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 (with Sofosbuvir and Ribavirin)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GB" sz="1400" dirty="0" smtClean="0"/>
              <a:t>Esteban R, </a:t>
            </a:r>
            <a:r>
              <a:rPr lang="en-GB" sz="1400" dirty="0"/>
              <a:t>et al</a:t>
            </a:r>
            <a:r>
              <a:rPr lang="en-GB" sz="1400" dirty="0" smtClean="0"/>
              <a:t>. </a:t>
            </a:r>
            <a:r>
              <a:rPr lang="en-US" sz="1400" dirty="0">
                <a:latin typeface="Arial" pitchFamily="22" charset="0"/>
              </a:rPr>
              <a:t>49</a:t>
            </a:r>
            <a:r>
              <a:rPr lang="en-US" sz="1400" baseline="30000" dirty="0">
                <a:latin typeface="Arial" pitchFamily="22" charset="0"/>
              </a:rPr>
              <a:t>th</a:t>
            </a:r>
            <a:r>
              <a:rPr lang="en-US" sz="1400" dirty="0">
                <a:latin typeface="Arial" pitchFamily="22" charset="0"/>
              </a:rPr>
              <a:t> </a:t>
            </a:r>
            <a:r>
              <a:rPr lang="en-US" sz="1400" dirty="0" smtClean="0">
                <a:latin typeface="Arial" pitchFamily="22" charset="0"/>
              </a:rPr>
              <a:t>EASL; April </a:t>
            </a:r>
            <a:r>
              <a:rPr lang="en-US" sz="1400" dirty="0">
                <a:latin typeface="Arial" pitchFamily="22" charset="0"/>
              </a:rPr>
              <a:t>2014. </a:t>
            </a:r>
            <a:r>
              <a:rPr lang="en-GB" sz="1400" dirty="0" smtClean="0"/>
              <a:t>Abstract 08.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221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Study Features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07782"/>
              </p:ext>
            </p:extLst>
          </p:nvPr>
        </p:nvGraphicFramePr>
        <p:xfrm>
          <a:off x="524464" y="1676400"/>
          <a:ext cx="8115300" cy="44165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9018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Retreatment of Sofosbuvir + Ribavirin Failure: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0263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study for patients with GT 2 or 3 who had failure with sofosbuvir + ribavirin in FISSION, POSITRON, or FUSION trial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Europe, United States,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107 patients with chronic HCV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2 (10%) or HCV genotype 3 (90%)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Previous relapse on sofosbuvir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with compensated cirrhosis allowed to enroll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Regimens (patients offered 2 possible regimens)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 + Ribavirin x 24 weeks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 + Peginterferon + Ribavirin x 12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942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47864"/>
              </p:ext>
            </p:extLst>
          </p:nvPr>
        </p:nvGraphicFramePr>
        <p:xfrm>
          <a:off x="457200" y="1389010"/>
          <a:ext cx="8229601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915"/>
                <a:gridCol w="2578843"/>
                <a:gridCol w="2578843"/>
              </a:tblGrid>
              <a:tr h="5159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SOF + PEG</a:t>
                      </a:r>
                      <a:r>
                        <a:rPr lang="en-US" sz="1600" baseline="0" dirty="0" smtClean="0"/>
                        <a:t> + RBV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x 12 weeks (n = 34)</a:t>
                      </a:r>
                      <a:endParaRPr lang="en-US" sz="1600" dirty="0" smtClean="0"/>
                    </a:p>
                  </a:txBody>
                  <a:tcPr marT="91440" marB="91440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SOF </a:t>
                      </a:r>
                      <a:r>
                        <a:rPr lang="en-US" sz="1600" baseline="0" dirty="0" smtClean="0"/>
                        <a:t>+ RBV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x 24 weeks (n = 73)</a:t>
                      </a:r>
                      <a:endParaRPr lang="en-US" sz="16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53 (31-70)</a:t>
                      </a:r>
                      <a:endParaRPr lang="en-US" sz="1600" dirty="0"/>
                    </a:p>
                  </a:txBody>
                  <a:tcPr marT="91440" marB="91440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53 (38-63)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 (77%)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 (86%)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White,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 (1%)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Mean </a:t>
                      </a:r>
                      <a:r>
                        <a:rPr lang="en-US" sz="1600" baseline="0" dirty="0" smtClean="0"/>
                        <a:t>BM</a:t>
                      </a:r>
                      <a:r>
                        <a:rPr lang="en-US" sz="1600" dirty="0" smtClean="0"/>
                        <a:t>I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29 (22-39)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 (20-41)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 (41%)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 (34%)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CC,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 (32%)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27 (37%)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Genotype,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 smtClean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2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 (18%)</a:t>
                      </a:r>
                      <a:endParaRPr lang="en-US" sz="1600" dirty="0"/>
                    </a:p>
                  </a:txBody>
                  <a:tcPr marT="91440" marB="91440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 (7%)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40522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3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 (82%)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68 (93%)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03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Mean baseline HCV RNA,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6.3 (4.8-7.8)</a:t>
                      </a:r>
                      <a:endParaRPr lang="en-US" sz="1600" dirty="0"/>
                    </a:p>
                  </a:txBody>
                  <a:tcPr marT="91440" marB="91440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 (4.4-7.6)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439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078256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0530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0619" y="2730500"/>
            <a:ext cx="224028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12075" y="3898900"/>
            <a:ext cx="224028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25754" y="3525072"/>
            <a:ext cx="4480876" cy="7695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25753" y="2334623"/>
            <a:ext cx="2240470" cy="769049"/>
          </a:xfrm>
          <a:prstGeom prst="rect">
            <a:avLst/>
          </a:prstGeom>
          <a:solidFill>
            <a:srgbClr val="B8CCE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PEG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881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01" y="2334623"/>
            <a:ext cx="990600" cy="1981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560"/>
              </a:lnSpc>
            </a:pPr>
            <a:r>
              <a:rPr lang="en-US" sz="1800" b="1" dirty="0" smtClean="0">
                <a:latin typeface="Arial"/>
                <a:cs typeface="Arial"/>
              </a:rPr>
              <a:t>GT2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i="1" dirty="0" smtClean="0">
                <a:latin typeface="Arial"/>
                <a:cs typeface="Arial"/>
              </a:rPr>
              <a:t>or </a:t>
            </a:r>
            <a:r>
              <a:rPr lang="en-US" sz="1800" b="1" dirty="0" smtClean="0">
                <a:latin typeface="Arial"/>
                <a:cs typeface="Arial"/>
              </a:rPr>
              <a:t/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GT3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6113" y="1447800"/>
            <a:ext cx="9162291" cy="515104"/>
            <a:chOff x="-6113" y="1371600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56798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27427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91044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073066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918549" y="25283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2314" y="36840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842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Failure with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SOF-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Containing Regimens in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Results, by Genotype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</a:t>
            </a:r>
            <a:r>
              <a:rPr lang="en-US" dirty="0"/>
              <a:t>by </a:t>
            </a:r>
            <a:r>
              <a:rPr lang="en-US" dirty="0" smtClean="0"/>
              <a:t>Regimen and HCV Genotype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Source: Esteban </a:t>
            </a:r>
            <a:r>
              <a:rPr lang="en-GB" dirty="0"/>
              <a:t>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961749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729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4/4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0974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20/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9587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24/38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069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24/2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9682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25/40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415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Failure with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SOF-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Containing Regimens in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Results, by Genotype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</a:t>
            </a:r>
            <a:r>
              <a:rPr lang="en-US" dirty="0"/>
              <a:t>by </a:t>
            </a:r>
            <a:r>
              <a:rPr lang="en-US" dirty="0" smtClean="0"/>
              <a:t>Regimen and HCV Genotype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Source: Esteban </a:t>
            </a:r>
            <a:r>
              <a:rPr lang="en-GB" dirty="0"/>
              <a:t>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55255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4/4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18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20/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24/38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31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59696</TotalTime>
  <Words>431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Retreatment of Sofosbuvir + Ribavirin Failure with Sofosbuvir-Containing Regimens in Patients with Genotype 2 or 3  </vt:lpstr>
      <vt:lpstr>Retreatment of SOF + RBV Failure with SOF-Containing Regimens in GT 2 or 3 Study Features</vt:lpstr>
      <vt:lpstr>Retreatment of SOF + RBV Failure with SOF-Containing Regimens in GT 2 or 3 Baseline Characteristics</vt:lpstr>
      <vt:lpstr>Retreatment of SOF + RBV Failure with SOF-Containing Regimens in GT 2 or 3 Study Design</vt:lpstr>
      <vt:lpstr>Retreatment of SOF + RBV Failure with SOF-Containing Regimens in GT 2 or 3 Results, by Genotype </vt:lpstr>
      <vt:lpstr>Retreatment of SOF + RBV Failure with SOF-Containing Regimens in GT 2 or 3 Results, by Genotype 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3111</cp:revision>
  <cp:lastPrinted>2011-04-18T21:48:04Z</cp:lastPrinted>
  <dcterms:created xsi:type="dcterms:W3CDTF">2010-11-28T05:36:22Z</dcterms:created>
  <dcterms:modified xsi:type="dcterms:W3CDTF">2014-10-21T17:14:26Z</dcterms:modified>
</cp:coreProperties>
</file>