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19" r:id="rId2"/>
    <p:sldId id="720" r:id="rId3"/>
    <p:sldId id="721" r:id="rId4"/>
    <p:sldId id="722" r:id="rId5"/>
    <p:sldId id="723" r:id="rId6"/>
    <p:sldId id="724" r:id="rId7"/>
    <p:sldId id="725" r:id="rId8"/>
    <p:sldId id="726" r:id="rId9"/>
    <p:sldId id="727" r:id="rId10"/>
    <p:sldId id="999" r:id="rId11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4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  <p:cmAuthor id="2" name="David H. Spach" initials="DHS" lastIdx="2" clrIdx="1">
    <p:extLst>
      <p:ext uri="{19B8F6BF-5375-455C-9EA6-DF929625EA0E}">
        <p15:presenceInfo xmlns:p15="http://schemas.microsoft.com/office/powerpoint/2012/main" userId="S::spach@uw.edu::fcbd4324-3f6d-45e2-8ec5-76a21d2e96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400"/>
    <a:srgbClr val="005B9D"/>
    <a:srgbClr val="CDD3DD"/>
    <a:srgbClr val="E1E1E1"/>
    <a:srgbClr val="3D7A97"/>
    <a:srgbClr val="618A35"/>
    <a:srgbClr val="386C9D"/>
    <a:srgbClr val="6B5A66"/>
    <a:srgbClr val="7C6977"/>
    <a:srgbClr val="55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94" autoAdjust="0"/>
    <p:restoredTop sz="85486" autoAdjust="0"/>
  </p:normalViewPr>
  <p:slideViewPr>
    <p:cSldViewPr snapToGrid="0" showGuides="1">
      <p:cViewPr varScale="1">
        <p:scale>
          <a:sx n="148" d="100"/>
          <a:sy n="148" d="100"/>
        </p:scale>
        <p:origin x="99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B5A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675-064A-B3F7-4D13C73715F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675-064A-B3F7-4D13C73715F8}"/>
              </c:ext>
            </c:extLst>
          </c:dPt>
          <c:dPt>
            <c:idx val="2"/>
            <c:invertIfNegative val="0"/>
            <c:bubble3D val="0"/>
            <c:spPr>
              <a:solidFill>
                <a:srgbClr val="6B5A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6675-064A-B3F7-4D13C73715F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675-064A-B3F7-4D13C73715F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675-064A-B3F7-4D13C73715F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675-064A-B3F7-4D13C73715F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675-064A-B3F7-4D13C73715F8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98.6</c:v>
                </c:pt>
                <c:pt idx="1">
                  <c:v>97.2</c:v>
                </c:pt>
                <c:pt idx="2">
                  <c:v>97.7</c:v>
                </c:pt>
                <c:pt idx="3">
                  <c:v>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75-064A-B3F7-4D13C7371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86941080"/>
        <c:axId val="1887319816"/>
      </c:barChart>
      <c:catAx>
        <c:axId val="188694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/>
          <a:lstStyle/>
          <a:p>
            <a:pPr>
              <a:defRPr sz="1300"/>
            </a:pPr>
            <a:endParaRPr lang="en-US"/>
          </a:p>
        </c:txPr>
        <c:crossAx val="18873198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873198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 12 (%)</a:t>
                </a:r>
              </a:p>
            </c:rich>
          </c:tx>
          <c:layout>
            <c:manualLayout>
              <c:xMode val="edge"/>
              <c:yMode val="edge"/>
              <c:x val="3.6802517740837952E-3"/>
              <c:y val="4.4173935978590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188694108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9.9446631671041119E-2"/>
          <c:w val="0.88154949381327297"/>
          <c:h val="0.71794546515018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21-B348-8115-D3E02D1F5A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21-B348-8115-D3E02D1F5AF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B21-B348-8115-D3E02D1F5AF7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99.45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21-B348-8115-D3E02D1F5AF7}"/>
            </c:ext>
          </c:extLst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96.9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21-B348-8115-D3E02D1F5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887347192"/>
        <c:axId val="1887342152"/>
      </c:barChart>
      <c:catAx>
        <c:axId val="1887347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18873421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8873421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188734719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826A3B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37-E941-886D-118D196331B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37-E941-886D-118D196331B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37-E941-886D-118D196331B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100</c:v>
                </c:pt>
                <c:pt idx="1">
                  <c:v>99.45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7-E941-886D-118D196331BC}"/>
            </c:ext>
          </c:extLst>
        </c:ser>
        <c:ser>
          <c:idx val="1"/>
          <c:order val="1"/>
          <c:tx>
            <c:v>With Cirrhosis</c:v>
          </c:tx>
          <c:spPr>
            <a:solidFill>
              <a:srgbClr val="3A321B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97</c:v>
                </c:pt>
                <c:pt idx="1">
                  <c:v>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7-E941-886D-118D196331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7171208"/>
        <c:axId val="1887153880"/>
      </c:barChart>
      <c:catAx>
        <c:axId val="1887171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/>
          <a:lstStyle/>
          <a:p>
            <a:pPr>
              <a:defRPr sz="1300"/>
            </a:pPr>
            <a:endParaRPr lang="en-US"/>
          </a:p>
        </c:txPr>
        <c:crossAx val="18871538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8871538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8.3106104792456496E-3"/>
              <c:y val="0.1305056996551901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871712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0.3645</cdr:x>
      <cdr:y>0.1415</cdr:y>
    </cdr:from>
    <cdr:to>
      <cdr:x>0.50962</cdr:x>
      <cdr:y>0.23342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5139B3A-26CF-1D38-18D6-F93049242AE3}"/>
            </a:ext>
          </a:extLst>
        </cdr:cNvPr>
        <cdr:cNvSpPr/>
      </cdr:nvSpPr>
      <cdr:spPr>
        <a:xfrm xmlns:a="http://schemas.openxmlformats.org/drawingml/2006/main">
          <a:off x="2999667" y="439927"/>
          <a:ext cx="1194317" cy="285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(95% CI, 94-99)</a:t>
          </a:r>
        </a:p>
      </cdr:txBody>
    </cdr:sp>
  </cdr:relSizeAnchor>
  <cdr:relSizeAnchor xmlns:cdr="http://schemas.openxmlformats.org/drawingml/2006/chartDrawing">
    <cdr:from>
      <cdr:x>0.58627</cdr:x>
      <cdr:y>0.14035</cdr:y>
    </cdr:from>
    <cdr:to>
      <cdr:x>0.73139</cdr:x>
      <cdr:y>0.23226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5139B3A-26CF-1D38-18D6-F93049242AE3}"/>
            </a:ext>
          </a:extLst>
        </cdr:cNvPr>
        <cdr:cNvSpPr/>
      </cdr:nvSpPr>
      <cdr:spPr>
        <a:xfrm xmlns:a="http://schemas.openxmlformats.org/drawingml/2006/main">
          <a:off x="4824757" y="436349"/>
          <a:ext cx="1194317" cy="285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(95% CI, 95-99)</a:t>
          </a:r>
        </a:p>
      </cdr:txBody>
    </cdr:sp>
  </cdr:relSizeAnchor>
  <cdr:relSizeAnchor xmlns:cdr="http://schemas.openxmlformats.org/drawingml/2006/chartDrawing">
    <cdr:from>
      <cdr:x>0.80252</cdr:x>
      <cdr:y>0.14035</cdr:y>
    </cdr:from>
    <cdr:to>
      <cdr:x>0.94764</cdr:x>
      <cdr:y>0.23226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45139B3A-26CF-1D38-18D6-F93049242AE3}"/>
            </a:ext>
          </a:extLst>
        </cdr:cNvPr>
        <cdr:cNvSpPr/>
      </cdr:nvSpPr>
      <cdr:spPr>
        <a:xfrm xmlns:a="http://schemas.openxmlformats.org/drawingml/2006/main">
          <a:off x="6604397" y="436349"/>
          <a:ext cx="1194317" cy="285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(95% CI</a:t>
          </a:r>
          <a:r>
            <a:rPr lang="en-US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, 93-98)</a:t>
          </a:r>
          <a:endParaRPr lang="en-US" sz="9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6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Ledipasvir-Sofosbuvir +/- Ribavirin in HCV Genotype 1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ION-1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A7E6C-1E0F-A744-8558-8DA3A6EC6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848B2-A44C-374C-9E4A-220B5D819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Naïve, Phase 3 </a:t>
            </a:r>
          </a:p>
        </p:txBody>
      </p:sp>
    </p:spTree>
    <p:extLst>
      <p:ext uri="{BB962C8B-B14F-4D97-AF65-F5344CB8AC3E}">
        <p14:creationId xmlns:p14="http://schemas.microsoft.com/office/powerpoint/2010/main" val="201711052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E6FC3-6699-2546-970F-A0A18B272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03D148-3021-142B-AE55-17052DC02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184225"/>
            <a:ext cx="8515350" cy="2908804"/>
          </a:xfrm>
        </p:spPr>
        <p:txBody>
          <a:bodyPr/>
          <a:lstStyle/>
          <a:p>
            <a:pPr marL="210312" indent="-173736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Design</a:t>
            </a:r>
            <a:r>
              <a:rPr lang="en-US" sz="1500" dirty="0">
                <a:latin typeface="Arial" pitchFamily="22" charset="0"/>
              </a:rPr>
              <a:t>: Open-label, randomized, phase 3 trial using fixed-dose combination of ledipasvir-sofosbuvir +/- ribavirin for 12 or 24 weeks in treatment-naïve patients with GT1 HCV</a:t>
            </a:r>
          </a:p>
          <a:p>
            <a:pPr marL="210312" indent="-173736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Setting</a:t>
            </a:r>
            <a:r>
              <a:rPr lang="en-US" sz="1500" dirty="0">
                <a:latin typeface="Arial" pitchFamily="22" charset="0"/>
              </a:rPr>
              <a:t>: 99 sites in United States and Europe</a:t>
            </a:r>
          </a:p>
          <a:p>
            <a:pPr marL="210312" indent="-173736" defTabSz="457200" fontAlgn="base">
              <a:lnSpc>
                <a:spcPts val="16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Entry Criteria</a:t>
            </a:r>
          </a:p>
          <a:p>
            <a:pPr marL="374904" lvl="1" indent="-173736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dirty="0">
                <a:latin typeface="Arial" pitchFamily="22" charset="0"/>
              </a:rPr>
              <a:t>Chronic HCV genotype 1 (n = 865)</a:t>
            </a:r>
          </a:p>
          <a:p>
            <a:pPr marL="374904" lvl="1" indent="-173736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18 years or older</a:t>
            </a:r>
          </a:p>
          <a:p>
            <a:pPr marL="374904" lvl="1" indent="-173736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No prior HCV treatment</a:t>
            </a:r>
          </a:p>
          <a:p>
            <a:pPr marL="374904" lvl="1" indent="-173736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Patients with compensated cirrhosis accepted (up to 20% of patients)</a:t>
            </a:r>
          </a:p>
          <a:p>
            <a:pPr marL="210312" indent="-173736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solidFill>
                  <a:schemeClr val="tx1"/>
                </a:solidFill>
                <a:latin typeface="Arial" pitchFamily="22" charset="0"/>
              </a:rPr>
              <a:t>Primary End Point</a:t>
            </a: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11033778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90263" y="1752078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0260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18663" y="1620769"/>
            <a:ext cx="1371600" cy="268175"/>
          </a:xfrm>
          <a:prstGeom prst="rect">
            <a:avLst/>
          </a:prstGeom>
          <a:solidFill>
            <a:srgbClr val="887383">
              <a:alpha val="3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76113" y="1608628"/>
            <a:ext cx="669314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39593" y="1603758"/>
            <a:ext cx="1146407" cy="73380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GT-1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endParaRPr lang="en-US" sz="105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28850" y="1603758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214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5761863" y="2903660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3018662" y="2766231"/>
            <a:ext cx="2743200" cy="268175"/>
          </a:xfrm>
          <a:prstGeom prst="rect">
            <a:avLst/>
          </a:prstGeom>
          <a:solidFill>
            <a:srgbClr val="887383">
              <a:alpha val="3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47713" y="2751705"/>
            <a:ext cx="673433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761863" y="3353861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018662" y="3216431"/>
            <a:ext cx="2743200" cy="26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47713" y="3201905"/>
            <a:ext cx="673433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402260" y="2206513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018663" y="2069083"/>
            <a:ext cx="1371600" cy="26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8110" y="2054558"/>
            <a:ext cx="657317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39593" y="2766230"/>
            <a:ext cx="1146407" cy="73380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GT-1</a:t>
            </a:r>
            <a:b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endParaRPr lang="en-US" sz="105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28850" y="2041208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217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28850" y="274932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228850" y="320040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217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138416" y="1021866"/>
            <a:ext cx="6871718" cy="386328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1137788" y="3829050"/>
            <a:ext cx="6871716" cy="857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LDV-SOF=ledipasvir-sofosbuvir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; RBV=ribavirin 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Dosing: 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 </a:t>
            </a:r>
            <a:r>
              <a:rPr lang="en-US" sz="1050" i="1" dirty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1586549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Baseline Characteristics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52282"/>
              </p:ext>
            </p:extLst>
          </p:nvPr>
        </p:nvGraphicFramePr>
        <p:xfrm>
          <a:off x="457200" y="1019147"/>
          <a:ext cx="8229597" cy="3781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2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7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137160" marR="34290" marT="34290" marB="3429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12-Week Treatment</a:t>
                      </a:r>
                    </a:p>
                  </a:txBody>
                  <a:tcPr marL="54864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24-Week Treatment</a:t>
                      </a:r>
                    </a:p>
                  </a:txBody>
                  <a:tcPr marL="54864" marR="34290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LDV-SOF </a:t>
                      </a:r>
                      <a:b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  <a:sym typeface="Symbol" pitchFamily="18" charset="2"/>
                        </a:rPr>
                        <a:t>(n = 214)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5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217)</a:t>
                      </a: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217)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5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</a:t>
                      </a:r>
                      <a:r>
                        <a:rPr lang="en-US" sz="11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217)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4" marR="20574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age, y (range)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 (18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–75)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 (18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–78)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(22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–80)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(24–77)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(range)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(18–41)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(18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–42)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(18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–48)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(18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–48)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 (59)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 (59)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(64)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 (55)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187 (87)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188 (87)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177 (82)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 (84)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(11)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(12)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(15)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(12)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 ethnic group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(12)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(9)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(13)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(12)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Genotype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1a,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 (67)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 (68)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146 (67)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143 (66)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1b,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(31)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(31)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(31)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(33)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non CC, n (%)</a:t>
                      </a: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175 (76)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 (65)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 (76)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(66)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(16)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(15)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(15)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(17)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031"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RNA, 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</a:t>
                      </a:r>
                      <a:r>
                        <a:rPr lang="en-US" sz="8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(mean)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 </a:t>
                      </a:r>
                    </a:p>
                  </a:txBody>
                  <a:tcPr marL="34290" marR="3429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41073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ION-1: SVR 12* by Treatment Duration and 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302285"/>
              </p:ext>
            </p:extLst>
          </p:nvPr>
        </p:nvGraphicFramePr>
        <p:xfrm>
          <a:off x="457200" y="143290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867702" y="3291260"/>
            <a:ext cx="68580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211/214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351308" y="3978094"/>
            <a:ext cx="170811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Regimen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92838" y="3312098"/>
            <a:ext cx="72237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211/217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17929" y="3312098"/>
            <a:ext cx="722375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212/217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7665" y="3291260"/>
            <a:ext cx="706374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215/217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386249" y="3943350"/>
            <a:ext cx="2785686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57200" y="4314080"/>
            <a:ext cx="8229600" cy="3771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10312" defTabSz="701279">
              <a:spcBef>
                <a:spcPts val="0"/>
              </a:spcBef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: LDV-SOF=Ledipasvir-sofosbuvir; RBV=ribavirin</a:t>
            </a:r>
          </a:p>
          <a:p>
            <a:pPr marL="210312" defTabSz="701279">
              <a:spcBef>
                <a:spcPts val="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 </a:t>
            </a:r>
            <a:r>
              <a:rPr lang="en-US" sz="1050" dirty="0">
                <a:latin typeface="Arial"/>
                <a:cs typeface="Arial"/>
              </a:rPr>
              <a:t>Primary end-point by intention-to-treat analysis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95849" y="3943350"/>
            <a:ext cx="2819029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25037" y="3978094"/>
            <a:ext cx="170811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24-Week Regimen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139B3A-26CF-1D38-18D6-F93049242AE3}"/>
              </a:ext>
            </a:extLst>
          </p:cNvPr>
          <p:cNvSpPr/>
          <p:nvPr/>
        </p:nvSpPr>
        <p:spPr>
          <a:xfrm>
            <a:off x="1683545" y="1872835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</p:spTree>
    <p:extLst>
      <p:ext uri="{BB962C8B-B14F-4D97-AF65-F5344CB8AC3E}">
        <p14:creationId xmlns:p14="http://schemas.microsoft.com/office/powerpoint/2010/main" val="29162055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ION-1: SVR12 by Treatment Regimen and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938670"/>
              </p:ext>
            </p:extLst>
          </p:nvPr>
        </p:nvGraphicFramePr>
        <p:xfrm>
          <a:off x="457200" y="137174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219161" y="3612086"/>
            <a:ext cx="6354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32/33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272425" y="4215825"/>
            <a:ext cx="301921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18339" y="4215825"/>
            <a:ext cx="3061027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61587" y="3612874"/>
            <a:ext cx="70212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179/179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43916" y="3611793"/>
            <a:ext cx="6354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33/33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69031" y="3606541"/>
            <a:ext cx="76974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178/178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58765" y="3605664"/>
            <a:ext cx="6354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31/32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328" y="3608033"/>
            <a:ext cx="673003" cy="2827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181/182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70701" y="3600050"/>
            <a:ext cx="63545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36/36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89986" y="3600051"/>
            <a:ext cx="75110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179/179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146738" y="4572000"/>
            <a:ext cx="6858000" cy="2034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ct val="50000"/>
              </a:spcBef>
            </a:pP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   Note: subgroup results do not include patients who withdrew consent or were lost to follow-up 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121061" y="4275360"/>
            <a:ext cx="2055581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12-Week Treatment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753331" y="4215383"/>
            <a:ext cx="205740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24-Week Treatment</a:t>
            </a:r>
          </a:p>
        </p:txBody>
      </p:sp>
    </p:spTree>
    <p:extLst>
      <p:ext uri="{BB962C8B-B14F-4D97-AF65-F5344CB8AC3E}">
        <p14:creationId xmlns:p14="http://schemas.microsoft.com/office/powerpoint/2010/main" val="15867278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Results for </a:t>
            </a:r>
            <a:r>
              <a:rPr lang="en-US" sz="2000" dirty="0" err="1"/>
              <a:t>Ledipasvir-Sofosbuvir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ION-1: SVR12 by Treatment Duration and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954525"/>
              </p:ext>
            </p:extLst>
          </p:nvPr>
        </p:nvGraphicFramePr>
        <p:xfrm>
          <a:off x="461010" y="153489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72069" y="3751204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32/33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20508" y="3751205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179/179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79919" y="3751203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31/32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54306" y="3756353"/>
            <a:ext cx="6812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181/182</a:t>
            </a:r>
          </a:p>
        </p:txBody>
      </p:sp>
    </p:spTree>
    <p:extLst>
      <p:ext uri="{BB962C8B-B14F-4D97-AF65-F5344CB8AC3E}">
        <p14:creationId xmlns:p14="http://schemas.microsoft.com/office/powerpoint/2010/main" val="195360645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Resistance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800"/>
              </a:spcBef>
            </a:pPr>
            <a:r>
              <a:rPr lang="en-US" sz="1800" b="1" dirty="0"/>
              <a:t>NS5A resistant variants</a:t>
            </a:r>
          </a:p>
          <a:p>
            <a:pPr lvl="1">
              <a:lnSpc>
                <a:spcPts val="2400"/>
              </a:lnSpc>
              <a:spcBef>
                <a:spcPts val="800"/>
              </a:spcBef>
            </a:pPr>
            <a:r>
              <a:rPr lang="en-US" sz="1800" dirty="0"/>
              <a:t>Baseline resistance in 140 (16%) of 861 patients tested</a:t>
            </a:r>
          </a:p>
          <a:p>
            <a:pPr lvl="1">
              <a:lnSpc>
                <a:spcPts val="2400"/>
              </a:lnSpc>
              <a:spcBef>
                <a:spcPts val="800"/>
              </a:spcBef>
            </a:pPr>
            <a:r>
              <a:rPr lang="en-US" sz="1800" dirty="0"/>
              <a:t>SVR12 in 135 (96%) of 140 patients with NS5A resistance</a:t>
            </a:r>
          </a:p>
          <a:p>
            <a:pPr lvl="1">
              <a:lnSpc>
                <a:spcPts val="2400"/>
              </a:lnSpc>
              <a:spcBef>
                <a:spcPts val="800"/>
              </a:spcBef>
            </a:pPr>
            <a:r>
              <a:rPr lang="en-US" sz="1800" dirty="0"/>
              <a:t>2 of the 3 patients with virologic failure had baseline NS5A resistance</a:t>
            </a:r>
          </a:p>
          <a:p>
            <a:pPr marL="0" indent="0">
              <a:lnSpc>
                <a:spcPts val="2400"/>
              </a:lnSpc>
              <a:spcBef>
                <a:spcPts val="800"/>
              </a:spcBef>
              <a:buNone/>
            </a:pP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531646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+/- Ribavirin in Treatment-Naïve HCV GT 1</a:t>
            </a:r>
            <a:br>
              <a:rPr lang="en-US" sz="2000" dirty="0"/>
            </a:br>
            <a:r>
              <a:rPr lang="en-US" sz="2000" dirty="0"/>
              <a:t>ION-1 Study: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75C17-FC04-6640-8723-2C9424AE4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2069739"/>
            <a:ext cx="9144000" cy="101474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“Once-daily ledipasvir–sofosbuvir with or without ribavirin for 12 or 24 weeks was highly effective in previously untreated patients with HCV genotype 1 infection.” </a:t>
            </a:r>
          </a:p>
        </p:txBody>
      </p:sp>
    </p:spTree>
    <p:extLst>
      <p:ext uri="{BB962C8B-B14F-4D97-AF65-F5344CB8AC3E}">
        <p14:creationId xmlns:p14="http://schemas.microsoft.com/office/powerpoint/2010/main" val="29714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51362</TotalTime>
  <Words>884</Words>
  <Application>Microsoft Macintosh PowerPoint</Application>
  <PresentationFormat>On-screen Show (16:9)</PresentationFormat>
  <Paragraphs>158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Corbel</vt:lpstr>
      <vt:lpstr>Geneva</vt:lpstr>
      <vt:lpstr>Lucida Grande</vt:lpstr>
      <vt:lpstr>Symbol</vt:lpstr>
      <vt:lpstr>Times New Roman</vt:lpstr>
      <vt:lpstr>AETC_Master_Template_061510</vt:lpstr>
      <vt:lpstr>Ledipasvir-Sofosbuvir +/- Ribavirin in HCV Genotype 1 ION-1</vt:lpstr>
      <vt:lpstr>Ledipasvir-Sofosbuvir +/- Ribavirin in Treatment-Naïve HCV GT 1 ION-1 Study: Features</vt:lpstr>
      <vt:lpstr>Ledipasvir-Sofosbuvir +/- Ribavirin in Treatment-Naïve HCV GT 1 ION-1 Study: Study Design</vt:lpstr>
      <vt:lpstr>Ledipasvir-Sofosbuvir +/- Ribavirin in Treatment-Naïve HCV GT 1 ION-1 Study: Baseline Characteristics</vt:lpstr>
      <vt:lpstr>Ledipasvir-Sofosbuvir +/- Ribavirin in Treatment-Naïve HCV GT 1 ION-1 Study: Results</vt:lpstr>
      <vt:lpstr>Ledipasvir-Sofosbuvir +/- Ribavirin in Treatment-Naïve HCV GT 1 ION-1 Study: Results</vt:lpstr>
      <vt:lpstr>Ledipasvir-Sofosbuvir +/- Ribavirin in Treatment-Naïve HCV GT 1 ION-1 Study: Results for Ledipasvir-Sofosbuvir</vt:lpstr>
      <vt:lpstr>Ledipasvir-Sofosbuvir +/- Ribavirin in Treatment-Naïve HCV GT 1 ION-1 Study: Resistance Data</vt:lpstr>
      <vt:lpstr>Ledipasvir-Sofosbuvir +/- Ribavirin in Treatment-Naïve HCV GT 1 ION-1 Study: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1542</cp:revision>
  <cp:lastPrinted>2019-10-21T18:40:24Z</cp:lastPrinted>
  <dcterms:created xsi:type="dcterms:W3CDTF">2010-11-28T05:36:22Z</dcterms:created>
  <dcterms:modified xsi:type="dcterms:W3CDTF">2022-07-05T16:33:30Z</dcterms:modified>
</cp:coreProperties>
</file>