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683" r:id="rId2"/>
    <p:sldId id="684" r:id="rId3"/>
    <p:sldId id="685" r:id="rId4"/>
    <p:sldId id="686" r:id="rId5"/>
    <p:sldId id="687" r:id="rId6"/>
    <p:sldId id="688" r:id="rId7"/>
    <p:sldId id="689" r:id="rId8"/>
    <p:sldId id="690" r:id="rId9"/>
    <p:sldId id="691" r:id="rId10"/>
    <p:sldId id="692" r:id="rId11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F"/>
    <a:srgbClr val="CDD3DD"/>
    <a:srgbClr val="E1E1E1"/>
    <a:srgbClr val="A28349"/>
    <a:srgbClr val="D1D1D1"/>
    <a:srgbClr val="E5EEEF"/>
    <a:srgbClr val="E7E8E6"/>
    <a:srgbClr val="F2F3ED"/>
    <a:srgbClr val="D7D9CD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41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806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3" d="100"/>
        <a:sy n="153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C271-AD4C-86AC-5A2E455BCB2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271-AD4C-86AC-5A2E455BCB2F}"/>
              </c:ext>
            </c:extLst>
          </c:dPt>
          <c:dPt>
            <c:idx val="2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C271-AD4C-86AC-5A2E455BCB2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271-AD4C-86AC-5A2E455BCB2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271-AD4C-86AC-5A2E455BCB2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271-AD4C-86AC-5A2E455BCB2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C271-AD4C-86AC-5A2E455BCB2F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LDV-SOF </c:v>
                </c:pt>
                <c:pt idx="1">
                  <c:v>LDV-SOF + RBV</c:v>
                </c:pt>
                <c:pt idx="2">
                  <c:v>LDV-SOF </c:v>
                </c:pt>
                <c:pt idx="3">
                  <c:v>LDV-SOF + RBV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94</c:v>
                </c:pt>
                <c:pt idx="1">
                  <c:v>96</c:v>
                </c:pt>
                <c:pt idx="2">
                  <c:v>99</c:v>
                </c:pt>
                <c:pt idx="3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271-AD4C-86AC-5A2E455BCB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55752856"/>
        <c:axId val="2038436712"/>
      </c:barChart>
      <c:catAx>
        <c:axId val="2055752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20384367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3843671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8.3099498926270596E-3"/>
              <c:y val="8.69827586206897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05575285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8154949381327297"/>
          <c:h val="0.69016767858836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Without Cirrhosis</c:v>
                </c:pt>
              </c:strCache>
            </c:strRef>
          </c:tx>
          <c:spPr>
            <a:solidFill>
              <a:srgbClr val="A28349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761-4B47-8E9F-3535CDF8B9F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761-4B47-8E9F-3535CDF8B9F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761-4B47-8E9F-3535CDF8B9F4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LDV-SOF</c:v>
                </c:pt>
                <c:pt idx="1">
                  <c:v>LDV-SOF + RBV</c:v>
                </c:pt>
                <c:pt idx="2">
                  <c:v>LDV-SOF</c:v>
                </c:pt>
                <c:pt idx="3">
                  <c:v>LDV-SOF + RBV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95.4</c:v>
                </c:pt>
                <c:pt idx="1">
                  <c:v>100</c:v>
                </c:pt>
                <c:pt idx="2">
                  <c:v>98.9</c:v>
                </c:pt>
                <c:pt idx="3">
                  <c:v>98.9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61-4B47-8E9F-3535CDF8B9F4}"/>
            </c:ext>
          </c:extLst>
        </c:ser>
        <c:ser>
          <c:idx val="1"/>
          <c:order val="1"/>
          <c:tx>
            <c:v>With Cirrhosis</c:v>
          </c:tx>
          <c:spPr>
            <a:solidFill>
              <a:srgbClr val="473A1E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LDV-SOF</c:v>
                </c:pt>
                <c:pt idx="1">
                  <c:v>LDV-SOF + RBV</c:v>
                </c:pt>
                <c:pt idx="2">
                  <c:v>LDV-SOF</c:v>
                </c:pt>
                <c:pt idx="3">
                  <c:v>LDV-SOF + RBV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86.4</c:v>
                </c:pt>
                <c:pt idx="1">
                  <c:v>81.8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61-4B47-8E9F-3535CDF8B9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2055834776"/>
        <c:axId val="2055678088"/>
      </c:barChart>
      <c:catAx>
        <c:axId val="2055834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2055678088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205567808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6809851893513301E-3"/>
              <c:y val="0.17952542453277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05583477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0583953047535701"/>
          <c:y val="1.44676387400988E-2"/>
          <c:w val="0.48181479051229698"/>
          <c:h val="8.0726462290953996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8154949381327297"/>
          <c:h val="0.69016767858836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Without Cirrhosis</c:v>
                </c:pt>
              </c:strCache>
            </c:strRef>
          </c:tx>
          <c:spPr>
            <a:solidFill>
              <a:srgbClr val="A28349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3B0-6642-8C88-F37F8BE87B7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3B0-6642-8C88-F37F8BE87B7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3B0-6642-8C88-F37F8BE87B70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Ledipasvir-Sofosbuvir _x000d_x 12 weeks</c:v>
                </c:pt>
                <c:pt idx="1">
                  <c:v>Ledipasvir-Sofosbuvir _x000d_x 24 weeks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95.4</c:v>
                </c:pt>
                <c:pt idx="1">
                  <c:v>98.9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B0-6642-8C88-F37F8BE87B70}"/>
            </c:ext>
          </c:extLst>
        </c:ser>
        <c:ser>
          <c:idx val="1"/>
          <c:order val="1"/>
          <c:tx>
            <c:v>With Cirrhosis</c:v>
          </c:tx>
          <c:spPr>
            <a:solidFill>
              <a:srgbClr val="3A321B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Ledipasvir-Sofosbuvir _x000d_x 12 weeks</c:v>
                </c:pt>
                <c:pt idx="1">
                  <c:v>Ledipasvir-Sofosbuvir _x000d_x 24 weeks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86.4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B0-6642-8C88-F37F8BE87B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55945080"/>
        <c:axId val="2055948328"/>
      </c:barChart>
      <c:catAx>
        <c:axId val="2055945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2055948328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205594832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6809851893513301E-3"/>
              <c:y val="0.17952542453277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5594508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0583953047535701"/>
          <c:y val="1.44676387400988E-2"/>
          <c:w val="0.48181479051229698"/>
          <c:h val="8.0726462290953996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8154949381327297"/>
          <c:h val="0.69016767858836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Failed Peg + RBV</c:v>
                </c:pt>
              </c:strCache>
            </c:strRef>
          </c:tx>
          <c:spPr>
            <a:solidFill>
              <a:srgbClr val="5A6F7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B5A-4948-8424-FB50F28C4DC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B5A-4948-8424-FB50F28C4DC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B5A-4948-8424-FB50F28C4DCC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LDV-SOF</c:v>
                </c:pt>
                <c:pt idx="1">
                  <c:v>LDV-SOF + RBV</c:v>
                </c:pt>
                <c:pt idx="2">
                  <c:v>LDV-SOF</c:v>
                </c:pt>
                <c:pt idx="3">
                  <c:v>LDV-SOF + RBV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93</c:v>
                </c:pt>
                <c:pt idx="1">
                  <c:v>96</c:v>
                </c:pt>
                <c:pt idx="2">
                  <c:v>100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5A-4948-8424-FB50F28C4DCC}"/>
            </c:ext>
          </c:extLst>
        </c:ser>
        <c:ser>
          <c:idx val="1"/>
          <c:order val="1"/>
          <c:tx>
            <c:v>Failed Peg + RBV + PI</c:v>
          </c:tx>
          <c:spPr>
            <a:solidFill>
              <a:srgbClr val="746650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LDV-SOF</c:v>
                </c:pt>
                <c:pt idx="1">
                  <c:v>LDV-SOF + RBV</c:v>
                </c:pt>
                <c:pt idx="2">
                  <c:v>LDV-SOF</c:v>
                </c:pt>
                <c:pt idx="3">
                  <c:v>LDV-SOF + RBV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94</c:v>
                </c:pt>
                <c:pt idx="1">
                  <c:v>97</c:v>
                </c:pt>
                <c:pt idx="2">
                  <c:v>98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5A-4948-8424-FB50F28C4D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2056832136"/>
        <c:axId val="2056835448"/>
      </c:barChart>
      <c:catAx>
        <c:axId val="2056832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2056835448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205683544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6809851893513301E-3"/>
              <c:y val="0.17952542453277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5683213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1804192444694399"/>
          <c:y val="1.44676387400988E-2"/>
          <c:w val="0.56961239220097504"/>
          <c:h val="8.0726462290953996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95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64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6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13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70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665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145724480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  <p:sldLayoutId id="2147483708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1D48"/>
                </a:solidFill>
              </a:rPr>
              <a:t>Ledipasvir-Sofosbuvir +/- Ribavirin in HCV Genotype 1</a:t>
            </a:r>
            <a:r>
              <a:rPr lang="en-US" dirty="0">
                <a:solidFill>
                  <a:srgbClr val="001D48"/>
                </a:solidFill>
              </a:rPr>
              <a:t/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ION-2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cs typeface="Arial"/>
              </a:rPr>
              <a:t>Source: </a:t>
            </a:r>
            <a:r>
              <a:rPr lang="en-US" sz="1400" dirty="0" err="1">
                <a:cs typeface="Arial"/>
              </a:rPr>
              <a:t>Afdhal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N, et al. N </a:t>
            </a:r>
            <a:r>
              <a:rPr lang="en-US" sz="1400" dirty="0" err="1">
                <a:latin typeface="Arial"/>
                <a:cs typeface="Arial"/>
              </a:rPr>
              <a:t>Engl</a:t>
            </a:r>
            <a:r>
              <a:rPr lang="en-US" sz="1400" dirty="0">
                <a:latin typeface="Arial"/>
                <a:cs typeface="Arial"/>
              </a:rPr>
              <a:t> J Med. 2014;370:1483-93.</a:t>
            </a:r>
          </a:p>
        </p:txBody>
      </p:sp>
    </p:spTree>
    <p:extLst>
      <p:ext uri="{BB962C8B-B14F-4D97-AF65-F5344CB8AC3E}">
        <p14:creationId xmlns:p14="http://schemas.microsoft.com/office/powerpoint/2010/main" val="270608362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Afdhal</a:t>
            </a:r>
            <a:r>
              <a:rPr lang="en-US" dirty="0"/>
              <a:t> N, et al. N </a:t>
            </a:r>
            <a:r>
              <a:rPr lang="en-US" dirty="0" err="1"/>
              <a:t>Engl</a:t>
            </a:r>
            <a:r>
              <a:rPr lang="en-US" dirty="0"/>
              <a:t> J Med. 2014;370:1483-93.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Ledipasvir-Sofosbuvir +/- Ribavirin in Treatment-Experienced HCV GT 1</a:t>
            </a:r>
            <a:br>
              <a:rPr lang="en-US" sz="2200" dirty="0"/>
            </a:br>
            <a:r>
              <a:rPr lang="en-US" sz="2700" dirty="0"/>
              <a:t>ION-2 Study: </a:t>
            </a:r>
            <a:r>
              <a:rPr lang="en-US" sz="2400" dirty="0"/>
              <a:t>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115687"/>
              </p:ext>
            </p:extLst>
          </p:nvPr>
        </p:nvGraphicFramePr>
        <p:xfrm>
          <a:off x="0" y="2559050"/>
          <a:ext cx="9144000" cy="20929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Treatment with a once-daily, single-tablet regimen of ledipasvir and sofosbuvir resulted in high rates of sustained virologic response among patients with HCV genotype 1 infection who had not had a sustained virologic response to prior interferon-based treatment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08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Afdhal</a:t>
            </a:r>
            <a:r>
              <a:rPr lang="en-US" dirty="0"/>
              <a:t> N, et al. N </a:t>
            </a:r>
            <a:r>
              <a:rPr lang="en-US" dirty="0" err="1"/>
              <a:t>Engl</a:t>
            </a:r>
            <a:r>
              <a:rPr lang="en-US" dirty="0"/>
              <a:t> J Med. 2014;370:1483-93.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Ledipasvir-Sofosbuvir +/- Ribavirin in Treatment-Experienced HCV GT 1</a:t>
            </a:r>
            <a:br>
              <a:rPr lang="en-US" sz="2200" dirty="0"/>
            </a:br>
            <a:r>
              <a:rPr lang="en-US" sz="2700" dirty="0"/>
              <a:t>ION-2 Study: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022255"/>
              </p:ext>
            </p:extLst>
          </p:nvPr>
        </p:nvGraphicFramePr>
        <p:xfrm>
          <a:off x="514350" y="1600200"/>
          <a:ext cx="8115300" cy="43484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ION-2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07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Open-label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randomized, phase 3, using fixed-dose combination of ledipasvir-sofosbuvir with or without ribavirin for 12 or 24 weeks in treatment-experienced patients with GT1 HCV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64 sites in United States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 (n = 440)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18 years or older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Treatment experienced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Did not achieved SVR with prior dual therapy (peginterferon + ribavirin), or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 triple therapy (NS3/4A protease inhibitor plus peginterferon + ribavirin)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Patients with cirrhosis accepted (up to 20% of patients)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32229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4329684" y="2347444"/>
            <a:ext cx="18288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Afdhal</a:t>
            </a:r>
            <a:r>
              <a:rPr lang="en-US" dirty="0"/>
              <a:t> N, et al. N </a:t>
            </a:r>
            <a:r>
              <a:rPr lang="en-US" dirty="0" err="1"/>
              <a:t>Engl</a:t>
            </a:r>
            <a:r>
              <a:rPr lang="en-US" dirty="0"/>
              <a:t> J Med. 2014;370:1483-93.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Ledipasvir-Sofosbuvir +/- Ribavirin in Treatment-Experienced HCV GT 1</a:t>
            </a:r>
            <a:br>
              <a:rPr lang="en-US" sz="2200" dirty="0"/>
            </a:br>
            <a:r>
              <a:rPr lang="en-US" sz="2700" dirty="0"/>
              <a:t>ION-2 Study: </a:t>
            </a:r>
            <a:r>
              <a:rPr lang="en-US" sz="2400" dirty="0"/>
              <a:t>Study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500884" y="2172364"/>
            <a:ext cx="1828800" cy="3575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777484" y="2156177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2000" y="531547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=14</a:t>
            </a: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-6949" y="5170283"/>
            <a:ext cx="9162288" cy="11429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LDV= ledipasvir; SOF = sofosbuvir; RBV = ribavirin </a:t>
            </a: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Ledipasvir-sofosbuvir (90/400 mg): fixed dose combination; one pill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1000 mg/day if &lt; 75 kg or 1200 mg/day if ≥ 75 kg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4543" y="2149684"/>
            <a:ext cx="1528543" cy="987549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cs typeface="Arial"/>
              </a:rPr>
              <a:t>GT-1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Experienced</a:t>
            </a:r>
            <a:endParaRPr lang="en-US" sz="1400" i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47800" y="2149684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109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6158484" y="3894227"/>
            <a:ext cx="18288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2500883" y="3710987"/>
            <a:ext cx="3657600" cy="3575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606284" y="3691620"/>
            <a:ext cx="775716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6158484" y="4494494"/>
            <a:ext cx="18288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2500883" y="4311254"/>
            <a:ext cx="3657600" cy="35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+ RBV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606284" y="4291887"/>
            <a:ext cx="775716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4345680" y="2976037"/>
            <a:ext cx="18288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2500884" y="2770117"/>
            <a:ext cx="1828800" cy="35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+ RBV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793480" y="275075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-4543" y="3688307"/>
            <a:ext cx="1528543" cy="987549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cs typeface="Arial"/>
              </a:rPr>
              <a:t>GT-1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Experienced</a:t>
            </a:r>
            <a:endParaRPr lang="en-US" sz="1400" i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447800" y="2732950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111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47800" y="3688440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109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47800" y="4289880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111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-6113" y="1362488"/>
            <a:ext cx="9162291" cy="515104"/>
            <a:chOff x="-6113" y="1362488"/>
            <a:chExt cx="9162291" cy="515104"/>
          </a:xfrm>
        </p:grpSpPr>
        <p:sp>
          <p:nvSpPr>
            <p:cNvPr id="40" name="Rectangle 39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0736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7157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36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0490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891293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433111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6161520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79884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37157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Afdhal</a:t>
            </a:r>
            <a:r>
              <a:rPr lang="en-US" dirty="0"/>
              <a:t> N, et al. N </a:t>
            </a:r>
            <a:r>
              <a:rPr lang="en-US" dirty="0" err="1"/>
              <a:t>Engl</a:t>
            </a:r>
            <a:r>
              <a:rPr lang="en-US" dirty="0"/>
              <a:t> J Med. 2014;370:1483-93.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Ledipasvir-Sofosbuvir +/- Ribavirin in Treatment-Experienced HCV GT 1</a:t>
            </a:r>
            <a:br>
              <a:rPr lang="en-US" sz="2200" dirty="0"/>
            </a:br>
            <a:r>
              <a:rPr lang="en-US" sz="2700" dirty="0"/>
              <a:t>ION-2 Study: </a:t>
            </a:r>
            <a:r>
              <a:rPr lang="en-US" dirty="0"/>
              <a:t>Baseline Characteristics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899726"/>
              </p:ext>
            </p:extLst>
          </p:nvPr>
        </p:nvGraphicFramePr>
        <p:xfrm>
          <a:off x="342898" y="1405620"/>
          <a:ext cx="8458203" cy="510315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40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Baseline Characteristic</a:t>
                      </a:r>
                    </a:p>
                  </a:txBody>
                  <a:tcPr marL="182880"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12-Week Treatment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7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24-Week Treatment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7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73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LDV-SOF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/>
                      </a:r>
                      <a:b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(n = 109)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LDV-SOF + RBV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(n = 111)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LDV-SOF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(n = 109)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4B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LDV-SOF</a:t>
                      </a:r>
                      <a:r>
                        <a:rPr lang="en-US" sz="1400" b="1" baseline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+ RBV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(n = 111)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400" dirty="0"/>
                        <a:t>)Mean age, y (range)</a:t>
                      </a:r>
                    </a:p>
                  </a:txBody>
                  <a:tcPr marL="18288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(24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–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 (27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–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(25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–68)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(28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–70)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400" dirty="0"/>
                        <a:t>BMI, kg/m</a:t>
                      </a:r>
                      <a:r>
                        <a:rPr lang="en-US" sz="1400" baseline="30000" dirty="0"/>
                        <a:t>2</a:t>
                      </a:r>
                      <a:r>
                        <a:rPr lang="en-US" sz="1400" dirty="0"/>
                        <a:t> mean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(range)</a:t>
                      </a:r>
                    </a:p>
                  </a:txBody>
                  <a:tcPr marL="18288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(19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–47)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 (19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–45)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 (19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–41)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 (19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–50)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400" dirty="0"/>
                        <a:t>Male sex, n (%)</a:t>
                      </a:r>
                    </a:p>
                  </a:txBody>
                  <a:tcPr marL="18288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 (68)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 (64)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 (68)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 (61)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400" dirty="0"/>
                        <a:t>Race</a:t>
                      </a:r>
                    </a:p>
                  </a:txBody>
                  <a:tcPr marL="18288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400" dirty="0"/>
                        <a:t>  White, n (%)</a:t>
                      </a:r>
                    </a:p>
                  </a:txBody>
                  <a:tcPr marL="18288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 (77)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 (85)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 (83)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 (80)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400" dirty="0"/>
                        <a:t>  Black, n (%)</a:t>
                      </a:r>
                    </a:p>
                  </a:txBody>
                  <a:tcPr marL="18288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 (22)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(14)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(16)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(18)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HCV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Genotype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1a, </a:t>
                      </a:r>
                      <a:r>
                        <a:rPr lang="en-US" sz="1400" dirty="0"/>
                        <a:t>n (%)</a:t>
                      </a:r>
                    </a:p>
                  </a:txBody>
                  <a:tcPr marL="18288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 (79)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 (79)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 (78)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 (79)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1b, </a:t>
                      </a:r>
                      <a:r>
                        <a:rPr lang="en-US" sz="1400" dirty="0"/>
                        <a:t>n (%)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(21)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(21)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(22)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(21)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400" dirty="0"/>
                        <a:t>IL28B non CC, n (%)</a:t>
                      </a:r>
                    </a:p>
                  </a:txBody>
                  <a:tcPr marL="18288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 (91)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(90)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 (85)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 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(84)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Cirrhosis, </a:t>
                      </a:r>
                      <a:r>
                        <a:rPr lang="en-US" sz="1400" baseline="0" dirty="0"/>
                        <a:t>n (%)</a:t>
                      </a:r>
                      <a:endParaRPr lang="en-US" sz="1400" dirty="0"/>
                    </a:p>
                  </a:txBody>
                  <a:tcPr marL="18288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 (20)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 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(20)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 (20)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 (20)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Prior nonresponse</a:t>
                      </a:r>
                    </a:p>
                  </a:txBody>
                  <a:tcPr marL="18288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 (45)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 (41)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 (45)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 (46)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2284"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HCV RNA</a:t>
                      </a:r>
                      <a:r>
                        <a:rPr lang="en-US" sz="1100" baseline="0" dirty="0"/>
                        <a:t>, log</a:t>
                      </a:r>
                      <a:r>
                        <a:rPr lang="en-US" sz="1100" baseline="-25000" dirty="0"/>
                        <a:t>10</a:t>
                      </a:r>
                      <a:r>
                        <a:rPr lang="en-US" sz="1100" baseline="0" dirty="0"/>
                        <a:t> IU/ml (mean)</a:t>
                      </a:r>
                      <a:endParaRPr lang="en-US" sz="1100" dirty="0"/>
                    </a:p>
                  </a:txBody>
                  <a:tcPr marL="18288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6.5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6.4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6.4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6.5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94563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Ledipasvir-Sofosbuvir +/- Ribavirin in Treatment-experienced HCV GT 1</a:t>
            </a:r>
            <a:br>
              <a:rPr lang="en-US" sz="2200" dirty="0"/>
            </a:br>
            <a:r>
              <a:rPr lang="en-US" sz="2700" dirty="0"/>
              <a:t>ION-2 Study: </a:t>
            </a:r>
            <a:r>
              <a:rPr lang="en-US" sz="2400" dirty="0"/>
              <a:t>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Afdhal</a:t>
            </a:r>
            <a:r>
              <a:rPr lang="en-US" dirty="0"/>
              <a:t> N, et al. N </a:t>
            </a:r>
            <a:r>
              <a:rPr lang="en-US" dirty="0" err="1"/>
              <a:t>Engl</a:t>
            </a:r>
            <a:r>
              <a:rPr lang="en-US" dirty="0"/>
              <a:t> J Med. 2014;370:1483-93.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ION-2: SVR 12* by Treatment Duration and Regimen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769208"/>
              </p:ext>
            </p:extLst>
          </p:nvPr>
        </p:nvGraphicFramePr>
        <p:xfrm>
          <a:off x="377820" y="18288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794780" y="4602840"/>
            <a:ext cx="9144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102/109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2283180" y="5410200"/>
            <a:ext cx="174408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12-Week Regimen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97492" y="4602840"/>
            <a:ext cx="96316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107/111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06794" y="4602840"/>
            <a:ext cx="96316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108/109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222908" y="4602840"/>
            <a:ext cx="94183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110/111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181600" y="5345340"/>
            <a:ext cx="333750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423469" y="5345340"/>
            <a:ext cx="333750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932260" y="5410200"/>
            <a:ext cx="174408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24-Week Regimen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-5104" y="5839978"/>
            <a:ext cx="9162288" cy="50290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 Abbreviations: LDV-SOF= ledipasvir-sofosbuvir; RBV = ribavirin</a:t>
            </a:r>
            <a:b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*</a:t>
            </a:r>
            <a:r>
              <a:rPr lang="en-US" sz="1400" dirty="0">
                <a:latin typeface="Arial"/>
                <a:cs typeface="Arial"/>
              </a:rPr>
              <a:t>Primary end-point by intention-to-treat analysis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811667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Ledipasvir-Sofosbuvir +/- Ribavirin in Treatment-experienced HCV GT 1</a:t>
            </a:r>
            <a:br>
              <a:rPr lang="en-US" sz="2200" dirty="0"/>
            </a:br>
            <a:r>
              <a:rPr lang="en-US" sz="2400" dirty="0"/>
              <a:t>ION-2 Study: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Afdhal</a:t>
            </a:r>
            <a:r>
              <a:rPr lang="en-US" dirty="0"/>
              <a:t> N, et al. N </a:t>
            </a:r>
            <a:r>
              <a:rPr lang="en-US" dirty="0" err="1"/>
              <a:t>Engl</a:t>
            </a:r>
            <a:r>
              <a:rPr lang="en-US" dirty="0"/>
              <a:t> J Med. 2014;370:1483-93.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ION-2: SVR12 by Treatment Regimen and Liver Disease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197966"/>
              </p:ext>
            </p:extLst>
          </p:nvPr>
        </p:nvGraphicFramePr>
        <p:xfrm>
          <a:off x="304800" y="1806120"/>
          <a:ext cx="85344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/>
          <p:cNvSpPr/>
          <p:nvPr/>
        </p:nvSpPr>
        <p:spPr>
          <a:xfrm>
            <a:off x="2133600" y="4854120"/>
            <a:ext cx="58832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19/22</a:t>
            </a: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1729920" y="5755820"/>
            <a:ext cx="2740774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latin typeface="Arial" pitchFamily="22" charset="0"/>
              </a:rPr>
              <a:t>12-Week Treatment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181600" y="5690960"/>
            <a:ext cx="352038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18080" y="5690960"/>
            <a:ext cx="352038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5505900" y="5755820"/>
            <a:ext cx="27432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latin typeface="Arial" pitchFamily="22" charset="0"/>
              </a:rPr>
              <a:t>24-Week Treatment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69360" y="4854120"/>
            <a:ext cx="58832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83/87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00383" y="4854120"/>
            <a:ext cx="58832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18/22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36143" y="4854120"/>
            <a:ext cx="58832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89/89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11360" y="4854120"/>
            <a:ext cx="58832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22/22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347120" y="4854120"/>
            <a:ext cx="58832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86/87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783740" y="4854120"/>
            <a:ext cx="58832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22/22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219500" y="4854120"/>
            <a:ext cx="58832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88/89</a:t>
            </a:r>
          </a:p>
        </p:txBody>
      </p:sp>
    </p:spTree>
    <p:extLst>
      <p:ext uri="{BB962C8B-B14F-4D97-AF65-F5344CB8AC3E}">
        <p14:creationId xmlns:p14="http://schemas.microsoft.com/office/powerpoint/2010/main" val="305118589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Ledipasvir-Sofosbuvir</a:t>
            </a:r>
            <a:r>
              <a:rPr lang="en-US" sz="2000" dirty="0"/>
              <a:t> +/- Ribavirin in Treatment-experienced HCV GT 1</a:t>
            </a:r>
            <a:br>
              <a:rPr lang="en-US" sz="2000" dirty="0"/>
            </a:br>
            <a:r>
              <a:rPr lang="en-US" sz="2400" dirty="0"/>
              <a:t>ION-2 Study: Results for </a:t>
            </a:r>
            <a:r>
              <a:rPr lang="en-US" sz="2400" dirty="0" err="1"/>
              <a:t>Ledipasvir-Sofosbuvir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Afdhal</a:t>
            </a:r>
            <a:r>
              <a:rPr lang="en-US" dirty="0"/>
              <a:t> N, et al. N </a:t>
            </a:r>
            <a:r>
              <a:rPr lang="en-US" dirty="0" err="1"/>
              <a:t>Engl</a:t>
            </a:r>
            <a:r>
              <a:rPr lang="en-US" dirty="0"/>
              <a:t> J Med. 2014;370:1483-93.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ION-2: SVR12 by Treatment Regimen and Liver Disease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176916"/>
              </p:ext>
            </p:extLst>
          </p:nvPr>
        </p:nvGraphicFramePr>
        <p:xfrm>
          <a:off x="304800" y="1760760"/>
          <a:ext cx="85344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/>
          <p:cNvSpPr/>
          <p:nvPr/>
        </p:nvSpPr>
        <p:spPr>
          <a:xfrm>
            <a:off x="3190240" y="4808760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19/22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088842" y="4808760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83/87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944360" y="4808760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22/22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52160" y="4808760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86/87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4984" y="6096000"/>
            <a:ext cx="9144000" cy="27127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274320" tIns="45431" rIns="0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  Note: subgroup results do not include patients who withdrew consent or were lost to follow-up </a:t>
            </a:r>
          </a:p>
        </p:txBody>
      </p:sp>
    </p:spTree>
    <p:extLst>
      <p:ext uri="{BB962C8B-B14F-4D97-AF65-F5344CB8AC3E}">
        <p14:creationId xmlns:p14="http://schemas.microsoft.com/office/powerpoint/2010/main" val="235826467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Ledipasvir-Sofosbuvir +/- Ribavirin in Treatment-experienced HCV GT 1</a:t>
            </a:r>
            <a:br>
              <a:rPr lang="en-US" sz="2200" dirty="0"/>
            </a:br>
            <a:r>
              <a:rPr lang="en-US" sz="2700" dirty="0"/>
              <a:t>ION-2 Study: Results</a:t>
            </a:r>
          </a:p>
        </p:txBody>
      </p:sp>
      <p:sp>
        <p:nvSpPr>
          <p:cNvPr id="29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Afdhal</a:t>
            </a:r>
            <a:r>
              <a:rPr lang="en-US" dirty="0"/>
              <a:t> N, et al. N </a:t>
            </a:r>
            <a:r>
              <a:rPr lang="en-US" dirty="0" err="1"/>
              <a:t>Engl</a:t>
            </a:r>
            <a:r>
              <a:rPr lang="en-US" dirty="0"/>
              <a:t> J Med. 2014;370:1483-93.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ION-2: SVR12 by Prior Treatment Regimen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2985257"/>
              </p:ext>
            </p:extLst>
          </p:nvPr>
        </p:nvGraphicFramePr>
        <p:xfrm>
          <a:off x="304800" y="1806120"/>
          <a:ext cx="85344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/>
          <p:cNvSpPr/>
          <p:nvPr/>
        </p:nvSpPr>
        <p:spPr>
          <a:xfrm>
            <a:off x="2133600" y="4854120"/>
            <a:ext cx="58832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62/66</a:t>
            </a: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1729920" y="5844720"/>
            <a:ext cx="2740774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latin typeface="Arial" pitchFamily="22" charset="0"/>
              </a:rPr>
              <a:t>12-Week Treatment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181600" y="5779860"/>
            <a:ext cx="352038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18080" y="5779860"/>
            <a:ext cx="352038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5505900" y="5844720"/>
            <a:ext cx="27432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latin typeface="Arial" pitchFamily="22" charset="0"/>
              </a:rPr>
              <a:t>24-Week Treatment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69360" y="4854120"/>
            <a:ext cx="58832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40/43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00383" y="4854120"/>
            <a:ext cx="58832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62/64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36143" y="4854120"/>
            <a:ext cx="58832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45/47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11360" y="4854120"/>
            <a:ext cx="58832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49/50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347120" y="4854120"/>
            <a:ext cx="58832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58/58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783740" y="4854120"/>
            <a:ext cx="58832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51/51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219500" y="4854120"/>
            <a:ext cx="58832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58/59</a:t>
            </a:r>
          </a:p>
        </p:txBody>
      </p:sp>
    </p:spTree>
    <p:extLst>
      <p:ext uri="{BB962C8B-B14F-4D97-AF65-F5344CB8AC3E}">
        <p14:creationId xmlns:p14="http://schemas.microsoft.com/office/powerpoint/2010/main" val="136759133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Ledipasvir-Sofosbuvir +/- Ribavirin in Treatment-experienced HCV GT 1</a:t>
            </a:r>
            <a:br>
              <a:rPr lang="en-US" sz="2200" dirty="0"/>
            </a:br>
            <a:r>
              <a:rPr lang="en-US" sz="2700" dirty="0"/>
              <a:t>ION-2 Study: Resistance Data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b="1" dirty="0"/>
              <a:t>NS5B S282T variant </a:t>
            </a:r>
            <a:r>
              <a:rPr lang="en-US" sz="2000" b="1" dirty="0"/>
              <a:t>(reduces susceptibility to sofosbuvir) 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2000" dirty="0"/>
              <a:t>- Not observed in any patients at baseline or after treatment</a:t>
            </a:r>
          </a:p>
          <a:p>
            <a:pPr>
              <a:spcBef>
                <a:spcPts val="2400"/>
              </a:spcBef>
            </a:pPr>
            <a:r>
              <a:rPr lang="en-US" b="1" dirty="0"/>
              <a:t>NS5A resistant variants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- Baseline resistance in 62 (14%) of 439 patients tested</a:t>
            </a:r>
            <a:br>
              <a:rPr lang="en-US" sz="2000" dirty="0"/>
            </a:br>
            <a:r>
              <a:rPr lang="en-US" sz="2000" dirty="0"/>
              <a:t>- SVR12 in 55 (89%) of 62 patients with NS5A resistance</a:t>
            </a:r>
            <a:br>
              <a:rPr lang="en-US" sz="2000" dirty="0"/>
            </a:br>
            <a:r>
              <a:rPr lang="en-US" sz="2000" dirty="0"/>
              <a:t>- All 11 patients who had viral relapse had detectable NS5A resistant</a:t>
            </a:r>
            <a:br>
              <a:rPr lang="en-US" sz="2000" dirty="0"/>
            </a:br>
            <a:r>
              <a:rPr lang="en-US" sz="2000" dirty="0"/>
              <a:t>  variants at the time of relapse</a:t>
            </a:r>
          </a:p>
          <a:p>
            <a:pPr>
              <a:spcBef>
                <a:spcPts val="2400"/>
              </a:spcBef>
            </a:pPr>
            <a:r>
              <a:rPr lang="en-US" b="1" dirty="0"/>
              <a:t>NS3/4A resistant variants</a:t>
            </a:r>
            <a:br>
              <a:rPr lang="en-US" b="1" dirty="0"/>
            </a:br>
            <a:r>
              <a:rPr lang="en-US" sz="2000" dirty="0"/>
              <a:t>- Baseline resistance in 163 (71%) of 228 patients tested</a:t>
            </a:r>
            <a:br>
              <a:rPr lang="en-US" sz="2000" dirty="0"/>
            </a:br>
            <a:r>
              <a:rPr lang="en-US" sz="2000" dirty="0"/>
              <a:t>- SVR12 in 159 (98%) of 163 patients with resistance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Afdhal</a:t>
            </a:r>
            <a:r>
              <a:rPr lang="en-US" dirty="0"/>
              <a:t> N, et al. N </a:t>
            </a:r>
            <a:r>
              <a:rPr lang="en-US" dirty="0" err="1"/>
              <a:t>Engl</a:t>
            </a:r>
            <a:r>
              <a:rPr lang="en-US" dirty="0"/>
              <a:t> J Med. 2014;370:1483-93.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180987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37132</TotalTime>
  <Words>1017</Words>
  <Application>Microsoft Office PowerPoint</Application>
  <PresentationFormat>On-screen Show (4:3)</PresentationFormat>
  <Paragraphs>166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Geneva</vt:lpstr>
      <vt:lpstr>Symbol</vt:lpstr>
      <vt:lpstr>Times New Roman</vt:lpstr>
      <vt:lpstr>Wingdings</vt:lpstr>
      <vt:lpstr>ヒラギノ角ゴ Pro W3</vt:lpstr>
      <vt:lpstr>AETC_Master_Template_061510</vt:lpstr>
      <vt:lpstr>Ledipasvir-Sofosbuvir +/- Ribavirin in HCV Genotype 1 ION-2</vt:lpstr>
      <vt:lpstr>Ledipasvir-Sofosbuvir +/- Ribavirin in Treatment-Experienced HCV GT 1 ION-2 Study: Features</vt:lpstr>
      <vt:lpstr>Ledipasvir-Sofosbuvir +/- Ribavirin in Treatment-Experienced HCV GT 1 ION-2 Study: Study Design</vt:lpstr>
      <vt:lpstr>Ledipasvir-Sofosbuvir +/- Ribavirin in Treatment-Experienced HCV GT 1 ION-2 Study: Baseline Characteristics</vt:lpstr>
      <vt:lpstr>Ledipasvir-Sofosbuvir +/- Ribavirin in Treatment-experienced HCV GT 1 ION-2 Study: Results</vt:lpstr>
      <vt:lpstr>Ledipasvir-Sofosbuvir +/- Ribavirin in Treatment-experienced HCV GT 1 ION-2 Study: Results</vt:lpstr>
      <vt:lpstr>Ledipasvir-Sofosbuvir +/- Ribavirin in Treatment-experienced HCV GT 1 ION-2 Study: Results for Ledipasvir-Sofosbuvir</vt:lpstr>
      <vt:lpstr>Ledipasvir-Sofosbuvir +/- Ribavirin in Treatment-experienced HCV GT 1 ION-2 Study: Results</vt:lpstr>
      <vt:lpstr>Ledipasvir-Sofosbuvir +/- Ribavirin in Treatment-experienced HCV GT 1 ION-2 Study: Resistance Data</vt:lpstr>
      <vt:lpstr>Ledipasvir-Sofosbuvir +/- Ribavirin in Treatment-Experienced HCV GT 1 ION-2 Study: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1415</cp:revision>
  <cp:lastPrinted>2019-10-21T18:40:24Z</cp:lastPrinted>
  <dcterms:created xsi:type="dcterms:W3CDTF">2010-11-28T05:36:22Z</dcterms:created>
  <dcterms:modified xsi:type="dcterms:W3CDTF">2020-07-22T20:03:22Z</dcterms:modified>
</cp:coreProperties>
</file>