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683" r:id="rId2"/>
    <p:sldId id="684" r:id="rId3"/>
    <p:sldId id="685" r:id="rId4"/>
    <p:sldId id="686" r:id="rId5"/>
    <p:sldId id="687" r:id="rId6"/>
    <p:sldId id="688" r:id="rId7"/>
    <p:sldId id="689" r:id="rId8"/>
    <p:sldId id="690" r:id="rId9"/>
    <p:sldId id="1028" r:id="rId10"/>
    <p:sldId id="692" r:id="rId11"/>
    <p:sldId id="999" r:id="rId12"/>
  </p:sldIdLst>
  <p:sldSz cx="9144000" cy="5143500" type="screen16x9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A" initials="MFA" lastIdx="43" clrIdx="0">
    <p:extLst>
      <p:ext uri="{19B8F6BF-5375-455C-9EA6-DF929625EA0E}">
        <p15:presenceInfo xmlns:p15="http://schemas.microsoft.com/office/powerpoint/2012/main" userId="714ddc0a6c47b6bf" providerId="Windows Live"/>
      </p:ext>
    </p:extLst>
  </p:cmAuthor>
  <p:cmAuthor id="2" name="David H. Spach" initials="DHS" lastIdx="2" clrIdx="1">
    <p:extLst>
      <p:ext uri="{19B8F6BF-5375-455C-9EA6-DF929625EA0E}">
        <p15:presenceInfo xmlns:p15="http://schemas.microsoft.com/office/powerpoint/2012/main" userId="S::spach@uw.edu::fcbd4324-3f6d-45e2-8ec5-76a21d2e96f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8400"/>
    <a:srgbClr val="005B9D"/>
    <a:srgbClr val="CDD3DD"/>
    <a:srgbClr val="E1E1E1"/>
    <a:srgbClr val="3D7A97"/>
    <a:srgbClr val="618A35"/>
    <a:srgbClr val="386C9D"/>
    <a:srgbClr val="6B5A66"/>
    <a:srgbClr val="7C6977"/>
    <a:srgbClr val="557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994" autoAdjust="0"/>
    <p:restoredTop sz="85486" autoAdjust="0"/>
  </p:normalViewPr>
  <p:slideViewPr>
    <p:cSldViewPr snapToGrid="0" showGuides="1">
      <p:cViewPr varScale="1">
        <p:scale>
          <a:sx n="148" d="100"/>
          <a:sy n="148" d="100"/>
        </p:scale>
        <p:origin x="992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9952"/>
    </p:cViewPr>
  </p:sorterViewPr>
  <p:notesViewPr>
    <p:cSldViewPr snapToGrid="0"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B5A66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C271-AD4C-86AC-5A2E455BCB2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271-AD4C-86AC-5A2E455BCB2F}"/>
              </c:ext>
            </c:extLst>
          </c:dPt>
          <c:dPt>
            <c:idx val="2"/>
            <c:invertIfNegative val="0"/>
            <c:bubble3D val="0"/>
            <c:spPr>
              <a:solidFill>
                <a:srgbClr val="6B5A66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C271-AD4C-86AC-5A2E455BCB2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271-AD4C-86AC-5A2E455BCB2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271-AD4C-86AC-5A2E455BCB2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271-AD4C-86AC-5A2E455BCB2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271-AD4C-86AC-5A2E455BCB2F}"/>
              </c:ext>
            </c:extLst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LDV-SOF </c:v>
                </c:pt>
                <c:pt idx="1">
                  <c:v>LDV-SOF + RBV</c:v>
                </c:pt>
                <c:pt idx="2">
                  <c:v>LDV-SOF </c:v>
                </c:pt>
                <c:pt idx="3">
                  <c:v>LDV-SOF + RBV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94</c:v>
                </c:pt>
                <c:pt idx="1">
                  <c:v>96</c:v>
                </c:pt>
                <c:pt idx="2">
                  <c:v>99</c:v>
                </c:pt>
                <c:pt idx="3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271-AD4C-86AC-5A2E455BCB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55752856"/>
        <c:axId val="2038436712"/>
      </c:barChart>
      <c:catAx>
        <c:axId val="2055752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0384367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03843671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Patients with SVR 12 (%)</a:t>
                </a:r>
              </a:p>
            </c:rich>
          </c:tx>
          <c:layout>
            <c:manualLayout>
              <c:xMode val="edge"/>
              <c:yMode val="edge"/>
              <c:x val="8.3099498926270596E-3"/>
              <c:y val="8.6982758620689701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055752856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690167678588369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Without Cirrhosis</c:v>
                </c:pt>
              </c:strCache>
            </c:strRef>
          </c:tx>
          <c:spPr>
            <a:solidFill>
              <a:srgbClr val="A28349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761-4B47-8E9F-3535CDF8B9F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761-4B47-8E9F-3535CDF8B9F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761-4B47-8E9F-3535CDF8B9F4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LDV-SOF</c:v>
                </c:pt>
                <c:pt idx="1">
                  <c:v>LDV-SOF + RBV</c:v>
                </c:pt>
                <c:pt idx="2">
                  <c:v>LDV-SOF</c:v>
                </c:pt>
                <c:pt idx="3">
                  <c:v>LDV-SOF + RBV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95.4</c:v>
                </c:pt>
                <c:pt idx="1">
                  <c:v>100</c:v>
                </c:pt>
                <c:pt idx="2">
                  <c:v>98.9</c:v>
                </c:pt>
                <c:pt idx="3">
                  <c:v>98.9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61-4B47-8E9F-3535CDF8B9F4}"/>
            </c:ext>
          </c:extLst>
        </c:ser>
        <c:ser>
          <c:idx val="1"/>
          <c:order val="1"/>
          <c:tx>
            <c:v>With Cirrhosis</c:v>
          </c:tx>
          <c:spPr>
            <a:solidFill>
              <a:srgbClr val="473A1E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LDV-SOF</c:v>
                </c:pt>
                <c:pt idx="1">
                  <c:v>LDV-SOF + RBV</c:v>
                </c:pt>
                <c:pt idx="2">
                  <c:v>LDV-SOF</c:v>
                </c:pt>
                <c:pt idx="3">
                  <c:v>LDV-SOF + RBV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86.4</c:v>
                </c:pt>
                <c:pt idx="1">
                  <c:v>81.8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61-4B47-8E9F-3535CDF8B9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2055834776"/>
        <c:axId val="2055678088"/>
      </c:barChart>
      <c:catAx>
        <c:axId val="2055834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crossAx val="205567808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205567808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Patients (%) with SVR 12</a:t>
                </a:r>
              </a:p>
            </c:rich>
          </c:tx>
          <c:layout>
            <c:manualLayout>
              <c:xMode val="edge"/>
              <c:yMode val="edge"/>
              <c:x val="3.6809851893513301E-3"/>
              <c:y val="0.179525424532777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crossAx val="2055834776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0583953047535701"/>
          <c:y val="1.44676387400988E-2"/>
          <c:w val="0.48181479051229698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690167678588369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Without Cirrhosis</c:v>
                </c:pt>
              </c:strCache>
            </c:strRef>
          </c:tx>
          <c:spPr>
            <a:solidFill>
              <a:srgbClr val="A28349"/>
            </a:solidFill>
            <a:ln w="12700" cmpd="sng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3B0-6642-8C88-F37F8BE87B7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3B0-6642-8C88-F37F8BE87B7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3B0-6642-8C88-F37F8BE87B70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Ledipasvir-Sofosbuvir _x000d_x 12 weeks</c:v>
                </c:pt>
                <c:pt idx="1">
                  <c:v>Ledipasvir-Sofosbuvir _x000d_x 24 weeks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95.4</c:v>
                </c:pt>
                <c:pt idx="1">
                  <c:v>98.9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B0-6642-8C88-F37F8BE87B70}"/>
            </c:ext>
          </c:extLst>
        </c:ser>
        <c:ser>
          <c:idx val="1"/>
          <c:order val="1"/>
          <c:tx>
            <c:v>With Cirrhosis</c:v>
          </c:tx>
          <c:spPr>
            <a:solidFill>
              <a:srgbClr val="3A321B"/>
            </a:solidFill>
            <a:ln w="12700" cmpd="sng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Ledipasvir-Sofosbuvir _x000d_x 12 weeks</c:v>
                </c:pt>
                <c:pt idx="1">
                  <c:v>Ledipasvir-Sofosbuvir _x000d_x 24 weeks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86.4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B0-6642-8C88-F37F8BE87B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55945080"/>
        <c:axId val="2055948328"/>
      </c:barChart>
      <c:catAx>
        <c:axId val="2055945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05594832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205594832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Patients (%) with SVR 12</a:t>
                </a:r>
              </a:p>
            </c:rich>
          </c:tx>
          <c:layout>
            <c:manualLayout>
              <c:xMode val="edge"/>
              <c:yMode val="edge"/>
              <c:x val="3.6809851893513301E-3"/>
              <c:y val="0.179525424532777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055945080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0583953047535701"/>
          <c:y val="1.44676387400988E-2"/>
          <c:w val="0.48181479051229698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690167678588369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Failed Peg + RBV</c:v>
                </c:pt>
              </c:strCache>
            </c:strRef>
          </c:tx>
          <c:spPr>
            <a:solidFill>
              <a:srgbClr val="5A6F74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B5A-4948-8424-FB50F28C4DC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B5A-4948-8424-FB50F28C4DC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B5A-4948-8424-FB50F28C4DCC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LDV-SOF</c:v>
                </c:pt>
                <c:pt idx="1">
                  <c:v>LDV-SOF + RBV</c:v>
                </c:pt>
                <c:pt idx="2">
                  <c:v>LDV-SOF</c:v>
                </c:pt>
                <c:pt idx="3">
                  <c:v>LDV-SOF + RBV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93</c:v>
                </c:pt>
                <c:pt idx="1">
                  <c:v>96</c:v>
                </c:pt>
                <c:pt idx="2">
                  <c:v>100</c:v>
                </c:pt>
                <c:pt idx="3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5A-4948-8424-FB50F28C4DCC}"/>
            </c:ext>
          </c:extLst>
        </c:ser>
        <c:ser>
          <c:idx val="1"/>
          <c:order val="1"/>
          <c:tx>
            <c:v>Failed Peg + RBV + PI</c:v>
          </c:tx>
          <c:spPr>
            <a:solidFill>
              <a:srgbClr val="746650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LDV-SOF</c:v>
                </c:pt>
                <c:pt idx="1">
                  <c:v>LDV-SOF + RBV</c:v>
                </c:pt>
                <c:pt idx="2">
                  <c:v>LDV-SOF</c:v>
                </c:pt>
                <c:pt idx="3">
                  <c:v>LDV-SOF + RBV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94</c:v>
                </c:pt>
                <c:pt idx="1">
                  <c:v>97</c:v>
                </c:pt>
                <c:pt idx="2">
                  <c:v>98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5A-4948-8424-FB50F28C4D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2056832136"/>
        <c:axId val="2056835448"/>
      </c:barChart>
      <c:catAx>
        <c:axId val="2056832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05683544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205683544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Patients (%) with SVR 12</a:t>
                </a:r>
              </a:p>
            </c:rich>
          </c:tx>
          <c:layout>
            <c:manualLayout>
              <c:xMode val="edge"/>
              <c:yMode val="edge"/>
              <c:x val="2.1377709730728109E-3"/>
              <c:y val="0.1386756342957130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056832136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41804192444694399"/>
          <c:y val="1.44676387400988E-2"/>
          <c:w val="0.56961239220097504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857250"/>
            <a:ext cx="6697662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95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64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6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13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7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4C532C-3D97-E34C-A378-DD504926CA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50" y="195241"/>
            <a:ext cx="2926080" cy="46594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0319A0-61A9-B04E-A7BC-8B6F583247CD}"/>
              </a:ext>
            </a:extLst>
          </p:cNvPr>
          <p:cNvGrpSpPr/>
          <p:nvPr userDrawn="1"/>
        </p:nvGrpSpPr>
        <p:grpSpPr>
          <a:xfrm>
            <a:off x="462321" y="4516238"/>
            <a:ext cx="2280879" cy="446276"/>
            <a:chOff x="462321" y="4578479"/>
            <a:chExt cx="2280879" cy="44627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9FD9F7-C1BC-7347-B044-72480FB61141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462321" y="4578479"/>
              <a:ext cx="2280879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Hepatitis </a:t>
              </a:r>
              <a:r>
                <a:rPr lang="en-US" sz="1200" b="1" cap="small" spc="100" baseline="0" dirty="0">
                  <a:solidFill>
                    <a:srgbClr val="285078"/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C</a:t>
              </a:r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 Online</a:t>
              </a:r>
              <a:br>
                <a:rPr lang="en-US" sz="1600" dirty="0">
                  <a:latin typeface="Corbel" panose="020B0503020204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www.hepatitisC.uw.edu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8D6E11-48AB-BE4A-8814-EA56822BBF1E}"/>
                </a:ext>
              </a:extLst>
            </p:cNvPr>
            <p:cNvCxnSpPr/>
            <p:nvPr userDrawn="1"/>
          </p:nvCxnSpPr>
          <p:spPr>
            <a:xfrm>
              <a:off x="550191" y="4808530"/>
              <a:ext cx="1335024" cy="0"/>
            </a:xfrm>
            <a:prstGeom prst="line">
              <a:avLst/>
            </a:pr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31D7AC0-870D-EE43-85B5-10937BBC3887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8320"/>
            <a:ext cx="9157371" cy="347472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E80F54C7-FB42-CA4C-90DF-566F547389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219" y="1017901"/>
            <a:ext cx="8229600" cy="128016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3000"/>
              </a:lnSpc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and Add Title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ABFC78A-A9BC-CF4A-BAF8-FC4134E5D4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2404157"/>
            <a:ext cx="8229600" cy="146304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35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200" i="1">
                <a:solidFill>
                  <a:schemeClr val="accent2"/>
                </a:solidFill>
                <a:latin typeface="Arial"/>
              </a:defRPr>
            </a:lvl3pPr>
            <a:lvl4pPr marL="471488" indent="0" algn="ctr">
              <a:buNone/>
              <a:defRPr/>
            </a:lvl4pPr>
            <a:lvl5pPr marL="602456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2" name="Date">
            <a:extLst>
              <a:ext uri="{FF2B5EF4-FFF2-40B4-BE49-F238E27FC236}">
                <a16:creationId xmlns:a16="http://schemas.microsoft.com/office/drawing/2014/main" id="{B66131DB-45B5-6945-A76D-741496EBA3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736" y="3967450"/>
            <a:ext cx="8229600" cy="2194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buNone/>
              <a:defRPr sz="1050" b="0" baseline="0">
                <a:solidFill>
                  <a:srgbClr val="82C8FA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Date Info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6D0A3E-B052-EA40-B037-054B51E770EC}"/>
              </a:ext>
            </a:extLst>
          </p:cNvPr>
          <p:cNvCxnSpPr>
            <a:cxnSpLocks/>
          </p:cNvCxnSpPr>
          <p:nvPr userDrawn="1"/>
        </p:nvCxnSpPr>
        <p:spPr>
          <a:xfrm>
            <a:off x="-8639" y="86256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60ADCC-ACEB-FA4F-9D36-5D0D7D86AD0A}"/>
              </a:ext>
            </a:extLst>
          </p:cNvPr>
          <p:cNvCxnSpPr>
            <a:cxnSpLocks/>
          </p:cNvCxnSpPr>
          <p:nvPr userDrawn="1"/>
        </p:nvCxnSpPr>
        <p:spPr>
          <a:xfrm>
            <a:off x="-8639" y="4330452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86432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84224"/>
            <a:ext cx="85153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rIns="18288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179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-18168" y="1786409"/>
            <a:ext cx="9180576" cy="15744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70C0"/>
            </a:solidFill>
          </a:ln>
        </p:spPr>
        <p:txBody>
          <a:bodyPr lIns="457200" tIns="91440" rIns="457200" bIns="182880" anchor="ctr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2467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 Bar: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291D050-F2FF-B84B-B85F-704A33D7A2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428596"/>
            <a:ext cx="4248149" cy="3277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D86A608-CE71-5040-8C80-661F1437DF33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323850" y="1035386"/>
            <a:ext cx="4248150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38D57-7E90-4C4F-BEFE-18F098A6A60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32815" y="1046741"/>
            <a:ext cx="4185088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4688150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2102823"/>
            <a:ext cx="8077200" cy="928688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5D3E13-CC4F-7E49-B471-8878E909C360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3826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Divider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2095500"/>
            <a:ext cx="9143999" cy="97155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48" y="2105025"/>
            <a:ext cx="84963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50092C9-A09F-7245-8D15-AEFDA53288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CCC311E-DA3E-AB41-BF2C-7398324BA5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3849" y="-7144"/>
            <a:ext cx="8839200" cy="363760"/>
          </a:xfrm>
          <a:prstGeom prst="rect">
            <a:avLst/>
          </a:prstGeom>
        </p:spPr>
        <p:txBody>
          <a:bodyPr lIns="91440" anchor="b">
            <a:normAutofit/>
          </a:bodyPr>
          <a:lstStyle>
            <a:lvl1pPr marL="0" indent="0"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388067803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-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E36BB952-50A8-AE49-87A9-BEC72E8DE500}"/>
              </a:ext>
            </a:extLst>
          </p:cNvPr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1032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gradFill flip="none" rotWithShape="1">
            <a:gsLst>
              <a:gs pos="0">
                <a:srgbClr val="006D9A">
                  <a:alpha val="50000"/>
                </a:srgbClr>
              </a:gs>
              <a:gs pos="50000">
                <a:schemeClr val="bg1"/>
              </a:gs>
              <a:gs pos="100000">
                <a:srgbClr val="006D9A">
                  <a:alpha val="50000"/>
                </a:srgbClr>
              </a:gs>
            </a:gsLst>
            <a:lin ang="5400000" scaled="0"/>
            <a:tileRect/>
          </a:gra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  <a:solidFill>
            <a:schemeClr val="bg1"/>
          </a:solidFill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7493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47EEC-7D64-BC44-B74A-8AB7EC9C1146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7928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gradFill>
            <a:gsLst>
              <a:gs pos="0">
                <a:srgbClr val="004E66"/>
              </a:gs>
              <a:gs pos="100000">
                <a:srgbClr val="00779D"/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05198773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06949215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5154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E7F697-0452-FD41-8395-6BF13DCE8E98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5375E53-0C80-A84B-AAA8-6B394E1E6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19300039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Large-Font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A681A14-7A84-7F43-AE92-51583060A7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2568E9B-001A-3C4B-92D6-08A79194F9D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4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9642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Rect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950244"/>
            <a:ext cx="3657600" cy="5143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24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21619"/>
            <a:ext cx="3657600" cy="40005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1800" cap="small" baseline="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6" y="2571752"/>
            <a:ext cx="4572001" cy="1209674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4588934" y="1371600"/>
            <a:ext cx="4572001" cy="1185863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2686050"/>
            <a:ext cx="3962400" cy="914400"/>
          </a:xfrm>
          <a:prstGeom prst="rect">
            <a:avLst/>
          </a:prstGeom>
        </p:spPr>
        <p:txBody>
          <a:bodyPr/>
          <a:lstStyle>
            <a:lvl1pPr marL="171450" indent="-171450">
              <a:defRPr sz="150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1F3C7D4-0781-8845-8825-89A145A9DF09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8891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Disclosures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0907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878355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0F0B8B-66F2-DF43-BD77-6C2E0DA2E6A6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83514E-98F2-2D45-9DA2-54F265280D68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DA28F71-E8EE-4641-AAE6-AB4095216C3F}"/>
              </a:ext>
            </a:extLst>
          </p:cNvPr>
          <p:cNvSpPr txBox="1"/>
          <p:nvPr userDrawn="1"/>
        </p:nvSpPr>
        <p:spPr>
          <a:xfrm>
            <a:off x="458843" y="1375979"/>
            <a:ext cx="8229600" cy="1299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434DA1"/>
              </a:buClr>
              <a:buSzPct val="125000"/>
              <a:buFont typeface="Arial"/>
              <a:buNone/>
              <a:tabLst/>
              <a:defRPr/>
            </a:pP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Hepatitis </a:t>
            </a:r>
            <a:r>
              <a:rPr lang="en-US" sz="2000" b="1" i="0" dirty="0">
                <a:solidFill>
                  <a:srgbClr val="0054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is funded by a cooperative agreement from the Centers for Disease Control and Prevention (CDC-RFA- PS21-2105). This project is led by the University of Washington Infectious Diseases Education and Assessment (IDEA) Program. </a:t>
            </a:r>
            <a:endParaRPr lang="en-US" sz="15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131116-A80C-D943-92A9-B0AF257E745D}"/>
              </a:ext>
            </a:extLst>
          </p:cNvPr>
          <p:cNvSpPr txBox="1"/>
          <p:nvPr userDrawn="1"/>
        </p:nvSpPr>
        <p:spPr>
          <a:xfrm>
            <a:off x="0" y="4636541"/>
            <a:ext cx="9151575" cy="5642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188720" tIns="91440" rIns="1188720" bIns="137160" rtlCol="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i="1" dirty="0">
                <a:solidFill>
                  <a:schemeClr val="tx1"/>
                </a:solidFill>
                <a:latin typeface="+mn-lt"/>
              </a:rPr>
              <a:t>The contents in this presentation are those of the author(s) and do not necessarily represent the </a:t>
            </a:r>
            <a:br>
              <a:rPr lang="en-US" sz="1100" i="1" dirty="0">
                <a:solidFill>
                  <a:schemeClr val="tx1"/>
                </a:solidFill>
                <a:latin typeface="+mn-lt"/>
              </a:rPr>
            </a:br>
            <a:r>
              <a:rPr lang="en-US" sz="1100" i="1" dirty="0">
                <a:solidFill>
                  <a:schemeClr val="tx1"/>
                </a:solidFill>
                <a:latin typeface="+mn-lt"/>
              </a:rPr>
              <a:t>official position of views of, nor an endorsement, by the Centers for Disease Control and Prevention.</a:t>
            </a:r>
            <a:endParaRPr lang="en-US" sz="1100" i="1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4FC7B0-4199-894F-A8D2-4FF835667F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5188" y="3229441"/>
            <a:ext cx="2120053" cy="6217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ED0061C-C01B-6147-BCD8-08FDF056E6F2}"/>
              </a:ext>
            </a:extLst>
          </p:cNvPr>
          <p:cNvSpPr/>
          <p:nvPr userDrawn="1"/>
        </p:nvSpPr>
        <p:spPr>
          <a:xfrm>
            <a:off x="295189" y="89397"/>
            <a:ext cx="8503918" cy="822624"/>
          </a:xfrm>
          <a:prstGeom prst="rect">
            <a:avLst/>
          </a:prstGeom>
        </p:spPr>
        <p:txBody>
          <a:bodyPr wrap="square" lIns="68580" anchor="ctr">
            <a:normAutofit/>
          </a:bodyPr>
          <a:lstStyle/>
          <a:p>
            <a:pPr defTabSz="342900">
              <a:spcAft>
                <a:spcPts val="0"/>
              </a:spcAft>
            </a:pPr>
            <a:r>
              <a:rPr lang="en-US" sz="24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Acknowledgments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DD0DC4-87ED-2248-BCCC-3FFD6569F8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589" y="3230381"/>
            <a:ext cx="2257262" cy="6583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AE2333-2F70-634E-82A6-B1B90516D6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42226" y="3266416"/>
            <a:ext cx="2145931" cy="56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6751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Medium-Font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7E4DF60-71E6-5A4F-922E-DACE79CE09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1F06CDF-9301-9D41-99E6-E67191B990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59610513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Same 20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Same-20-Font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0809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Text and Data/Image Slide: 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190625"/>
            <a:ext cx="40957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71450" indent="-171450">
              <a:lnSpc>
                <a:spcPts val="2100"/>
              </a:lnSpc>
              <a:spcBef>
                <a:spcPts val="600"/>
              </a:spcBef>
              <a:buClr>
                <a:srgbClr val="0070C0"/>
              </a:buClr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0038" indent="-128588">
              <a:lnSpc>
                <a:spcPts val="2100"/>
              </a:lnSpc>
              <a:spcBef>
                <a:spcPts val="300"/>
              </a:spcBef>
              <a:buClr>
                <a:srgbClr val="0070C0"/>
              </a:buClr>
              <a:buFont typeface="Arial" pitchFamily="34" charset="0"/>
              <a:buChar char="-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spcBef>
                <a:spcPts val="600"/>
              </a:spcBef>
              <a:defRPr sz="12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091559A-A57D-7640-A089-C617FF5BE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E78A2BD-79AF-4045-B862-6F54F0C316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13841972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1050445-BA7D-E540-B7EF-B34AC2CA36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416563534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-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Illustration/Credit: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9040465-5DC6-4C45-8214-2E969A7E14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60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79583066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Gray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 Gray Bar: click to add title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invGray">
          <a:xfrm>
            <a:off x="-4917" y="980205"/>
            <a:ext cx="9162288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5436345-40BB-5242-A91F-64B15D2D0A4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3850" y="989536"/>
            <a:ext cx="8503920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4917" y="968376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CC8AE8E-D860-A048-A8D2-A7D0623F19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279690D-7F7B-9243-8026-9C4650B83E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145874344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1" y="1184224"/>
            <a:ext cx="42481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2503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9" r:id="rId2"/>
    <p:sldLayoutId id="2147483711" r:id="rId3"/>
    <p:sldLayoutId id="2147483709" r:id="rId4"/>
    <p:sldLayoutId id="2147483700" r:id="rId5"/>
    <p:sldLayoutId id="2147483701" r:id="rId6"/>
    <p:sldLayoutId id="2147483710" r:id="rId7"/>
    <p:sldLayoutId id="2147483703" r:id="rId8"/>
    <p:sldLayoutId id="2147483723" r:id="rId9"/>
    <p:sldLayoutId id="2147483729" r:id="rId10"/>
    <p:sldLayoutId id="2147483730" r:id="rId11"/>
    <p:sldLayoutId id="2147483727" r:id="rId12"/>
    <p:sldLayoutId id="2147483695" r:id="rId13"/>
    <p:sldLayoutId id="2147483697" r:id="rId14"/>
    <p:sldLayoutId id="2147483725" r:id="rId15"/>
    <p:sldLayoutId id="2147483698" r:id="rId16"/>
    <p:sldLayoutId id="2147483704" r:id="rId17"/>
    <p:sldLayoutId id="2147483724" r:id="rId18"/>
    <p:sldLayoutId id="2147483705" r:id="rId19"/>
    <p:sldLayoutId id="2147483696" r:id="rId20"/>
    <p:sldLayoutId id="2147483726" r:id="rId21"/>
    <p:sldLayoutId id="2147483707" r:id="rId22"/>
    <p:sldLayoutId id="2147483708" r:id="rId23"/>
  </p:sldLayoutIdLst>
  <p:transition spd="slow"/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1D48"/>
                </a:solidFill>
              </a:rPr>
              <a:t>Ledipasvir-Sofosbuvir +/- Ribavirin in HCV Genotype 1</a:t>
            </a:r>
            <a:br>
              <a:rPr lang="en-US" sz="1800" dirty="0">
                <a:solidFill>
                  <a:srgbClr val="001D48"/>
                </a:solidFill>
              </a:rPr>
            </a:br>
            <a:r>
              <a:rPr lang="en-US" sz="2400" dirty="0">
                <a:solidFill>
                  <a:srgbClr val="001D48"/>
                </a:solidFill>
              </a:rPr>
              <a:t>ION-2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1F5248-F118-5A40-A110-598F138064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2014;370:1483-93.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07B2F7-27F2-644D-8C79-A1D40115B4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Treatment </a:t>
            </a:r>
            <a:r>
              <a:rPr lang="en-US" dirty="0">
                <a:latin typeface="Arial"/>
                <a:cs typeface="Arial"/>
              </a:rPr>
              <a:t>Experienced</a:t>
            </a:r>
            <a:r>
              <a:rPr lang="en-US" dirty="0"/>
              <a:t>, Phase 3 </a:t>
            </a:r>
          </a:p>
        </p:txBody>
      </p:sp>
    </p:spTree>
    <p:extLst>
      <p:ext uri="{BB962C8B-B14F-4D97-AF65-F5344CB8AC3E}">
        <p14:creationId xmlns:p14="http://schemas.microsoft.com/office/powerpoint/2010/main" val="2706083629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138498"/>
            <a:ext cx="8515350" cy="742950"/>
          </a:xfrm>
        </p:spPr>
        <p:txBody>
          <a:bodyPr>
            <a:normAutofit/>
          </a:bodyPr>
          <a:lstStyle/>
          <a:p>
            <a:r>
              <a:rPr lang="en-US" sz="2000" dirty="0"/>
              <a:t>Ledipasvir-Sofosbuvir +/- Ribavirin in Treatment-Experienced HCV GT 1</a:t>
            </a:r>
            <a:br>
              <a:rPr lang="en-US" sz="2000" dirty="0"/>
            </a:br>
            <a:r>
              <a:rPr lang="en-US" sz="2000" dirty="0"/>
              <a:t>ION-2 Study: 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CBF00-8BBD-B246-8D4C-AFF3A28A64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2014;370:1483-93.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0" y="1888009"/>
            <a:ext cx="9144000" cy="1331441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/>
                <a:cs typeface="Arial"/>
              </a:rPr>
              <a:t>Conclusions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: “Treatment with a once-daily, single-tablet regimen of ledipasvir and sofosbuvir resulted in high rates of sustained virologic response among patients with HCV genotype 1 infection who had not had a sustained virologic response to prior interferon-based treatment.” </a:t>
            </a:r>
          </a:p>
        </p:txBody>
      </p:sp>
    </p:spTree>
    <p:extLst>
      <p:ext uri="{BB962C8B-B14F-4D97-AF65-F5344CB8AC3E}">
        <p14:creationId xmlns:p14="http://schemas.microsoft.com/office/powerpoint/2010/main" val="341908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83776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38498"/>
            <a:ext cx="8515350" cy="742950"/>
          </a:xfrm>
        </p:spPr>
        <p:txBody>
          <a:bodyPr>
            <a:normAutofit/>
          </a:bodyPr>
          <a:lstStyle/>
          <a:p>
            <a:r>
              <a:rPr lang="en-US" sz="2000" dirty="0"/>
              <a:t>Ledipasvir-Sofosbuvir +/- Ribavirin in Treatment-Experienced HCV GT 1</a:t>
            </a:r>
            <a:br>
              <a:rPr lang="en-US" sz="2000" dirty="0"/>
            </a:br>
            <a:r>
              <a:rPr lang="en-US" sz="2000" dirty="0"/>
              <a:t>ION-2 Study: Features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DC2E6-06A3-324A-B46A-AC5F89D898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2014;370:1483-93.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190066"/>
            <a:ext cx="8228479" cy="3342604"/>
          </a:xfrm>
        </p:spPr>
        <p:txBody>
          <a:bodyPr>
            <a:normAutofit/>
          </a:bodyPr>
          <a:lstStyle/>
          <a:p>
            <a:pPr>
              <a:lnSpc>
                <a:spcPts val="1900"/>
              </a:lnSpc>
            </a:pPr>
            <a:r>
              <a:rPr lang="en-US" sz="1500" b="1" dirty="0"/>
              <a:t>Design</a:t>
            </a:r>
            <a:r>
              <a:rPr lang="en-US" sz="1500" dirty="0"/>
              <a:t>: Open-label, randomized, phase 3, using fixed-dose combination of ledipasvir-sofosbuvir with or without ribavirin for 12 or 24 weeks in treatment-experienced patients with GT1 HCV</a:t>
            </a:r>
          </a:p>
          <a:p>
            <a:pPr>
              <a:lnSpc>
                <a:spcPts val="1900"/>
              </a:lnSpc>
            </a:pPr>
            <a:r>
              <a:rPr lang="en-US" sz="1500" b="1" dirty="0"/>
              <a:t>Setting</a:t>
            </a:r>
            <a:r>
              <a:rPr lang="en-US" sz="1500" dirty="0"/>
              <a:t>: 64 sites in United States</a:t>
            </a:r>
          </a:p>
          <a:p>
            <a:r>
              <a:rPr lang="en-US" sz="1500" b="1" dirty="0"/>
              <a:t>Entry Criteria</a:t>
            </a:r>
          </a:p>
          <a:p>
            <a:pPr lvl="1">
              <a:lnSpc>
                <a:spcPts val="1900"/>
              </a:lnSpc>
              <a:spcBef>
                <a:spcPts val="300"/>
              </a:spcBef>
            </a:pPr>
            <a:r>
              <a:rPr lang="en-US" sz="1500" dirty="0"/>
              <a:t>Chronic HCV Genotype 1 (n = 440) 18 years or older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Treatment experienced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Did not achieve SVR with prior dual therapy (peginterferon + ribavirin), or triple therapy (NS3/4A protease inhibitor plus peginterferon + ribavirin)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Patients with cirrhosis accepted (up to 20% of patients)</a:t>
            </a:r>
          </a:p>
          <a:p>
            <a:pPr>
              <a:lnSpc>
                <a:spcPts val="1900"/>
              </a:lnSpc>
            </a:pPr>
            <a:r>
              <a:rPr lang="en-US" sz="1500" b="1" dirty="0">
                <a:solidFill>
                  <a:schemeClr val="tx1"/>
                </a:solidFill>
              </a:rPr>
              <a:t>Primary End Point</a:t>
            </a:r>
            <a:r>
              <a:rPr lang="en-US" sz="1500" dirty="0">
                <a:solidFill>
                  <a:schemeClr val="tx1"/>
                </a:solidFill>
              </a:rPr>
              <a:t>: SVR12</a:t>
            </a:r>
          </a:p>
          <a:p>
            <a:endParaRPr lang="en-US" sz="1500" dirty="0"/>
          </a:p>
          <a:p>
            <a:pPr marL="34290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08832229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390263" y="1760583"/>
            <a:ext cx="13716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38498"/>
            <a:ext cx="8515350" cy="742950"/>
          </a:xfrm>
        </p:spPr>
        <p:txBody>
          <a:bodyPr>
            <a:normAutofit/>
          </a:bodyPr>
          <a:lstStyle/>
          <a:p>
            <a:r>
              <a:rPr lang="en-US" sz="2000" dirty="0"/>
              <a:t>Ledipasvir-Sofosbuvir +/- Ribavirin in Treatment-Experienced HCV GT 1</a:t>
            </a:r>
            <a:br>
              <a:rPr lang="en-US" sz="2000" dirty="0"/>
            </a:br>
            <a:r>
              <a:rPr lang="en-US" sz="2000" dirty="0"/>
              <a:t>ION-2 Study: Study Design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2014;370:1483-93.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018663" y="1629274"/>
            <a:ext cx="1371600" cy="268175"/>
          </a:xfrm>
          <a:prstGeom prst="rect">
            <a:avLst/>
          </a:prstGeom>
          <a:solidFill>
            <a:srgbClr val="6B5A66">
              <a:alpha val="35000"/>
            </a:srgbClr>
          </a:solidFill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050" b="1" dirty="0">
                <a:latin typeface="Arial"/>
                <a:cs typeface="Arial"/>
              </a:rPr>
              <a:t>LDV-SOF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42861" y="1617133"/>
            <a:ext cx="652838" cy="304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SVR12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714500" y="3986603"/>
            <a:ext cx="525675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solidFill>
                  <a:srgbClr val="000000"/>
                </a:solidFill>
              </a:rPr>
              <a:t>N =14</a:t>
            </a: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1137788" y="3877713"/>
            <a:ext cx="6871716" cy="8572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: LDV=ledipasvir; SOF=sofosbuvir; RBV=ribavirin </a:t>
            </a:r>
          </a:p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br>
              <a:rPr lang="en-US" sz="105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Ledipasvir-sofosbuvir (90/400 mg): fixed dose combination; one pill once daily</a:t>
            </a:r>
            <a:br>
              <a:rPr lang="en-US" sz="105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Ribavirin (weight-based and divided bid): 1000 mg/day if &lt;75 kg or 1200 mg/day if ≥75 kg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139593" y="1612263"/>
            <a:ext cx="1146407" cy="740662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GT-1</a:t>
            </a:r>
            <a:br>
              <a:rPr lang="en-US" sz="10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Experienced</a:t>
            </a:r>
            <a:endParaRPr lang="en-US" sz="1050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28850" y="1612263"/>
            <a:ext cx="784714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109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5761863" y="2920670"/>
            <a:ext cx="13716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3018662" y="2783241"/>
            <a:ext cx="2743200" cy="268175"/>
          </a:xfrm>
          <a:prstGeom prst="rect">
            <a:avLst/>
          </a:prstGeom>
          <a:solidFill>
            <a:srgbClr val="6B5A66">
              <a:alpha val="35000"/>
            </a:srgbClr>
          </a:solidFill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050" b="1" dirty="0">
                <a:latin typeface="Arial"/>
                <a:cs typeface="Arial"/>
              </a:rPr>
              <a:t>LDV-SOF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47713" y="2768715"/>
            <a:ext cx="648719" cy="3040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SVR12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5761863" y="3370871"/>
            <a:ext cx="13716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3018662" y="3233441"/>
            <a:ext cx="2743200" cy="2681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050" b="1" dirty="0">
                <a:latin typeface="Arial"/>
                <a:cs typeface="Arial"/>
              </a:rPr>
              <a:t>LDV-SOF + RBV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47713" y="3218915"/>
            <a:ext cx="722860" cy="3040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SVR12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4402260" y="2232028"/>
            <a:ext cx="13716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3018663" y="2077588"/>
            <a:ext cx="1371600" cy="2681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050" b="1" dirty="0">
                <a:latin typeface="Arial"/>
                <a:cs typeface="Arial"/>
              </a:rPr>
              <a:t>LDV-SOF + RBV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454858" y="2063063"/>
            <a:ext cx="640841" cy="304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SVR12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139593" y="2766231"/>
            <a:ext cx="1146407" cy="740662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GT-1</a:t>
            </a:r>
            <a:br>
              <a:rPr lang="en-US" sz="10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Experienced</a:t>
            </a:r>
            <a:endParaRPr lang="en-US" sz="1050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28850" y="2049713"/>
            <a:ext cx="784714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111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228850" y="2766330"/>
            <a:ext cx="784714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109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228850" y="3217410"/>
            <a:ext cx="784714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111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138416" y="1021866"/>
            <a:ext cx="6871718" cy="386328"/>
            <a:chOff x="-6113" y="1362488"/>
            <a:chExt cx="9162291" cy="515104"/>
          </a:xfrm>
        </p:grpSpPr>
        <p:sp>
          <p:nvSpPr>
            <p:cNvPr id="40" name="Rectangle 39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0736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</a:rPr>
                <a:t>Week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89129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616152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371571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38498"/>
            <a:ext cx="8515350" cy="742950"/>
          </a:xfrm>
        </p:spPr>
        <p:txBody>
          <a:bodyPr>
            <a:normAutofit/>
          </a:bodyPr>
          <a:lstStyle/>
          <a:p>
            <a:r>
              <a:rPr lang="en-US" sz="2000" dirty="0"/>
              <a:t>Ledipasvir-Sofosbuvir +/- Ribavirin in Treatment-Experienced HCV GT 1</a:t>
            </a:r>
            <a:br>
              <a:rPr lang="en-US" sz="2000" dirty="0"/>
            </a:br>
            <a:r>
              <a:rPr lang="en-US" sz="2000" dirty="0"/>
              <a:t>ION-2 Study: Baseline Characteristics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2014;370:1483-93.</a:t>
            </a:r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852276"/>
              </p:ext>
            </p:extLst>
          </p:nvPr>
        </p:nvGraphicFramePr>
        <p:xfrm>
          <a:off x="403652" y="1021264"/>
          <a:ext cx="8229601" cy="374822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179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5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5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366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Characteristic</a:t>
                      </a:r>
                    </a:p>
                  </a:txBody>
                  <a:tcPr marL="137160" marR="34290" marT="34290" marB="34290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12-Week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 Treatment</a:t>
                      </a:r>
                    </a:p>
                  </a:txBody>
                  <a:tcPr marL="54864" marR="34290" marT="34290" marB="3429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74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200" b="1" baseline="0" dirty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24-Week 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</a:t>
                      </a:r>
                    </a:p>
                  </a:txBody>
                  <a:tcPr marL="54864" marR="34290" marT="34290" marB="3429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7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28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  <a:sym typeface="Symbol" pitchFamily="18" charset="2"/>
                        </a:rPr>
                        <a:t>LDV-SOF </a:t>
                      </a:r>
                      <a:b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  <a:sym typeface="Symbol" pitchFamily="18" charset="2"/>
                        </a:rPr>
                      </a:b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  <a:sym typeface="Symbol" pitchFamily="18" charset="2"/>
                        </a:rPr>
                        <a:t>(n = 109)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74" marR="20574" marT="34290" marB="3429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5A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LDV-SOF + RBV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111)</a:t>
                      </a:r>
                    </a:p>
                  </a:txBody>
                  <a:tcPr marL="20574" marR="20574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LDV-SOF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  <a:sym typeface="Symbol" pitchFamily="18" charset="2"/>
                        </a:rPr>
                        <a:t>(n = 109)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74" marR="20574" marT="34290" marB="3429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5A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LDV-SOF</a:t>
                      </a:r>
                      <a:r>
                        <a:rPr lang="en-US" sz="1100" b="1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RBV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111)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74" marR="20574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507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age, y (range)</a:t>
                      </a:r>
                    </a:p>
                  </a:txBody>
                  <a:tcPr marL="137160" marR="3429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 (24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 (27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 (25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–68)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(28–70)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507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BMI, kg/m</a:t>
                      </a:r>
                      <a:r>
                        <a:rPr lang="en-US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mean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(range)</a:t>
                      </a:r>
                    </a:p>
                  </a:txBody>
                  <a:tcPr marL="137160" marR="3429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(19–47)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 (19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–45)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 (19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–41)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 (19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–50)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507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sex, n (%)</a:t>
                      </a:r>
                    </a:p>
                  </a:txBody>
                  <a:tcPr marL="137160" marR="3429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 (68)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 (64)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 (68)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 (61)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507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</a:t>
                      </a:r>
                    </a:p>
                  </a:txBody>
                  <a:tcPr marL="137160" marR="3429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507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White, n (%)</a:t>
                      </a:r>
                    </a:p>
                  </a:txBody>
                  <a:tcPr marL="137160" marR="3429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 (77)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 (85)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 (83)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 (80)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507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Black, n (%)</a:t>
                      </a:r>
                    </a:p>
                  </a:txBody>
                  <a:tcPr marL="137160" marR="3429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 (22)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(14)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(16)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(18)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507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Genotype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3429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1a,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marL="137160" marR="3429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 (79)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 (79)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 (78)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 (79)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507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1b,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3429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 (21)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 (21)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 (22)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 (21)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507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IL28B non CC, n (%)</a:t>
                      </a:r>
                    </a:p>
                  </a:txBody>
                  <a:tcPr marL="137160" marR="3429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 (91)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 (90)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 (85)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 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(84)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Cirrhosis, 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3429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 (20)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 </a:t>
                      </a: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(20)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 (20)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 (20)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nonresponse</a:t>
                      </a:r>
                    </a:p>
                  </a:txBody>
                  <a:tcPr marL="137160" marR="3429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 (45)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 (41)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 (45)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 (46)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8265">
                <a:tc>
                  <a:txBody>
                    <a:bodyPr/>
                    <a:lstStyle/>
                    <a:p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 RNA</a:t>
                      </a:r>
                      <a:r>
                        <a:rPr lang="en-US" sz="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log</a:t>
                      </a:r>
                      <a:r>
                        <a:rPr lang="en-US" sz="8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IU/ml (mean)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3429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6.5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 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6.5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94563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38498"/>
            <a:ext cx="8515350" cy="742950"/>
          </a:xfrm>
        </p:spPr>
        <p:txBody>
          <a:bodyPr>
            <a:normAutofit/>
          </a:bodyPr>
          <a:lstStyle/>
          <a:p>
            <a:r>
              <a:rPr lang="en-US" sz="2000" dirty="0"/>
              <a:t>Ledipasvir-Sofosbuvir +/- Ribavirin in Treatment-experienced HCV GT 1</a:t>
            </a:r>
            <a:br>
              <a:rPr lang="en-US" sz="2000" dirty="0"/>
            </a:br>
            <a:r>
              <a:rPr lang="en-US" sz="2000" dirty="0"/>
              <a:t>ION-2 Study: Results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ION-2: SVR 12* by Treatment Duration and Regimen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2014;370:1483-93.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767059"/>
              </p:ext>
            </p:extLst>
          </p:nvPr>
        </p:nvGraphicFramePr>
        <p:xfrm>
          <a:off x="457200" y="1419600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1945388" y="3313787"/>
            <a:ext cx="685800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102/109</a:t>
            </a: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2294739" y="3957642"/>
            <a:ext cx="1782518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4073" rIns="0" bIns="34073" anchor="ctr">
            <a:prstTxWarp prst="textNoShape">
              <a:avLst/>
            </a:prstTxWarp>
          </a:bodyPr>
          <a:lstStyle/>
          <a:p>
            <a:pPr algn="ctr" defTabSz="701279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12-Week Regimen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01076" y="3313787"/>
            <a:ext cx="722376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107/111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17201" y="3313787"/>
            <a:ext cx="722375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108/109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304514" y="3313787"/>
            <a:ext cx="706374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110/111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5391666" y="3931920"/>
            <a:ext cx="2804983" cy="21891"/>
          </a:xfrm>
          <a:prstGeom prst="line">
            <a:avLst/>
          </a:prstGeom>
          <a:ln w="9525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790472" y="3931920"/>
            <a:ext cx="2791053" cy="2821"/>
          </a:xfrm>
          <a:prstGeom prst="line">
            <a:avLst/>
          </a:prstGeom>
          <a:ln w="9525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5956977" y="3957642"/>
            <a:ext cx="1674360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4073" rIns="0" bIns="34073" anchor="ctr">
            <a:prstTxWarp prst="textNoShape">
              <a:avLst/>
            </a:prstTxWarp>
          </a:bodyPr>
          <a:lstStyle/>
          <a:p>
            <a:pPr algn="ctr" defTabSz="701279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24-Week Regimen</a:t>
            </a: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1139171" y="4330556"/>
            <a:ext cx="7461131" cy="37718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69365" tIns="34073" rIns="69365" bIns="34073" anchor="ctr">
            <a:prstTxWarp prst="textNoShape">
              <a:avLst/>
            </a:prstTxWarp>
          </a:bodyPr>
          <a:lstStyle/>
          <a:p>
            <a:pPr marL="205740" defTabSz="701279">
              <a:spcBef>
                <a:spcPts val="0"/>
              </a:spcBef>
            </a:pPr>
            <a:r>
              <a:rPr lang="en-US" sz="1050" b="1" dirty="0">
                <a:solidFill>
                  <a:srgbClr val="000000"/>
                </a:solidFill>
                <a:latin typeface="Arial"/>
                <a:cs typeface="Arial"/>
              </a:rPr>
              <a:t>Abbreviations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: LDV-SOF=ledipasvir-sofosbuvir; RBV=ribavirin</a:t>
            </a:r>
          </a:p>
          <a:p>
            <a:pPr marL="205740" defTabSz="701279">
              <a:spcBef>
                <a:spcPts val="0"/>
              </a:spcBef>
            </a:pP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* </a:t>
            </a:r>
            <a:r>
              <a:rPr lang="en-US" sz="1050" dirty="0">
                <a:latin typeface="Arial"/>
                <a:cs typeface="Arial"/>
              </a:rPr>
              <a:t>Primary </a:t>
            </a:r>
            <a:r>
              <a:rPr lang="en-US" sz="1050" dirty="0">
                <a:solidFill>
                  <a:srgbClr val="C00000"/>
                </a:solidFill>
                <a:latin typeface="Arial"/>
                <a:cs typeface="Arial"/>
              </a:rPr>
              <a:t>end point</a:t>
            </a:r>
            <a:r>
              <a:rPr lang="en-US" sz="105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by intention-to-treat analysis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0C5203-FD84-DC53-B14A-5273110B39BD}"/>
              </a:ext>
            </a:extLst>
          </p:cNvPr>
          <p:cNvSpPr/>
          <p:nvPr/>
        </p:nvSpPr>
        <p:spPr>
          <a:xfrm>
            <a:off x="3462919" y="1862111"/>
            <a:ext cx="119431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91-99)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243DE1-1A1D-DDFC-D00B-5B0EB839F6E3}"/>
              </a:ext>
            </a:extLst>
          </p:cNvPr>
          <p:cNvSpPr/>
          <p:nvPr/>
        </p:nvSpPr>
        <p:spPr>
          <a:xfrm>
            <a:off x="5269347" y="1830540"/>
            <a:ext cx="119431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95-100)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196BBB-EFD2-719F-4156-D73F3B933A4E}"/>
              </a:ext>
            </a:extLst>
          </p:cNvPr>
          <p:cNvSpPr/>
          <p:nvPr/>
        </p:nvSpPr>
        <p:spPr>
          <a:xfrm>
            <a:off x="7039656" y="1830540"/>
            <a:ext cx="119431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95-100)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8C3719-28F1-8BA5-E255-D7683869E4EC}"/>
              </a:ext>
            </a:extLst>
          </p:cNvPr>
          <p:cNvSpPr/>
          <p:nvPr/>
        </p:nvSpPr>
        <p:spPr>
          <a:xfrm>
            <a:off x="1711049" y="1910397"/>
            <a:ext cx="119431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87-97)</a:t>
            </a:r>
          </a:p>
        </p:txBody>
      </p:sp>
    </p:spTree>
    <p:extLst>
      <p:ext uri="{BB962C8B-B14F-4D97-AF65-F5344CB8AC3E}">
        <p14:creationId xmlns:p14="http://schemas.microsoft.com/office/powerpoint/2010/main" val="184811667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38498"/>
            <a:ext cx="8515350" cy="742950"/>
          </a:xfrm>
        </p:spPr>
        <p:txBody>
          <a:bodyPr>
            <a:normAutofit/>
          </a:bodyPr>
          <a:lstStyle/>
          <a:p>
            <a:r>
              <a:rPr lang="en-US" sz="2000" dirty="0"/>
              <a:t>Ledipasvir-Sofosbuvir +/- Ribavirin in Treatment-experienced HCV GT 1</a:t>
            </a:r>
            <a:br>
              <a:rPr lang="en-US" sz="2000" dirty="0"/>
            </a:br>
            <a:r>
              <a:rPr lang="en-US" sz="2000" dirty="0"/>
              <a:t>ION-2 Study: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ION-2: SVR12 by Treatment Regimen and Liver Disease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2014;370:1483-93.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497580" y="1463041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2229149" y="3548162"/>
            <a:ext cx="522289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19/22</a:t>
            </a: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2074509" y="4327089"/>
            <a:ext cx="2055581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4073" rIns="0" bIns="34073" anchor="ctr">
            <a:prstTxWarp prst="textNoShape">
              <a:avLst/>
            </a:prstTxWarp>
          </a:bodyPr>
          <a:lstStyle/>
          <a:p>
            <a:pPr algn="ctr" defTabSz="701279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12-Week Treatment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272425" y="4297680"/>
            <a:ext cx="2965413" cy="0"/>
          </a:xfrm>
          <a:prstGeom prst="line">
            <a:avLst/>
          </a:prstGeom>
          <a:ln w="9525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88757" y="4297680"/>
            <a:ext cx="2923623" cy="0"/>
          </a:xfrm>
          <a:prstGeom prst="line">
            <a:avLst/>
          </a:prstGeom>
          <a:ln w="9525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5751150" y="4340692"/>
            <a:ext cx="2057400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4073" rIns="0" bIns="34073" anchor="ctr">
            <a:prstTxWarp prst="textNoShape">
              <a:avLst/>
            </a:prstTxWarp>
          </a:bodyPr>
          <a:lstStyle/>
          <a:p>
            <a:pPr algn="ctr" defTabSz="701279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24-Week Treatment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49744" y="3548163"/>
            <a:ext cx="595881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83/87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22004" y="3558907"/>
            <a:ext cx="565662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18/22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21024" y="3558907"/>
            <a:ext cx="50097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89/89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832258" y="3548162"/>
            <a:ext cx="59325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22/22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34683" y="3558906"/>
            <a:ext cx="52228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86/87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702378" y="3558906"/>
            <a:ext cx="527222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22/22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155374" y="3558906"/>
            <a:ext cx="522289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88/89</a:t>
            </a:r>
          </a:p>
        </p:txBody>
      </p:sp>
    </p:spTree>
    <p:extLst>
      <p:ext uri="{BB962C8B-B14F-4D97-AF65-F5344CB8AC3E}">
        <p14:creationId xmlns:p14="http://schemas.microsoft.com/office/powerpoint/2010/main" val="305118589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38498"/>
            <a:ext cx="8515350" cy="742950"/>
          </a:xfrm>
        </p:spPr>
        <p:txBody>
          <a:bodyPr>
            <a:normAutofit/>
          </a:bodyPr>
          <a:lstStyle/>
          <a:p>
            <a:r>
              <a:rPr lang="en-US" sz="2000" dirty="0" err="1"/>
              <a:t>Ledipasvir-Sofosbuvir</a:t>
            </a:r>
            <a:r>
              <a:rPr lang="en-US" sz="2000" dirty="0"/>
              <a:t> +/- Ribavirin in Treatment-experienced HCV GT 1</a:t>
            </a:r>
            <a:br>
              <a:rPr lang="en-US" sz="2000" dirty="0"/>
            </a:br>
            <a:r>
              <a:rPr lang="en-US" sz="2000" dirty="0"/>
              <a:t>ION-2 Study: Results for </a:t>
            </a:r>
            <a:r>
              <a:rPr lang="en-US" sz="2000" dirty="0" err="1"/>
              <a:t>Ledipasvir-Sofosbuvir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ION-2: SVR12 by Treatment Regimen and Liver Disease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2014;370:1483-93.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509306"/>
              </p:ext>
            </p:extLst>
          </p:nvPr>
        </p:nvGraphicFramePr>
        <p:xfrm>
          <a:off x="457200" y="1417685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321496" y="3606569"/>
            <a:ext cx="68126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19/22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89503" y="3606569"/>
            <a:ext cx="68126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83/87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44394" y="3606569"/>
            <a:ext cx="68126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22/22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995910" y="3606568"/>
            <a:ext cx="68126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86/87</a:t>
            </a: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1146738" y="4514334"/>
            <a:ext cx="7412376" cy="2034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205740" tIns="34073" rIns="0" bIns="34073" anchor="ctr">
            <a:prstTxWarp prst="textNoShape">
              <a:avLst/>
            </a:prstTxWarp>
          </a:bodyPr>
          <a:lstStyle/>
          <a:p>
            <a:pPr defTabSz="701279">
              <a:spcBef>
                <a:spcPct val="50000"/>
              </a:spcBef>
            </a:pPr>
            <a:r>
              <a:rPr lang="en-US" sz="1000" dirty="0">
                <a:solidFill>
                  <a:srgbClr val="000000"/>
                </a:solidFill>
                <a:latin typeface="Arial" pitchFamily="22" charset="0"/>
              </a:rPr>
              <a:t>   Note: subgroup results do not include patients who withdrew consent or were lost to follow-up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CF2F15-B7C9-69A4-2B17-CA8A8E3277E1}"/>
              </a:ext>
            </a:extLst>
          </p:cNvPr>
          <p:cNvSpPr/>
          <p:nvPr/>
        </p:nvSpPr>
        <p:spPr>
          <a:xfrm>
            <a:off x="2032978" y="2246144"/>
            <a:ext cx="119431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89-99)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F141C7-A25A-9E71-5BE4-FE0F5313968C}"/>
              </a:ext>
            </a:extLst>
          </p:cNvPr>
          <p:cNvSpPr/>
          <p:nvPr/>
        </p:nvSpPr>
        <p:spPr>
          <a:xfrm>
            <a:off x="3042868" y="2405326"/>
            <a:ext cx="119431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65-97)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44645B-D3D6-B79F-C74F-1946221C12FC}"/>
              </a:ext>
            </a:extLst>
          </p:cNvPr>
          <p:cNvSpPr/>
          <p:nvPr/>
        </p:nvSpPr>
        <p:spPr>
          <a:xfrm>
            <a:off x="5647036" y="2171495"/>
            <a:ext cx="119431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94-100)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B5FDAA-5E0F-BB0F-2391-A779F77B2113}"/>
              </a:ext>
            </a:extLst>
          </p:cNvPr>
          <p:cNvSpPr/>
          <p:nvPr/>
        </p:nvSpPr>
        <p:spPr>
          <a:xfrm>
            <a:off x="6697200" y="2151803"/>
            <a:ext cx="119431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85-100)</a:t>
            </a:r>
          </a:p>
        </p:txBody>
      </p:sp>
    </p:spTree>
    <p:extLst>
      <p:ext uri="{BB962C8B-B14F-4D97-AF65-F5344CB8AC3E}">
        <p14:creationId xmlns:p14="http://schemas.microsoft.com/office/powerpoint/2010/main" val="235826467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38498"/>
            <a:ext cx="8515350" cy="742950"/>
          </a:xfrm>
        </p:spPr>
        <p:txBody>
          <a:bodyPr>
            <a:normAutofit/>
          </a:bodyPr>
          <a:lstStyle/>
          <a:p>
            <a:r>
              <a:rPr lang="en-US" sz="2000" dirty="0"/>
              <a:t>Ledipasvir-Sofosbuvir +/- Ribavirin in Treatment-experienced HCV GT 1</a:t>
            </a:r>
            <a:br>
              <a:rPr lang="en-US" sz="2000" dirty="0"/>
            </a:br>
            <a:r>
              <a:rPr lang="en-US" sz="2000" dirty="0"/>
              <a:t>ION-2 Study: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ION-2: SVR12 by Prior Treatment Regimen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2014;370:1483-93.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183154"/>
              </p:ext>
            </p:extLst>
          </p:nvPr>
        </p:nvGraphicFramePr>
        <p:xfrm>
          <a:off x="461010" y="1463041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2198307" y="3696234"/>
            <a:ext cx="577843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62/66</a:t>
            </a: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2096903" y="4372213"/>
            <a:ext cx="2055581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4073" rIns="0" bIns="34073" anchor="ctr">
            <a:prstTxWarp prst="textNoShape">
              <a:avLst/>
            </a:prstTxWarp>
          </a:bodyPr>
          <a:lstStyle/>
          <a:p>
            <a:pPr algn="ctr" defTabSz="701279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12-Week Treatment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272425" y="4297680"/>
            <a:ext cx="3336116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67863" y="4297680"/>
            <a:ext cx="2913662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5911783" y="4372213"/>
            <a:ext cx="2057400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4073" rIns="0" bIns="34073" anchor="ctr">
            <a:prstTxWarp prst="textNoShape">
              <a:avLst/>
            </a:prstTxWarp>
          </a:bodyPr>
          <a:lstStyle/>
          <a:p>
            <a:pPr algn="ctr" defTabSz="701279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24-Week Treatment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44517" y="3696234"/>
            <a:ext cx="562821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40/43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15304" y="3696233"/>
            <a:ext cx="585699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62/64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68229" y="3696233"/>
            <a:ext cx="560073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45/47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848865" y="3696233"/>
            <a:ext cx="58957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49/50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28581" y="3699650"/>
            <a:ext cx="520284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58/58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669491" y="3696233"/>
            <a:ext cx="52715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51/51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116531" y="3696233"/>
            <a:ext cx="56943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58/59</a:t>
            </a:r>
          </a:p>
        </p:txBody>
      </p:sp>
    </p:spTree>
    <p:extLst>
      <p:ext uri="{BB962C8B-B14F-4D97-AF65-F5344CB8AC3E}">
        <p14:creationId xmlns:p14="http://schemas.microsoft.com/office/powerpoint/2010/main" val="136759133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2840D-5C7F-0149-99BB-5BD4294BA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38498"/>
            <a:ext cx="8515350" cy="742950"/>
          </a:xfrm>
        </p:spPr>
        <p:txBody>
          <a:bodyPr>
            <a:normAutofit/>
          </a:bodyPr>
          <a:lstStyle/>
          <a:p>
            <a:r>
              <a:rPr lang="en-US" sz="2000" dirty="0"/>
              <a:t>Ledipasvir-Sofosbuvir +/- Ribavirin in Treatment-experienced HCV GT 1</a:t>
            </a:r>
            <a:br>
              <a:rPr lang="en-US" sz="2000" dirty="0"/>
            </a:br>
            <a:r>
              <a:rPr lang="en-US" sz="2000" dirty="0"/>
              <a:t>ION-2 Study: Resistance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A11AC-57EE-6640-9D74-93A26197C5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2014;370:1483-93.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5B1DB-671D-8740-9260-16F12D8F1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127964"/>
            <a:ext cx="8229600" cy="3657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 b="1" dirty="0"/>
              <a:t>NS5B S282T variant (reduces susceptibility to sofosbuvir)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Not observed in any patients at baseline or after treatment</a:t>
            </a:r>
          </a:p>
          <a:p>
            <a:r>
              <a:rPr lang="en-US" sz="1600" b="1" dirty="0"/>
              <a:t>NS5A resistant variants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Baseline resistance in 62 (14%) of 439 patients tested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SVR12 in 55 (89%) of 62 patients with NS5A resistance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All 11 patients with viral relapse had detectable NS5A resistant variants at relapse</a:t>
            </a:r>
          </a:p>
          <a:p>
            <a:r>
              <a:rPr lang="en-US" sz="1600" b="1" dirty="0"/>
              <a:t>NS3/4A resistant variants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Baseline resistance in 163 (71%) of 228 patients tested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SVR12 in 159 (98%) of 163 patients with resistance</a:t>
            </a:r>
          </a:p>
          <a:p>
            <a:pPr marL="34290" indent="0">
              <a:spcBef>
                <a:spcPts val="0"/>
              </a:spcBef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9068800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51362</TotalTime>
  <Words>1048</Words>
  <Application>Microsoft Macintosh PowerPoint</Application>
  <PresentationFormat>On-screen Show (16:9)</PresentationFormat>
  <Paragraphs>182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Corbel</vt:lpstr>
      <vt:lpstr>Geneva</vt:lpstr>
      <vt:lpstr>Lucida Grande</vt:lpstr>
      <vt:lpstr>Symbol</vt:lpstr>
      <vt:lpstr>Times New Roman</vt:lpstr>
      <vt:lpstr>AETC_Master_Template_061510</vt:lpstr>
      <vt:lpstr>Ledipasvir-Sofosbuvir +/- Ribavirin in HCV Genotype 1 ION-2</vt:lpstr>
      <vt:lpstr>Ledipasvir-Sofosbuvir +/- Ribavirin in Treatment-Experienced HCV GT 1 ION-2 Study: Features</vt:lpstr>
      <vt:lpstr>Ledipasvir-Sofosbuvir +/- Ribavirin in Treatment-Experienced HCV GT 1 ION-2 Study: Study Design</vt:lpstr>
      <vt:lpstr>Ledipasvir-Sofosbuvir +/- Ribavirin in Treatment-Experienced HCV GT 1 ION-2 Study: Baseline Characteristics</vt:lpstr>
      <vt:lpstr>Ledipasvir-Sofosbuvir +/- Ribavirin in Treatment-experienced HCV GT 1 ION-2 Study: Results</vt:lpstr>
      <vt:lpstr>Ledipasvir-Sofosbuvir +/- Ribavirin in Treatment-experienced HCV GT 1 ION-2 Study: Results</vt:lpstr>
      <vt:lpstr>Ledipasvir-Sofosbuvir +/- Ribavirin in Treatment-experienced HCV GT 1 ION-2 Study: Results for Ledipasvir-Sofosbuvir</vt:lpstr>
      <vt:lpstr>Ledipasvir-Sofosbuvir +/- Ribavirin in Treatment-experienced HCV GT 1 ION-2 Study: Results</vt:lpstr>
      <vt:lpstr>Ledipasvir-Sofosbuvir +/- Ribavirin in Treatment-experienced HCV GT 1 ION-2 Study: Resistance Data</vt:lpstr>
      <vt:lpstr>Ledipasvir-Sofosbuvir +/- Ribavirin in Treatment-Experienced HCV GT 1 ION-2 Study: Conclusions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H. Spach</cp:lastModifiedBy>
  <cp:revision>1542</cp:revision>
  <cp:lastPrinted>2019-10-21T18:40:24Z</cp:lastPrinted>
  <dcterms:created xsi:type="dcterms:W3CDTF">2010-11-28T05:36:22Z</dcterms:created>
  <dcterms:modified xsi:type="dcterms:W3CDTF">2022-07-05T16:34:49Z</dcterms:modified>
</cp:coreProperties>
</file>