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609" r:id="rId2"/>
    <p:sldId id="610" r:id="rId3"/>
    <p:sldId id="611" r:id="rId4"/>
    <p:sldId id="612" r:id="rId5"/>
    <p:sldId id="613" r:id="rId6"/>
    <p:sldId id="631" r:id="rId7"/>
    <p:sldId id="626" r:id="rId8"/>
    <p:sldId id="614" r:id="rId9"/>
    <p:sldId id="999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A" initials="MFA" lastIdx="43" clrIdx="0">
    <p:extLst>
      <p:ext uri="{19B8F6BF-5375-455C-9EA6-DF929625EA0E}">
        <p15:presenceInfo xmlns:p15="http://schemas.microsoft.com/office/powerpoint/2012/main" userId="714ddc0a6c47b6bf" providerId="Windows Live"/>
      </p:ext>
    </p:extLst>
  </p:cmAuthor>
  <p:cmAuthor id="2" name="David H. Spach" initials="DHS" lastIdx="2" clrIdx="1">
    <p:extLst>
      <p:ext uri="{19B8F6BF-5375-455C-9EA6-DF929625EA0E}">
        <p15:presenceInfo xmlns:p15="http://schemas.microsoft.com/office/powerpoint/2012/main" userId="S::spach@uw.edu::fcbd4324-3f6d-45e2-8ec5-76a21d2e96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400"/>
    <a:srgbClr val="005B9D"/>
    <a:srgbClr val="CDD3DD"/>
    <a:srgbClr val="E1E1E1"/>
    <a:srgbClr val="3D7A97"/>
    <a:srgbClr val="618A35"/>
    <a:srgbClr val="386C9D"/>
    <a:srgbClr val="6B5A66"/>
    <a:srgbClr val="7C6977"/>
    <a:srgbClr val="557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94" autoAdjust="0"/>
    <p:restoredTop sz="85486" autoAdjust="0"/>
  </p:normalViewPr>
  <p:slideViewPr>
    <p:cSldViewPr snapToGrid="0" showGuides="1">
      <p:cViewPr varScale="1">
        <p:scale>
          <a:sx n="148" d="100"/>
          <a:sy n="148" d="100"/>
        </p:scale>
        <p:origin x="99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AA4-B447-8320-ABEE6E0C7FC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AA4-B447-8320-ABEE6E0C7FCA}"/>
              </c:ext>
            </c:extLst>
          </c:dPt>
          <c:dPt>
            <c:idx val="2"/>
            <c:invertIfNegative val="0"/>
            <c:bubble3D val="0"/>
            <c:spPr>
              <a:solidFill>
                <a:srgbClr val="72744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1AA4-B447-8320-ABEE6E0C7FC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AA4-B447-8320-ABEE6E0C7FC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AA4-B447-8320-ABEE6E0C7FC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AA4-B447-8320-ABEE6E0C7FC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AA4-B447-8320-ABEE6E0C7FCA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LDV-SOF </c:v>
                </c:pt>
                <c:pt idx="1">
                  <c:v>LDV-SOF + RBV</c:v>
                </c:pt>
                <c:pt idx="2">
                  <c:v>LDV-SOF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94</c:v>
                </c:pt>
                <c:pt idx="1">
                  <c:v>93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AA4-B447-8320-ABEE6E0C7F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94191944"/>
        <c:axId val="1893830040"/>
      </c:barChart>
      <c:catAx>
        <c:axId val="1894191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938300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38300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1.4401088364721188E-3"/>
              <c:y val="6.943891881935811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  <a:effectLst/>
        </c:spPr>
        <c:txPr>
          <a:bodyPr/>
          <a:lstStyle/>
          <a:p>
            <a:pPr>
              <a:defRPr sz="1200"/>
            </a:pPr>
            <a:endParaRPr lang="en-US"/>
          </a:p>
        </c:txPr>
        <c:crossAx val="1894191944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02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91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131116-A80C-D943-92A9-B0AF257E745D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1D48"/>
                </a:solidFill>
              </a:rPr>
              <a:t>Ledipasvir-Sofosbuvir for 8 or 12 weeks in HCV GT1</a:t>
            </a:r>
            <a:br>
              <a:rPr lang="en-US" sz="165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ION-3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0DA43E-9A76-9347-B383-79DAA1EA0E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Kowdley</a:t>
            </a:r>
            <a:r>
              <a:rPr lang="en-US" dirty="0"/>
              <a:t> K, et al. N </a:t>
            </a:r>
            <a:r>
              <a:rPr lang="en-US" dirty="0" err="1"/>
              <a:t>Engl</a:t>
            </a:r>
            <a:r>
              <a:rPr lang="en-US" dirty="0"/>
              <a:t> J Med. 2014;370:1879-88.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0C8D6-882F-7F49-A08B-D4701DA8C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Naïve, Phase 3 </a:t>
            </a:r>
          </a:p>
        </p:txBody>
      </p:sp>
    </p:spTree>
    <p:extLst>
      <p:ext uri="{BB962C8B-B14F-4D97-AF65-F5344CB8AC3E}">
        <p14:creationId xmlns:p14="http://schemas.microsoft.com/office/powerpoint/2010/main" val="85657416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for 8 or 12 Weeks in Treatment-Naïve HCV GT 1</a:t>
            </a:r>
            <a:br>
              <a:rPr lang="en-US" sz="2000" dirty="0"/>
            </a:br>
            <a:r>
              <a:rPr lang="en-US" sz="2000" dirty="0"/>
              <a:t>ION-3 Study: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955FE-711E-5E4C-A33C-F393A59C29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Kowdley</a:t>
            </a:r>
            <a:r>
              <a:rPr lang="en-US" dirty="0"/>
              <a:t>, K, et al. N </a:t>
            </a:r>
            <a:r>
              <a:rPr lang="en-US" dirty="0" err="1"/>
              <a:t>Engl</a:t>
            </a:r>
            <a:r>
              <a:rPr lang="en-US" dirty="0"/>
              <a:t> J Med. 2014;370:1879-88.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052415"/>
            <a:ext cx="8228479" cy="3657600"/>
          </a:xfrm>
        </p:spPr>
        <p:txBody>
          <a:bodyPr>
            <a:noAutofit/>
          </a:bodyPr>
          <a:lstStyle/>
          <a:p>
            <a:pPr marL="210312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Open-label, randomized, phase 3 trial comparing ledipasvir-sofosbuvir with or without ribavirin for 8 weeks and ledipasvir-sofosbuvir for 12 weeks in treatment-naïve, noncirrhotic patients with GT1 HCV </a:t>
            </a:r>
          </a:p>
          <a:p>
            <a:pPr marL="210312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Setting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58 sites in United States</a:t>
            </a:r>
          </a:p>
          <a:p>
            <a:pPr marL="210312" indent="-173736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Entry Criteria 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indent="-173736" defTabSz="457200" fontAlgn="base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Chronic HCV Genotype 1 (n = 647)</a:t>
            </a:r>
          </a:p>
          <a:p>
            <a:pPr marL="376047" lvl="1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18 years or older</a:t>
            </a:r>
          </a:p>
          <a:p>
            <a:pPr marL="376047" lvl="1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No prior HCV treatment</a:t>
            </a:r>
          </a:p>
          <a:p>
            <a:pPr marL="376047" lvl="1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Patients with cirrhosis were excluded</a:t>
            </a:r>
          </a:p>
          <a:p>
            <a:pPr marL="376047" lvl="1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HCV RNA ≥10,000 IU/mL</a:t>
            </a:r>
          </a:p>
          <a:p>
            <a:pPr marL="376047" lvl="1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No limits on body mass index </a:t>
            </a:r>
          </a:p>
          <a:p>
            <a:pPr marL="210312" indent="-173736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3811848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90263" y="1793786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for 8 or 12 Weeks in Treatment-Naïve HCV GT 1</a:t>
            </a:r>
            <a:br>
              <a:rPr lang="en-US" sz="2000" dirty="0"/>
            </a:br>
            <a:r>
              <a:rPr lang="en-US" sz="2000" dirty="0"/>
              <a:t>ION-3 Study: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Kowdley</a:t>
            </a:r>
            <a:r>
              <a:rPr lang="en-US" dirty="0"/>
              <a:t>, K, et al. N </a:t>
            </a:r>
            <a:r>
              <a:rPr lang="en-US" dirty="0" err="1"/>
              <a:t>Engl</a:t>
            </a:r>
            <a:r>
              <a:rPr lang="en-US" dirty="0"/>
              <a:t> J Med. 2014;370:1879-88.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018663" y="1662476"/>
            <a:ext cx="1371600" cy="268175"/>
          </a:xfrm>
          <a:prstGeom prst="rect">
            <a:avLst/>
          </a:prstGeom>
          <a:solidFill>
            <a:srgbClr val="6B5A66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72200" y="1641830"/>
            <a:ext cx="667008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39593" y="1653970"/>
            <a:ext cx="1146407" cy="73380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GT-1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Naïve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Non-cirrhotic</a:t>
            </a:r>
            <a:endParaRPr lang="en-US" sz="10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28850" y="1645466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215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5086350" y="3071450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3018663" y="2934021"/>
            <a:ext cx="2056258" cy="268175"/>
          </a:xfrm>
          <a:prstGeom prst="rect">
            <a:avLst/>
          </a:prstGeom>
          <a:solidFill>
            <a:srgbClr val="6B5A66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LDV-SOF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839208" y="2919495"/>
            <a:ext cx="640749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402260" y="2239715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018663" y="2110791"/>
            <a:ext cx="1371600" cy="268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84197" y="2096265"/>
            <a:ext cx="655011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39593" y="2766231"/>
            <a:ext cx="1146407" cy="605620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GT-1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Naive</a:t>
            </a:r>
            <a:endParaRPr lang="en-US" sz="105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28850" y="2082915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216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28850" y="2917110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216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138416" y="1021866"/>
            <a:ext cx="6871718" cy="386328"/>
            <a:chOff x="-6113" y="1362488"/>
            <a:chExt cx="9162291" cy="51510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137788" y="3714750"/>
            <a:ext cx="6871716" cy="8572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LDV=ledipasvir; SOF=sofosbuvir; RBV=ribavirin </a:t>
            </a:r>
          </a:p>
          <a:p>
            <a:pPr defTabSz="701279"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Dosing: </a:t>
            </a:r>
          </a:p>
          <a:p>
            <a:pPr defTabSz="701279">
              <a:spcBef>
                <a:spcPts val="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combination; one pill once daily </a:t>
            </a:r>
          </a:p>
          <a:p>
            <a:pPr defTabSz="701279">
              <a:spcBef>
                <a:spcPts val="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&lt;75 kg or 1200 mg/day if ≥75 kg</a:t>
            </a:r>
          </a:p>
        </p:txBody>
      </p:sp>
    </p:spTree>
    <p:extLst>
      <p:ext uri="{BB962C8B-B14F-4D97-AF65-F5344CB8AC3E}">
        <p14:creationId xmlns:p14="http://schemas.microsoft.com/office/powerpoint/2010/main" val="26189743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for 8 or 12 Weeks in Treatment-Naïve HCV GT 1</a:t>
            </a:r>
            <a:br>
              <a:rPr lang="en-US" sz="2000" dirty="0"/>
            </a:br>
            <a:r>
              <a:rPr lang="en-US" sz="2000" dirty="0"/>
              <a:t>ION-3 Study: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Kowdley</a:t>
            </a:r>
            <a:r>
              <a:rPr lang="en-US" dirty="0"/>
              <a:t>, K, et al. N </a:t>
            </a:r>
            <a:r>
              <a:rPr lang="en-US" dirty="0" err="1"/>
              <a:t>Engl</a:t>
            </a:r>
            <a:r>
              <a:rPr lang="en-US" dirty="0"/>
              <a:t> J Med. 2014;370:1879-88.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39246"/>
              </p:ext>
            </p:extLst>
          </p:nvPr>
        </p:nvGraphicFramePr>
        <p:xfrm>
          <a:off x="457200" y="1028702"/>
          <a:ext cx="8229597" cy="37261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3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4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Characteristics</a:t>
                      </a: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8-Week Treatment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12-Week Treatment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LDV-SOF </a:t>
                      </a:r>
                      <a:b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215)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LDV-SOF + RBV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216)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LDV-SOF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216)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age, y (range)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 (22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–75)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 (21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–71)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 (20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–71)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en-US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mean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(18–43)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(18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–56)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(19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–45)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 (60)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 (54)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 (59)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White, n (%)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164 (76)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176 (81)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177 (82)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Black, n (%)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(21)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(17)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 (19)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1a,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171 (80)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172(68)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172 (80)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1b,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 (20)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 (20)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 (20)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 non CC, n (%)</a:t>
                      </a: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159 (74)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 (72)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 (74)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F3 fibrosis, 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(13)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(13)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(13)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724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 log</a:t>
                      </a:r>
                      <a:r>
                        <a:rPr lang="en-US" sz="1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IU/mL, mean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 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682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Ledipasvir-Sofosbuvir for 8 or 12 Weeks in Treatment-Naïve HCV GT 1</a:t>
            </a:r>
            <a:br>
              <a:rPr lang="en-US" sz="2000" dirty="0"/>
            </a:br>
            <a:r>
              <a:rPr lang="en-US" sz="2000" dirty="0"/>
              <a:t>ION-3 Study: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ION-3: SVR 12* by Treatment Duration and Regimen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Kowdley</a:t>
            </a:r>
            <a:r>
              <a:rPr lang="en-US" dirty="0"/>
              <a:t>, K, et al. N </a:t>
            </a:r>
            <a:r>
              <a:rPr lang="en-US" dirty="0" err="1"/>
              <a:t>Engl</a:t>
            </a:r>
            <a:r>
              <a:rPr lang="en-US" dirty="0"/>
              <a:t> J Med. 2014;370:1879-88.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155927"/>
              </p:ext>
            </p:extLst>
          </p:nvPr>
        </p:nvGraphicFramePr>
        <p:xfrm>
          <a:off x="461010" y="1433829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214434" y="3316059"/>
            <a:ext cx="68580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202/215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664102" y="3940215"/>
            <a:ext cx="1659094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8-Week Regimen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02996" y="3318633"/>
            <a:ext cx="7223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201/216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28134" y="3283480"/>
            <a:ext cx="706374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206/216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178378" y="3931920"/>
            <a:ext cx="2331308" cy="0"/>
          </a:xfrm>
          <a:prstGeom prst="line">
            <a:avLst/>
          </a:prstGeom>
          <a:ln w="952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8198" y="3931920"/>
            <a:ext cx="3679595" cy="0"/>
          </a:xfrm>
          <a:prstGeom prst="line">
            <a:avLst/>
          </a:prstGeom>
          <a:ln w="952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530098" y="3940215"/>
            <a:ext cx="1702446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139171" y="4327358"/>
            <a:ext cx="7436417" cy="3771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10312" defTabSz="701279">
              <a:lnSpc>
                <a:spcPts val="1350"/>
              </a:lnSpc>
              <a:spcBef>
                <a:spcPct val="50000"/>
              </a:spcBef>
            </a:pPr>
            <a:r>
              <a:rPr lang="en-US" sz="1050" b="1" dirty="0">
                <a:solidFill>
                  <a:srgbClr val="000000"/>
                </a:solidFill>
                <a:latin typeface="Arial"/>
                <a:cs typeface="Arial"/>
              </a:rPr>
              <a:t>Abbreviations: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 LDV-SOF=ledipasvir-sofosbuvir; RBV=ribavirin</a:t>
            </a:r>
          </a:p>
          <a:p>
            <a:pPr marL="210312" defTabSz="701279">
              <a:spcBef>
                <a:spcPts val="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en-US" sz="1050" dirty="0">
                <a:latin typeface="Arial"/>
                <a:cs typeface="Arial"/>
              </a:rPr>
              <a:t>Primary end point by intention-to-treat analysis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16B00E-F9D6-E8A1-BC01-6D7B3AB5B163}"/>
              </a:ext>
            </a:extLst>
          </p:cNvPr>
          <p:cNvSpPr/>
          <p:nvPr/>
        </p:nvSpPr>
        <p:spPr>
          <a:xfrm>
            <a:off x="1960175" y="1914525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90-97)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E2430-452E-5508-55BE-29C4C21A12E1}"/>
              </a:ext>
            </a:extLst>
          </p:cNvPr>
          <p:cNvSpPr/>
          <p:nvPr/>
        </p:nvSpPr>
        <p:spPr>
          <a:xfrm>
            <a:off x="4367025" y="1914525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89-96)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9B0C68-4010-75B5-EF05-D5AEF62A71D7}"/>
              </a:ext>
            </a:extLst>
          </p:cNvPr>
          <p:cNvSpPr/>
          <p:nvPr/>
        </p:nvSpPr>
        <p:spPr>
          <a:xfrm>
            <a:off x="6769648" y="1905145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92-98)</a:t>
            </a:r>
          </a:p>
        </p:txBody>
      </p:sp>
    </p:spTree>
    <p:extLst>
      <p:ext uri="{BB962C8B-B14F-4D97-AF65-F5344CB8AC3E}">
        <p14:creationId xmlns:p14="http://schemas.microsoft.com/office/powerpoint/2010/main" val="91965012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</a:pPr>
            <a:r>
              <a:rPr lang="en-US" sz="2000" dirty="0"/>
              <a:t>Ledipasvir-Sofosbuvir for 8 or 12 Weeks in Treatment-Naïve HCV GT 1</a:t>
            </a:r>
            <a:br>
              <a:rPr lang="en-US" sz="2000" dirty="0"/>
            </a:br>
            <a:r>
              <a:rPr lang="en-US" sz="2000" dirty="0"/>
              <a:t>ION-3 Study: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i="1" dirty="0" err="1"/>
              <a:t>Harvoni</a:t>
            </a:r>
            <a:r>
              <a:rPr lang="en-US" dirty="0"/>
              <a:t> Prescribing Information. Gilead Sciences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94468"/>
              </p:ext>
            </p:extLst>
          </p:nvPr>
        </p:nvGraphicFramePr>
        <p:xfrm>
          <a:off x="457200" y="1012135"/>
          <a:ext cx="8229599" cy="36587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7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04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 to Ledipasvir-Sofosbuvir Based on 8 or 12 Weeks of Therapy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226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8-Week Treatment</a:t>
                      </a:r>
                      <a:b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215)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12-Week Treatment</a:t>
                      </a:r>
                      <a:b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216)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3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Responders at End of Treatment</a:t>
                      </a: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(215/215)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(216/216)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43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SVR</a:t>
                      </a: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 (202/215)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 (202/216)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Relapse</a:t>
                      </a: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(11/215)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 (3/216)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43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Relapse According to Baseline HCV RNA</a:t>
                      </a: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R="45720" marT="91440" marB="91440" anchor="ctr" horzOverflow="overflow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HCV RNA ≤6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million IU/mL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 (2/123)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 (2/131)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HCV RNA ≥6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million IU/mL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(9/92)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 (1/85)</a:t>
                      </a:r>
                    </a:p>
                  </a:txBody>
                  <a:tcPr marL="68580" marR="34290" marT="68580" marB="6858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92652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for 8 or 12 Weeks in Treatment-Naïve HCV GT 1</a:t>
            </a:r>
            <a:br>
              <a:rPr lang="en-US" sz="2000" dirty="0"/>
            </a:br>
            <a:r>
              <a:rPr lang="en-US" sz="2000" dirty="0"/>
              <a:t>ION-3 Study: Resistance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Kowdley</a:t>
            </a:r>
            <a:r>
              <a:rPr lang="en-US" dirty="0"/>
              <a:t>, K, et al. N </a:t>
            </a:r>
            <a:r>
              <a:rPr lang="en-US" dirty="0" err="1"/>
              <a:t>Engl</a:t>
            </a:r>
            <a:r>
              <a:rPr lang="en-US" dirty="0"/>
              <a:t> J Med. 2014;370:1879-88.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2250"/>
              </a:lnSpc>
              <a:spcBef>
                <a:spcPts val="600"/>
              </a:spcBef>
            </a:pPr>
            <a:r>
              <a:rPr lang="en-US" b="1" dirty="0"/>
              <a:t>NS5B S282T variant </a:t>
            </a:r>
            <a:r>
              <a:rPr lang="en-US" sz="1500" b="1" dirty="0"/>
              <a:t>(reduces susceptibility to sofosbuvir) </a:t>
            </a:r>
            <a:endParaRPr lang="en-US" sz="1350" b="1" dirty="0"/>
          </a:p>
          <a:p>
            <a:pPr lvl="1">
              <a:lnSpc>
                <a:spcPts val="2250"/>
              </a:lnSpc>
              <a:spcBef>
                <a:spcPts val="600"/>
              </a:spcBef>
            </a:pPr>
            <a:r>
              <a:rPr lang="en-US" sz="1500" dirty="0"/>
              <a:t>Not observed in any patients at baseline or after treatment by deep sequencing</a:t>
            </a:r>
          </a:p>
          <a:p>
            <a:pPr>
              <a:spcBef>
                <a:spcPts val="1800"/>
              </a:spcBef>
            </a:pPr>
            <a:r>
              <a:rPr lang="en-US" b="1" dirty="0"/>
              <a:t>NS5A resistant variants</a:t>
            </a:r>
          </a:p>
          <a:p>
            <a:pPr lvl="1">
              <a:lnSpc>
                <a:spcPts val="2250"/>
              </a:lnSpc>
              <a:spcBef>
                <a:spcPts val="600"/>
              </a:spcBef>
            </a:pPr>
            <a:r>
              <a:rPr lang="en-US" sz="1500" dirty="0"/>
              <a:t>Baseline resistance in 116 (18%) of 647 patients</a:t>
            </a:r>
          </a:p>
          <a:p>
            <a:pPr lvl="1">
              <a:lnSpc>
                <a:spcPts val="2250"/>
              </a:lnSpc>
              <a:spcBef>
                <a:spcPts val="600"/>
              </a:spcBef>
            </a:pPr>
            <a:r>
              <a:rPr lang="en-US" sz="1500" dirty="0"/>
              <a:t>SVR12 in 104 (90%) of 116 patients with NS5A resistance</a:t>
            </a:r>
          </a:p>
          <a:p>
            <a:pPr lvl="1">
              <a:lnSpc>
                <a:spcPts val="2250"/>
              </a:lnSpc>
              <a:spcBef>
                <a:spcPts val="600"/>
              </a:spcBef>
            </a:pPr>
            <a:r>
              <a:rPr lang="en-US" sz="1500" dirty="0"/>
              <a:t>Of the 23 patients with viral relapse, 15 (65%) had NS5A-resistant variants at time of relapse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795056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for 8 or 12 Weeks in Treatment-Naïve HCV GT 1</a:t>
            </a:r>
            <a:br>
              <a:rPr lang="en-US" sz="2000" dirty="0"/>
            </a:br>
            <a:r>
              <a:rPr lang="en-US" sz="2000" dirty="0"/>
              <a:t>ION-3 Study: Conclusions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9B6938-9EA4-9F44-98B1-D780E708E9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Kowdley</a:t>
            </a:r>
            <a:r>
              <a:rPr lang="en-US" dirty="0"/>
              <a:t>, K, et al. N </a:t>
            </a:r>
            <a:r>
              <a:rPr lang="en-US" dirty="0" err="1"/>
              <a:t>Engl</a:t>
            </a:r>
            <a:r>
              <a:rPr lang="en-US" dirty="0"/>
              <a:t> J Med. 2014;370:1879-88.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A6EC6-17FB-B042-B0D5-7350820AEB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“Ledipasvir-sofosbuvir for 8 weeks was associated with a high rate of sustained virologic response among previously untreated patients with HCV genotype 1 infection without cirrhosis. No additional benefit was associated with the inclusion of ribavirin in the regimen or with extension of the duration of treatment to 12 weeks.”</a:t>
            </a:r>
          </a:p>
        </p:txBody>
      </p:sp>
    </p:spTree>
    <p:extLst>
      <p:ext uri="{BB962C8B-B14F-4D97-AF65-F5344CB8AC3E}">
        <p14:creationId xmlns:p14="http://schemas.microsoft.com/office/powerpoint/2010/main" val="307553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51362</TotalTime>
  <Words>921</Words>
  <Application>Microsoft Macintosh PowerPoint</Application>
  <PresentationFormat>On-screen Show (16:9)</PresentationFormat>
  <Paragraphs>145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Ledipasvir-Sofosbuvir for 8 or 12 weeks in HCV GT1 ION-3</vt:lpstr>
      <vt:lpstr>Ledipasvir-Sofosbuvir for 8 or 12 Weeks in Treatment-Naïve HCV GT 1 ION-3 Study: Features</vt:lpstr>
      <vt:lpstr>Ledipasvir-Sofosbuvir for 8 or 12 Weeks in Treatment-Naïve HCV GT 1 ION-3 Study: Study Design</vt:lpstr>
      <vt:lpstr>Ledipasvir-Sofosbuvir for 8 or 12 Weeks in Treatment-Naïve HCV GT 1 ION-3 Study: Baseline Characteristics</vt:lpstr>
      <vt:lpstr>Ledipasvir-Sofosbuvir for 8 or 12 Weeks in Treatment-Naïve HCV GT 1 ION-3 Study: Results</vt:lpstr>
      <vt:lpstr>Ledipasvir-Sofosbuvir for 8 or 12 Weeks in Treatment-Naïve HCV GT 1 ION-3 Study: Results</vt:lpstr>
      <vt:lpstr>Ledipasvir-Sofosbuvir for 8 or 12 Weeks in Treatment-Naïve HCV GT 1 ION-3 Study: Resistance Data</vt:lpstr>
      <vt:lpstr>Ledipasvir-Sofosbuvir for 8 or 12 Weeks in Treatment-Naïve HCV GT 1 ION-3 Study: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1542</cp:revision>
  <cp:lastPrinted>2019-10-21T18:40:24Z</cp:lastPrinted>
  <dcterms:created xsi:type="dcterms:W3CDTF">2010-11-28T05:36:22Z</dcterms:created>
  <dcterms:modified xsi:type="dcterms:W3CDTF">2022-07-05T16:38:43Z</dcterms:modified>
</cp:coreProperties>
</file>