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553" r:id="rId2"/>
    <p:sldId id="591" r:id="rId3"/>
    <p:sldId id="580" r:id="rId4"/>
    <p:sldId id="623" r:id="rId5"/>
    <p:sldId id="624" r:id="rId6"/>
    <p:sldId id="625" r:id="rId7"/>
    <p:sldId id="661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F"/>
    <a:srgbClr val="CDD3DD"/>
    <a:srgbClr val="E1E1E1"/>
    <a:srgbClr val="A28349"/>
    <a:srgbClr val="D1D1D1"/>
    <a:srgbClr val="E5EEEF"/>
    <a:srgbClr val="E7E8E6"/>
    <a:srgbClr val="F2F3ED"/>
    <a:srgbClr val="D7D9CD"/>
    <a:srgbClr val="2C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41" autoAdjust="0"/>
    <p:restoredTop sz="96416" autoAdjust="0"/>
  </p:normalViewPr>
  <p:slideViewPr>
    <p:cSldViewPr snapToGrid="0" showGuides="1">
      <p:cViewPr varScale="1">
        <p:scale>
          <a:sx n="83" d="100"/>
          <a:sy n="83" d="100"/>
        </p:scale>
        <p:origin x="1806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3" d="100"/>
        <a:sy n="153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531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145724480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  <p:sldLayoutId id="2147483708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1D48"/>
                </a:solidFill>
              </a:rPr>
              <a:t>Ledipasvir-Sofosbuvir in GT-1 and HIV Coinfection</a:t>
            </a:r>
            <a:br>
              <a:rPr lang="en-US" sz="2800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NIAID ERADICATE Trial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2a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Naïve and Treatment 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/>
              <a:t>Source: </a:t>
            </a:r>
            <a:r>
              <a:rPr lang="en-US" sz="1400" dirty="0" err="1"/>
              <a:t>Osinusi</a:t>
            </a:r>
            <a:r>
              <a:rPr lang="en-US" sz="1400" dirty="0"/>
              <a:t> A, et al. JAMA. 2015;313:1232-9. </a:t>
            </a:r>
          </a:p>
        </p:txBody>
      </p:sp>
      <p:sp>
        <p:nvSpPr>
          <p:cNvPr id="8" name="Rectangle 7"/>
          <p:cNvSpPr/>
          <p:nvPr/>
        </p:nvSpPr>
        <p:spPr>
          <a:xfrm>
            <a:off x="7467600" y="1828800"/>
            <a:ext cx="1680648" cy="37185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HIV Coinfection</a:t>
            </a:r>
          </a:p>
        </p:txBody>
      </p:sp>
    </p:spTree>
    <p:extLst>
      <p:ext uri="{BB962C8B-B14F-4D97-AF65-F5344CB8AC3E}">
        <p14:creationId xmlns:p14="http://schemas.microsoft.com/office/powerpoint/2010/main" val="118673581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Osinusi</a:t>
            </a:r>
            <a:r>
              <a:rPr lang="en-US" dirty="0"/>
              <a:t> A, et al. JAMA. 2015;313:1232-9.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Ledipasvir-Sofosbuvir in GT1 with HIV Coinfection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700" dirty="0"/>
              <a:t>NIAID ERADICATE Trial: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974337"/>
              </p:ext>
            </p:extLst>
          </p:nvPr>
        </p:nvGraphicFramePr>
        <p:xfrm>
          <a:off x="495300" y="1462446"/>
          <a:ext cx="8115300" cy="470975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51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NIAID ERADICATE Trial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7644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Open-label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phase 2, using fixed dose combination of ledipasvir-sofosbuvir for 12 or weeks in treatment-naïve GT 1 and HIV coinfection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one center in United States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treatment naïve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Patient Characteristics (range in different treatment arms)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N = 50 adult patients  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Cohort A: antiretroviral untreated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Cohort B: antiretroviral treated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Fibrosis stage 0-3 (patients with cirrhosis excluded)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End-Points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Primary = SVR12; safety and tolerability 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13941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/>
          <p:nvPr/>
        </p:nvCxnSpPr>
        <p:spPr>
          <a:xfrm>
            <a:off x="4734036" y="2190300"/>
            <a:ext cx="3584448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Osinusi</a:t>
            </a:r>
            <a:r>
              <a:rPr lang="en-US" dirty="0"/>
              <a:t> A, et al. JAMA. 2015;313:1232-9.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Ledipasvir-Sofosbuvir in GT1 with HIV Coinfection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NIAID ERADICATE Trial: Study Design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838199" y="2000567"/>
            <a:ext cx="3886201" cy="3575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Ledipasvir-Sofosbuvir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8109516" y="1981200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837896" y="3676967"/>
            <a:ext cx="3890062" cy="35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Ledipasvir-Sofosbuvir</a:t>
            </a: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838201" y="2350860"/>
            <a:ext cx="3886200" cy="9671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lnSpc>
                <a:spcPts val="1800"/>
              </a:lnSpc>
            </a:pPr>
            <a:r>
              <a:rPr lang="en-US" sz="1400" b="1" dirty="0">
                <a:latin typeface="Arial"/>
                <a:cs typeface="Arial"/>
              </a:rPr>
              <a:t>Antiretroviral Untreated (n = 13)</a:t>
            </a:r>
            <a:br>
              <a:rPr lang="en-US" sz="1400" b="1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CD4 count stable &amp; HIV RNA &lt;500 copies/mL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  </a:t>
            </a:r>
            <a:r>
              <a:rPr lang="en-US" sz="1400" i="1" dirty="0">
                <a:latin typeface="Arial"/>
                <a:cs typeface="Arial"/>
              </a:rPr>
              <a:t>or</a:t>
            </a:r>
            <a:r>
              <a:rPr lang="en-US" sz="1400" dirty="0">
                <a:latin typeface="Arial"/>
                <a:cs typeface="Arial"/>
              </a:rPr>
              <a:t/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CD4 &gt; 500 cells/mm</a:t>
            </a:r>
            <a:r>
              <a:rPr lang="en-US" sz="1400" baseline="30000" dirty="0">
                <a:latin typeface="Arial"/>
                <a:cs typeface="Arial"/>
              </a:rPr>
              <a:t>3</a:t>
            </a: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838201" y="4024080"/>
            <a:ext cx="3886200" cy="9671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lnSpc>
                <a:spcPts val="1800"/>
              </a:lnSpc>
            </a:pPr>
            <a:r>
              <a:rPr lang="en-US" sz="1400" b="1" dirty="0">
                <a:latin typeface="Arial"/>
                <a:cs typeface="Arial"/>
              </a:rPr>
              <a:t>*Antiretroviral Treated (n = 37)</a:t>
            </a:r>
            <a:br>
              <a:rPr lang="en-US" sz="1400" b="1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CD4 &gt;100 cells/mm</a:t>
            </a:r>
            <a:r>
              <a:rPr lang="en-US" sz="1400" baseline="30000" dirty="0">
                <a:latin typeface="Arial"/>
                <a:cs typeface="Arial"/>
              </a:rPr>
              <a:t>3</a:t>
            </a:r>
          </a:p>
          <a:p>
            <a:pPr>
              <a:lnSpc>
                <a:spcPts val="1800"/>
              </a:lnSpc>
            </a:pPr>
            <a:r>
              <a:rPr lang="en-US" sz="1400" dirty="0">
                <a:latin typeface="Arial"/>
                <a:cs typeface="Arial"/>
              </a:rPr>
              <a:t>HIV RNA &lt;40 copies/ml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Current antiretroviral regimen ≥8 weeks</a:t>
            </a:r>
            <a:endParaRPr lang="en-US" sz="1400" baseline="30000" dirty="0">
              <a:latin typeface="Arial"/>
              <a:cs typeface="Arial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-42180" y="1313696"/>
            <a:ext cx="9198358" cy="515104"/>
            <a:chOff x="-42180" y="1362488"/>
            <a:chExt cx="9198358" cy="515104"/>
          </a:xfrm>
        </p:grpSpPr>
        <p:sp>
          <p:nvSpPr>
            <p:cNvPr id="25" name="Rectangle 24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4218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874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22874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88000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8501544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440826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 flipV="1">
              <a:off x="4690282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25"/>
          <p:cNvSpPr>
            <a:spLocks noChangeArrowheads="1"/>
          </p:cNvSpPr>
          <p:nvPr/>
        </p:nvSpPr>
        <p:spPr bwMode="auto">
          <a:xfrm>
            <a:off x="-6949" y="5394984"/>
            <a:ext cx="9162288" cy="7772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24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Ledipasvir-sofosbuvir (90/400 mg): fixed dose combination; one pill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*</a:t>
            </a:r>
            <a:r>
              <a:rPr lang="en-US" sz="1400" b="1" dirty="0" err="1">
                <a:latin typeface="Arial"/>
                <a:cs typeface="Arial"/>
              </a:rPr>
              <a:t>Antiretrovirals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tenofovir-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emtricitabine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with one or more of following: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efavirenz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, rilpivirine, or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raltegravir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  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4734036" y="3865208"/>
            <a:ext cx="3584448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109516" y="3657600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</p:spTree>
    <p:extLst>
      <p:ext uri="{BB962C8B-B14F-4D97-AF65-F5344CB8AC3E}">
        <p14:creationId xmlns:p14="http://schemas.microsoft.com/office/powerpoint/2010/main" val="100262479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Ledipasvir-Sofosbuvir in GT1 with HIV Coinfection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NIAID ERADICATE Trial: Baseline Characteristics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077241"/>
              </p:ext>
            </p:extLst>
          </p:nvPr>
        </p:nvGraphicFramePr>
        <p:xfrm>
          <a:off x="457199" y="1524000"/>
          <a:ext cx="8229601" cy="466343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165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2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2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326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Baseline Characteristic</a:t>
                      </a:r>
                    </a:p>
                  </a:txBody>
                  <a:tcPr marL="73152" marR="45720" anchor="ctr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Ledipasvir-Sofosbuvir</a:t>
                      </a: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lang="en-US" sz="1600" b="1" baseline="0" dirty="0">
                        <a:solidFill>
                          <a:schemeClr val="bg1"/>
                        </a:solidFill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14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ARV Untreated </a:t>
                      </a:r>
                      <a:b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400" b="0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(n = 13)</a:t>
                      </a:r>
                    </a:p>
                  </a:txBody>
                  <a:tcPr marL="27432" marR="27432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4B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ARV Treated</a:t>
                      </a:r>
                      <a:b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400" b="0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(n = 37)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54">
                <a:tc>
                  <a:txBody>
                    <a:bodyPr/>
                    <a:lstStyle/>
                    <a:p>
                      <a:r>
                        <a:rPr lang="en-US" sz="1600" dirty="0"/>
                        <a:t>Mean age, years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73152" marR="4572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73152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54">
                <a:tc>
                  <a:txBody>
                    <a:bodyPr/>
                    <a:lstStyle/>
                    <a:p>
                      <a:r>
                        <a:rPr lang="en-US" sz="1600" dirty="0"/>
                        <a:t>Male, 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(54)</a:t>
                      </a:r>
                    </a:p>
                  </a:txBody>
                  <a:tcPr marL="73152" marR="4572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(81)</a:t>
                      </a:r>
                    </a:p>
                  </a:txBody>
                  <a:tcPr marL="73152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254">
                <a:tc>
                  <a:txBody>
                    <a:bodyPr/>
                    <a:lstStyle/>
                    <a:p>
                      <a:r>
                        <a:rPr lang="en-US" sz="1600" dirty="0"/>
                        <a:t>African American,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(77)</a:t>
                      </a:r>
                    </a:p>
                  </a:txBody>
                  <a:tcPr marL="73152" marR="4572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 (88)</a:t>
                      </a:r>
                    </a:p>
                  </a:txBody>
                  <a:tcPr marL="73152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254">
                <a:tc>
                  <a:txBody>
                    <a:bodyPr/>
                    <a:lstStyle/>
                    <a:p>
                      <a:r>
                        <a:rPr lang="en-US" sz="1600" dirty="0"/>
                        <a:t>Mean BMI, kg/m</a:t>
                      </a:r>
                      <a:r>
                        <a:rPr lang="en-US" sz="1600" baseline="30000" dirty="0"/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73152" marR="4572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73152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254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GT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1a, n (%)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(75)</a:t>
                      </a:r>
                    </a:p>
                  </a:txBody>
                  <a:tcPr marL="73152" marR="4572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 (81)</a:t>
                      </a:r>
                    </a:p>
                  </a:txBody>
                  <a:tcPr marL="73152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25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HAI fibrosis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stage 3, n (%)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(38)</a:t>
                      </a:r>
                    </a:p>
                  </a:txBody>
                  <a:tcPr marL="73152" marR="4572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8 (22)</a:t>
                      </a:r>
                    </a:p>
                  </a:txBody>
                  <a:tcPr marL="73152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254">
                <a:tc>
                  <a:txBody>
                    <a:bodyPr/>
                    <a:lstStyle/>
                    <a:p>
                      <a:r>
                        <a:rPr lang="en-US" sz="1600" dirty="0"/>
                        <a:t>Mean</a:t>
                      </a:r>
                      <a:r>
                        <a:rPr lang="en-US" sz="1600" baseline="0" dirty="0"/>
                        <a:t> HCV RNA, log</a:t>
                      </a:r>
                      <a:r>
                        <a:rPr lang="en-US" sz="1600" baseline="-25000" dirty="0"/>
                        <a:t>10</a:t>
                      </a:r>
                      <a:r>
                        <a:rPr lang="en-US" sz="1600" baseline="0" dirty="0"/>
                        <a:t> IU/mL</a:t>
                      </a:r>
                      <a:endParaRPr lang="en-US" sz="16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6.07</a:t>
                      </a:r>
                      <a:endParaRPr kumimoji="0" lang="en-US" sz="1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5.97</a:t>
                      </a:r>
                    </a:p>
                  </a:txBody>
                  <a:tcPr marL="73152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254">
                <a:tc>
                  <a:txBody>
                    <a:bodyPr/>
                    <a:lstStyle/>
                    <a:p>
                      <a:r>
                        <a:rPr lang="en-US" sz="1600" dirty="0"/>
                        <a:t>Median</a:t>
                      </a:r>
                      <a:r>
                        <a:rPr lang="en-US" sz="1600" baseline="0" dirty="0"/>
                        <a:t> CD4 count (cells/mm</a:t>
                      </a:r>
                      <a:r>
                        <a:rPr lang="en-US" sz="1600" baseline="30000" dirty="0"/>
                        <a:t>3</a:t>
                      </a:r>
                      <a:r>
                        <a:rPr lang="en-US" sz="1600" baseline="0" dirty="0"/>
                        <a:t>)</a:t>
                      </a:r>
                      <a:endParaRPr lang="en-US" sz="16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687</a:t>
                      </a:r>
                    </a:p>
                  </a:txBody>
                  <a:tcPr marL="73152" marR="4572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576</a:t>
                      </a:r>
                    </a:p>
                  </a:txBody>
                  <a:tcPr marL="73152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Osinusi</a:t>
            </a:r>
            <a:r>
              <a:rPr lang="en-US" dirty="0"/>
              <a:t> A, et al. JAMA. 2015;313:1232-9. </a:t>
            </a:r>
          </a:p>
        </p:txBody>
      </p:sp>
    </p:spTree>
    <p:extLst>
      <p:ext uri="{BB962C8B-B14F-4D97-AF65-F5344CB8AC3E}">
        <p14:creationId xmlns:p14="http://schemas.microsoft.com/office/powerpoint/2010/main" val="1725268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Ledipasvir-Sofosbuvir in GT1 with HIV Coinfection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NIAID ERADICATE Trial: Antiretroviral Regimens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364245"/>
              </p:ext>
            </p:extLst>
          </p:nvPr>
        </p:nvGraphicFramePr>
        <p:xfrm>
          <a:off x="739902" y="1676400"/>
          <a:ext cx="7664196" cy="370307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908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5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2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Antiretroviral Agent</a:t>
                      </a:r>
                    </a:p>
                  </a:txBody>
                  <a:tcPr marL="73152" marR="45720" anchor="ctr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939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Antiretroviral Received</a:t>
                      </a:r>
                      <a:br>
                        <a:rPr lang="en-US" sz="18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600" b="0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(n = 37)</a:t>
                      </a: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93">
                <a:tc>
                  <a:txBody>
                    <a:bodyPr/>
                    <a:lstStyle/>
                    <a:p>
                      <a:r>
                        <a:rPr lang="en-US" sz="1800" dirty="0"/>
                        <a:t> Tenofovir DF-emtricitabine</a:t>
                      </a:r>
                      <a:endParaRPr lang="en-US" sz="1800" i="1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 (100)</a:t>
                      </a:r>
                    </a:p>
                  </a:txBody>
                  <a:tcPr marL="73152" marR="4572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093">
                <a:tc>
                  <a:txBody>
                    <a:bodyPr/>
                    <a:lstStyle/>
                    <a:p>
                      <a:r>
                        <a:rPr lang="en-US" sz="1800" dirty="0"/>
                        <a:t>Efavirenz</a:t>
                      </a:r>
                    </a:p>
                  </a:txBody>
                  <a:tcPr marL="36576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(41)</a:t>
                      </a:r>
                    </a:p>
                  </a:txBody>
                  <a:tcPr marL="73152" marR="4572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093">
                <a:tc>
                  <a:txBody>
                    <a:bodyPr/>
                    <a:lstStyle/>
                    <a:p>
                      <a:r>
                        <a:rPr lang="en-US" sz="1800" dirty="0"/>
                        <a:t>Raltegravir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(27)</a:t>
                      </a:r>
                    </a:p>
                  </a:txBody>
                  <a:tcPr marL="73152" marR="4572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093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Rilpivirine</a:t>
                      </a:r>
                    </a:p>
                  </a:txBody>
                  <a:tcPr marL="36576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 (21)</a:t>
                      </a:r>
                    </a:p>
                  </a:txBody>
                  <a:tcPr marL="73152" marR="4572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093">
                <a:tc>
                  <a:txBody>
                    <a:bodyPr/>
                    <a:lstStyle/>
                    <a:p>
                      <a:r>
                        <a:rPr lang="en-US" sz="1800" dirty="0"/>
                        <a:t>Rilpivirine + Raltegravir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3 (8)</a:t>
                      </a:r>
                    </a:p>
                  </a:txBody>
                  <a:tcPr marL="73152" marR="4572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093">
                <a:tc>
                  <a:txBody>
                    <a:bodyPr/>
                    <a:lstStyle/>
                    <a:p>
                      <a:r>
                        <a:rPr lang="en-US" sz="1800" dirty="0"/>
                        <a:t>Efavirenz + Raltegravir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 1 (3)</a:t>
                      </a:r>
                    </a:p>
                  </a:txBody>
                  <a:tcPr marL="73152" marR="4572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Osinusi</a:t>
            </a:r>
            <a:r>
              <a:rPr lang="en-US" dirty="0"/>
              <a:t> A, et al. JAMA. 2015;313:1232-9. </a:t>
            </a:r>
          </a:p>
        </p:txBody>
      </p:sp>
    </p:spTree>
    <p:extLst>
      <p:ext uri="{BB962C8B-B14F-4D97-AF65-F5344CB8AC3E}">
        <p14:creationId xmlns:p14="http://schemas.microsoft.com/office/powerpoint/2010/main" val="220424636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Sofosbuvir-Ledipasvir in GT1 with HIV Coinfection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NIAID ERADICATE Trial: Results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37934"/>
              </p:ext>
            </p:extLst>
          </p:nvPr>
        </p:nvGraphicFramePr>
        <p:xfrm>
          <a:off x="457199" y="1676400"/>
          <a:ext cx="8229601" cy="440776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165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2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2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HCV RNA &lt; LLOQ, %</a:t>
                      </a:r>
                    </a:p>
                  </a:txBody>
                  <a:tcPr marL="182880" marR="4572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939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ARV Untreated </a:t>
                      </a:r>
                      <a:br>
                        <a:rPr lang="en-US" sz="18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800" b="0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(n = 13)</a:t>
                      </a:r>
                    </a:p>
                  </a:txBody>
                  <a:tcPr marL="27432" marR="27432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4B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ARV Treated</a:t>
                      </a:r>
                      <a:br>
                        <a:rPr lang="en-US" sz="18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</a:br>
                      <a:r>
                        <a:rPr lang="en-US" sz="1800" b="0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(n = 37)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228">
                <a:tc>
                  <a:txBody>
                    <a:bodyPr/>
                    <a:lstStyle/>
                    <a:p>
                      <a:r>
                        <a:rPr lang="en-US" sz="1800" dirty="0"/>
                        <a:t>Week</a:t>
                      </a:r>
                      <a:r>
                        <a:rPr lang="en-US" sz="1800" baseline="0" dirty="0"/>
                        <a:t> 4</a:t>
                      </a:r>
                      <a:endParaRPr lang="en-US" sz="1800" dirty="0"/>
                    </a:p>
                  </a:txBody>
                  <a:tcPr marL="182880"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(n = 13)</a:t>
                      </a:r>
                    </a:p>
                  </a:txBody>
                  <a:tcPr marL="73152" marR="4572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(n = 37)</a:t>
                      </a:r>
                    </a:p>
                  </a:txBody>
                  <a:tcPr marL="73152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228">
                <a:tc>
                  <a:txBody>
                    <a:bodyPr/>
                    <a:lstStyle/>
                    <a:p>
                      <a:r>
                        <a:rPr lang="en-US" sz="1800" dirty="0"/>
                        <a:t>Week 8</a:t>
                      </a:r>
                    </a:p>
                  </a:txBody>
                  <a:tcPr marL="182880"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(n = 13)</a:t>
                      </a:r>
                    </a:p>
                  </a:txBody>
                  <a:tcPr marL="73152" marR="4572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(n = 37)</a:t>
                      </a:r>
                    </a:p>
                  </a:txBody>
                  <a:tcPr marL="73152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228">
                <a:tc>
                  <a:txBody>
                    <a:bodyPr/>
                    <a:lstStyle/>
                    <a:p>
                      <a:r>
                        <a:rPr lang="en-US" sz="1800" dirty="0"/>
                        <a:t>Week</a:t>
                      </a:r>
                      <a:r>
                        <a:rPr lang="en-US" sz="1800" baseline="0" dirty="0"/>
                        <a:t> 12 (EOT)</a:t>
                      </a:r>
                      <a:endParaRPr lang="en-US" sz="1800" dirty="0"/>
                    </a:p>
                  </a:txBody>
                  <a:tcPr marL="182880"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(n = 13)</a:t>
                      </a:r>
                    </a:p>
                  </a:txBody>
                  <a:tcPr marL="73152" marR="4572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(n = 37)</a:t>
                      </a:r>
                    </a:p>
                  </a:txBody>
                  <a:tcPr marL="73152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228">
                <a:tc>
                  <a:txBody>
                    <a:bodyPr/>
                    <a:lstStyle/>
                    <a:p>
                      <a:r>
                        <a:rPr lang="en-US" sz="1800" dirty="0"/>
                        <a:t>SVR 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82880"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(n =13)</a:t>
                      </a:r>
                    </a:p>
                  </a:txBody>
                  <a:tcPr marL="73152" marR="4572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97 (n = 36)</a:t>
                      </a:r>
                    </a:p>
                  </a:txBody>
                  <a:tcPr marL="73152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228">
                <a:tc>
                  <a:txBody>
                    <a:bodyPr/>
                    <a:lstStyle/>
                    <a:p>
                      <a:r>
                        <a:rPr lang="en-US" sz="1800" dirty="0"/>
                        <a:t>SVR 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82880"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(n = 13)</a:t>
                      </a:r>
                    </a:p>
                  </a:txBody>
                  <a:tcPr marL="73152" marR="4572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 (n = 36)</a:t>
                      </a:r>
                    </a:p>
                  </a:txBody>
                  <a:tcPr marL="73152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228">
                <a:tc>
                  <a:txBody>
                    <a:bodyPr/>
                    <a:lstStyle/>
                    <a:p>
                      <a:r>
                        <a:rPr lang="en-US" sz="1800" dirty="0"/>
                        <a:t>SVR 12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82880"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(n = 13)</a:t>
                      </a:r>
                    </a:p>
                  </a:txBody>
                  <a:tcPr marL="73152" marR="4572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 (n = 36)</a:t>
                      </a:r>
                    </a:p>
                  </a:txBody>
                  <a:tcPr marL="73152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Osinusi</a:t>
            </a:r>
            <a:r>
              <a:rPr lang="en-US" dirty="0"/>
              <a:t> A, et al. JAMA. 2015;313:1232-9. </a:t>
            </a:r>
          </a:p>
        </p:txBody>
      </p:sp>
    </p:spTree>
    <p:extLst>
      <p:ext uri="{BB962C8B-B14F-4D97-AF65-F5344CB8AC3E}">
        <p14:creationId xmlns:p14="http://schemas.microsoft.com/office/powerpoint/2010/main" val="62943991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Osinusi</a:t>
            </a:r>
            <a:r>
              <a:rPr lang="en-US" dirty="0"/>
              <a:t> A, et al. JAMA. 2015;313:1232-9.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Sofosbuvir-Ledipasvir</a:t>
            </a:r>
            <a:r>
              <a:rPr lang="en-US" sz="2400" dirty="0"/>
              <a:t> in GT1 with HIV </a:t>
            </a:r>
            <a:r>
              <a:rPr lang="en-US" sz="2400" dirty="0" err="1"/>
              <a:t>Coinfection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NIAID ERADICATE Trial: Conclusions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0" y="2209800"/>
          <a:ext cx="9144000" cy="3032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 and Relevance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In this open-label, uncontrolled, pilot study enrolling patients co-infected with HCV genotype 1 and HIV, administration of an oral combination of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ledipasvir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and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sofosbuvir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for 12 weeks was associated with high rates of SVR after treatment completion. Larger studies that also include patients with cirrhosis and lower CD4 T-cell counts are required to understand if the results of this study generalize to all patients co-infected with HCV and HIV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.”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34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37122</TotalTime>
  <Words>705</Words>
  <Application>Microsoft Office PowerPoint</Application>
  <PresentationFormat>On-screen Show (4:3)</PresentationFormat>
  <Paragraphs>100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Geneva</vt:lpstr>
      <vt:lpstr>Symbol</vt:lpstr>
      <vt:lpstr>Times New Roman</vt:lpstr>
      <vt:lpstr>Wingdings</vt:lpstr>
      <vt:lpstr>AETC_Master_Template_061510</vt:lpstr>
      <vt:lpstr>Ledipasvir-Sofosbuvir in GT-1 and HIV Coinfection NIAID ERADICATE Trial</vt:lpstr>
      <vt:lpstr>Ledipasvir-Sofosbuvir in GT1 with HIV Coinfection NIAID ERADICATE Trial: Features</vt:lpstr>
      <vt:lpstr>Ledipasvir-Sofosbuvir in GT1 with HIV Coinfection NIAID ERADICATE Trial: Study Design</vt:lpstr>
      <vt:lpstr>Ledipasvir-Sofosbuvir in GT1 with HIV Coinfection NIAID ERADICATE Trial: Baseline Characteristics</vt:lpstr>
      <vt:lpstr>Ledipasvir-Sofosbuvir in GT1 with HIV Coinfection NIAID ERADICATE Trial: Antiretroviral Regimens</vt:lpstr>
      <vt:lpstr>Sofosbuvir-Ledipasvir in GT1 with HIV Coinfection NIAID ERADICATE Trial: Results</vt:lpstr>
      <vt:lpstr>Sofosbuvir-Ledipasvir in GT1 with HIV Coinfection NIAID ERADICATE Trial: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1413</cp:revision>
  <cp:lastPrinted>2019-10-21T18:40:24Z</cp:lastPrinted>
  <dcterms:created xsi:type="dcterms:W3CDTF">2010-11-28T05:36:22Z</dcterms:created>
  <dcterms:modified xsi:type="dcterms:W3CDTF">2020-07-22T20:21:11Z</dcterms:modified>
</cp:coreProperties>
</file>