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965504311961"/>
          <c:y val="0.0339241414826151"/>
          <c:w val="0.901844652230971"/>
          <c:h val="0.835551484796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12-Week Group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D6639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6A643A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656653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GT-1a</c:v>
                </c:pt>
                <c:pt idx="2">
                  <c:v>GT-1b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96.3</c:v>
                </c:pt>
                <c:pt idx="1">
                  <c:v>96.0</c:v>
                </c:pt>
                <c:pt idx="2">
                  <c:v>96.7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21850248"/>
        <c:axId val="-2021855416"/>
      </c:barChart>
      <c:catAx>
        <c:axId val="-202185024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-202185541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21855416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08204443194601"/>
              <c:y val="0.2017770402543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21850248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88670556805399"/>
          <c:y val="0.0339241414826151"/>
          <c:w val="0.891842074428196"/>
          <c:h val="0.835551484796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12-Week Group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07643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5771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5A658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716A8E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All</c:v>
                </c:pt>
                <c:pt idx="1">
                  <c:v>Prior Relapse</c:v>
                </c:pt>
                <c:pt idx="2">
                  <c:v>Prior Partial Response</c:v>
                </c:pt>
                <c:pt idx="3">
                  <c:v>Prior Null Response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96.3</c:v>
                </c:pt>
                <c:pt idx="1">
                  <c:v>95.3</c:v>
                </c:pt>
                <c:pt idx="2">
                  <c:v>100.0</c:v>
                </c:pt>
                <c:pt idx="3">
                  <c:v>95.2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21957192"/>
        <c:axId val="-2021970680"/>
      </c:barChart>
      <c:catAx>
        <c:axId val="-202195719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202197068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21970680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08204443194601"/>
              <c:y val="0.2017770402543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21957192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6" Type="http://schemas.microsoft.com/office/2007/relationships/hdphoto" Target="../media/hdphoto2.wdp"/><Relationship Id="rId7" Type="http://schemas.microsoft.com/office/2007/relationships/hdphoto" Target="../media/hdphoto3.wdp"/><Relationship Id="rId8" Type="http://schemas.openxmlformats.org/officeDocument/2006/relationships/image" Target="../media/image7.png"/><Relationship Id="rId9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png"/><Relationship Id="rId5" Type="http://schemas.microsoft.com/office/2007/relationships/hdphoto" Target="../media/hdphoto2.wdp"/><Relationship Id="rId6" Type="http://schemas.microsoft.com/office/2007/relationships/hdphoto" Target="../media/hdphoto3.wdp"/><Relationship Id="rId7" Type="http://schemas.openxmlformats.org/officeDocument/2006/relationships/image" Target="../media/image7.png"/><Relationship Id="rId8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6" Type="http://schemas.openxmlformats.org/officeDocument/2006/relationships/image" Target="../media/image6.png"/><Relationship Id="rId7" Type="http://schemas.microsoft.com/office/2007/relationships/hdphoto" Target="../media/hdphoto2.wdp"/><Relationship Id="rId8" Type="http://schemas.microsoft.com/office/2007/relationships/hdphoto" Target="../media/hdphoto3.wdp"/><Relationship Id="rId9" Type="http://schemas.openxmlformats.org/officeDocument/2006/relationships/image" Target="../media/image7.png"/><Relationship Id="rId10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Relationship Id="rId3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Relationship Id="rId3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Relationship Id="rId3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2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pic>
        <p:nvPicPr>
          <p:cNvPr id="64" name="Picture 6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67" name="Rectangle 66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70" name="Dodecagon 6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Dodecagon 7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Dodecagon 7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Dodecagon 7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Dodecagon 7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Dodecagon 7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Dodecagon 7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Dodecagon 7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Dodecagon 7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Dodecagon 7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Dodecagon 7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Dodecagon 8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Dodecagon 8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Dodecagon 8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Dodecagon 8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Dodecagon 8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Dodecagon 8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Dodecagon 8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14" name="Picture 1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115" name="Group 114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6" name="Rectangle 1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19" name="Dodecagon 118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Dodecagon 119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Dodecagon 120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Dodecagon 121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Dodecagon 122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Dodecagon 123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Dodecagon 124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Dodecagon 125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Dodecagon 126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Dodecagon 127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Dodecagon 128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Dodecagon 129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Dodecagon 130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Dodecagon 131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Dodecagon 132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Dodecagon 133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Dodecagon 134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Dodecagon 135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xmlns:p14="http://schemas.microsoft.com/office/powerpoint/2010/main"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13797"/>
      </p:ext>
    </p:extLst>
  </p:cSld>
  <p:clrMapOvr>
    <a:masterClrMapping/>
  </p:clrMapOvr>
  <p:transition xmlns:p14="http://schemas.microsoft.com/office/powerpoint/2010/main"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13797"/>
      </p:ext>
    </p:extLst>
  </p:cSld>
  <p:clrMapOvr>
    <a:masterClrMapping/>
  </p:clrMapOvr>
  <p:transition xmlns:p14="http://schemas.microsoft.com/office/powerpoint/2010/main"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13797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4" name="Picture 63" descr="NW ECH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  <p:pic>
        <p:nvPicPr>
          <p:cNvPr id="65" name="Picture 64" descr="NW ECH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13797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9144001" cy="2133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2800" y="342902"/>
            <a:ext cx="7543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457200">
              <a:spcAft>
                <a:spcPts val="300"/>
              </a:spcAft>
            </a:pPr>
            <a:r>
              <a:rPr lang="en-US" sz="2400" cap="small" dirty="0" smtClean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Northwest Aids Education and Training Center</a:t>
            </a:r>
          </a:p>
        </p:txBody>
      </p:sp>
      <p:pic>
        <p:nvPicPr>
          <p:cNvPr id="14" name="Picture 13" descr="alaska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9145" y="983575"/>
            <a:ext cx="940406" cy="1150027"/>
          </a:xfrm>
          <a:prstGeom prst="rect">
            <a:avLst/>
          </a:prstGeom>
        </p:spPr>
      </p:pic>
      <p:pic>
        <p:nvPicPr>
          <p:cNvPr id="15" name="Picture 14" descr="washingto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677"/>
          <a:stretch>
            <a:fillRect/>
          </a:stretch>
        </p:blipFill>
        <p:spPr>
          <a:xfrm>
            <a:off x="7042550" y="1120653"/>
            <a:ext cx="958450" cy="1012949"/>
          </a:xfrm>
          <a:prstGeom prst="rect">
            <a:avLst/>
          </a:prstGeom>
        </p:spPr>
      </p:pic>
      <p:pic>
        <p:nvPicPr>
          <p:cNvPr id="16" name="Picture 15" descr="idaho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8788" y="900403"/>
            <a:ext cx="523628" cy="1233199"/>
          </a:xfrm>
          <a:prstGeom prst="rect">
            <a:avLst/>
          </a:prstGeom>
        </p:spPr>
      </p:pic>
      <p:pic>
        <p:nvPicPr>
          <p:cNvPr id="17" name="Picture 16" descr="montana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102"/>
          <a:stretch>
            <a:fillRect/>
          </a:stretch>
        </p:blipFill>
        <p:spPr>
          <a:xfrm>
            <a:off x="3851656" y="1186166"/>
            <a:ext cx="1045167" cy="947434"/>
          </a:xfrm>
          <a:prstGeom prst="rect">
            <a:avLst/>
          </a:prstGeom>
        </p:spPr>
      </p:pic>
      <p:pic>
        <p:nvPicPr>
          <p:cNvPr id="18" name="Picture 17" descr="oregon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16062" y="1066800"/>
            <a:ext cx="907251" cy="1066800"/>
          </a:xfrm>
          <a:prstGeom prst="rect">
            <a:avLst/>
          </a:prstGeom>
        </p:spPr>
      </p:pic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524250"/>
            <a:ext cx="8305800" cy="13335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03A7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</a:t>
            </a:r>
          </a:p>
          <a:p>
            <a:r>
              <a:rPr lang="en-US" dirty="0" smtClean="0"/>
              <a:t>Presenter title 1</a:t>
            </a:r>
          </a:p>
          <a:p>
            <a:r>
              <a:rPr lang="en-US" dirty="0" smtClean="0"/>
              <a:t>Presenter title 2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362200"/>
            <a:ext cx="8286750" cy="10287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000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07484" y="5105400"/>
            <a:ext cx="8307916" cy="819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rgbClr val="003A78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B6D661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3" name="Picture 12" descr="NW ECH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 baseline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447800"/>
            <a:ext cx="8515350" cy="4648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buClr>
                <a:schemeClr val="tx2"/>
              </a:buClr>
              <a:buFont typeface="Arial" pitchFamily="34" charset="0"/>
              <a:buChar char="-"/>
              <a:defRPr sz="20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0" y="6477000"/>
            <a:ext cx="7162800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 baseline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447800"/>
            <a:ext cx="41719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buClr>
                <a:schemeClr val="tx2"/>
              </a:buClr>
              <a:buFont typeface="Arial" pitchFamily="34" charset="0"/>
              <a:buChar char="-"/>
              <a:defRPr sz="20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23063"/>
      </p:ext>
    </p:extLst>
  </p:cSld>
  <p:clrMapOvr>
    <a:masterClrMapping/>
  </p:clrMapOvr>
  <p:transition xmlns:p14="http://schemas.microsoft.com/office/powerpoint/2010/main"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71602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71600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95401"/>
            <a:ext cx="9162288" cy="5590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pic>
        <p:nvPicPr>
          <p:cNvPr id="15" name="Picture 14" descr="NW ECH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672413010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0" name="Picture 69" descr="NW ECH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  <p:pic>
        <p:nvPicPr>
          <p:cNvPr id="71" name="Picture 70" descr="NW ECH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949075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59907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9144001" cy="2133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2800" y="342902"/>
            <a:ext cx="7543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457200">
              <a:spcAft>
                <a:spcPts val="300"/>
              </a:spcAft>
            </a:pPr>
            <a:r>
              <a:rPr lang="en-US" sz="2400" cap="small" dirty="0" smtClean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Northwest Aids Education and Training Center</a:t>
            </a:r>
          </a:p>
        </p:txBody>
      </p:sp>
      <p:pic>
        <p:nvPicPr>
          <p:cNvPr id="14" name="Picture 13" descr="alaska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9145" y="983575"/>
            <a:ext cx="940406" cy="1150027"/>
          </a:xfrm>
          <a:prstGeom prst="rect">
            <a:avLst/>
          </a:prstGeom>
        </p:spPr>
      </p:pic>
      <p:pic>
        <p:nvPicPr>
          <p:cNvPr id="15" name="Picture 14" descr="washingto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677"/>
          <a:stretch>
            <a:fillRect/>
          </a:stretch>
        </p:blipFill>
        <p:spPr>
          <a:xfrm>
            <a:off x="7042550" y="1120653"/>
            <a:ext cx="958450" cy="1012949"/>
          </a:xfrm>
          <a:prstGeom prst="rect">
            <a:avLst/>
          </a:prstGeom>
        </p:spPr>
      </p:pic>
      <p:pic>
        <p:nvPicPr>
          <p:cNvPr id="16" name="Picture 15" descr="idaho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8788" y="900403"/>
            <a:ext cx="523628" cy="1233199"/>
          </a:xfrm>
          <a:prstGeom prst="rect">
            <a:avLst/>
          </a:prstGeom>
        </p:spPr>
      </p:pic>
      <p:pic>
        <p:nvPicPr>
          <p:cNvPr id="17" name="Picture 16" descr="montana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102"/>
          <a:stretch>
            <a:fillRect/>
          </a:stretch>
        </p:blipFill>
        <p:spPr>
          <a:xfrm>
            <a:off x="3851656" y="1186166"/>
            <a:ext cx="1045167" cy="947434"/>
          </a:xfrm>
          <a:prstGeom prst="rect">
            <a:avLst/>
          </a:prstGeom>
        </p:spPr>
      </p:pic>
      <p:pic>
        <p:nvPicPr>
          <p:cNvPr id="18" name="Picture 17" descr="oregon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16062" y="1066800"/>
            <a:ext cx="907251" cy="1066800"/>
          </a:xfrm>
          <a:prstGeom prst="rect">
            <a:avLst/>
          </a:prstGeom>
        </p:spPr>
      </p:pic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524250"/>
            <a:ext cx="8305800" cy="13335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03A7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</a:t>
            </a:r>
          </a:p>
          <a:p>
            <a:r>
              <a:rPr lang="en-US" dirty="0" smtClean="0"/>
              <a:t>Presenter title 1</a:t>
            </a:r>
          </a:p>
          <a:p>
            <a:r>
              <a:rPr lang="en-US" dirty="0" smtClean="0"/>
              <a:t>Presenter title 2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362200"/>
            <a:ext cx="8286750" cy="10287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000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07484" y="5105400"/>
            <a:ext cx="8307916" cy="819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rgbClr val="003A78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B6D661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3" name="Picture 12" descr="NW ECH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 baseline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447800"/>
            <a:ext cx="8515350" cy="4648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buClr>
                <a:schemeClr val="tx2"/>
              </a:buClr>
              <a:buFont typeface="Arial" pitchFamily="34" charset="0"/>
              <a:buChar char="-"/>
              <a:defRPr sz="20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0" y="6477000"/>
            <a:ext cx="7162800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 baseline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447800"/>
            <a:ext cx="41719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buClr>
                <a:schemeClr val="tx2"/>
              </a:buClr>
              <a:buFont typeface="Arial" pitchFamily="34" charset="0"/>
              <a:buChar char="-"/>
              <a:defRPr sz="20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23063"/>
      </p:ext>
    </p:extLst>
  </p:cSld>
  <p:clrMapOvr>
    <a:masterClrMapping/>
  </p:clrMapOvr>
  <p:transition xmlns:p14="http://schemas.microsoft.com/office/powerpoint/2010/main"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71602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71600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pic>
        <p:nvPicPr>
          <p:cNvPr id="15" name="Picture 14" descr="NW ECH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itle 4"/>
          <p:cNvSpPr txBox="1">
            <a:spLocks/>
          </p:cNvSpPr>
          <p:nvPr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B6D661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2" name="Picture 61" descr="NW ECH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  <p:sp>
        <p:nvSpPr>
          <p:cNvPr id="63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B6D661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4" name="Picture 63" descr="NW ECH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2074912929"/>
      </p:ext>
    </p:extLst>
  </p:cSld>
  <p:clrMapOvr>
    <a:masterClrMapping/>
  </p:clrMapOvr>
  <p:transition xmlns:p14="http://schemas.microsoft.com/office/powerpoint/2010/main"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988762"/>
      </p:ext>
    </p:extLst>
  </p:cSld>
  <p:clrMapOvr>
    <a:masterClrMapping/>
  </p:clrMapOvr>
  <p:transition xmlns:p14="http://schemas.microsoft.com/office/powerpoint/2010/main"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104648"/>
      </p:ext>
    </p:extLst>
  </p:cSld>
  <p:clrMapOvr>
    <a:masterClrMapping/>
  </p:clrMapOvr>
  <p:transition xmlns:p14="http://schemas.microsoft.com/office/powerpoint/2010/main"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104648"/>
      </p:ext>
    </p:extLst>
  </p:cSld>
  <p:clrMapOvr>
    <a:masterClrMapping/>
  </p:clrMapOvr>
  <p:transition xmlns:p14="http://schemas.microsoft.com/office/powerpoint/2010/main"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943290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pic>
        <p:nvPicPr>
          <p:cNvPr id="61" name="Picture 6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62" name="Picture 6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63" name="Title 4"/>
          <p:cNvSpPr txBox="1">
            <a:spLocks/>
          </p:cNvSpPr>
          <p:nvPr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70" name="Rectangle 6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73" name="Dodecagon 7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Dodecagon 7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Dodecagon 7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Dodecagon 7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Dodecagon 7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Dodecagon 77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Dodecagon 78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Dodecagon 79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Dodecagon 80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Dodecagon 81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Dodecagon 82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Dodecagon 83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Dodecagon 84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Dodecagon 85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Dodecagon 86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Dodecagon 87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Dodecagon 88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Dodecagon 89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7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8" name="Title 1"/>
          <p:cNvSpPr txBox="1">
            <a:spLocks/>
          </p:cNvSpPr>
          <p:nvPr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pic>
        <p:nvPicPr>
          <p:cNvPr id="119" name="Picture 11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20" name="Picture 11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1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22" name="Straight Connector 121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25" name="Rectangle 124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28" name="Dodecagon 12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Dodecagon 12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Dodecagon 12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Dodecagon 13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Dodecagon 13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Dodecagon 13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Dodecagon 13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Dodecagon 13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Dodecagon 13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Dodecagon 13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Dodecagon 13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Dodecagon 13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Dodecagon 13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Dodecagon 14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Dodecagon 14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Dodecagon 14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Dodecagon 14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Dodecagon 14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73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5" r:id="rId31"/>
    <p:sldLayoutId id="2147483662" r:id="rId32"/>
    <p:sldLayoutId id="2147483686" r:id="rId33"/>
    <p:sldLayoutId id="2147483665" r:id="rId34"/>
    <p:sldLayoutId id="2147483688" r:id="rId35"/>
    <p:sldLayoutId id="2147483666" r:id="rId36"/>
    <p:sldLayoutId id="2147483667" r:id="rId37"/>
    <p:sldLayoutId id="2147483668" r:id="rId38"/>
    <p:sldLayoutId id="2147483687" r:id="rId39"/>
    <p:sldLayoutId id="2147483689" r:id="rId40"/>
    <p:sldLayoutId id="2147483690" r:id="rId41"/>
    <p:sldLayoutId id="2147483691" r:id="rId42"/>
    <p:sldLayoutId id="2147483692" r:id="rId43"/>
    <p:sldLayoutId id="2147483693" r:id="rId44"/>
  </p:sldLayoutIdLst>
  <p:transition xmlns:p14="http://schemas.microsoft.com/office/powerpoint/2010/main"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www.hepatitisc.uw.edu" TargetMode="External"/><Relationship Id="rId3" Type="http://schemas.openxmlformats.org/officeDocument/2006/relationships/hyperlink" Target="http://depts.washington.edu/hepstud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1D48"/>
                </a:solidFill>
              </a:rPr>
              <a:t>Ombitasvir-Paritaprevir</a:t>
            </a:r>
            <a:r>
              <a:rPr lang="en-US" sz="2000" dirty="0">
                <a:solidFill>
                  <a:srgbClr val="001D48"/>
                </a:solidFill>
              </a:rPr>
              <a:t>-</a:t>
            </a:r>
            <a:r>
              <a:rPr lang="en-US" sz="2000" dirty="0" smtClean="0">
                <a:solidFill>
                  <a:srgbClr val="001D48"/>
                </a:solidFill>
              </a:rPr>
              <a:t>Ritonavir </a:t>
            </a:r>
            <a:r>
              <a:rPr lang="en-US" sz="2000" dirty="0" smtClean="0"/>
              <a:t>and Dasabuvir </a:t>
            </a:r>
            <a:r>
              <a:rPr lang="en-US" sz="2000" dirty="0"/>
              <a:t>+ RBV in </a:t>
            </a:r>
            <a:r>
              <a:rPr lang="en-US" sz="2000" dirty="0" smtClean="0"/>
              <a:t>GT1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800" dirty="0" smtClean="0"/>
              <a:t>SAPPHIRE-II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0EADC"/>
                </a:solidFill>
              </a:rPr>
              <a:t>Phase </a:t>
            </a:r>
            <a:r>
              <a:rPr lang="en-US" b="1" dirty="0" smtClean="0">
                <a:solidFill>
                  <a:srgbClr val="F0EADC"/>
                </a:solidFill>
              </a:rPr>
              <a:t>3</a:t>
            </a:r>
            <a:endParaRPr lang="en-US" b="1" dirty="0">
              <a:solidFill>
                <a:srgbClr val="F0EAD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Zeuzem</a:t>
            </a:r>
            <a:r>
              <a:rPr lang="en-US" sz="1400" dirty="0" smtClean="0">
                <a:latin typeface="Arial"/>
                <a:cs typeface="Arial"/>
              </a:rPr>
              <a:t> S, </a:t>
            </a:r>
            <a:r>
              <a:rPr lang="en-US" sz="1400" dirty="0">
                <a:latin typeface="Arial"/>
                <a:cs typeface="Arial"/>
              </a:rPr>
              <a:t>et al.  N </a:t>
            </a:r>
            <a:r>
              <a:rPr lang="en-US" sz="1400" dirty="0" err="1">
                <a:latin typeface="Arial"/>
                <a:cs typeface="Arial"/>
              </a:rPr>
              <a:t>Engl</a:t>
            </a:r>
            <a:r>
              <a:rPr lang="en-US" sz="1400" dirty="0">
                <a:latin typeface="Arial"/>
                <a:cs typeface="Arial"/>
              </a:rPr>
              <a:t> J Med.  </a:t>
            </a:r>
            <a:r>
              <a:rPr lang="en-US" sz="1400" dirty="0" smtClean="0">
                <a:latin typeface="Arial"/>
                <a:cs typeface="Arial"/>
              </a:rPr>
              <a:t>2014;370:1604-14.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670063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2014;370:1604-14.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Ritonavir and Dasabuvir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 RBV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SAPPHIRE</a:t>
            </a:r>
            <a:r>
              <a:rPr lang="en-US" sz="2400" dirty="0" smtClean="0"/>
              <a:t>-II: Study Design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956757"/>
              </p:ext>
            </p:extLst>
          </p:nvPr>
        </p:nvGraphicFramePr>
        <p:xfrm>
          <a:off x="459957" y="1600200"/>
          <a:ext cx="8224086" cy="44958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224086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SAPPHIRE-II: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1214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Phase 3, 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ombitasvir-paritaprevir-ritonavir and dasabuvir + ribavirin for 12 weeks in treatment-experienced patients with chronic HCV genotype 1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76 sites in Australia, North America, and Europe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1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Prior treatment experience with peginterferon plus ribavirin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 greater than 10,000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cirrhosis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coinfection with HBV or HIV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91050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2014;370:1604-14.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Dasabuvir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 RBV in GT1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SAPPHIRE-II: Regimens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118440" y="3917579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-2220" y="2493139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Active 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N = 297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005472" y="2469779"/>
            <a:ext cx="2560320" cy="540440"/>
          </a:xfrm>
          <a:prstGeom prst="rect">
            <a:avLst/>
          </a:prstGeom>
          <a:solidFill>
            <a:srgbClr val="D5C9B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/>
            <a:r>
              <a:rPr lang="en-US" sz="1300" b="1" dirty="0">
                <a:latin typeface="Arial"/>
                <a:cs typeface="Arial"/>
              </a:rPr>
              <a:t>Ombitasvir-</a:t>
            </a:r>
            <a:r>
              <a:rPr lang="en-US" sz="1300" b="1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300" b="1" dirty="0">
                <a:latin typeface="Arial"/>
                <a:cs typeface="Arial"/>
              </a:rPr>
              <a:t>-</a:t>
            </a:r>
            <a:r>
              <a:rPr lang="en-US" sz="1300" b="1" dirty="0" smtClean="0">
                <a:latin typeface="Arial"/>
                <a:cs typeface="Arial"/>
              </a:rPr>
              <a:t>RTV </a:t>
            </a:r>
            <a:r>
              <a:rPr lang="en-US" sz="1300" b="1" dirty="0">
                <a:latin typeface="Arial"/>
                <a:cs typeface="Arial"/>
              </a:rPr>
              <a:t>and </a:t>
            </a:r>
            <a:r>
              <a:rPr lang="en-US" sz="1300" b="1" dirty="0" smtClean="0">
                <a:latin typeface="Arial"/>
                <a:cs typeface="Arial"/>
              </a:rPr>
              <a:t>Dasabuvir + Ribavirin</a:t>
            </a:r>
            <a:endParaRPr lang="en-US" sz="1300" b="1" dirty="0">
              <a:latin typeface="Arial"/>
              <a:cs typeface="Arial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005472" y="3650560"/>
            <a:ext cx="2560320" cy="54044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Placebo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54260" y="3716511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561180" y="3650560"/>
            <a:ext cx="2560320" cy="540440"/>
          </a:xfrm>
          <a:prstGeom prst="rect">
            <a:avLst/>
          </a:prstGeom>
          <a:solidFill>
            <a:srgbClr val="D5C9B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/>
            <a:r>
              <a:rPr lang="en-US" sz="1300" b="1" dirty="0">
                <a:latin typeface="Arial"/>
                <a:cs typeface="Arial"/>
              </a:rPr>
              <a:t>Ombitasvir-</a:t>
            </a:r>
            <a:r>
              <a:rPr lang="en-US" sz="1300" b="1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300" b="1" dirty="0">
                <a:latin typeface="Arial"/>
                <a:cs typeface="Arial"/>
              </a:rPr>
              <a:t>-RTV and Dasabuvir + </a:t>
            </a:r>
            <a:r>
              <a:rPr lang="en-US" sz="1300" b="1" dirty="0" smtClean="0">
                <a:latin typeface="Arial"/>
                <a:cs typeface="Arial"/>
              </a:rPr>
              <a:t>Ribavirin</a:t>
            </a:r>
            <a:endParaRPr lang="en-US" sz="1300" b="1" dirty="0">
              <a:latin typeface="Arial"/>
              <a:cs typeface="Arial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566850" y="2747047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678010" y="2545979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39920" y="2088779"/>
            <a:ext cx="25146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Double blind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81400" y="3271270"/>
            <a:ext cx="25146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Open label (data pending)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2220" y="3684527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Placebo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N = 97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2" name="Rectangle 31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34211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9937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84593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005472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58140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611616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25"/>
          <p:cNvSpPr>
            <a:spLocks noChangeArrowheads="1"/>
          </p:cNvSpPr>
          <p:nvPr/>
        </p:nvSpPr>
        <p:spPr bwMode="auto">
          <a:xfrm>
            <a:off x="-18288" y="4953000"/>
            <a:ext cx="9162288" cy="1219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latin typeface="Arial"/>
                <a:cs typeface="Arial"/>
              </a:rPr>
              <a:t>RTV</a:t>
            </a:r>
            <a:r>
              <a:rPr lang="en-US" sz="1400" dirty="0" smtClean="0">
                <a:latin typeface="Arial"/>
                <a:cs typeface="Arial"/>
              </a:rPr>
              <a:t> = Ritonavir</a:t>
            </a: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Ombitasvir-Paritaprevir-Ritonavir (25/150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(RBV)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and divided bid (1000 mg/day if &lt; 75kg or 1200 mg/day if ≥ 75kg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2312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2014;370:1604-14.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+ Dasabuvir + RBV in GT1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SAPPHIRE</a:t>
            </a:r>
            <a:r>
              <a:rPr lang="en-US" sz="2400" dirty="0"/>
              <a:t>-</a:t>
            </a:r>
            <a:r>
              <a:rPr lang="en-US" sz="2400" dirty="0" smtClean="0"/>
              <a:t>II </a:t>
            </a:r>
            <a:r>
              <a:rPr lang="en-US" sz="2400" dirty="0"/>
              <a:t>Study: </a:t>
            </a:r>
            <a:r>
              <a:rPr lang="en-US" sz="2400" dirty="0" smtClean="0"/>
              <a:t>Baseline Characteristics</a:t>
            </a:r>
            <a:endParaRPr lang="en-US" sz="2400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4530563"/>
              </p:ext>
            </p:extLst>
          </p:nvPr>
        </p:nvGraphicFramePr>
        <p:xfrm>
          <a:off x="268288" y="1378572"/>
          <a:ext cx="8610600" cy="500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8912"/>
                <a:gridCol w="2305844"/>
                <a:gridCol w="2305844"/>
              </a:tblGrid>
              <a:tr h="361699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Baseline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Characteristic</a:t>
                      </a:r>
                      <a:endParaRPr lang="en-US" sz="1400" dirty="0"/>
                    </a:p>
                  </a:txBody>
                  <a:tcPr marT="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3D + RBV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200" b="0" dirty="0" smtClean="0"/>
                        <a:t>(n=297)</a:t>
                      </a:r>
                      <a:endParaRPr lang="en-US" sz="1200" dirty="0" smtClean="0"/>
                    </a:p>
                  </a:txBody>
                  <a:tcPr marT="0"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64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Placebo</a:t>
                      </a:r>
                      <a:r>
                        <a:rPr lang="en-US" sz="1400" baseline="0" dirty="0" smtClean="0"/>
                        <a:t> Arm  </a:t>
                      </a:r>
                      <a:r>
                        <a:rPr lang="en-US" sz="1200" b="0" dirty="0" smtClean="0"/>
                        <a:t>(n=97)</a:t>
                      </a:r>
                      <a:endParaRPr lang="en-US" sz="1200" dirty="0"/>
                    </a:p>
                  </a:txBody>
                  <a:tcPr marT="0"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</a:tr>
              <a:tr h="29775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Age</a:t>
                      </a:r>
                      <a:r>
                        <a:rPr lang="en-US" sz="1400" baseline="0" dirty="0" smtClean="0"/>
                        <a:t> (years), </a:t>
                      </a:r>
                      <a:r>
                        <a:rPr lang="en-US" sz="1400" dirty="0" smtClean="0"/>
                        <a:t>Mean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51.7</a:t>
                      </a:r>
                      <a:endParaRPr lang="en-US" sz="1400" dirty="0"/>
                    </a:p>
                  </a:txBody>
                  <a:tcP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54.9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775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Male sex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56.2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61.9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2304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Race (%)</a:t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White</a:t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Black</a:t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  A</a:t>
                      </a:r>
                      <a:r>
                        <a:rPr lang="en-US" sz="1400" dirty="0" smtClean="0"/>
                        <a:t>sian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90.6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7.4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2.0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88.7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10.3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775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Body</a:t>
                      </a:r>
                      <a:r>
                        <a:rPr lang="en-US" sz="1400" baseline="0" dirty="0" smtClean="0"/>
                        <a:t> Mass Index (</a:t>
                      </a:r>
                      <a:r>
                        <a:rPr lang="en-US" sz="1400" dirty="0" smtClean="0"/>
                        <a:t>Mean)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26.3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26.4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1461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HCV genotype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(%)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 1a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 1b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58.2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41.4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58.8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41.2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775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IL28B CC genotype, (%)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11.4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7.2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2304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Type of</a:t>
                      </a:r>
                      <a:r>
                        <a:rPr lang="en-US" sz="1400" baseline="0" dirty="0" smtClean="0"/>
                        <a:t> Prior Response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 Relapse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 Partial Response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 Null Response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29.0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21.9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49.2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29.9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21.6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48.5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775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HCV RNA, log</a:t>
                      </a:r>
                      <a:r>
                        <a:rPr lang="en-US" sz="1400" baseline="-25000" dirty="0" smtClean="0"/>
                        <a:t>10</a:t>
                      </a:r>
                      <a:r>
                        <a:rPr lang="en-US" sz="1400" dirty="0" smtClean="0"/>
                        <a:t> IU/ml (mean)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6.55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6.52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775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Fibrosis score</a:t>
                      </a:r>
                      <a:r>
                        <a:rPr lang="en-US" sz="1400" baseline="0" dirty="0" smtClean="0"/>
                        <a:t>  F2 or F3 (%)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32.0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33.0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238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3D 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=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Ombitasvir-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Paritaprevir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-Ritonavir and Dasabuvir; 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RBV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 = Ribavirin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29090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and Dasabuvir + RBV in GT1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SAPPHIRE-II: Results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SAPPHIRE-II: </a:t>
            </a:r>
            <a:r>
              <a:rPr lang="en-US" dirty="0" smtClean="0"/>
              <a:t>Results by Genotype 1 Subtype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2014;370:1604-14.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131401"/>
              </p:ext>
            </p:extLst>
          </p:nvPr>
        </p:nvGraphicFramePr>
        <p:xfrm>
          <a:off x="304800" y="1828800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715610" y="5212063"/>
            <a:ext cx="1295399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286/297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9420" y="5212063"/>
            <a:ext cx="1295399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166/173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1121" y="5212063"/>
            <a:ext cx="1295399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119/123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0548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and Dasabuvir + RBV in GT1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SAPPHIRE-II: Results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SAPPHIRE-II: </a:t>
            </a:r>
            <a:r>
              <a:rPr lang="en-US" dirty="0" smtClean="0"/>
              <a:t>Results by Prior Treatment Response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2014;370:1604-14.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994748"/>
              </p:ext>
            </p:extLst>
          </p:nvPr>
        </p:nvGraphicFramePr>
        <p:xfrm>
          <a:off x="304800" y="1828800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600200" y="5295049"/>
            <a:ext cx="9936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286/297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5722" y="5295049"/>
            <a:ext cx="9936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82/86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00346" y="5295049"/>
            <a:ext cx="9936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65/65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05346" y="5295049"/>
            <a:ext cx="9936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139/146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6133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2014;370:1604-14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and Dasabuvir + RBV in GT1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 smtClean="0"/>
              <a:t>SAPPHIRE</a:t>
            </a:r>
            <a:r>
              <a:rPr lang="en-US" sz="2400" dirty="0"/>
              <a:t>-II </a:t>
            </a:r>
            <a:r>
              <a:rPr lang="en-US" sz="2400" dirty="0" smtClean="0"/>
              <a:t>Study:  Key Adverse Events</a:t>
            </a:r>
            <a:endParaRPr lang="en-US" sz="2400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789786"/>
              </p:ext>
            </p:extLst>
          </p:nvPr>
        </p:nvGraphicFramePr>
        <p:xfrm>
          <a:off x="342900" y="1386247"/>
          <a:ext cx="8458200" cy="4956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900"/>
                <a:gridCol w="1962150"/>
                <a:gridCol w="1962150"/>
              </a:tblGrid>
              <a:tr h="36635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Event</a:t>
                      </a:r>
                      <a:endParaRPr lang="en-US" sz="1400" dirty="0"/>
                    </a:p>
                  </a:txBody>
                  <a:tcPr marT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3D + RBV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200" b="0" baseline="0" dirty="0" smtClean="0"/>
                        <a:t>(n=297)</a:t>
                      </a:r>
                      <a:endParaRPr lang="en-US" sz="1200" b="0" dirty="0"/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Placebo</a:t>
                      </a:r>
                      <a:r>
                        <a:rPr lang="en-US" sz="1400" baseline="0" dirty="0" smtClean="0"/>
                        <a:t>  </a:t>
                      </a:r>
                      <a:r>
                        <a:rPr lang="en-US" sz="1200" b="0" baseline="0" dirty="0" smtClean="0"/>
                        <a:t>(n=97)</a:t>
                      </a:r>
                      <a:endParaRPr lang="en-US" sz="1200" b="0" dirty="0" smtClean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95959"/>
                    </a:solidFill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Any </a:t>
                      </a:r>
                      <a:r>
                        <a:rPr lang="en-US" sz="1400" baseline="0" dirty="0" smtClean="0"/>
                        <a:t>adverse events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82.5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Any serious</a:t>
                      </a:r>
                      <a:r>
                        <a:rPr lang="en-US" sz="1400" baseline="0" dirty="0" smtClean="0"/>
                        <a:t> adverse event %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2.0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1.0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Common adverse</a:t>
                      </a:r>
                      <a:r>
                        <a:rPr lang="en-US" sz="1400" baseline="0" dirty="0" smtClean="0"/>
                        <a:t> events: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Headache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36.4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35.1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Fatigue </a:t>
                      </a:r>
                      <a:r>
                        <a:rPr lang="en-US" sz="1400" baseline="0" dirty="0" smtClean="0"/>
                        <a:t>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33.3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22.7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Nausea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20.2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17.5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Asthenia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15.8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11.3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Insomnia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14.1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7.2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Pruritus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13.8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5.2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Diarrhea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13.1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12.4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Dyspnea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12.5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10.3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Cough </a:t>
                      </a:r>
                      <a:r>
                        <a:rPr lang="en-US" sz="1400" baseline="0" dirty="0" smtClean="0"/>
                        <a:t>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10.8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5.2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Myalgia </a:t>
                      </a:r>
                      <a:r>
                        <a:rPr lang="en-US" sz="1400" baseline="0" dirty="0" smtClean="0"/>
                        <a:t>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7.7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10.3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Abnormalities in laboratory values of grade 3 or 4 %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Alanine aminotransferase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1.7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3.1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Total bilirubin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2.4</a:t>
                      </a: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96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3D 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=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Ombitasvir-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Paritaprevir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-Ritonavir and Dasabuvir; 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RBV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 = Ribavirin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47227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2014;370:1604-14.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and Dasabuvir + RBV in GT1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700" dirty="0" smtClean="0"/>
              <a:t>SAPPHIRE</a:t>
            </a:r>
            <a:r>
              <a:rPr lang="en-US" sz="2700" dirty="0"/>
              <a:t>-II: </a:t>
            </a:r>
            <a:r>
              <a:rPr lang="en-US" sz="2700" dirty="0" smtClean="0"/>
              <a:t>Conclusions</a:t>
            </a:r>
            <a:endParaRPr lang="en-US" sz="27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253504"/>
              </p:ext>
            </p:extLst>
          </p:nvPr>
        </p:nvGraphicFramePr>
        <p:xfrm>
          <a:off x="0" y="2590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Rates of response to a 12-week interferon-free combination regimen were more than 95% among previously treated patients with HCV genotype 1 infection, including patients with a prior null response.”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28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1114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</TotalTime>
  <Words>659</Words>
  <Application>Microsoft Macintosh PowerPoint</Application>
  <PresentationFormat>On-screen Show (4:3)</PresentationFormat>
  <Paragraphs>136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Theme</vt:lpstr>
      <vt:lpstr>Ombitasvir-Paritaprevir-Ritonavir and Dasabuvir + RBV in GT1 SAPPHIRE-II</vt:lpstr>
      <vt:lpstr>Ombitasvir-Paritaprevir-Ritonavir and Dasabuvir + RBV in GT1 SAPPHIRE-II: Study Design</vt:lpstr>
      <vt:lpstr>Ombitasvir-Paritaprevir-Ritonavir and Dasabuvir + RBV in GT1 SAPPHIRE-II: Regimens</vt:lpstr>
      <vt:lpstr>Ombitasvir-Paritaprevir-Ritonavir + Dasabuvir + RBV in GT1 SAPPHIRE-II Study: Baseline Characteristics</vt:lpstr>
      <vt:lpstr>Ombitasvir-Paritaprevir-Ritonavir and Dasabuvir + RBV in GT1 SAPPHIRE-II: Results</vt:lpstr>
      <vt:lpstr>Ombitasvir-Paritaprevir-Ritonavir and Dasabuvir + RBV in GT1 SAPPHIRE-II: Results</vt:lpstr>
      <vt:lpstr>Ombitasvir-Paritaprevir-Ritonavir and Dasabuvir + RBV in GT1 SAPPHIRE-II Study:  Key Adverse Events</vt:lpstr>
      <vt:lpstr>Ombitasvir-Paritaprevir-Ritonavir and Dasabuvir + RBV in GT1 SAPPHIRE-II: Conclusions</vt:lpstr>
      <vt:lpstr>PowerPoint Presentation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Ombitasvir-Paritaprevir-Ritonavir and Dasabuvir + RBV in GT1 SAPPHIRE-II</dc:title>
  <dc:creator>Andrew Karpenko</dc:creator>
  <cp:lastModifiedBy>Andrew Karpenko</cp:lastModifiedBy>
  <cp:revision>2</cp:revision>
  <dcterms:created xsi:type="dcterms:W3CDTF">2014-12-29T18:03:55Z</dcterms:created>
  <dcterms:modified xsi:type="dcterms:W3CDTF">2014-12-29T18:56:43Z</dcterms:modified>
</cp:coreProperties>
</file>