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991" r:id="rId2"/>
    <p:sldId id="982" r:id="rId3"/>
    <p:sldId id="983" r:id="rId4"/>
    <p:sldId id="984" r:id="rId5"/>
    <p:sldId id="985" r:id="rId6"/>
    <p:sldId id="986" r:id="rId7"/>
    <p:sldId id="987" r:id="rId8"/>
    <p:sldId id="988" r:id="rId9"/>
    <p:sldId id="989" r:id="rId10"/>
    <p:sldId id="990" r:id="rId11"/>
    <p:sldId id="981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A6B"/>
    <a:srgbClr val="B7C4C5"/>
    <a:srgbClr val="B6D3BF"/>
    <a:srgbClr val="657F21"/>
    <a:srgbClr val="2A5581"/>
    <a:srgbClr val="802B2B"/>
    <a:srgbClr val="6F4C7F"/>
    <a:srgbClr val="80693B"/>
    <a:srgbClr val="2C3939"/>
    <a:srgbClr val="3A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922" autoAdjust="0"/>
    <p:restoredTop sz="97647" autoAdjust="0"/>
  </p:normalViewPr>
  <p:slideViewPr>
    <p:cSldViewPr showGuides="1">
      <p:cViewPr>
        <p:scale>
          <a:sx n="147" d="100"/>
          <a:sy n="147" d="100"/>
        </p:scale>
        <p:origin x="-1064" y="-1368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512185976753"/>
          <c:y val="0.120131116056762"/>
          <c:w val="0.875058937945257"/>
          <c:h val="0.740723812764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91.8</c:v>
                </c:pt>
                <c:pt idx="1">
                  <c:v>88.6</c:v>
                </c:pt>
                <c:pt idx="2">
                  <c:v>98.5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Overall</c:v>
                </c:pt>
                <c:pt idx="1">
                  <c:v>GT1a</c:v>
                </c:pt>
                <c:pt idx="2">
                  <c:v>GT1b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95.9</c:v>
                </c:pt>
                <c:pt idx="1">
                  <c:v>94.2</c:v>
                </c:pt>
                <c:pt idx="2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3789672"/>
        <c:axId val="-2124265688"/>
      </c:barChart>
      <c:catAx>
        <c:axId val="-21237896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-212426568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2426568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2378967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9886225159355"/>
          <c:y val="0.0344827898296586"/>
          <c:w val="0.579533066179228"/>
          <c:h val="0.069232119858919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120131116056762"/>
          <c:w val="0.901844652230971"/>
          <c:h val="0.688999628020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94.2</c:v>
                </c:pt>
                <c:pt idx="1">
                  <c:v>96.6</c:v>
                </c:pt>
                <c:pt idx="2">
                  <c:v>94.4</c:v>
                </c:pt>
                <c:pt idx="3">
                  <c:v>86.7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94.6</c:v>
                </c:pt>
                <c:pt idx="1">
                  <c:v>100.0</c:v>
                </c:pt>
                <c:pt idx="2">
                  <c:v>100.0</c:v>
                </c:pt>
                <c:pt idx="3">
                  <c:v>95.2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00839512"/>
        <c:axId val="-2100871128"/>
      </c:barChart>
      <c:catAx>
        <c:axId val="-210083951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1008711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0871128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187409211158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0083951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0957653730784"/>
          <c:y val="0.0172413949148293"/>
          <c:w val="0.589949732845894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120131116056762"/>
          <c:w val="0.901844652230971"/>
          <c:h val="0.709114588754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595959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92.2</c:v>
                </c:pt>
                <c:pt idx="1">
                  <c:v>93.3</c:v>
                </c:pt>
                <c:pt idx="2">
                  <c:v>100.0</c:v>
                </c:pt>
                <c:pt idx="3">
                  <c:v>80.0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5A7164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92.9</c:v>
                </c:pt>
                <c:pt idx="1">
                  <c:v>100.0</c:v>
                </c:pt>
                <c:pt idx="2">
                  <c:v>100.0</c:v>
                </c:pt>
                <c:pt idx="3">
                  <c:v>92.9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01629080"/>
        <c:axId val="-2101625832"/>
      </c:barChart>
      <c:catAx>
        <c:axId val="-21016290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10162583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1625832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187409211158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01629080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0957653730784"/>
          <c:y val="0.0172413949148293"/>
          <c:w val="0.589949732845894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965504311961"/>
          <c:y val="0.120131116056762"/>
          <c:w val="0.901844652230971"/>
          <c:h val="0.706241022935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 x 12 Weeks</c:v>
                </c:pt>
              </c:strCache>
            </c:strRef>
          </c:tx>
          <c:spPr>
            <a:solidFill>
              <a:srgbClr val="444C6A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85.7</c:v>
                </c:pt>
                <c:pt idx="3">
                  <c:v>100.0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+ RBV x 24 Weeks</c:v>
                </c:pt>
              </c:strCache>
            </c:strRef>
          </c:tx>
          <c:spPr>
            <a:solidFill>
              <a:srgbClr val="835C62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No Prior Treatment</c:v>
                </c:pt>
                <c:pt idx="1">
                  <c:v>Prior Relapser</c:v>
                </c:pt>
                <c:pt idx="2">
                  <c:v>Partial Responder</c:v>
                </c:pt>
                <c:pt idx="3">
                  <c:v>Null Responder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01552024"/>
        <c:axId val="-2101548776"/>
      </c:barChart>
      <c:catAx>
        <c:axId val="-21015520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1015487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1548776"/>
        <c:scaling>
          <c:orientation val="minMax"/>
          <c:max val="100.0"/>
          <c:min val="0.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00208204443194601"/>
              <c:y val="0.1874092111586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101552024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00957653730784"/>
          <c:y val="0.0172413949148293"/>
          <c:w val="0.589949732845894"/>
          <c:h val="0.08072646229095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.png"/><Relationship Id="rId9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microsoft.com/office/2007/relationships/hdphoto" Target="../media/hdphoto3.wdp"/><Relationship Id="rId7" Type="http://schemas.openxmlformats.org/officeDocument/2006/relationships/image" Target="../media/image6.png"/><Relationship Id="rId8" Type="http://schemas.microsoft.com/office/2007/relationships/hdphoto" Target="../media/hdphoto4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xmlns:p14="http://schemas.microsoft.com/office/powerpoint/2010/main"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xmlns:p14="http://schemas.microsoft.com/office/powerpoint/2010/main"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xmlns:p14="http://schemas.microsoft.com/office/powerpoint/2010/main"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xmlns:p14="http://schemas.microsoft.com/office/powerpoint/2010/main"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hepatitisc.uw.edu" TargetMode="External"/><Relationship Id="rId3" Type="http://schemas.openxmlformats.org/officeDocument/2006/relationships/hyperlink" Target="http://depts.washington.edu/hepstud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330" y="2705100"/>
            <a:ext cx="8902699" cy="14577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Ombitasvir-Paritaprevir-Ritonavir</a:t>
            </a:r>
            <a:r>
              <a:rPr lang="en-US" sz="2000" dirty="0"/>
              <a:t> </a:t>
            </a:r>
            <a:r>
              <a:rPr lang="en-US" sz="2000" dirty="0" smtClean="0"/>
              <a:t>and Dasabuvir + RBV in GT1 </a:t>
            </a:r>
            <a:r>
              <a:rPr lang="en-US" sz="2800" dirty="0" smtClean="0"/>
              <a:t>TURQUOISE-II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Poordad</a:t>
            </a:r>
            <a:r>
              <a:rPr lang="en-US" sz="1400" dirty="0" smtClean="0">
                <a:latin typeface="Arial"/>
                <a:cs typeface="Arial"/>
              </a:rPr>
              <a:t> F, et 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2014;370:1973-82.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9099" y="1828800"/>
            <a:ext cx="2359150" cy="371855"/>
          </a:xfrm>
          <a:prstGeom prst="rect">
            <a:avLst/>
          </a:prstGeom>
          <a:solidFill>
            <a:srgbClr val="3B3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Compensated Cirrhosis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479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33055"/>
              </p:ext>
            </p:extLst>
          </p:nvPr>
        </p:nvGraphicFramePr>
        <p:xfrm>
          <a:off x="0" y="25908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this phase 3 trial of an oral, interferon-free regimen evaluated exclusively in patients with HCV genotype 1 infection and cirrhosis,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multitargeted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therapy with the use of three new antiviral agents and ribavirin resulted in high rates of sustained 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virologic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response. Drug discontinuations due to adverse events were infrequent.”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GT1 and Compensated Cirrhosis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</a:t>
            </a:r>
            <a:r>
              <a:rPr lang="en-US" sz="2400" dirty="0" smtClean="0"/>
              <a:t>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56677"/>
              </p:ext>
            </p:extLst>
          </p:nvPr>
        </p:nvGraphicFramePr>
        <p:xfrm>
          <a:off x="349620" y="1484787"/>
          <a:ext cx="8444760" cy="483981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44476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TURQUOISE-II: Features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58813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randomized, open-label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(ombitasvir-paritaprevir-ritonavir &amp; dasabuvir) + ribavirin for 12 or 24 weeks in treatment-naïve and experienced patients with chronic HCV GT 1 and compensated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78 sites in North America and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Treatment-naïve or previously treated with peginterferon + RBV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greater than 10,000 IU/mL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(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&gt;3,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Ishak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score &gt;4 or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Fibroscan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≥14.6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kPa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Cirrhosis is compensated (Child-Pugh score &lt;7 at screening)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1276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118440" y="3841379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TURQUOISE</a:t>
            </a:r>
            <a:r>
              <a:rPr lang="en-US" sz="2400" dirty="0"/>
              <a:t>-</a:t>
            </a:r>
            <a:r>
              <a:rPr lang="en-US" sz="2400" dirty="0" smtClean="0"/>
              <a:t>II: Regimens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-2220" y="2523880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A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208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005472" y="2500520"/>
            <a:ext cx="2560320" cy="540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latin typeface="Arial"/>
                <a:cs typeface="Arial"/>
              </a:rPr>
              <a:t>3D + 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05472" y="3574360"/>
            <a:ext cx="5120640" cy="540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3D + </a:t>
            </a:r>
            <a:r>
              <a:rPr lang="en-US" sz="1400" b="1" dirty="0" smtClean="0">
                <a:latin typeface="Arial"/>
                <a:cs typeface="Arial"/>
              </a:rPr>
              <a:t>Ribavirin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54260" y="3640311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66850" y="2777788"/>
            <a:ext cx="256032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8010" y="257672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2220" y="3608327"/>
            <a:ext cx="1051558" cy="4876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Group B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N = 172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9151" y="4922537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= </a:t>
            </a:r>
            <a:r>
              <a:rPr lang="en-US" sz="1400" dirty="0" smtClean="0">
                <a:latin typeface="Arial"/>
                <a:cs typeface="Arial"/>
              </a:rPr>
              <a:t>Ombitasvir-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</a:t>
            </a:r>
            <a:r>
              <a:rPr lang="en-US" sz="1400" dirty="0">
                <a:latin typeface="Arial"/>
                <a:cs typeface="Arial"/>
              </a:rPr>
              <a:t>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Ombitasvir-Paritaprevir-Ritonavir (25/150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7" name="Rectangle 36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4211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993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4593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05472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58140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611616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82594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SVR12 by Genotype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Poordad</a:t>
            </a:r>
            <a:r>
              <a:rPr lang="en-US" dirty="0"/>
              <a:t> F, et al. N </a:t>
            </a:r>
            <a:r>
              <a:rPr lang="en-US" dirty="0" err="1"/>
              <a:t>Engl</a:t>
            </a:r>
            <a:r>
              <a:rPr lang="en-US" dirty="0"/>
              <a:t> J Med. 2014;370:1973-82.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871659"/>
              </p:ext>
            </p:extLst>
          </p:nvPr>
        </p:nvGraphicFramePr>
        <p:xfrm>
          <a:off x="304800" y="17526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61697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191/208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761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165/172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491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124/140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555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114/121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0696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67/68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7600" y="5196155"/>
            <a:ext cx="83611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50/51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-3193" y="6046684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7825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832550"/>
              </p:ext>
            </p:extLst>
          </p:nvPr>
        </p:nvGraphicFramePr>
        <p:xfrm>
          <a:off x="304800" y="1837132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81/86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70/74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28/29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23/23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17/18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13/13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65/75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031426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59/62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193" y="5972710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8247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Results for GT1a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</a:t>
            </a:r>
            <a:r>
              <a:rPr lang="en-US" b="1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1a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470226"/>
              </p:ext>
            </p:extLst>
          </p:nvPr>
        </p:nvGraphicFramePr>
        <p:xfrm>
          <a:off x="304800" y="1824803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59/64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52/56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3/13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11/11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10/10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40/50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105400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9/42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193" y="6083671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37854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Results for </a:t>
            </a:r>
            <a:r>
              <a:rPr lang="en-US" sz="2400" dirty="0" smtClean="0"/>
              <a:t>GT1b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TURQUOISE II: </a:t>
            </a:r>
            <a:r>
              <a:rPr lang="en-US" b="1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Genotype 1b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Based on Prior Treatment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666312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1389472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22/22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32052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18/18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14293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14/14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60570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10/</a:t>
            </a:r>
            <a:r>
              <a:rPr lang="en-US" sz="1200" dirty="0">
                <a:solidFill>
                  <a:schemeClr val="bg1"/>
                </a:solidFill>
              </a:rPr>
              <a:t>1</a:t>
            </a:r>
            <a:r>
              <a:rPr lang="en-US" sz="1200" dirty="0" smtClean="0">
                <a:solidFill>
                  <a:schemeClr val="bg1"/>
                </a:solidFill>
              </a:rPr>
              <a:t>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2452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6</a:t>
            </a:r>
            <a:r>
              <a:rPr lang="en-US" sz="1200" dirty="0" smtClean="0">
                <a:solidFill>
                  <a:schemeClr val="bg1"/>
                </a:solidFill>
              </a:rPr>
              <a:t>/7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94734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en-US" sz="1200" dirty="0" smtClean="0">
                <a:solidFill>
                  <a:schemeClr val="bg1"/>
                </a:solidFill>
              </a:rPr>
              <a:t>/3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9048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25/25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05847" y="5093071"/>
            <a:ext cx="634948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2</a:t>
            </a:r>
            <a:r>
              <a:rPr lang="en-US" sz="1200" dirty="0" smtClean="0">
                <a:solidFill>
                  <a:schemeClr val="bg1"/>
                </a:solidFill>
              </a:rPr>
              <a:t>0/20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-3193" y="6019800"/>
            <a:ext cx="9171433" cy="30269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noFill/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3D</a:t>
            </a:r>
            <a:r>
              <a:rPr lang="en-US" sz="1400" dirty="0" smtClean="0">
                <a:latin typeface="Arial"/>
                <a:cs typeface="Arial"/>
              </a:rPr>
              <a:t> = Ombitasvir-Paritaprevir-Ritonavir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and Dasabuvir; </a:t>
            </a:r>
            <a:r>
              <a:rPr lang="en-US" sz="1400" b="1" dirty="0" smtClean="0">
                <a:latin typeface="Arial"/>
                <a:cs typeface="Arial"/>
              </a:rPr>
              <a:t>RBV</a:t>
            </a:r>
            <a:r>
              <a:rPr lang="en-US" sz="1400" dirty="0" smtClean="0">
                <a:latin typeface="Arial"/>
                <a:cs typeface="Arial"/>
              </a:rPr>
              <a:t> = ribavirin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8118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434104"/>
              </p:ext>
            </p:extLst>
          </p:nvPr>
        </p:nvGraphicFramePr>
        <p:xfrm>
          <a:off x="342900" y="1380701"/>
          <a:ext cx="84582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133600"/>
                <a:gridCol w="2209800"/>
              </a:tblGrid>
              <a:tr h="4425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3D + RBV x 12 weeks</a:t>
                      </a:r>
                      <a:br>
                        <a:rPr lang="en-US" sz="1400" baseline="0" dirty="0" smtClean="0"/>
                      </a:br>
                      <a:r>
                        <a:rPr lang="en-US" sz="1200" b="0" baseline="0" dirty="0" smtClean="0"/>
                        <a:t>(n=208)</a:t>
                      </a:r>
                      <a:endParaRPr lang="en-US" sz="1200" b="0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3D + RBV x 24 weeks</a:t>
                      </a: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200" b="0" baseline="0" dirty="0" smtClean="0"/>
                        <a:t>(n=172)</a:t>
                      </a:r>
                      <a:endParaRPr lang="en-US" sz="1200" b="0" dirty="0" smtClean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adverse event 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90.7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Adverse event leading to stopping study drug 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adverse event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6.2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4.7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Most common adverse 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Fatigue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32.7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46.5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Headache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27.9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30.8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Nausea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17.8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20.3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</a:t>
                      </a:r>
                      <a:r>
                        <a:rPr lang="en-US" sz="1400" dirty="0" err="1" smtClean="0"/>
                        <a:t>Pruritis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18.3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19.2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Insomnia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15.4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18.0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Diarrhea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14.4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16.9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Asthenia </a:t>
                      </a:r>
                      <a:r>
                        <a:rPr lang="en-US" sz="1400" baseline="0" dirty="0" smtClean="0"/>
                        <a:t>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13.9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Rash (%)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11.1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14.5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Irritability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Anemia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7.7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10.5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3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Dyspnea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5.8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7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2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2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2034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Poordad</a:t>
            </a:r>
            <a:r>
              <a:rPr lang="en-US" dirty="0" smtClean="0"/>
              <a:t> </a:t>
            </a:r>
            <a:r>
              <a:rPr lang="en-US" dirty="0"/>
              <a:t>F,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:1973-82.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+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and Compensated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TURQUOISE-II: </a:t>
            </a:r>
            <a:r>
              <a:rPr lang="en-US" sz="2400" dirty="0" smtClean="0"/>
              <a:t>Adverse Effects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57961" y="-616449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83228"/>
              </p:ext>
            </p:extLst>
          </p:nvPr>
        </p:nvGraphicFramePr>
        <p:xfrm>
          <a:off x="342900" y="1469177"/>
          <a:ext cx="8496300" cy="482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977"/>
                <a:gridCol w="2296297"/>
                <a:gridCol w="2258026"/>
              </a:tblGrid>
              <a:tr h="6701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Lab Abnormalities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3D + RBV x 12 weeks</a:t>
                      </a:r>
                      <a:br>
                        <a:rPr lang="en-US" sz="1600" baseline="0" dirty="0" smtClean="0"/>
                      </a:br>
                      <a:r>
                        <a:rPr lang="en-US" sz="1600" b="0" baseline="0" dirty="0" smtClean="0"/>
                        <a:t>(n=208)</a:t>
                      </a:r>
                      <a:endParaRPr lang="en-US" sz="1600" b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3D + RBV x 24 weeks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b="0" baseline="0" dirty="0" smtClean="0"/>
                        <a:t>(n=172)</a:t>
                      </a:r>
                      <a:endParaRPr lang="en-US" sz="1600" b="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Alanine aminotransferase,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 (2.9)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Aspartate</a:t>
                      </a:r>
                      <a:r>
                        <a:rPr lang="en-US" sz="1600" baseline="0" dirty="0" smtClean="0"/>
                        <a:t> aminotransferase,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 (0.5)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Alkaline phosphatase,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2165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Total bilirubin,</a:t>
                      </a:r>
                      <a:r>
                        <a:rPr lang="en-US" sz="1600" baseline="0" dirty="0" smtClean="0"/>
                        <a:t> grade 3 or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28 (13.5)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9 (5.2)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80757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Hemoglobin</a:t>
                      </a:r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1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2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3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Grade 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103 (49.5)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12 (5.8)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2 (1.0)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1 (0.5)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97 (56.4)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18 (10.5)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1 (0.6)</a:t>
                      </a:r>
                    </a:p>
                    <a:p>
                      <a:pPr algn="ctr">
                        <a:lnSpc>
                          <a:spcPts val="25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3D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Ombitasvir-Paritaprevir-Ritonavir and Dasabuvir; </a:t>
                      </a:r>
                      <a:r>
                        <a:rPr lang="en-US" sz="1400" b="1" dirty="0" smtClean="0">
                          <a:latin typeface="+mn-lt"/>
                          <a:cs typeface="Arial"/>
                        </a:rPr>
                        <a:t>RBV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 = ribavirin</a:t>
                      </a: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1293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103872</TotalTime>
  <Words>873</Words>
  <Application>Microsoft Macintosh PowerPoint</Application>
  <PresentationFormat>On-screen Show (4:3)</PresentationFormat>
  <Paragraphs>167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AETC_Master_Template_061510</vt:lpstr>
      <vt:lpstr>Ombitasvir-Paritaprevir-Ritonavir and Dasabuvir + RBV in GT1 TURQUOISE-II</vt:lpstr>
      <vt:lpstr>3D + Ribavirin in GT1 and Compensated Cirrhosis TURQUOISE-II: Study Design</vt:lpstr>
      <vt:lpstr>3D + Ribavirin in GT1 and Compensated Cirrhosis TURQUOISE-II: Regimens</vt:lpstr>
      <vt:lpstr>3D + Ribavirin in GT1 and Compensated Cirrhosis TURQUOISE-II: Results</vt:lpstr>
      <vt:lpstr>3D + Ribavirin in GT1 and Compensated Cirrhosis TURQUOISE-II: Results</vt:lpstr>
      <vt:lpstr>3D + Ribavirin in GT1 and Compensated Cirrhosis TURQUOISE-II: Results for GT1a</vt:lpstr>
      <vt:lpstr>3D + Ribavirin in GT1 and Compensated Cirrhosis TURQUOISE-II: Results for GT1b</vt:lpstr>
      <vt:lpstr>3D + Ribavirin in GT1 and Compensated Cirrhosis TURQUOISE-II: Adverse Effects</vt:lpstr>
      <vt:lpstr>3D + Ribavirin in GT1 and Compensated Cirrhosis TURQUOISE-II: Adverse Effects</vt:lpstr>
      <vt:lpstr>3D + Ribavirin in GT1 and Compensated Cirrhosis TURQUOISE-II: Conclusions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4232</cp:revision>
  <cp:lastPrinted>2011-04-18T21:48:04Z</cp:lastPrinted>
  <dcterms:created xsi:type="dcterms:W3CDTF">2010-11-28T05:36:22Z</dcterms:created>
  <dcterms:modified xsi:type="dcterms:W3CDTF">2017-11-14T01:27:58Z</dcterms:modified>
</cp:coreProperties>
</file>