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2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88670556805399"/>
          <c:y val="0.0339241414826151"/>
          <c:w val="0.891842074428196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5C4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5C4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Week 4</c:v>
                </c:pt>
                <c:pt idx="1">
                  <c:v>Week 24</c:v>
                </c:pt>
                <c:pt idx="2">
                  <c:v>SVR4</c:v>
                </c:pt>
                <c:pt idx="3">
                  <c:v>SVR12</c:v>
                </c:pt>
                <c:pt idx="4">
                  <c:v>SVR24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100.0</c:v>
                </c:pt>
                <c:pt idx="1">
                  <c:v>100.0</c:v>
                </c:pt>
                <c:pt idx="2">
                  <c:v>97.0</c:v>
                </c:pt>
                <c:pt idx="3">
                  <c:v>97.0</c:v>
                </c:pt>
                <c:pt idx="4" formatCode="0">
                  <c:v>97.0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25553432"/>
        <c:axId val="-2025550152"/>
      </c:barChart>
      <c:catAx>
        <c:axId val="-20255534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255501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555015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HCV RNA &lt; 25 IU/ml(%) 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97619047619048"/>
              <c:y val="0.1845356453395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2555343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12533-FC3E-EB47-84F3-83BB2B080837}" type="datetimeFigureOut">
              <a:rPr lang="en-US" smtClean="0"/>
              <a:t>12/29/14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71525"/>
            <a:ext cx="51435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886325"/>
            <a:ext cx="5486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771063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8A72C-B0C9-5E4E-9AB0-2CF983D9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3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7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7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7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64" name="Picture 6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67" name="Rectangle 66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odecagon 8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odecagon 8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odecagon 8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odecagon 8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Dodecagon 8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4" name="Picture 1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115" name="Group 114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6" name="Rectangle 1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19" name="Dodecagon 118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Dodecagon 119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odecagon 120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odecagon 121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odecagon 122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odecagon 123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Dodecagon 124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Dodecagon 125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Dodecagon 126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Dodecagon 127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Dodecagon 128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Dodecagon 129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Dodecagon 130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Dodecagon 131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Dodecagon 132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Dodecagon 133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Dodecagon 134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Dodecagon 135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4" name="Picture 63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  <p:pic>
        <p:nvPicPr>
          <p:cNvPr id="65" name="Picture 64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1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800" y="342902"/>
            <a:ext cx="7543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>
              <a:spcAft>
                <a:spcPts val="300"/>
              </a:spcAft>
            </a:pPr>
            <a:r>
              <a:rPr lang="en-US" sz="2400" cap="small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Northwest Aids Education and Training Center</a:t>
            </a:r>
          </a:p>
        </p:txBody>
      </p:sp>
      <p:pic>
        <p:nvPicPr>
          <p:cNvPr id="14" name="Picture 13" descr="alask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145" y="983575"/>
            <a:ext cx="940406" cy="1150027"/>
          </a:xfrm>
          <a:prstGeom prst="rect">
            <a:avLst/>
          </a:prstGeom>
        </p:spPr>
      </p:pic>
      <p:pic>
        <p:nvPicPr>
          <p:cNvPr id="15" name="Picture 14" descr="washingt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77"/>
          <a:stretch>
            <a:fillRect/>
          </a:stretch>
        </p:blipFill>
        <p:spPr>
          <a:xfrm>
            <a:off x="7042550" y="1120653"/>
            <a:ext cx="958450" cy="1012949"/>
          </a:xfrm>
          <a:prstGeom prst="rect">
            <a:avLst/>
          </a:prstGeom>
        </p:spPr>
      </p:pic>
      <p:pic>
        <p:nvPicPr>
          <p:cNvPr id="16" name="Picture 15" descr="idah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8788" y="900403"/>
            <a:ext cx="523628" cy="1233199"/>
          </a:xfrm>
          <a:prstGeom prst="rect">
            <a:avLst/>
          </a:prstGeom>
        </p:spPr>
      </p:pic>
      <p:pic>
        <p:nvPicPr>
          <p:cNvPr id="17" name="Picture 16" descr="montana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02"/>
          <a:stretch>
            <a:fillRect/>
          </a:stretch>
        </p:blipFill>
        <p:spPr>
          <a:xfrm>
            <a:off x="3851656" y="1186166"/>
            <a:ext cx="1045167" cy="947434"/>
          </a:xfrm>
          <a:prstGeom prst="rect">
            <a:avLst/>
          </a:prstGeom>
        </p:spPr>
      </p:pic>
      <p:pic>
        <p:nvPicPr>
          <p:cNvPr id="18" name="Picture 17" descr="oreg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6062" y="1066800"/>
            <a:ext cx="907251" cy="10668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524250"/>
            <a:ext cx="8305800" cy="13335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3A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Presenter title 1</a:t>
            </a:r>
          </a:p>
          <a:p>
            <a:r>
              <a:rPr lang="en-US" dirty="0" smtClean="0"/>
              <a:t>Presenter title 2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362200"/>
            <a:ext cx="8286750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000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7484" y="5105400"/>
            <a:ext cx="8307916" cy="819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rgbClr val="003A78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3" name="Picture 12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8515350" cy="4648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0" y="6477000"/>
            <a:ext cx="7162800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41719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23063"/>
      </p:ext>
    </p:extLst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716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71600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95401"/>
            <a:ext cx="9162288" cy="5590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5" name="Picture 14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672413010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0" name="Picture 69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  <p:pic>
        <p:nvPicPr>
          <p:cNvPr id="71" name="Picture 70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49075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5990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1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800" y="342902"/>
            <a:ext cx="7543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>
              <a:spcAft>
                <a:spcPts val="300"/>
              </a:spcAft>
            </a:pPr>
            <a:r>
              <a:rPr lang="en-US" sz="2400" cap="small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Northwest Aids Education and Training Center</a:t>
            </a:r>
          </a:p>
        </p:txBody>
      </p:sp>
      <p:pic>
        <p:nvPicPr>
          <p:cNvPr id="14" name="Picture 13" descr="alask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145" y="983575"/>
            <a:ext cx="940406" cy="1150027"/>
          </a:xfrm>
          <a:prstGeom prst="rect">
            <a:avLst/>
          </a:prstGeom>
        </p:spPr>
      </p:pic>
      <p:pic>
        <p:nvPicPr>
          <p:cNvPr id="15" name="Picture 14" descr="washingt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77"/>
          <a:stretch>
            <a:fillRect/>
          </a:stretch>
        </p:blipFill>
        <p:spPr>
          <a:xfrm>
            <a:off x="7042550" y="1120653"/>
            <a:ext cx="958450" cy="1012949"/>
          </a:xfrm>
          <a:prstGeom prst="rect">
            <a:avLst/>
          </a:prstGeom>
        </p:spPr>
      </p:pic>
      <p:pic>
        <p:nvPicPr>
          <p:cNvPr id="16" name="Picture 15" descr="idah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8788" y="900403"/>
            <a:ext cx="523628" cy="1233199"/>
          </a:xfrm>
          <a:prstGeom prst="rect">
            <a:avLst/>
          </a:prstGeom>
        </p:spPr>
      </p:pic>
      <p:pic>
        <p:nvPicPr>
          <p:cNvPr id="17" name="Picture 16" descr="montana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02"/>
          <a:stretch>
            <a:fillRect/>
          </a:stretch>
        </p:blipFill>
        <p:spPr>
          <a:xfrm>
            <a:off x="3851656" y="1186166"/>
            <a:ext cx="1045167" cy="947434"/>
          </a:xfrm>
          <a:prstGeom prst="rect">
            <a:avLst/>
          </a:prstGeom>
        </p:spPr>
      </p:pic>
      <p:pic>
        <p:nvPicPr>
          <p:cNvPr id="18" name="Picture 17" descr="oreg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6062" y="1066800"/>
            <a:ext cx="907251" cy="10668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524250"/>
            <a:ext cx="8305800" cy="13335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3A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Presenter title 1</a:t>
            </a:r>
          </a:p>
          <a:p>
            <a:r>
              <a:rPr lang="en-US" dirty="0" smtClean="0"/>
              <a:t>Presenter title 2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362200"/>
            <a:ext cx="8286750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000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7484" y="5105400"/>
            <a:ext cx="8307916" cy="819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rgbClr val="003A78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3" name="Picture 12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8515350" cy="4648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0" y="6477000"/>
            <a:ext cx="7162800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41719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23063"/>
      </p:ext>
    </p:extLst>
  </p:cSld>
  <p:clrMapOvr>
    <a:masterClrMapping/>
  </p:clrMapOvr>
  <p:transition xmlns:p14="http://schemas.microsoft.com/office/powerpoint/2010/main"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716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71600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5" name="Picture 14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  <p:sp>
        <p:nvSpPr>
          <p:cNvPr id="63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4" name="Picture 63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2752336144"/>
      </p:ext>
    </p:extLst>
  </p:cSld>
  <p:clrMapOvr>
    <a:masterClrMapping/>
  </p:clrMapOvr>
  <p:transition xmlns:p14="http://schemas.microsoft.com/office/powerpoint/2010/main"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613062"/>
      </p:ext>
    </p:extLst>
  </p:cSld>
  <p:clrMapOvr>
    <a:masterClrMapping/>
  </p:clrMapOvr>
  <p:transition xmlns:p14="http://schemas.microsoft.com/office/powerpoint/2010/main"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67396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pic>
        <p:nvPicPr>
          <p:cNvPr id="61" name="Picture 6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62" name="Picture 6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63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70" name="Rectangle 6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odecagon 82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odecagon 83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odecagon 84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odecagon 85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Dodecagon 86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Dodecagon 87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Dodecagon 88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Dodecagon 89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7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pic>
        <p:nvPicPr>
          <p:cNvPr id="119" name="Picture 1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20" name="Picture 11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1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2" name="Straight Connector 121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25" name="Rectangle 124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28" name="Dodecagon 12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Dodecagon 12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Dodecagon 12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Dodecagon 13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Dodecagon 13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Dodecagon 13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Dodecagon 13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Dodecagon 13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Dodecagon 13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Dodecagon 13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Dodecagon 13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Dodecagon 13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Dodecagon 13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Dodecagon 14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Dodecagon 14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Dodecagon 14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Dodecagon 14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Dodecagon 14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3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662" r:id="rId32"/>
    <p:sldLayoutId id="2147483686" r:id="rId33"/>
    <p:sldLayoutId id="2147483665" r:id="rId34"/>
    <p:sldLayoutId id="2147483688" r:id="rId35"/>
    <p:sldLayoutId id="2147483666" r:id="rId36"/>
    <p:sldLayoutId id="2147483667" r:id="rId37"/>
    <p:sldLayoutId id="2147483668" r:id="rId38"/>
    <p:sldLayoutId id="2147483687" r:id="rId39"/>
    <p:sldLayoutId id="2147483689" r:id="rId40"/>
    <p:sldLayoutId id="2147483690" r:id="rId41"/>
    <p:sldLayoutId id="2147483691" r:id="rId42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dirty="0"/>
              <a:t>Ombitasvir-Paritaprevir-Ritonavir </a:t>
            </a:r>
            <a:r>
              <a:rPr lang="en-US" sz="2000" dirty="0" smtClean="0"/>
              <a:t>and </a:t>
            </a:r>
            <a:r>
              <a:rPr lang="en-US" sz="2000" dirty="0"/>
              <a:t>Dasabuvir</a:t>
            </a:r>
            <a:r>
              <a:rPr lang="en-US" sz="2000" dirty="0" smtClean="0"/>
              <a:t> + RBV in </a:t>
            </a:r>
            <a:br>
              <a:rPr lang="en-US" sz="2000" dirty="0" smtClean="0"/>
            </a:br>
            <a:r>
              <a:rPr lang="en-US" sz="2000" dirty="0" smtClean="0"/>
              <a:t>Liver Transplant Recipients with Recurrent HCV GT1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CORAL-I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Experienced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Kwo</a:t>
            </a:r>
            <a:r>
              <a:rPr lang="en-US" sz="1400" dirty="0" smtClean="0">
                <a:latin typeface="Arial"/>
                <a:cs typeface="Arial"/>
              </a:rPr>
              <a:t> PY,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2014;371:2375-82.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599" y="1828800"/>
            <a:ext cx="2061649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Liver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26677790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</a:t>
            </a:r>
            <a:r>
              <a:rPr lang="en-US" sz="2700" dirty="0" smtClean="0"/>
              <a:t>Study Design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389396"/>
              </p:ext>
            </p:extLst>
          </p:nvPr>
        </p:nvGraphicFramePr>
        <p:xfrm>
          <a:off x="459957" y="1399008"/>
          <a:ext cx="8224086" cy="4925592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CORAL-I: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581742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2, open-label, single-arm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+ dasabuvir) + ribavirin x 24 weeks in liver transplant recipients with recurrent HCV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transplantation due to HCV at least 12 months prior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after transplantation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Pre-transplant treatment with peginterferon + ribavirin allowed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≤F2 confirmed by liver biopsy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Use of 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Immunosuppressants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Receiving stable immunosuppressant regimen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tacrolimus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cyclosporin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Tacrolimus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cyclosporin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dose based on phase I pharmacokinetic study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Prednisone at dose ≤ 5 mg/day permitted but not use of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mTOR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inhibitors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9507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6167403" y="3165828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Regimen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2220" y="2911920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34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888560"/>
            <a:ext cx="5166728" cy="540440"/>
          </a:xfrm>
          <a:prstGeom prst="rect">
            <a:avLst/>
          </a:prstGeom>
          <a:solidFill>
            <a:srgbClr val="B6AB5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3D + Ribavirin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500" y="296476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56" name="Rectangle 55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-9151" y="49225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+ Dasabuvir</a:t>
            </a:r>
            <a:endParaRPr lang="en-US" sz="1400" dirty="0">
              <a:latin typeface="Arial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Ombitasvir-Paritaprevir-Ritonavir-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(RBV): </a:t>
            </a:r>
            <a:r>
              <a:rPr lang="en-US" sz="1400" dirty="0">
                <a:latin typeface="Arial"/>
                <a:cs typeface="Arial"/>
              </a:rPr>
              <a:t>dosing managed per investigator discretion; most patients received 600-800 mg/day </a:t>
            </a:r>
          </a:p>
        </p:txBody>
      </p:sp>
    </p:spTree>
    <p:extLst>
      <p:ext uri="{BB962C8B-B14F-4D97-AF65-F5344CB8AC3E}">
        <p14:creationId xmlns:p14="http://schemas.microsoft.com/office/powerpoint/2010/main" val="17546523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CORAL-I Trial: 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851475"/>
              </p:ext>
            </p:extLst>
          </p:nvPr>
        </p:nvGraphicFramePr>
        <p:xfrm>
          <a:off x="897732" y="1447800"/>
          <a:ext cx="7351712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964"/>
                <a:gridCol w="2688748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Baseline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Characteristic</a:t>
                      </a:r>
                      <a:endParaRPr lang="en-US" sz="1400" dirty="0"/>
                    </a:p>
                  </a:txBody>
                  <a:tcPr marB="9144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3D</a:t>
                      </a:r>
                      <a:r>
                        <a:rPr lang="en-US" sz="1400" baseline="0" dirty="0" smtClean="0"/>
                        <a:t> + Ribavirin </a:t>
                      </a:r>
                      <a:r>
                        <a:rPr lang="en-US" sz="1400" b="0" dirty="0" smtClean="0"/>
                        <a:t>(n=34)</a:t>
                      </a:r>
                      <a:endParaRPr lang="en-US" sz="1400" dirty="0"/>
                    </a:p>
                  </a:txBody>
                  <a:tcPr marB="91440"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6630"/>
                    </a:solidFill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Age</a:t>
                      </a:r>
                      <a:r>
                        <a:rPr lang="en-US" sz="1400" baseline="0" dirty="0" smtClean="0"/>
                        <a:t> (years), </a:t>
                      </a:r>
                      <a:r>
                        <a:rPr lang="en-US" sz="1400" dirty="0" smtClean="0"/>
                        <a:t>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59.6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Male sex</a:t>
                      </a:r>
                      <a:r>
                        <a:rPr lang="en-US" sz="1400" baseline="0" dirty="0" smtClean="0"/>
                        <a:t>–no.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27 (79)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035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Race</a:t>
                      </a:r>
                      <a:r>
                        <a:rPr lang="en-US" sz="1400" baseline="0" dirty="0" smtClean="0"/>
                        <a:t>–no. (%)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White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Black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Multiple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 (85)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 (12)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 (3)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Body</a:t>
                      </a:r>
                      <a:r>
                        <a:rPr lang="en-US" sz="1400" baseline="0" dirty="0" smtClean="0"/>
                        <a:t> Mass Index (kg/m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) 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29.7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0245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HCV genotype</a:t>
                      </a:r>
                      <a:r>
                        <a:rPr lang="en-US" sz="1400" baseline="0" dirty="0" smtClean="0"/>
                        <a:t>–no. (%)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1a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1b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 (85)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 (15)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IL28B,</a:t>
                      </a:r>
                      <a:r>
                        <a:rPr lang="en-US" sz="1400" baseline="0" dirty="0" smtClean="0"/>
                        <a:t> non-</a:t>
                      </a:r>
                      <a:r>
                        <a:rPr lang="en-US" sz="1400" dirty="0" smtClean="0"/>
                        <a:t>CC genotype</a:t>
                      </a:r>
                      <a:r>
                        <a:rPr lang="en-US" sz="1400" baseline="0" dirty="0" smtClean="0"/>
                        <a:t>–no.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26 (76)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6.6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035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Fibrosis stage</a:t>
                      </a:r>
                      <a:r>
                        <a:rPr lang="en-US" sz="1400" baseline="0" dirty="0" smtClean="0"/>
                        <a:t> (%)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F0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F1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F2</a:t>
                      </a:r>
                      <a:endParaRPr lang="en-US" sz="1400" baseline="0" dirty="0" smtClean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6 (18)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13 (38)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15 (44)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4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9516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Results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478882"/>
              </p:ext>
            </p:extLst>
          </p:nvPr>
        </p:nvGraphicFramePr>
        <p:xfrm>
          <a:off x="304800" y="1447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520953" y="4913344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34/34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34/34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43000" y="5662245"/>
            <a:ext cx="3048000" cy="339267"/>
          </a:xfrm>
          <a:prstGeom prst="rect">
            <a:avLst/>
          </a:prstGeom>
          <a:solidFill>
            <a:srgbClr val="715C49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On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7116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2954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0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182360" y="5662245"/>
            <a:ext cx="4572000" cy="339267"/>
          </a:xfrm>
          <a:prstGeom prst="rect">
            <a:avLst/>
          </a:prstGeom>
          <a:solidFill>
            <a:srgbClr val="57717D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After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506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CORAL-I Trial: Adverse Events</a:t>
            </a:r>
            <a:endParaRPr lang="en-US" sz="24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453795"/>
              </p:ext>
            </p:extLst>
          </p:nvPr>
        </p:nvGraphicFramePr>
        <p:xfrm>
          <a:off x="914400" y="1386110"/>
          <a:ext cx="7315200" cy="49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28870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Adverse Event Occurring</a:t>
                      </a:r>
                      <a:r>
                        <a:rPr lang="en-US" sz="1600" baseline="0" dirty="0" smtClean="0"/>
                        <a:t> in &gt; 15% of the 34 Patients Receiving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23A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28870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Event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15C49"/>
                    </a:solidFill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Any 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adverse event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33 (97)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Fatigue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17 (50)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Headache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15 (44)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Cough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11 (32)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Anemia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10 (29)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Diarrhea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9 (26)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Insomnia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9 (26)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Asthenia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8 (24)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Nausea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8 (24)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Muscle spasms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7 (21)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Rash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7 (21)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Back 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Dizziness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Peripheral</a:t>
                      </a:r>
                      <a:r>
                        <a:rPr lang="en-US" sz="1400" b="0" baseline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 edema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Rhinorrhea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2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5146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2014;371:2375-82.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70243"/>
              </p:ext>
            </p:extLst>
          </p:nvPr>
        </p:nvGraphicFramePr>
        <p:xfrm>
          <a:off x="0" y="23622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Treatment with the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regimen of ombitasvir-ABT-450/r and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dasabuvir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with ribavirin was associated with a low rate of serious adverse events and a high rate of sustained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response among liver-transplant recipients with recurrent HCV genotype 1 infection, a historically difficult-to-treat population.”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Note: </a:t>
            </a:r>
            <a:r>
              <a:rPr lang="en-US" sz="1400" dirty="0">
                <a:latin typeface="Arial"/>
                <a:cs typeface="Arial"/>
              </a:rPr>
              <a:t>ABT-450/r =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</a:p>
        </p:txBody>
      </p:sp>
    </p:spTree>
    <p:extLst>
      <p:ext uri="{BB962C8B-B14F-4D97-AF65-F5344CB8AC3E}">
        <p14:creationId xmlns:p14="http://schemas.microsoft.com/office/powerpoint/2010/main" val="15091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060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</TotalTime>
  <Words>621</Words>
  <Application>Microsoft Macintosh PowerPoint</Application>
  <PresentationFormat>On-screen Show (4:3)</PresentationFormat>
  <Paragraphs>105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Theme</vt:lpstr>
      <vt:lpstr>Ombitasvir-Paritaprevir-Ritonavir and Dasabuvir + RBV in  Liver Transplant Recipients with Recurrent HCV GT1  CORAL-I</vt:lpstr>
      <vt:lpstr>3D + RBV in Liver Transplant Recipients with Recurrent HCV GT1 CORAL-I Trial: Study Design</vt:lpstr>
      <vt:lpstr>3D + RBV in Liver Transplant Recipients with Recurrent HCV GT1 CORAL-I Trial: Regimen</vt:lpstr>
      <vt:lpstr>3D + RBV in Liver Transplant Recipients with Recurrent HCV GT1 CORAL-I Trial: Baseline Characteristics</vt:lpstr>
      <vt:lpstr>3D + RBV in Liver Transplant Recipients with Recurrent HCV GT1 CORAL-I Trial: Results</vt:lpstr>
      <vt:lpstr>3D + RBV in Liver Transplant Recipients with Recurrent HCV GT1 CORAL-I Trial: Adverse Events</vt:lpstr>
      <vt:lpstr>3D + RBV in Liver Transplant Recipients with Recurrent HCV GT1 CORAL-I Trial: Conclusions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Ombitasvir-Paritaprevir-Ritonavir and Dasabuvir + RBV in  Liver Transplant Recipients with Recurrent HCV GT1  CORAL-I</dc:title>
  <dc:creator>Andrew Karpenko</dc:creator>
  <cp:lastModifiedBy>Andrew Karpenko</cp:lastModifiedBy>
  <cp:revision>2</cp:revision>
  <dcterms:created xsi:type="dcterms:W3CDTF">2014-12-29T18:13:12Z</dcterms:created>
  <dcterms:modified xsi:type="dcterms:W3CDTF">2014-12-29T19:02:44Z</dcterms:modified>
</cp:coreProperties>
</file>