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640" r:id="rId2"/>
    <p:sldId id="641" r:id="rId3"/>
    <p:sldId id="642" r:id="rId4"/>
    <p:sldId id="643" r:id="rId5"/>
    <p:sldId id="644" r:id="rId6"/>
    <p:sldId id="645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F"/>
    <a:srgbClr val="CDD3DD"/>
    <a:srgbClr val="E1E1E1"/>
    <a:srgbClr val="A28349"/>
    <a:srgbClr val="D1D1D1"/>
    <a:srgbClr val="E5EEEF"/>
    <a:srgbClr val="E7E8E6"/>
    <a:srgbClr val="F2F3ED"/>
    <a:srgbClr val="D7D9CD"/>
    <a:srgbClr val="2C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41" autoAdjust="0"/>
    <p:restoredTop sz="96416" autoAdjust="0"/>
  </p:normalViewPr>
  <p:slideViewPr>
    <p:cSldViewPr snapToGrid="0" showGuides="1">
      <p:cViewPr varScale="1">
        <p:scale>
          <a:sx n="83" d="100"/>
          <a:sy n="83" d="100"/>
        </p:scale>
        <p:origin x="1806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3" d="100"/>
        <a:sy n="153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7636482939632498"/>
          <c:h val="0.8221218528239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4E75A4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8F9E-9A4B-9271-E5A30B3AD921}"/>
              </c:ext>
            </c:extLst>
          </c:dPt>
          <c:dPt>
            <c:idx val="1"/>
            <c:invertIfNegative val="0"/>
            <c:bubble3D val="0"/>
            <c:spPr>
              <a:solidFill>
                <a:srgbClr val="3872AC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8F9E-9A4B-9271-E5A30B3AD921}"/>
              </c:ext>
            </c:extLst>
          </c:dPt>
          <c:dPt>
            <c:idx val="2"/>
            <c:invertIfNegative val="0"/>
            <c:bubble3D val="0"/>
            <c:spPr>
              <a:solidFill>
                <a:srgbClr val="29547F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8F9E-9A4B-9271-E5A30B3AD921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Week 4</c:v>
                </c:pt>
                <c:pt idx="1">
                  <c:v>Week 12 _x000d_(End of Treatment)</c:v>
                </c:pt>
                <c:pt idx="2">
                  <c:v>SVR12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F9E-9A4B-9271-E5A30B3AD9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1946001560"/>
        <c:axId val="2052966424"/>
      </c:barChart>
      <c:catAx>
        <c:axId val="1946001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 i="0">
                <a:latin typeface="Arial"/>
                <a:cs typeface="Arial"/>
              </a:defRPr>
            </a:pPr>
            <a:endParaRPr lang="en-US"/>
          </a:p>
        </c:txPr>
        <c:crossAx val="2052966424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205296642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>
                    <a:latin typeface="Arial"/>
                    <a:cs typeface="Arial"/>
                  </a:defRPr>
                </a:pPr>
                <a:r>
                  <a:rPr lang="en-US" sz="1400" b="1" i="0" baseline="0" dirty="0">
                    <a:effectLst/>
                  </a:rPr>
                  <a:t>Patients (%) with HCV RNA &lt; 25 IU/mL</a:t>
                </a:r>
                <a:endParaRPr lang="en-US" sz="14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6.7667930397589202E-3"/>
              <c:y val="4.3460103264765099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94600156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52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46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145724480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  <p:sldLayoutId id="2147483708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1D48"/>
                </a:solidFill>
              </a:rPr>
              <a:t>Ledipasvir-Sofosbuvir Retreatment with HCV Genotype 1</a:t>
            </a:r>
            <a:r>
              <a:rPr lang="en-US" dirty="0">
                <a:solidFill>
                  <a:srgbClr val="001D48"/>
                </a:solidFill>
              </a:rPr>
              <a:t/>
            </a:r>
            <a:br>
              <a:rPr lang="en-US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NIAID Retreatment</a:t>
            </a:r>
            <a:endParaRPr lang="en-US" sz="20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2a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A703B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A703B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latin typeface="Arial"/>
                <a:cs typeface="Arial"/>
              </a:rPr>
              <a:t>Source: </a:t>
            </a:r>
            <a:r>
              <a:rPr lang="en-US" sz="1400" dirty="0" err="1">
                <a:latin typeface="Arial"/>
                <a:cs typeface="Arial"/>
              </a:rPr>
              <a:t>Osinusi</a:t>
            </a:r>
            <a:r>
              <a:rPr lang="en-US" sz="1400" dirty="0">
                <a:latin typeface="Arial"/>
                <a:cs typeface="Arial"/>
              </a:rPr>
              <a:t> A, et al. Ann Intern Med. 2014;161:634-8.</a:t>
            </a:r>
          </a:p>
        </p:txBody>
      </p:sp>
      <p:sp>
        <p:nvSpPr>
          <p:cNvPr id="8" name="Rectangle 7"/>
          <p:cNvSpPr/>
          <p:nvPr/>
        </p:nvSpPr>
        <p:spPr>
          <a:xfrm>
            <a:off x="7010400" y="1828800"/>
            <a:ext cx="2137848" cy="37185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Prior Sofosbuvir Failure</a:t>
            </a:r>
          </a:p>
        </p:txBody>
      </p:sp>
    </p:spTree>
    <p:extLst>
      <p:ext uri="{BB962C8B-B14F-4D97-AF65-F5344CB8AC3E}">
        <p14:creationId xmlns:p14="http://schemas.microsoft.com/office/powerpoint/2010/main" val="238643633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Osinusi</a:t>
            </a:r>
            <a:r>
              <a:rPr lang="en-US" dirty="0"/>
              <a:t> A, et al. Ann Intern Med. 2014;161:634-8.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/>
              <a:t>Ledipasvir-Sofosbuvir Retreatment of SOF + RBV Failure in HCV GT 1</a:t>
            </a:r>
            <a:br>
              <a:rPr lang="en-US" sz="2200" dirty="0"/>
            </a:br>
            <a:r>
              <a:rPr lang="en-US" sz="2700" dirty="0"/>
              <a:t>NIAID Retreatment Study: Features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705572"/>
              </p:ext>
            </p:extLst>
          </p:nvPr>
        </p:nvGraphicFramePr>
        <p:xfrm>
          <a:off x="514350" y="1600200"/>
          <a:ext cx="8115300" cy="35814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NIAID Retreatment Trial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4200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Open-label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phase 2a, using fixed-dose combination of ledipasvir-sofosbuvir for 12 weeks in patients with GT1 HCV who previously had failed a 24-week treatment course of sofosbuvir plus ribavirin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single site in United States (NIH and community clinics in DC)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1 (n = 14)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18 years or older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Prior relapse after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 24-week treatment course of sofosbuvir plus ribavirin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28012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Osinusi</a:t>
            </a:r>
            <a:r>
              <a:rPr lang="en-US" dirty="0"/>
              <a:t> A, et al. Ann Intern Med. 2014;161:634-8.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/>
              <a:t>Ledipasvir-Sofosbuvir Retreatment of SOF + RBV Failure in HCV GT 1</a:t>
            </a:r>
            <a:br>
              <a:rPr lang="en-US" sz="2200" dirty="0"/>
            </a:br>
            <a:r>
              <a:rPr lang="en-US" sz="2700" dirty="0"/>
              <a:t>NIAID Retreatment Study: Design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-12330" y="4876800"/>
            <a:ext cx="9180577" cy="87780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45431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Ledipasvir-sofosbuvir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(90/400 mg): fixed dose combination; one pill once daily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800600" y="3581400"/>
            <a:ext cx="2362200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1838936" y="3251697"/>
            <a:ext cx="2961663" cy="634504"/>
          </a:xfrm>
          <a:prstGeom prst="rect">
            <a:avLst/>
          </a:prstGeom>
          <a:solidFill>
            <a:srgbClr val="CEE496"/>
          </a:solidFill>
          <a:ln w="1905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Ledipasvir-Sofosbuvir 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(n = 14)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66184" y="3251696"/>
            <a:ext cx="1511808" cy="633981"/>
          </a:xfrm>
          <a:prstGeom prst="rect">
            <a:avLst/>
          </a:prstGeom>
          <a:solidFill>
            <a:srgbClr val="454545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algn="ctr"/>
            <a:r>
              <a:rPr lang="en-US" sz="1800" b="1" dirty="0">
                <a:latin typeface="Arial"/>
                <a:cs typeface="Arial"/>
              </a:rPr>
              <a:t>GT 1 </a:t>
            </a:r>
            <a:endParaRPr lang="en-US" sz="1600" b="1" dirty="0">
              <a:latin typeface="Arial"/>
              <a:cs typeface="Arial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-6113" y="1371600"/>
            <a:ext cx="9162291" cy="515104"/>
            <a:chOff x="-6113" y="1371600"/>
            <a:chExt cx="9162291" cy="515104"/>
          </a:xfrm>
        </p:grpSpPr>
        <p:sp>
          <p:nvSpPr>
            <p:cNvPr id="54" name="Rectangle 53"/>
            <p:cNvSpPr/>
            <p:nvPr/>
          </p:nvSpPr>
          <p:spPr>
            <a:xfrm>
              <a:off x="-6113" y="1456980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559198" y="13716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cxnSp>
          <p:nvCxnSpPr>
            <p:cNvPr id="56" name="Straight Connector 55"/>
            <p:cNvCxnSpPr/>
            <p:nvPr/>
          </p:nvCxnSpPr>
          <p:spPr>
            <a:xfrm flipV="1">
              <a:off x="-6113" y="1859296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1830459" y="1780052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7150608" y="13716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V="1">
              <a:off x="7432630" y="178005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609600" y="1457643"/>
              <a:ext cx="838200" cy="36272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483608" y="13716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cxnSp>
          <p:nvCxnSpPr>
            <p:cNvPr id="62" name="Straight Connector 61"/>
            <p:cNvCxnSpPr/>
            <p:nvPr/>
          </p:nvCxnSpPr>
          <p:spPr>
            <a:xfrm flipV="1">
              <a:off x="4765630" y="178005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ectangle 62"/>
          <p:cNvSpPr/>
          <p:nvPr/>
        </p:nvSpPr>
        <p:spPr>
          <a:xfrm>
            <a:off x="7162800" y="3352800"/>
            <a:ext cx="876300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</p:spTree>
    <p:extLst>
      <p:ext uri="{BB962C8B-B14F-4D97-AF65-F5344CB8AC3E}">
        <p14:creationId xmlns:p14="http://schemas.microsoft.com/office/powerpoint/2010/main" val="263831519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Osinusi</a:t>
            </a:r>
            <a:r>
              <a:rPr lang="en-US" dirty="0"/>
              <a:t> A, et al. Ann Intern Med. 2014;161:634-8.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/>
              <a:t>Ledipasvir-Sofosbuvir +/- Ribavirin in Treatment-Experienced HCV GT 1</a:t>
            </a:r>
            <a:br>
              <a:rPr lang="en-US" sz="2200" dirty="0"/>
            </a:br>
            <a:r>
              <a:rPr lang="en-US" sz="2700" dirty="0"/>
              <a:t>NIAID Retreatment Study: </a:t>
            </a:r>
            <a:r>
              <a:rPr lang="en-US" dirty="0"/>
              <a:t>Baseline Characteristics</a:t>
            </a: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468424"/>
              </p:ext>
            </p:extLst>
          </p:nvPr>
        </p:nvGraphicFramePr>
        <p:xfrm>
          <a:off x="457200" y="1447800"/>
          <a:ext cx="8229600" cy="482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921">
                <a:tc>
                  <a:txBody>
                    <a:bodyPr/>
                    <a:lstStyle/>
                    <a:p>
                      <a:r>
                        <a:rPr lang="en-US" sz="1600" dirty="0"/>
                        <a:t>Baseline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Characteristic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Ledipasvir-Sofosbuvir </a:t>
                      </a:r>
                      <a:br>
                        <a:rPr lang="en-US" sz="1600" baseline="0" dirty="0"/>
                      </a:br>
                      <a:r>
                        <a:rPr lang="en-US" sz="1400" b="0" baseline="0" dirty="0"/>
                        <a:t>(n = 14)</a:t>
                      </a:r>
                      <a:endParaRPr lang="en-US" sz="1400" b="0" dirty="0"/>
                    </a:p>
                  </a:txBody>
                  <a:tcPr anchor="ctr"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B3F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Age</a:t>
                      </a:r>
                      <a:r>
                        <a:rPr lang="en-US" sz="1600" baseline="0" dirty="0"/>
                        <a:t>, median (range)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59 (48-72)</a:t>
                      </a:r>
                    </a:p>
                  </a:txBody>
                  <a:tcPr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Male,</a:t>
                      </a:r>
                      <a:r>
                        <a:rPr lang="en-US" sz="1600" baseline="0" dirty="0"/>
                        <a:t> n (%)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13 (93)</a:t>
                      </a:r>
                    </a:p>
                  </a:txBody>
                  <a:tcPr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Black</a:t>
                      </a:r>
                      <a:r>
                        <a:rPr lang="en-US" sz="1600" baseline="0" dirty="0"/>
                        <a:t> race</a:t>
                      </a:r>
                      <a:r>
                        <a:rPr lang="en-US" sz="1600" dirty="0"/>
                        <a:t>, n (%)</a:t>
                      </a:r>
                    </a:p>
                  </a:txBody>
                  <a:tcPr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13 (93)</a:t>
                      </a:r>
                    </a:p>
                  </a:txBody>
                  <a:tcPr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Body</a:t>
                      </a:r>
                      <a:r>
                        <a:rPr lang="en-US" sz="1600" baseline="0" dirty="0"/>
                        <a:t> Mass Index (BM</a:t>
                      </a:r>
                      <a:r>
                        <a:rPr lang="en-US" sz="1600" dirty="0"/>
                        <a:t>I) ≥30 kg/m</a:t>
                      </a:r>
                      <a:r>
                        <a:rPr lang="en-US" sz="1600" baseline="30000" dirty="0"/>
                        <a:t>2</a:t>
                      </a:r>
                      <a:r>
                        <a:rPr lang="en-US" sz="1600" dirty="0"/>
                        <a:t>,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n (%)</a:t>
                      </a:r>
                    </a:p>
                  </a:txBody>
                  <a:tcPr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5 (36)</a:t>
                      </a:r>
                    </a:p>
                  </a:txBody>
                  <a:tcPr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IL28B genotype CC, n (%)</a:t>
                      </a:r>
                    </a:p>
                  </a:txBody>
                  <a:tcPr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2 (14)</a:t>
                      </a:r>
                    </a:p>
                  </a:txBody>
                  <a:tcPr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6252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 err="1"/>
                        <a:t>Knodell</a:t>
                      </a:r>
                      <a:r>
                        <a:rPr lang="en-US" sz="1600" dirty="0"/>
                        <a:t> Histology</a:t>
                      </a:r>
                      <a:r>
                        <a:rPr lang="en-US" sz="1600" baseline="0" dirty="0"/>
                        <a:t> Activity Index score, </a:t>
                      </a:r>
                      <a:r>
                        <a:rPr lang="en-US" sz="1600" dirty="0"/>
                        <a:t>n (%)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   0-1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   3-4</a:t>
                      </a:r>
                    </a:p>
                  </a:txBody>
                  <a:tcPr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r>
                        <a:rPr lang="en-US" sz="1600" dirty="0"/>
                        <a:t>7 (50)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7 (50)</a:t>
                      </a:r>
                    </a:p>
                  </a:txBody>
                  <a:tcPr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9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HCV GT-1</a:t>
                      </a:r>
                      <a:r>
                        <a:rPr lang="en-US" sz="1600" baseline="0" dirty="0"/>
                        <a:t> Subtype</a:t>
                      </a:r>
                      <a:br>
                        <a:rPr lang="en-US" sz="1600" baseline="0" dirty="0"/>
                      </a:br>
                      <a:r>
                        <a:rPr lang="en-US" sz="1600" baseline="0" dirty="0"/>
                        <a:t>   1a</a:t>
                      </a:r>
                      <a:br>
                        <a:rPr lang="en-US" sz="1600" baseline="0" dirty="0"/>
                      </a:br>
                      <a:r>
                        <a:rPr lang="en-US" sz="1600" baseline="0" dirty="0"/>
                        <a:t>   1b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r>
                        <a:rPr lang="en-US" sz="1600" dirty="0"/>
                        <a:t>8 (57)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6 (43)</a:t>
                      </a:r>
                    </a:p>
                  </a:txBody>
                  <a:tcPr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NS5B S282T</a:t>
                      </a:r>
                      <a:r>
                        <a:rPr lang="en-US" sz="1600" baseline="0" dirty="0"/>
                        <a:t> Mutation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1 (7)</a:t>
                      </a:r>
                    </a:p>
                  </a:txBody>
                  <a:tcPr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Median baseline HCV RNA, log</a:t>
                      </a:r>
                      <a:r>
                        <a:rPr lang="en-US" sz="1600" baseline="-25000" dirty="0"/>
                        <a:t>10</a:t>
                      </a:r>
                      <a:r>
                        <a:rPr lang="en-US" sz="1600" dirty="0"/>
                        <a:t> IU/ml (range)</a:t>
                      </a:r>
                    </a:p>
                  </a:txBody>
                  <a:tcPr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6.31 (5.50-6.76)</a:t>
                      </a:r>
                    </a:p>
                  </a:txBody>
                  <a:tcPr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906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/>
              <a:t>Ledipasvir-Sofosbuvir +/- Ribavirin in Treatment-experienced HCV GT 1</a:t>
            </a:r>
            <a:br>
              <a:rPr lang="en-US" sz="2200" dirty="0"/>
            </a:br>
            <a:r>
              <a:rPr lang="en-US" sz="2700" dirty="0"/>
              <a:t>NIAID Retreatment Study: 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Osinusi</a:t>
            </a:r>
            <a:r>
              <a:rPr lang="en-US" dirty="0"/>
              <a:t> A, et al. Ann Intern Med. 2014;161:634-8.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NIAID Retreatment: Virologic Response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1856491"/>
              </p:ext>
            </p:extLst>
          </p:nvPr>
        </p:nvGraphicFramePr>
        <p:xfrm>
          <a:off x="457200" y="1981200"/>
          <a:ext cx="8229600" cy="4297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Rectangle 20"/>
          <p:cNvSpPr/>
          <p:nvPr/>
        </p:nvSpPr>
        <p:spPr>
          <a:xfrm>
            <a:off x="2158613" y="5219696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rgbClr val="FFFFFF"/>
                </a:solidFill>
              </a:rPr>
              <a:t>14/14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544226" y="5219696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rgbClr val="FFFFFF"/>
                </a:solidFill>
              </a:rPr>
              <a:t>14/14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947158" y="5219696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rgbClr val="FFFFFF"/>
                </a:solidFill>
              </a:rPr>
              <a:t>14/14</a:t>
            </a:r>
          </a:p>
        </p:txBody>
      </p:sp>
    </p:spTree>
    <p:extLst>
      <p:ext uri="{BB962C8B-B14F-4D97-AF65-F5344CB8AC3E}">
        <p14:creationId xmlns:p14="http://schemas.microsoft.com/office/powerpoint/2010/main" val="158854222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Osinusi</a:t>
            </a:r>
            <a:r>
              <a:rPr lang="en-US" dirty="0"/>
              <a:t> A, et al. Ann Intern Med. 2014;161:634-8.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/>
              <a:t>Ledipasvir-Sofosbuvir +/- Ribavirin in Treatment-experienced HCV GT 1</a:t>
            </a:r>
            <a:br>
              <a:rPr lang="en-US" sz="2200" dirty="0"/>
            </a:br>
            <a:r>
              <a:rPr lang="en-US" sz="2700" dirty="0"/>
              <a:t>NIAID Retreatment Study: Conclusions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0" y="2656841"/>
          <a:ext cx="9144000" cy="2143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The fixed-dose combination of sofosbuvir plus ledipasvir was efficacious in a small cohort of patients with HCV GT-1 that relapsed after sofosbuvir plus ribavirin therapy, even in the setting</a:t>
                      </a:r>
                    </a:p>
                    <a:p>
                      <a:pPr>
                        <a:lnSpc>
                          <a:spcPts val="2800"/>
                        </a:lnSpc>
                      </a:pP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of advanced liver disease. Larger studies are needed to confirm</a:t>
                      </a:r>
                    </a:p>
                    <a:p>
                      <a:pPr>
                        <a:lnSpc>
                          <a:spcPts val="2800"/>
                        </a:lnSpc>
                      </a:pP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these preliminary efficacy results.”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09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37146</TotalTime>
  <Words>487</Words>
  <Application>Microsoft Office PowerPoint</Application>
  <PresentationFormat>On-screen Show (4:3)</PresentationFormat>
  <Paragraphs>58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Times New Roman</vt:lpstr>
      <vt:lpstr>Wingdings</vt:lpstr>
      <vt:lpstr>AETC_Master_Template_061510</vt:lpstr>
      <vt:lpstr>Ledipasvir-Sofosbuvir Retreatment with HCV Genotype 1 NIAID Retreatment</vt:lpstr>
      <vt:lpstr>Ledipasvir-Sofosbuvir Retreatment of SOF + RBV Failure in HCV GT 1 NIAID Retreatment Study: Features</vt:lpstr>
      <vt:lpstr>Ledipasvir-Sofosbuvir Retreatment of SOF + RBV Failure in HCV GT 1 NIAID Retreatment Study: Design</vt:lpstr>
      <vt:lpstr>Ledipasvir-Sofosbuvir +/- Ribavirin in Treatment-Experienced HCV GT 1 NIAID Retreatment Study: Baseline Characteristics</vt:lpstr>
      <vt:lpstr>Ledipasvir-Sofosbuvir +/- Ribavirin in Treatment-experienced HCV GT 1 NIAID Retreatment Study: Results</vt:lpstr>
      <vt:lpstr>Ledipasvir-Sofosbuvir +/- Ribavirin in Treatment-experienced HCV GT 1 NIAID Retreatment Study: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1425</cp:revision>
  <cp:lastPrinted>2019-10-21T18:40:24Z</cp:lastPrinted>
  <dcterms:created xsi:type="dcterms:W3CDTF">2010-11-28T05:36:22Z</dcterms:created>
  <dcterms:modified xsi:type="dcterms:W3CDTF">2020-07-22T20:18:11Z</dcterms:modified>
</cp:coreProperties>
</file>