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4"/>
  </p:notesMasterIdLst>
  <p:handoutMasterIdLst>
    <p:handoutMasterId r:id="rId15"/>
  </p:handoutMasterIdLst>
  <p:sldIdLst>
    <p:sldId id="646" r:id="rId2"/>
    <p:sldId id="647" r:id="rId3"/>
    <p:sldId id="648" r:id="rId4"/>
    <p:sldId id="649" r:id="rId5"/>
    <p:sldId id="653" r:id="rId6"/>
    <p:sldId id="650" r:id="rId7"/>
    <p:sldId id="656" r:id="rId8"/>
    <p:sldId id="703" r:id="rId9"/>
    <p:sldId id="704" r:id="rId10"/>
    <p:sldId id="660" r:id="rId11"/>
    <p:sldId id="663" r:id="rId12"/>
    <p:sldId id="999" r:id="rId13"/>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 initials="MFA" lastIdx="43" clrIdx="0">
    <p:extLst>
      <p:ext uri="{19B8F6BF-5375-455C-9EA6-DF929625EA0E}">
        <p15:presenceInfo xmlns:p15="http://schemas.microsoft.com/office/powerpoint/2012/main" userId="714ddc0a6c47b6bf" providerId="Windows Live"/>
      </p:ext>
    </p:extLst>
  </p:cmAuthor>
  <p:cmAuthor id="2" name="David H. Spach" initials="DHS" lastIdx="2" clrIdx="1">
    <p:extLst>
      <p:ext uri="{19B8F6BF-5375-455C-9EA6-DF929625EA0E}">
        <p15:presenceInfo xmlns:p15="http://schemas.microsoft.com/office/powerpoint/2012/main" userId="S::spach@uw.edu::fcbd4324-3f6d-45e2-8ec5-76a21d2e96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8400"/>
    <a:srgbClr val="005B9D"/>
    <a:srgbClr val="CDD3DD"/>
    <a:srgbClr val="E1E1E1"/>
    <a:srgbClr val="3D7A97"/>
    <a:srgbClr val="618A35"/>
    <a:srgbClr val="386C9D"/>
    <a:srgbClr val="6B5A66"/>
    <a:srgbClr val="7C6977"/>
    <a:srgbClr val="55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94" autoAdjust="0"/>
    <p:restoredTop sz="85486" autoAdjust="0"/>
  </p:normalViewPr>
  <p:slideViewPr>
    <p:cSldViewPr snapToGrid="0" showGuides="1">
      <p:cViewPr varScale="1">
        <p:scale>
          <a:sx n="148" d="100"/>
          <a:sy n="148" d="100"/>
        </p:scale>
        <p:origin x="992"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LDV-SOF + RBV x 12 weeks</c:v>
                </c:pt>
              </c:strCache>
            </c:strRef>
          </c:tx>
          <c:spPr>
            <a:solidFill>
              <a:srgbClr val="6B5A66"/>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A996-2947-9A57-B0C8DDEF5128}"/>
              </c:ext>
            </c:extLst>
          </c:dPt>
          <c:dPt>
            <c:idx val="1"/>
            <c:invertIfNegative val="0"/>
            <c:bubble3D val="0"/>
            <c:extLst>
              <c:ext xmlns:c16="http://schemas.microsoft.com/office/drawing/2014/chart" uri="{C3380CC4-5D6E-409C-BE32-E72D297353CC}">
                <c16:uniqueId val="{00000001-A996-2947-9A57-B0C8DDEF5128}"/>
              </c:ext>
            </c:extLst>
          </c:dPt>
          <c:dPt>
            <c:idx val="2"/>
            <c:invertIfNegative val="0"/>
            <c:bubble3D val="0"/>
            <c:extLst>
              <c:ext xmlns:c16="http://schemas.microsoft.com/office/drawing/2014/chart" uri="{C3380CC4-5D6E-409C-BE32-E72D297353CC}">
                <c16:uniqueId val="{00000002-A996-2947-9A57-B0C8DDEF5128}"/>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CTP B</c:v>
                </c:pt>
                <c:pt idx="2">
                  <c:v>CTP C</c:v>
                </c:pt>
              </c:strCache>
            </c:strRef>
          </c:cat>
          <c:val>
            <c:numRef>
              <c:f>Sheet1!$B$2:$B$4</c:f>
              <c:numCache>
                <c:formatCode>0.0</c:formatCode>
                <c:ptCount val="3"/>
                <c:pt idx="0">
                  <c:v>86.5</c:v>
                </c:pt>
                <c:pt idx="1">
                  <c:v>86.7</c:v>
                </c:pt>
                <c:pt idx="2">
                  <c:v>86.4</c:v>
                </c:pt>
              </c:numCache>
            </c:numRef>
          </c:val>
          <c:extLst>
            <c:ext xmlns:c16="http://schemas.microsoft.com/office/drawing/2014/chart" uri="{C3380CC4-5D6E-409C-BE32-E72D297353CC}">
              <c16:uniqueId val="{00000003-A996-2947-9A57-B0C8DDEF5128}"/>
            </c:ext>
          </c:extLst>
        </c:ser>
        <c:ser>
          <c:idx val="1"/>
          <c:order val="1"/>
          <c:tx>
            <c:v>LDV-SOF + RBV x 24 weeks</c:v>
          </c:tx>
          <c:spPr>
            <a:solidFill>
              <a:srgbClr val="386C9D"/>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CTP B</c:v>
                </c:pt>
                <c:pt idx="2">
                  <c:v>CTP C</c:v>
                </c:pt>
              </c:strCache>
            </c:strRef>
          </c:cat>
          <c:val>
            <c:numRef>
              <c:f>Sheet1!$C$2:$C$4</c:f>
              <c:numCache>
                <c:formatCode>0.0</c:formatCode>
                <c:ptCount val="3"/>
                <c:pt idx="0">
                  <c:v>88</c:v>
                </c:pt>
                <c:pt idx="1">
                  <c:v>88.9</c:v>
                </c:pt>
                <c:pt idx="2">
                  <c:v>87</c:v>
                </c:pt>
              </c:numCache>
            </c:numRef>
          </c:val>
          <c:extLst>
            <c:ext xmlns:c16="http://schemas.microsoft.com/office/drawing/2014/chart" uri="{C3380CC4-5D6E-409C-BE32-E72D297353CC}">
              <c16:uniqueId val="{00000004-A996-2947-9A57-B0C8DDEF5128}"/>
            </c:ext>
          </c:extLst>
        </c:ser>
        <c:dLbls>
          <c:showLegendKey val="0"/>
          <c:showVal val="1"/>
          <c:showCatName val="0"/>
          <c:showSerName val="0"/>
          <c:showPercent val="0"/>
          <c:showBubbleSize val="0"/>
        </c:dLbls>
        <c:gapWidth val="90"/>
        <c:axId val="1824837784"/>
        <c:axId val="1824917672"/>
      </c:barChart>
      <c:catAx>
        <c:axId val="1824837784"/>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824917672"/>
        <c:crosses val="autoZero"/>
        <c:auto val="1"/>
        <c:lblAlgn val="ctr"/>
        <c:lblOffset val="10"/>
        <c:tickLblSkip val="1"/>
        <c:tickMarkSkip val="1"/>
        <c:noMultiLvlLbl val="0"/>
      </c:catAx>
      <c:valAx>
        <c:axId val="1824917672"/>
        <c:scaling>
          <c:orientation val="minMax"/>
          <c:max val="100"/>
          <c:min val="0"/>
        </c:scaling>
        <c:delete val="0"/>
        <c:axPos val="l"/>
        <c:title>
          <c:tx>
            <c:rich>
              <a:bodyPr/>
              <a:lstStyle/>
              <a:p>
                <a:pPr>
                  <a:defRPr sz="1400"/>
                </a:pPr>
                <a:r>
                  <a:rPr lang="en-US" sz="1400"/>
                  <a:t>Patients (%) with SVR 12</a:t>
                </a:r>
              </a:p>
            </c:rich>
          </c:tx>
          <c:layout>
            <c:manualLayout>
              <c:xMode val="edge"/>
              <c:yMode val="edge"/>
              <c:x val="3.6809851893513301E-3"/>
              <c:y val="0.1795254245327770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8248377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39470540130541"/>
          <c:y val="3.3022967343023797E-2"/>
          <c:w val="0.74818382077240297"/>
          <c:h val="8.0726462290953996E-2"/>
        </c:manualLayout>
      </c:layout>
      <c:overlay val="0"/>
      <c:spPr>
        <a:noFill/>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722440944881899"/>
          <c:w val="0.88154949381327297"/>
          <c:h val="0.77450502798595899"/>
        </c:manualLayout>
      </c:layout>
      <c:barChart>
        <c:barDir val="col"/>
        <c:grouping val="clustered"/>
        <c:varyColors val="0"/>
        <c:ser>
          <c:idx val="0"/>
          <c:order val="0"/>
          <c:tx>
            <c:strRef>
              <c:f>Sheet1!$B$1</c:f>
              <c:strCache>
                <c:ptCount val="1"/>
                <c:pt idx="0">
                  <c:v>LDV-SOF + RBV x 12 weeks</c:v>
                </c:pt>
              </c:strCache>
            </c:strRef>
          </c:tx>
          <c:spPr>
            <a:solidFill>
              <a:srgbClr val="557077"/>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27BB-DA4D-9C8C-FE7D99CEE4D2}"/>
              </c:ext>
            </c:extLst>
          </c:dPt>
          <c:dPt>
            <c:idx val="1"/>
            <c:invertIfNegative val="0"/>
            <c:bubble3D val="0"/>
            <c:extLst>
              <c:ext xmlns:c16="http://schemas.microsoft.com/office/drawing/2014/chart" uri="{C3380CC4-5D6E-409C-BE32-E72D297353CC}">
                <c16:uniqueId val="{00000001-27BB-DA4D-9C8C-FE7D99CEE4D2}"/>
              </c:ext>
            </c:extLst>
          </c:dPt>
          <c:dPt>
            <c:idx val="2"/>
            <c:invertIfNegative val="0"/>
            <c:bubble3D val="0"/>
            <c:extLst>
              <c:ext xmlns:c16="http://schemas.microsoft.com/office/drawing/2014/chart" uri="{C3380CC4-5D6E-409C-BE32-E72D297353CC}">
                <c16:uniqueId val="{00000002-27BB-DA4D-9C8C-FE7D99CEE4D2}"/>
              </c:ext>
            </c:extLst>
          </c:dPt>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F0-F3</c:v>
                </c:pt>
                <c:pt idx="1">
                  <c:v>CTP A</c:v>
                </c:pt>
                <c:pt idx="2">
                  <c:v>CTP B</c:v>
                </c:pt>
                <c:pt idx="3">
                  <c:v>CTP C</c:v>
                </c:pt>
                <c:pt idx="4">
                  <c:v>FCH</c:v>
                </c:pt>
              </c:strCache>
            </c:strRef>
          </c:cat>
          <c:val>
            <c:numRef>
              <c:f>Sheet1!$B$2:$B$6</c:f>
              <c:numCache>
                <c:formatCode>0.0</c:formatCode>
                <c:ptCount val="5"/>
                <c:pt idx="0">
                  <c:v>96.4</c:v>
                </c:pt>
                <c:pt idx="1">
                  <c:v>96.2</c:v>
                </c:pt>
                <c:pt idx="2">
                  <c:v>84.6</c:v>
                </c:pt>
                <c:pt idx="3">
                  <c:v>60</c:v>
                </c:pt>
                <c:pt idx="4">
                  <c:v>100</c:v>
                </c:pt>
              </c:numCache>
            </c:numRef>
          </c:val>
          <c:extLst>
            <c:ext xmlns:c16="http://schemas.microsoft.com/office/drawing/2014/chart" uri="{C3380CC4-5D6E-409C-BE32-E72D297353CC}">
              <c16:uniqueId val="{00000003-27BB-DA4D-9C8C-FE7D99CEE4D2}"/>
            </c:ext>
          </c:extLst>
        </c:ser>
        <c:ser>
          <c:idx val="1"/>
          <c:order val="1"/>
          <c:tx>
            <c:v>LDV-SOF + RBV x 24 weeks</c:v>
          </c:tx>
          <c:spPr>
            <a:solidFill>
              <a:srgbClr val="7C6977"/>
            </a:solidFill>
            <a:ln w="12700">
              <a:noFill/>
            </a:ln>
            <a:effectLst/>
            <a:scene3d>
              <a:camera prst="orthographicFront"/>
              <a:lightRig rig="threePt" dir="t"/>
            </a:scene3d>
            <a:sp3d>
              <a:bevelT/>
            </a:sp3d>
          </c:spPr>
          <c:invertIfNegative val="0"/>
          <c:dLbls>
            <c:numFmt formatCode="0" sourceLinked="0"/>
            <c:spPr>
              <a:solidFill>
                <a:sysClr val="window" lastClr="FFFFFF">
                  <a:alpha val="50000"/>
                </a:sysClr>
              </a:solidFill>
              <a:ln>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F0-F3</c:v>
                </c:pt>
                <c:pt idx="1">
                  <c:v>CTP A</c:v>
                </c:pt>
                <c:pt idx="2">
                  <c:v>CTP B</c:v>
                </c:pt>
                <c:pt idx="3">
                  <c:v>CTP C</c:v>
                </c:pt>
                <c:pt idx="4">
                  <c:v>FCH</c:v>
                </c:pt>
              </c:strCache>
            </c:strRef>
          </c:cat>
          <c:val>
            <c:numRef>
              <c:f>Sheet1!$C$2:$C$6</c:f>
              <c:numCache>
                <c:formatCode>0.0</c:formatCode>
                <c:ptCount val="5"/>
                <c:pt idx="0">
                  <c:v>98.2</c:v>
                </c:pt>
                <c:pt idx="1">
                  <c:v>96</c:v>
                </c:pt>
                <c:pt idx="2">
                  <c:v>88.4</c:v>
                </c:pt>
                <c:pt idx="3">
                  <c:v>75</c:v>
                </c:pt>
                <c:pt idx="4" formatCode="General">
                  <c:v>100</c:v>
                </c:pt>
              </c:numCache>
            </c:numRef>
          </c:val>
          <c:extLst>
            <c:ext xmlns:c16="http://schemas.microsoft.com/office/drawing/2014/chart" uri="{C3380CC4-5D6E-409C-BE32-E72D297353CC}">
              <c16:uniqueId val="{00000004-27BB-DA4D-9C8C-FE7D99CEE4D2}"/>
            </c:ext>
          </c:extLst>
        </c:ser>
        <c:dLbls>
          <c:showLegendKey val="0"/>
          <c:showVal val="1"/>
          <c:showCatName val="0"/>
          <c:showSerName val="0"/>
          <c:showPercent val="0"/>
          <c:showBubbleSize val="0"/>
        </c:dLbls>
        <c:gapWidth val="90"/>
        <c:axId val="1898112616"/>
        <c:axId val="1898095848"/>
      </c:barChart>
      <c:catAx>
        <c:axId val="18981126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898095848"/>
        <c:crosses val="autoZero"/>
        <c:auto val="1"/>
        <c:lblAlgn val="ctr"/>
        <c:lblOffset val="10"/>
        <c:tickLblSkip val="1"/>
        <c:tickMarkSkip val="1"/>
        <c:noMultiLvlLbl val="0"/>
      </c:catAx>
      <c:valAx>
        <c:axId val="1898095848"/>
        <c:scaling>
          <c:orientation val="minMax"/>
          <c:max val="100"/>
          <c:min val="0"/>
        </c:scaling>
        <c:delete val="0"/>
        <c:axPos val="l"/>
        <c:title>
          <c:tx>
            <c:rich>
              <a:bodyPr/>
              <a:lstStyle/>
              <a:p>
                <a:pPr>
                  <a:defRPr/>
                </a:pPr>
                <a:r>
                  <a:rPr lang="en-US"/>
                  <a:t>Patients (%) with SVR 12</a:t>
                </a:r>
              </a:p>
            </c:rich>
          </c:tx>
          <c:layout>
            <c:manualLayout>
              <c:xMode val="edge"/>
              <c:yMode val="edge"/>
              <c:x val="5.2241907261592301E-3"/>
              <c:y val="0.1631854382172816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89811261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39470540130541"/>
          <c:y val="3.3022967343023797E-2"/>
          <c:w val="0.74818382077240297"/>
          <c:h val="8.0726462290953996E-2"/>
        </c:manualLayout>
      </c:layout>
      <c:overlay val="0"/>
      <c:spPr>
        <a:noFill/>
        <a:ln>
          <a:noFill/>
        </a:ln>
      </c:sp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a:t>
            </a:fld>
            <a:endParaRPr lang="en-US" dirty="0"/>
          </a:p>
        </p:txBody>
      </p:sp>
    </p:spTree>
    <p:extLst>
      <p:ext uri="{BB962C8B-B14F-4D97-AF65-F5344CB8AC3E}">
        <p14:creationId xmlns:p14="http://schemas.microsoft.com/office/powerpoint/2010/main" val="1711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a:t>
            </a:fld>
            <a:endParaRPr lang="en-US"/>
          </a:p>
        </p:txBody>
      </p:sp>
    </p:spTree>
    <p:extLst>
      <p:ext uri="{BB962C8B-B14F-4D97-AF65-F5344CB8AC3E}">
        <p14:creationId xmlns:p14="http://schemas.microsoft.com/office/powerpoint/2010/main" val="289269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a:t>
            </a:fld>
            <a:endParaRPr lang="en-US" dirty="0"/>
          </a:p>
        </p:txBody>
      </p:sp>
    </p:spTree>
    <p:extLst>
      <p:ext uri="{BB962C8B-B14F-4D97-AF65-F5344CB8AC3E}">
        <p14:creationId xmlns:p14="http://schemas.microsoft.com/office/powerpoint/2010/main" val="203860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a:t>
            </a:fld>
            <a:endParaRPr lang="en-US" dirty="0"/>
          </a:p>
        </p:txBody>
      </p:sp>
    </p:spTree>
    <p:extLst>
      <p:ext uri="{BB962C8B-B14F-4D97-AF65-F5344CB8AC3E}">
        <p14:creationId xmlns:p14="http://schemas.microsoft.com/office/powerpoint/2010/main" val="4211702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a:solidFill>
                    <a:schemeClr val="tx1">
                      <a:lumMod val="75000"/>
                      <a:lumOff val="25000"/>
                    </a:schemeClr>
                  </a:solidFill>
                  <a:latin typeface="Corbel" panose="020B0503020204020204" pitchFamily="34" charset="0"/>
                  <a:cs typeface="Calibri" panose="020F0502020204030204" pitchFamily="34" charset="0"/>
                </a:rPr>
                <a:t>www.hepatitisC.uw.edu</a:t>
              </a: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7835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4131116-A80C-D943-92A9-B0AF257E745D}"/>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03" r:id="rId8"/>
    <p:sldLayoutId id="2147483723" r:id="rId9"/>
    <p:sldLayoutId id="2147483729" r:id="rId10"/>
    <p:sldLayoutId id="2147483730" r:id="rId11"/>
    <p:sldLayoutId id="2147483727" r:id="rId12"/>
    <p:sldLayoutId id="2147483695" r:id="rId13"/>
    <p:sldLayoutId id="2147483697" r:id="rId14"/>
    <p:sldLayoutId id="2147483725" r:id="rId15"/>
    <p:sldLayoutId id="2147483698" r:id="rId16"/>
    <p:sldLayoutId id="2147483704" r:id="rId17"/>
    <p:sldLayoutId id="2147483724" r:id="rId18"/>
    <p:sldLayoutId id="2147483705" r:id="rId19"/>
    <p:sldLayoutId id="2147483696" r:id="rId20"/>
    <p:sldLayoutId id="2147483726" r:id="rId21"/>
    <p:sldLayoutId id="2147483707" r:id="rId22"/>
    <p:sldLayoutId id="2147483708" r:id="rId23"/>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tIns="0" bIns="0" anchor="ctr">
            <a:normAutofit/>
          </a:bodyPr>
          <a:lstStyle/>
          <a:p>
            <a:pPr>
              <a:lnSpc>
                <a:spcPts val="2400"/>
              </a:lnSpc>
            </a:pPr>
            <a:r>
              <a:rPr lang="en-US" sz="1800" dirty="0">
                <a:solidFill>
                  <a:srgbClr val="001D48"/>
                </a:solidFill>
              </a:rPr>
              <a:t>Ledipasvir-Sofosbuvir + RBV in HCV GT 1,4 and Advanced Liver Disease</a:t>
            </a:r>
            <a:br>
              <a:rPr lang="en-US" sz="1500" dirty="0">
                <a:solidFill>
                  <a:srgbClr val="001D48"/>
                </a:solidFill>
              </a:rPr>
            </a:br>
            <a:r>
              <a:rPr lang="en-US" sz="2400" dirty="0">
                <a:solidFill>
                  <a:srgbClr val="001D48"/>
                </a:solidFill>
              </a:rPr>
              <a:t>SOLAR-1 (Cohorts A and B)</a:t>
            </a:r>
          </a:p>
        </p:txBody>
      </p:sp>
      <p:sp>
        <p:nvSpPr>
          <p:cNvPr id="2" name="Text Placeholder 1">
            <a:extLst>
              <a:ext uri="{FF2B5EF4-FFF2-40B4-BE49-F238E27FC236}">
                <a16:creationId xmlns:a16="http://schemas.microsoft.com/office/drawing/2014/main" id="{3A54AFCC-A58E-5243-A9C3-F4C8E7F6098F}"/>
              </a:ext>
            </a:extLst>
          </p:cNvPr>
          <p:cNvSpPr>
            <a:spLocks noGrp="1"/>
          </p:cNvSpPr>
          <p:nvPr>
            <p:ph type="body" sz="quarter" idx="15"/>
          </p:nvPr>
        </p:nvSpPr>
        <p:spPr/>
        <p:txBody>
          <a:bodyPr/>
          <a:lstStyle/>
          <a:p>
            <a:r>
              <a:rPr lang="en-US" dirty="0"/>
              <a:t>Source: Charlton M, et al. Gastroenterology. 2015;149:649-59.</a:t>
            </a:r>
          </a:p>
        </p:txBody>
      </p:sp>
      <p:sp>
        <p:nvSpPr>
          <p:cNvPr id="5" name="Text Placeholder 4">
            <a:extLst>
              <a:ext uri="{FF2B5EF4-FFF2-40B4-BE49-F238E27FC236}">
                <a16:creationId xmlns:a16="http://schemas.microsoft.com/office/drawing/2014/main" id="{DEFF06B5-D24E-C845-B4ED-3CFF852A047D}"/>
              </a:ext>
            </a:extLst>
          </p:cNvPr>
          <p:cNvSpPr>
            <a:spLocks noGrp="1"/>
          </p:cNvSpPr>
          <p:nvPr>
            <p:ph type="body" idx="1"/>
          </p:nvPr>
        </p:nvSpPr>
        <p:spPr/>
        <p:txBody>
          <a:bodyPr/>
          <a:lstStyle/>
          <a:p>
            <a:r>
              <a:rPr lang="en-US" dirty="0">
                <a:cs typeface="Arial"/>
              </a:rPr>
              <a:t>Treatment Naïve and </a:t>
            </a:r>
            <a:r>
              <a:rPr lang="en-US" dirty="0"/>
              <a:t>Treatment </a:t>
            </a:r>
            <a:r>
              <a:rPr lang="en-US" dirty="0">
                <a:latin typeface="Arial"/>
                <a:cs typeface="Arial"/>
              </a:rPr>
              <a:t>Experienced</a:t>
            </a:r>
            <a:r>
              <a:rPr lang="en-US" dirty="0"/>
              <a:t>, Phase 2 </a:t>
            </a:r>
          </a:p>
        </p:txBody>
      </p:sp>
    </p:spTree>
    <p:extLst>
      <p:ext uri="{BB962C8B-B14F-4D97-AF65-F5344CB8AC3E}">
        <p14:creationId xmlns:p14="http://schemas.microsoft.com/office/powerpoint/2010/main" val="193958408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37266"/>
            <a:ext cx="8515350" cy="742950"/>
          </a:xfrm>
        </p:spPr>
        <p:txBody>
          <a:bodyPr>
            <a:normAutofit/>
          </a:bodyPr>
          <a:lstStyle/>
          <a:p>
            <a:pPr>
              <a:lnSpc>
                <a:spcPts val="2100"/>
              </a:lnSpc>
            </a:pPr>
            <a:r>
              <a:rPr lang="en-US" sz="2000" dirty="0"/>
              <a:t>Ledipasvir-Sofosbuvir + Ribavirin in HCV GT 1,4</a:t>
            </a:r>
            <a:br>
              <a:rPr lang="en-US" sz="2000" dirty="0"/>
            </a:br>
            <a:r>
              <a:rPr lang="en-US" sz="2000" dirty="0"/>
              <a:t>SOLAR-1 (Cohort B = Post-transplantation):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SOLAR-1 Cohort B (Post-Transplantation): SVR12 Results</a:t>
            </a:r>
          </a:p>
        </p:txBody>
      </p:sp>
      <p:sp>
        <p:nvSpPr>
          <p:cNvPr id="7" name="Content Placeholder 6"/>
          <p:cNvSpPr>
            <a:spLocks noGrp="1"/>
          </p:cNvSpPr>
          <p:nvPr>
            <p:ph type="body" sz="quarter" idx="14"/>
          </p:nvPr>
        </p:nvSpPr>
        <p:spPr/>
        <p:txBody>
          <a:bodyPr/>
          <a:lstStyle/>
          <a:p>
            <a:r>
              <a:rPr lang="en-US" dirty="0"/>
              <a:t>Source: Charlton M, et al. Gastroenterology. 2015;149:649-59.</a:t>
            </a:r>
          </a:p>
        </p:txBody>
      </p:sp>
      <p:graphicFrame>
        <p:nvGraphicFramePr>
          <p:cNvPr id="12" name="Chart 11"/>
          <p:cNvGraphicFramePr>
            <a:graphicFrameLocks/>
          </p:cNvGraphicFramePr>
          <p:nvPr>
            <p:extLst>
              <p:ext uri="{D42A27DB-BD31-4B8C-83A1-F6EECF244321}">
                <p14:modId xmlns:p14="http://schemas.microsoft.com/office/powerpoint/2010/main" val="2717945402"/>
              </p:ext>
            </p:extLst>
          </p:nvPr>
        </p:nvGraphicFramePr>
        <p:xfrm>
          <a:off x="457200" y="1382469"/>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6421226" y="3860012"/>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3/4</a:t>
            </a:r>
          </a:p>
        </p:txBody>
      </p:sp>
      <p:sp>
        <p:nvSpPr>
          <p:cNvPr id="25" name="Rectangle 24"/>
          <p:cNvSpPr/>
          <p:nvPr/>
        </p:nvSpPr>
        <p:spPr>
          <a:xfrm>
            <a:off x="5897164" y="3868462"/>
            <a:ext cx="482387" cy="2709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3/5</a:t>
            </a:r>
          </a:p>
        </p:txBody>
      </p:sp>
      <p:sp>
        <p:nvSpPr>
          <p:cNvPr id="28" name="Rectangle 25"/>
          <p:cNvSpPr>
            <a:spLocks noChangeArrowheads="1"/>
          </p:cNvSpPr>
          <p:nvPr/>
        </p:nvSpPr>
        <p:spPr bwMode="auto">
          <a:xfrm>
            <a:off x="1146737" y="4506894"/>
            <a:ext cx="7467423" cy="307582"/>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ts val="0"/>
              </a:spcBef>
            </a:pPr>
            <a:r>
              <a:rPr lang="en-US" sz="1000" b="1" dirty="0">
                <a:latin typeface="Arial" pitchFamily="22" charset="0"/>
              </a:rPr>
              <a:t>Abbreviations: </a:t>
            </a:r>
            <a:r>
              <a:rPr lang="en-US" sz="1000" dirty="0">
                <a:latin typeface="Arial" pitchFamily="22" charset="0"/>
              </a:rPr>
              <a:t>CTP = Child-Turcotte-Pugh; FCH = fibrosing cholestatic hepatitis </a:t>
            </a:r>
          </a:p>
        </p:txBody>
      </p:sp>
      <p:sp>
        <p:nvSpPr>
          <p:cNvPr id="15" name="Rectangle 14"/>
          <p:cNvSpPr/>
          <p:nvPr/>
        </p:nvSpPr>
        <p:spPr>
          <a:xfrm>
            <a:off x="4929817" y="3868462"/>
            <a:ext cx="544131"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23/26</a:t>
            </a:r>
          </a:p>
        </p:txBody>
      </p:sp>
      <p:sp>
        <p:nvSpPr>
          <p:cNvPr id="16" name="Rectangle 15"/>
          <p:cNvSpPr/>
          <p:nvPr/>
        </p:nvSpPr>
        <p:spPr>
          <a:xfrm>
            <a:off x="4413557" y="3861994"/>
            <a:ext cx="551406"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22/26</a:t>
            </a:r>
          </a:p>
        </p:txBody>
      </p:sp>
      <p:sp>
        <p:nvSpPr>
          <p:cNvPr id="17" name="Rectangle 16"/>
          <p:cNvSpPr/>
          <p:nvPr/>
        </p:nvSpPr>
        <p:spPr>
          <a:xfrm>
            <a:off x="3455243" y="3864995"/>
            <a:ext cx="56992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24/25</a:t>
            </a:r>
          </a:p>
        </p:txBody>
      </p:sp>
      <p:sp>
        <p:nvSpPr>
          <p:cNvPr id="18" name="Rectangle 17"/>
          <p:cNvSpPr/>
          <p:nvPr/>
        </p:nvSpPr>
        <p:spPr>
          <a:xfrm>
            <a:off x="2950884" y="3849530"/>
            <a:ext cx="594012"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25/26</a:t>
            </a:r>
          </a:p>
        </p:txBody>
      </p:sp>
      <p:sp>
        <p:nvSpPr>
          <p:cNvPr id="19" name="Rectangle 18"/>
          <p:cNvSpPr/>
          <p:nvPr/>
        </p:nvSpPr>
        <p:spPr>
          <a:xfrm>
            <a:off x="2016915" y="3860012"/>
            <a:ext cx="562663"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55/56</a:t>
            </a:r>
          </a:p>
        </p:txBody>
      </p:sp>
      <p:sp>
        <p:nvSpPr>
          <p:cNvPr id="20" name="Rectangle 19"/>
          <p:cNvSpPr/>
          <p:nvPr/>
        </p:nvSpPr>
        <p:spPr>
          <a:xfrm>
            <a:off x="1502390" y="3861994"/>
            <a:ext cx="57771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53/55</a:t>
            </a:r>
          </a:p>
        </p:txBody>
      </p:sp>
      <p:sp>
        <p:nvSpPr>
          <p:cNvPr id="21" name="Rectangle 20"/>
          <p:cNvSpPr/>
          <p:nvPr/>
        </p:nvSpPr>
        <p:spPr>
          <a:xfrm>
            <a:off x="7876437" y="3860011"/>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2/2</a:t>
            </a:r>
          </a:p>
        </p:txBody>
      </p:sp>
      <p:sp>
        <p:nvSpPr>
          <p:cNvPr id="22" name="Rectangle 21"/>
          <p:cNvSpPr/>
          <p:nvPr/>
        </p:nvSpPr>
        <p:spPr>
          <a:xfrm>
            <a:off x="7367452" y="3849529"/>
            <a:ext cx="48238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4/4</a:t>
            </a:r>
          </a:p>
        </p:txBody>
      </p:sp>
    </p:spTree>
    <p:extLst>
      <p:ext uri="{BB962C8B-B14F-4D97-AF65-F5344CB8AC3E}">
        <p14:creationId xmlns:p14="http://schemas.microsoft.com/office/powerpoint/2010/main" val="408945353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37266"/>
            <a:ext cx="8515350" cy="742950"/>
          </a:xfrm>
        </p:spPr>
        <p:txBody>
          <a:bodyPr>
            <a:normAutofit/>
          </a:bodyPr>
          <a:lstStyle/>
          <a:p>
            <a:r>
              <a:rPr lang="en-US" sz="2000" dirty="0"/>
              <a:t>Ledipasvir-Sofosbuvir + RBV in Advanced Liver Disease</a:t>
            </a:r>
            <a:br>
              <a:rPr lang="en-US" sz="2000" dirty="0"/>
            </a:br>
            <a:r>
              <a:rPr lang="en-US" sz="2000" dirty="0"/>
              <a:t>SOLAR-1 (Cohorts A and B): Conclusion</a:t>
            </a:r>
          </a:p>
        </p:txBody>
      </p:sp>
      <p:sp>
        <p:nvSpPr>
          <p:cNvPr id="2" name="Content Placeholder 1"/>
          <p:cNvSpPr>
            <a:spLocks noGrp="1"/>
          </p:cNvSpPr>
          <p:nvPr>
            <p:ph type="body" sz="quarter" idx="14"/>
          </p:nvPr>
        </p:nvSpPr>
        <p:spPr/>
        <p:txBody>
          <a:bodyPr/>
          <a:lstStyle/>
          <a:p>
            <a:r>
              <a:rPr lang="en-US" dirty="0"/>
              <a:t>Source: Charlton M, et al. Gastroenterology. 2015; 149:649-59.</a:t>
            </a:r>
          </a:p>
        </p:txBody>
      </p:sp>
      <p:sp>
        <p:nvSpPr>
          <p:cNvPr id="3" name="Content Placeholder 2">
            <a:extLst>
              <a:ext uri="{FF2B5EF4-FFF2-40B4-BE49-F238E27FC236}">
                <a16:creationId xmlns:a16="http://schemas.microsoft.com/office/drawing/2014/main" id="{12D346C9-2FEE-9649-9B04-7199FA062C18}"/>
              </a:ext>
            </a:extLst>
          </p:cNvPr>
          <p:cNvSpPr>
            <a:spLocks noGrp="1"/>
          </p:cNvSpPr>
          <p:nvPr>
            <p:ph sz="half" idx="2"/>
          </p:nvPr>
        </p:nvSpPr>
        <p:spPr>
          <a:xfrm>
            <a:off x="0" y="2008659"/>
            <a:ext cx="9144000" cy="1121891"/>
          </a:xfrm>
        </p:spPr>
        <p:txBody>
          <a:bodyPr/>
          <a:lstStyle/>
          <a:p>
            <a:r>
              <a:rPr lang="en-US" b="1" dirty="0">
                <a:solidFill>
                  <a:srgbClr val="C00000"/>
                </a:solidFill>
                <a:latin typeface="Arial"/>
                <a:cs typeface="Arial"/>
              </a:rPr>
              <a:t>Conclusions</a:t>
            </a:r>
            <a:r>
              <a:rPr lang="en-US" dirty="0">
                <a:solidFill>
                  <a:schemeClr val="tx1"/>
                </a:solidFill>
                <a:latin typeface="Arial"/>
                <a:cs typeface="Arial"/>
              </a:rPr>
              <a:t>: “</a:t>
            </a:r>
            <a:r>
              <a:rPr lang="en-US" dirty="0">
                <a:latin typeface="Arial"/>
                <a:cs typeface="Arial"/>
              </a:rPr>
              <a:t>The combination of ledipasvir, sofosbuvir, and ribavirin for 12 weeks produced high rates of SVR12 in patients with advanced liver disease, including those with decompensated cirrhosis before and after liver transplantation.” </a:t>
            </a:r>
          </a:p>
        </p:txBody>
      </p:sp>
    </p:spTree>
    <p:extLst>
      <p:ext uri="{BB962C8B-B14F-4D97-AF65-F5344CB8AC3E}">
        <p14:creationId xmlns:p14="http://schemas.microsoft.com/office/powerpoint/2010/main" val="4081122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377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Ledipasvir-Sofosbuvir + Ribavirin in Advanced Liver Disease</a:t>
            </a:r>
            <a:br>
              <a:rPr lang="en-US" sz="2000" dirty="0"/>
            </a:br>
            <a:r>
              <a:rPr lang="en-US" sz="2000" dirty="0"/>
              <a:t>SOLAR-1 (Cohorts A and B): Features</a:t>
            </a:r>
          </a:p>
        </p:txBody>
      </p:sp>
      <p:sp>
        <p:nvSpPr>
          <p:cNvPr id="6" name="Content Placeholder 5"/>
          <p:cNvSpPr>
            <a:spLocks noGrp="1"/>
          </p:cNvSpPr>
          <p:nvPr>
            <p:ph type="body" sz="quarter" idx="14"/>
          </p:nvPr>
        </p:nvSpPr>
        <p:spPr/>
        <p:txBody>
          <a:bodyPr/>
          <a:lstStyle/>
          <a:p>
            <a:r>
              <a:rPr lang="en-US" dirty="0"/>
              <a:t>Source: Charlton M, et al. Gastroenterology. 2015;149:649-59.</a:t>
            </a:r>
          </a:p>
        </p:txBody>
      </p:sp>
      <p:sp>
        <p:nvSpPr>
          <p:cNvPr id="3" name="Content Placeholder 2">
            <a:extLst>
              <a:ext uri="{FF2B5EF4-FFF2-40B4-BE49-F238E27FC236}">
                <a16:creationId xmlns:a16="http://schemas.microsoft.com/office/drawing/2014/main" id="{85F5663F-25CD-9C46-943D-056B98917B88}"/>
              </a:ext>
            </a:extLst>
          </p:cNvPr>
          <p:cNvSpPr>
            <a:spLocks noGrp="1"/>
          </p:cNvSpPr>
          <p:nvPr>
            <p:ph sz="half" idx="2"/>
          </p:nvPr>
        </p:nvSpPr>
        <p:spPr>
          <a:xfrm>
            <a:off x="457200" y="1030899"/>
            <a:ext cx="8228479" cy="3737746"/>
          </a:xfrm>
        </p:spPr>
        <p:txBody>
          <a:bodyPr>
            <a:noAutofit/>
          </a:bodyPr>
          <a:lstStyle/>
          <a:p>
            <a:pPr marL="210312" defTabSz="457200" fontAlgn="base">
              <a:lnSpc>
                <a:spcPts val="1800"/>
              </a:lnSpc>
              <a:spcAft>
                <a:spcPct val="0"/>
              </a:spcAft>
              <a:buClr>
                <a:srgbClr val="126B8F"/>
              </a:buClr>
              <a:buSzPct val="90000"/>
              <a:defRPr/>
            </a:pPr>
            <a:r>
              <a:rPr lang="en-US" sz="1400" b="1" dirty="0">
                <a:latin typeface="Arial" pitchFamily="22" charset="0"/>
              </a:rPr>
              <a:t>Design</a:t>
            </a:r>
            <a:r>
              <a:rPr lang="en-US" sz="1400" dirty="0">
                <a:latin typeface="Arial" pitchFamily="22" charset="0"/>
              </a:rPr>
              <a:t>: Phase 2, open label, randomized, multicenter, prospective trial, using fixed-dose combination of ledipasvir-sofosbuvir plus ribavirin for 12 or 24 weeks in treatment-naïve and treatment-experienced participants with HCV GT 1 or 4 in United States.</a:t>
            </a:r>
          </a:p>
          <a:p>
            <a:pPr marL="210312" defTabSz="457200" fontAlgn="base">
              <a:lnSpc>
                <a:spcPts val="1800"/>
              </a:lnSpc>
              <a:spcAft>
                <a:spcPct val="0"/>
              </a:spcAft>
              <a:buClr>
                <a:srgbClr val="126B8F"/>
              </a:buClr>
              <a:buSzPct val="90000"/>
              <a:defRPr/>
            </a:pPr>
            <a:r>
              <a:rPr lang="en-US" sz="1400" b="1" dirty="0">
                <a:latin typeface="Arial" pitchFamily="22" charset="0"/>
              </a:rPr>
              <a:t>Cohorts</a:t>
            </a:r>
          </a:p>
          <a:p>
            <a:pPr marL="376047" lvl="1" defTabSz="457200" fontAlgn="base">
              <a:lnSpc>
                <a:spcPts val="1800"/>
              </a:lnSpc>
              <a:spcAft>
                <a:spcPct val="0"/>
              </a:spcAft>
              <a:buClr>
                <a:srgbClr val="126B8F"/>
              </a:buClr>
              <a:buSzPct val="90000"/>
              <a:defRPr/>
            </a:pPr>
            <a:r>
              <a:rPr lang="en-US" sz="1400" dirty="0">
                <a:latin typeface="Arial" pitchFamily="22" charset="0"/>
              </a:rPr>
              <a:t>Cohort A = cirrhosis </a:t>
            </a:r>
            <a:r>
              <a:rPr lang="en-US" sz="1400" dirty="0">
                <a:solidFill>
                  <a:schemeClr val="tx1"/>
                </a:solidFill>
                <a:latin typeface="Arial" pitchFamily="22" charset="0"/>
              </a:rPr>
              <a:t>and moderate to severe hepatic impairment who had not undergone liver transplantation</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Cohort B = post liver transplantation</a:t>
            </a:r>
          </a:p>
          <a:p>
            <a:pPr marL="210312" defTabSz="457200" fontAlgn="base">
              <a:lnSpc>
                <a:spcPts val="1600"/>
              </a:lnSpc>
              <a:spcAft>
                <a:spcPct val="0"/>
              </a:spcAft>
              <a:buClr>
                <a:srgbClr val="126B8F"/>
              </a:buClr>
              <a:buSzPct val="90000"/>
              <a:defRPr/>
            </a:pPr>
            <a:r>
              <a:rPr lang="en-US" sz="1400" b="1" dirty="0">
                <a:solidFill>
                  <a:schemeClr val="tx1"/>
                </a:solidFill>
                <a:latin typeface="Arial" pitchFamily="22" charset="0"/>
              </a:rPr>
              <a:t>Entry Criteria</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Adults with chronic HCV genotype 1 or 4</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Treatment-naïve or treatment-experienced</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Total bilirubin ≤10 mg/dL; creatinine clearance  ≥ 40 mL/min </a:t>
            </a: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Hemoglobin ≥10 g/dL; platelet count &gt;30,000/mm</a:t>
            </a:r>
            <a:r>
              <a:rPr lang="en-US" sz="1400" baseline="30000" dirty="0">
                <a:solidFill>
                  <a:schemeClr val="tx1"/>
                </a:solidFill>
                <a:latin typeface="Arial" pitchFamily="22" charset="0"/>
              </a:rPr>
              <a:t>3</a:t>
            </a:r>
            <a:endParaRPr lang="en-US" sz="1400" dirty="0">
              <a:solidFill>
                <a:schemeClr val="tx1"/>
              </a:solidFill>
              <a:latin typeface="Arial" pitchFamily="22" charset="0"/>
            </a:endParaRPr>
          </a:p>
          <a:p>
            <a:pPr marL="376047" lvl="1" defTabSz="457200" fontAlgn="base">
              <a:lnSpc>
                <a:spcPts val="1800"/>
              </a:lnSpc>
              <a:spcAft>
                <a:spcPct val="0"/>
              </a:spcAft>
              <a:buClr>
                <a:srgbClr val="126B8F"/>
              </a:buClr>
              <a:buSzPct val="90000"/>
              <a:defRPr/>
            </a:pPr>
            <a:r>
              <a:rPr lang="en-US" sz="1400" dirty="0">
                <a:solidFill>
                  <a:schemeClr val="tx1"/>
                </a:solidFill>
                <a:latin typeface="Arial" pitchFamily="22" charset="0"/>
              </a:rPr>
              <a:t>Exclusion: hepatitis B or HIV coinfection or prior receipt of NS5a inhibitor</a:t>
            </a:r>
          </a:p>
          <a:p>
            <a:pPr marL="210312" defTabSz="457200" fontAlgn="base">
              <a:lnSpc>
                <a:spcPts val="1600"/>
              </a:lnSpc>
              <a:spcAft>
                <a:spcPct val="0"/>
              </a:spcAft>
              <a:buClr>
                <a:srgbClr val="126B8F"/>
              </a:buClr>
              <a:buSzPct val="90000"/>
              <a:defRPr/>
            </a:pPr>
            <a:r>
              <a:rPr lang="en-US" sz="1400" b="1" dirty="0">
                <a:solidFill>
                  <a:schemeClr val="tx1"/>
                </a:solidFill>
                <a:latin typeface="Arial" pitchFamily="22" charset="0"/>
              </a:rPr>
              <a:t>Primary End Point</a:t>
            </a:r>
            <a:r>
              <a:rPr lang="en-US" sz="1400" dirty="0">
                <a:solidFill>
                  <a:schemeClr val="tx1"/>
                </a:solidFill>
                <a:latin typeface="Arial" pitchFamily="22" charset="0"/>
              </a:rPr>
              <a:t>: SVR12</a:t>
            </a:r>
          </a:p>
          <a:p>
            <a:endParaRPr lang="en-US" sz="1400" dirty="0"/>
          </a:p>
        </p:txBody>
      </p:sp>
    </p:spTree>
    <p:extLst>
      <p:ext uri="{BB962C8B-B14F-4D97-AF65-F5344CB8AC3E}">
        <p14:creationId xmlns:p14="http://schemas.microsoft.com/office/powerpoint/2010/main" val="229007767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206281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23850" y="138498"/>
            <a:ext cx="8515350" cy="742950"/>
          </a:xfrm>
        </p:spPr>
        <p:txBody>
          <a:bodyPr>
            <a:normAutofit/>
          </a:bodyPr>
          <a:lstStyle/>
          <a:p>
            <a:pPr>
              <a:lnSpc>
                <a:spcPts val="2100"/>
              </a:lnSpc>
            </a:pPr>
            <a:r>
              <a:rPr lang="en-US" sz="2000" dirty="0"/>
              <a:t>Ledipasvir-Sofosbuvir + Ribavirin in HCV GT 1,4</a:t>
            </a:r>
            <a:br>
              <a:rPr lang="en-US" sz="2000" dirty="0"/>
            </a:br>
            <a:r>
              <a:rPr lang="en-US" sz="2000" dirty="0"/>
              <a:t>SOLAR-1 (Cohort A = Pre-transplantation): Study Design</a:t>
            </a:r>
          </a:p>
        </p:txBody>
      </p:sp>
      <p:sp>
        <p:nvSpPr>
          <p:cNvPr id="7" name="Content Placeholder 6"/>
          <p:cNvSpPr>
            <a:spLocks noGrp="1"/>
          </p:cNvSpPr>
          <p:nvPr>
            <p:ph type="body" sz="quarter" idx="14"/>
          </p:nvPr>
        </p:nvSpPr>
        <p:spPr/>
        <p:txBody>
          <a:bodyPr/>
          <a:lstStyle/>
          <a:p>
            <a:r>
              <a:rPr lang="en-US" dirty="0"/>
              <a:t>Source: Charlton M, et al. Gastroenterology. 2015;149:649-59.</a:t>
            </a:r>
          </a:p>
        </p:txBody>
      </p:sp>
      <p:sp>
        <p:nvSpPr>
          <p:cNvPr id="26" name="Rectangle 5"/>
          <p:cNvSpPr>
            <a:spLocks noChangeArrowheads="1"/>
          </p:cNvSpPr>
          <p:nvPr/>
        </p:nvSpPr>
        <p:spPr bwMode="auto">
          <a:xfrm>
            <a:off x="3018663" y="1828800"/>
            <a:ext cx="1371600" cy="473910"/>
          </a:xfrm>
          <a:prstGeom prst="rect">
            <a:avLst/>
          </a:prstGeom>
          <a:solidFill>
            <a:srgbClr val="6B5A66">
              <a:alpha val="35000"/>
            </a:srgbClr>
          </a:solidFill>
          <a:ln w="6350" cmpd="sng">
            <a:solidFill>
              <a:srgbClr val="000000"/>
            </a:solidFill>
            <a:miter lim="800000"/>
            <a:headEnd/>
            <a:tailEnd/>
          </a:ln>
          <a:effectLst/>
        </p:spPr>
        <p:txBody>
          <a:bodyPr wrap="none" anchor="ctr"/>
          <a:lstStyle/>
          <a:p>
            <a:r>
              <a:rPr lang="en-US" sz="1050" b="1" dirty="0">
                <a:latin typeface="Arial" panose="020B0604020202020204" pitchFamily="34" charset="0"/>
                <a:cs typeface="Arial" panose="020B0604020202020204" pitchFamily="34" charset="0"/>
              </a:rPr>
              <a:t>LDV-SOF +RBV</a:t>
            </a:r>
          </a:p>
        </p:txBody>
      </p:sp>
      <p:sp>
        <p:nvSpPr>
          <p:cNvPr id="27" name="Rectangle 26"/>
          <p:cNvSpPr/>
          <p:nvPr/>
        </p:nvSpPr>
        <p:spPr>
          <a:xfrm>
            <a:off x="5434548" y="1919361"/>
            <a:ext cx="725182"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4" name="Rectangle 33"/>
          <p:cNvSpPr/>
          <p:nvPr/>
        </p:nvSpPr>
        <p:spPr>
          <a:xfrm>
            <a:off x="1714500" y="3986603"/>
            <a:ext cx="5256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rPr>
              <a:t>N =14</a:t>
            </a:r>
          </a:p>
        </p:txBody>
      </p:sp>
      <p:sp>
        <p:nvSpPr>
          <p:cNvPr id="35" name="Rectangle 25"/>
          <p:cNvSpPr>
            <a:spLocks noChangeArrowheads="1"/>
          </p:cNvSpPr>
          <p:nvPr/>
        </p:nvSpPr>
        <p:spPr bwMode="auto">
          <a:xfrm>
            <a:off x="1137788" y="3714750"/>
            <a:ext cx="6871716" cy="85723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342900" tIns="34073" rIns="69365" bIns="68580" anchor="ctr">
            <a:prstTxWarp prst="textNoShape">
              <a:avLst/>
            </a:prstTxWarp>
          </a:bodyPr>
          <a:lstStyle/>
          <a:p>
            <a:pPr defTabSz="701279">
              <a:lnSpc>
                <a:spcPts val="1350"/>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LDV = ledipasvir; SOF = sofosbuvir; RBV = ribavirin </a:t>
            </a:r>
          </a:p>
          <a:p>
            <a:pPr defTabSz="701279">
              <a:lnSpc>
                <a:spcPts val="1350"/>
              </a:lnSpc>
              <a:spcBef>
                <a:spcPts val="600"/>
              </a:spcBef>
            </a:pPr>
            <a:r>
              <a:rPr lang="en-US" sz="1050" b="1" dirty="0">
                <a:solidFill>
                  <a:srgbClr val="000000"/>
                </a:solidFill>
                <a:latin typeface="Arial" pitchFamily="22" charset="0"/>
              </a:rPr>
              <a:t>Drug Dosing: </a:t>
            </a:r>
            <a:r>
              <a:rPr lang="en-US" sz="1050" dirty="0">
                <a:solidFill>
                  <a:srgbClr val="000000"/>
                </a:solidFill>
                <a:latin typeface="Arial" pitchFamily="22" charset="0"/>
              </a:rPr>
              <a:t>Ledipasvir-sofosbuvir (90/400 mg): fixed dose combination; one pill once daily </a:t>
            </a:r>
            <a:r>
              <a:rPr lang="en-US" sz="1050" i="1" dirty="0">
                <a:solidFill>
                  <a:srgbClr val="000000"/>
                </a:solidFill>
                <a:latin typeface="Arial" pitchFamily="22" charset="0"/>
              </a:rPr>
              <a:t>or </a:t>
            </a:r>
            <a:r>
              <a:rPr lang="en-US" sz="1050" dirty="0">
                <a:solidFill>
                  <a:srgbClr val="000000"/>
                </a:solidFill>
                <a:latin typeface="Arial" pitchFamily="22" charset="0"/>
              </a:rPr>
              <a:t>Ribavirin: started at 600 mg/day and then escalated as tolerated up to maximum of 1200 mg/day</a:t>
            </a:r>
          </a:p>
        </p:txBody>
      </p:sp>
      <p:sp>
        <p:nvSpPr>
          <p:cNvPr id="37" name="Rectangle 36"/>
          <p:cNvSpPr/>
          <p:nvPr/>
        </p:nvSpPr>
        <p:spPr>
          <a:xfrm>
            <a:off x="1139593" y="1828800"/>
            <a:ext cx="1299569" cy="125958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FFFFFF"/>
                </a:solidFill>
                <a:cs typeface="Arial"/>
              </a:rPr>
              <a:t>COHORT A</a:t>
            </a:r>
            <a:br>
              <a:rPr lang="en-US" sz="1050" b="1" dirty="0">
                <a:solidFill>
                  <a:srgbClr val="FFFFFF"/>
                </a:solidFill>
                <a:cs typeface="Arial"/>
              </a:rPr>
            </a:br>
            <a:br>
              <a:rPr lang="en-US" sz="1050" b="1" dirty="0">
                <a:solidFill>
                  <a:srgbClr val="FFFFFF"/>
                </a:solidFill>
                <a:cs typeface="Arial"/>
              </a:rPr>
            </a:br>
            <a:r>
              <a:rPr lang="en-US" sz="1050" b="1" dirty="0">
                <a:solidFill>
                  <a:srgbClr val="FFFFFF"/>
                </a:solidFill>
                <a:cs typeface="Arial"/>
              </a:rPr>
              <a:t>GT-1,4 </a:t>
            </a:r>
            <a:br>
              <a:rPr lang="en-US" sz="1050" b="1" dirty="0">
                <a:solidFill>
                  <a:srgbClr val="FFFFFF"/>
                </a:solidFill>
                <a:cs typeface="Arial"/>
              </a:rPr>
            </a:br>
            <a:r>
              <a:rPr lang="en-US" sz="1050" b="1" dirty="0">
                <a:solidFill>
                  <a:srgbClr val="FFFFFF"/>
                </a:solidFill>
                <a:cs typeface="Arial"/>
              </a:rPr>
              <a:t>CTP Class B &amp; C</a:t>
            </a:r>
            <a:endParaRPr lang="en-US" sz="1050" i="1" dirty="0">
              <a:solidFill>
                <a:srgbClr val="FFFFFF"/>
              </a:solidFill>
              <a:latin typeface="Arial"/>
              <a:cs typeface="Arial"/>
            </a:endParaRPr>
          </a:p>
        </p:txBody>
      </p:sp>
      <p:sp>
        <p:nvSpPr>
          <p:cNvPr id="39" name="Rectangle 38"/>
          <p:cNvSpPr/>
          <p:nvPr/>
        </p:nvSpPr>
        <p:spPr>
          <a:xfrm>
            <a:off x="2432736" y="1917909"/>
            <a:ext cx="571222"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53</a:t>
            </a:r>
          </a:p>
        </p:txBody>
      </p:sp>
      <p:cxnSp>
        <p:nvCxnSpPr>
          <p:cNvPr id="70" name="Straight Connector 69"/>
          <p:cNvCxnSpPr/>
          <p:nvPr/>
        </p:nvCxnSpPr>
        <p:spPr>
          <a:xfrm>
            <a:off x="5761863" y="2833871"/>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18662" y="2598377"/>
            <a:ext cx="2743200" cy="473910"/>
          </a:xfrm>
          <a:prstGeom prst="rect">
            <a:avLst/>
          </a:prstGeom>
          <a:solidFill>
            <a:schemeClr val="accent1">
              <a:lumMod val="40000"/>
              <a:lumOff val="60000"/>
              <a:alpha val="70000"/>
            </a:schemeClr>
          </a:solidFill>
          <a:ln w="6350" cmpd="sng">
            <a:solidFill>
              <a:srgbClr val="000000"/>
            </a:solidFill>
            <a:miter lim="800000"/>
            <a:headEnd/>
            <a:tailEnd/>
          </a:ln>
          <a:effectLst/>
        </p:spPr>
        <p:txBody>
          <a:bodyPr wrap="none" anchor="ctr"/>
          <a:lstStyle/>
          <a:p>
            <a:r>
              <a:rPr lang="en-US" sz="1050" b="1" dirty="0">
                <a:latin typeface="Arial" panose="020B0604020202020204" pitchFamily="34" charset="0"/>
                <a:cs typeface="Arial" panose="020B0604020202020204" pitchFamily="34" charset="0"/>
              </a:rPr>
              <a:t>LDV-SOF + RBV</a:t>
            </a:r>
          </a:p>
        </p:txBody>
      </p:sp>
      <p:sp>
        <p:nvSpPr>
          <p:cNvPr id="73" name="Rectangle 72"/>
          <p:cNvSpPr/>
          <p:nvPr/>
        </p:nvSpPr>
        <p:spPr>
          <a:xfrm>
            <a:off x="6847713" y="2681915"/>
            <a:ext cx="725182"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45" name="Rectangle 44"/>
          <p:cNvSpPr/>
          <p:nvPr/>
        </p:nvSpPr>
        <p:spPr>
          <a:xfrm>
            <a:off x="2408022" y="2680410"/>
            <a:ext cx="631739"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55</a:t>
            </a:r>
          </a:p>
        </p:txBody>
      </p:sp>
      <p:grpSp>
        <p:nvGrpSpPr>
          <p:cNvPr id="38" name="Group 37"/>
          <p:cNvGrpSpPr/>
          <p:nvPr/>
        </p:nvGrpSpPr>
        <p:grpSpPr>
          <a:xfrm>
            <a:off x="1138416" y="1021866"/>
            <a:ext cx="6871718" cy="386328"/>
            <a:chOff x="-6113" y="1362488"/>
            <a:chExt cx="9162291" cy="515104"/>
          </a:xfrm>
        </p:grpSpPr>
        <p:sp>
          <p:nvSpPr>
            <p:cNvPr id="40" name="Rectangle 3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7" name="Rectangle 46"/>
            <p:cNvSpPr/>
            <p:nvPr/>
          </p:nvSpPr>
          <p:spPr>
            <a:xfrm>
              <a:off x="80736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9" name="Rectangle 48"/>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0" name="Rectangle 49"/>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1" name="Rectangle 50"/>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2" name="Rectangle 51"/>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201916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 Ribavirin in HCV GT 1,4</a:t>
            </a:r>
            <a:br>
              <a:rPr lang="en-US" sz="2000" dirty="0"/>
            </a:br>
            <a:r>
              <a:rPr lang="en-US" sz="2000" dirty="0"/>
              <a:t>SOLAR-1 (Cohort A = Pre-transplantation): Baseline Characteristics</a:t>
            </a:r>
          </a:p>
        </p:txBody>
      </p:sp>
      <p:sp>
        <p:nvSpPr>
          <p:cNvPr id="2" name="Content Placeholder 1"/>
          <p:cNvSpPr>
            <a:spLocks noGrp="1"/>
          </p:cNvSpPr>
          <p:nvPr>
            <p:ph type="body" sz="quarter" idx="14"/>
          </p:nvPr>
        </p:nvSpPr>
        <p:spPr/>
        <p:txBody>
          <a:bodyPr/>
          <a:lstStyle/>
          <a:p>
            <a:r>
              <a:rPr lang="en-US" dirty="0"/>
              <a:t>Source: Charlton M, et al. Gastroenterology. 2015;149:649-59.</a:t>
            </a:r>
          </a:p>
        </p:txBody>
      </p:sp>
      <p:graphicFrame>
        <p:nvGraphicFramePr>
          <p:cNvPr id="4" name="Group 66"/>
          <p:cNvGraphicFramePr>
            <a:graphicFrameLocks noGrp="1"/>
          </p:cNvGraphicFramePr>
          <p:nvPr>
            <p:extLst>
              <p:ext uri="{D42A27DB-BD31-4B8C-83A1-F6EECF244321}">
                <p14:modId xmlns:p14="http://schemas.microsoft.com/office/powerpoint/2010/main" val="2060830288"/>
              </p:ext>
            </p:extLst>
          </p:nvPr>
        </p:nvGraphicFramePr>
        <p:xfrm>
          <a:off x="457200" y="1039078"/>
          <a:ext cx="8229602" cy="3840563"/>
        </p:xfrm>
        <a:graphic>
          <a:graphicData uri="http://schemas.openxmlformats.org/drawingml/2006/table">
            <a:tbl>
              <a:tblPr>
                <a:effectLst/>
              </a:tblPr>
              <a:tblGrid>
                <a:gridCol w="2179486">
                  <a:extLst>
                    <a:ext uri="{9D8B030D-6E8A-4147-A177-3AD203B41FA5}">
                      <a16:colId xmlns:a16="http://schemas.microsoft.com/office/drawing/2014/main" val="20000"/>
                    </a:ext>
                  </a:extLst>
                </a:gridCol>
                <a:gridCol w="1512529">
                  <a:extLst>
                    <a:ext uri="{9D8B030D-6E8A-4147-A177-3AD203B41FA5}">
                      <a16:colId xmlns:a16="http://schemas.microsoft.com/office/drawing/2014/main" val="20001"/>
                    </a:ext>
                  </a:extLst>
                </a:gridCol>
                <a:gridCol w="1512529">
                  <a:extLst>
                    <a:ext uri="{9D8B030D-6E8A-4147-A177-3AD203B41FA5}">
                      <a16:colId xmlns:a16="http://schemas.microsoft.com/office/drawing/2014/main" val="20002"/>
                    </a:ext>
                  </a:extLst>
                </a:gridCol>
                <a:gridCol w="1512529">
                  <a:extLst>
                    <a:ext uri="{9D8B030D-6E8A-4147-A177-3AD203B41FA5}">
                      <a16:colId xmlns:a16="http://schemas.microsoft.com/office/drawing/2014/main" val="20003"/>
                    </a:ext>
                  </a:extLst>
                </a:gridCol>
                <a:gridCol w="1512529">
                  <a:extLst>
                    <a:ext uri="{9D8B030D-6E8A-4147-A177-3AD203B41FA5}">
                      <a16:colId xmlns:a16="http://schemas.microsoft.com/office/drawing/2014/main" val="20004"/>
                    </a:ext>
                  </a:extLst>
                </a:gridCol>
              </a:tblGrid>
              <a:tr h="338541">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i="1" dirty="0">
                          <a:solidFill>
                            <a:srgbClr val="FFFFFF"/>
                          </a:solidFill>
                          <a:latin typeface="Arial" panose="020B0604020202020204" pitchFamily="34" charset="0"/>
                          <a:cs typeface="Arial" panose="020B0604020202020204" pitchFamily="34" charset="0"/>
                        </a:rPr>
                        <a:t>Cohort A</a:t>
                      </a:r>
                      <a:br>
                        <a:rPr lang="en-US" sz="1400" b="1" i="1" dirty="0">
                          <a:solidFill>
                            <a:srgbClr val="FFFFFF"/>
                          </a:solidFill>
                          <a:latin typeface="Arial" panose="020B0604020202020204" pitchFamily="34" charset="0"/>
                          <a:cs typeface="Arial" panose="020B0604020202020204" pitchFamily="34" charset="0"/>
                        </a:rPr>
                      </a:br>
                      <a:r>
                        <a:rPr lang="en-US" sz="14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12700" cap="flat" cmpd="sng" algn="ctr">
                      <a:solidFill>
                        <a:srgbClr val="000000">
                          <a:lumMod val="50000"/>
                          <a:lumOff val="50000"/>
                        </a:srgb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CTP B</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CTP C</a:t>
                      </a:r>
                    </a:p>
                  </a:txBody>
                  <a:tcPr marL="54864" marR="34290" marT="34290" marB="34290" anchor="ctr" horzOverflow="overflow">
                    <a:lnL w="38100" cap="flat" cmpd="sng" algn="ctr">
                      <a:solidFill>
                        <a:srgbClr val="FFFFFF"/>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75141">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05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30)</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29)</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23476B"/>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05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23)</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1270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23476B"/>
                    </a:solidFill>
                  </a:tcPr>
                </a:tc>
                <a:extLst>
                  <a:ext uri="{0D108BD9-81ED-4DB2-BD59-A6C34878D82A}">
                    <a16:rowId xmlns:a16="http://schemas.microsoft.com/office/drawing/2014/main" val="10001"/>
                  </a:ext>
                </a:extLst>
              </a:tr>
              <a:tr h="275082">
                <a:tc>
                  <a:txBody>
                    <a:bodyPr/>
                    <a:lstStyle/>
                    <a:p>
                      <a:r>
                        <a:rPr lang="en-US" sz="1200" dirty="0">
                          <a:latin typeface="Arial" panose="020B0604020202020204" pitchFamily="34" charset="0"/>
                          <a:cs typeface="Arial" panose="020B0604020202020204" pitchFamily="34" charset="0"/>
                        </a:rPr>
                        <a:t>Median</a:t>
                      </a:r>
                      <a:r>
                        <a:rPr lang="en-US" sz="1200" baseline="0" dirty="0">
                          <a:latin typeface="Arial" panose="020B0604020202020204" pitchFamily="34" charset="0"/>
                          <a:cs typeface="Arial" panose="020B0604020202020204" pitchFamily="34" charset="0"/>
                        </a:rPr>
                        <a:t> age, years </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60 </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59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75082">
                <a:tc>
                  <a:txBody>
                    <a:bodyPr/>
                    <a:lstStyle/>
                    <a:p>
                      <a:r>
                        <a:rPr lang="en-US" sz="1200" dirty="0">
                          <a:latin typeface="Arial" panose="020B0604020202020204" pitchFamily="34" charset="0"/>
                          <a:cs typeface="Arial" panose="020B0604020202020204" pitchFamily="34" charset="0"/>
                        </a:rPr>
                        <a:t>Male,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22 (73</a:t>
                      </a:r>
                      <a:r>
                        <a:rPr lang="en-US" sz="1200" kern="1200" baseline="0" dirty="0">
                          <a:solidFill>
                            <a:schemeClr val="dk1"/>
                          </a:solidFill>
                          <a:latin typeface="Arial" panose="020B0604020202020204" pitchFamily="34" charset="0"/>
                          <a:ea typeface="+mn-ea"/>
                          <a:cs typeface="Arial" panose="020B0604020202020204" pitchFamily="34" charset="0"/>
                        </a:rPr>
                        <a:t>)</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18 (62</a:t>
                      </a:r>
                      <a:r>
                        <a:rPr lang="en-US" sz="1200" kern="1200" baseline="0" dirty="0">
                          <a:solidFill>
                            <a:schemeClr val="dk1"/>
                          </a:solidFill>
                          <a:latin typeface="Arial" panose="020B0604020202020204" pitchFamily="34" charset="0"/>
                          <a:ea typeface="+mn-ea"/>
                          <a:cs typeface="Arial" panose="020B0604020202020204" pitchFamily="34" charset="0"/>
                        </a:rPr>
                        <a:t>)</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14 (61</a:t>
                      </a:r>
                      <a:r>
                        <a:rPr lang="en-US" sz="1200" kern="1200" baseline="0" dirty="0">
                          <a:solidFill>
                            <a:schemeClr val="dk1"/>
                          </a:solidFill>
                          <a:latin typeface="Arial" panose="020B0604020202020204" pitchFamily="34" charset="0"/>
                          <a:ea typeface="+mn-ea"/>
                          <a:cs typeface="Arial" panose="020B0604020202020204" pitchFamily="34" charset="0"/>
                        </a:rPr>
                        <a:t>)</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dk1"/>
                          </a:solidFill>
                          <a:latin typeface="Arial" panose="020B0604020202020204" pitchFamily="34" charset="0"/>
                          <a:ea typeface="+mn-ea"/>
                          <a:cs typeface="Arial" panose="020B0604020202020204" pitchFamily="34" charset="0"/>
                        </a:rPr>
                        <a:t>18 (69</a:t>
                      </a:r>
                      <a:r>
                        <a:rPr lang="en-US" sz="1200" kern="1200" baseline="0" dirty="0">
                          <a:solidFill>
                            <a:schemeClr val="dk1"/>
                          </a:solidFill>
                          <a:latin typeface="Arial" panose="020B0604020202020204" pitchFamily="34" charset="0"/>
                          <a:ea typeface="+mn-ea"/>
                          <a:cs typeface="Arial" panose="020B0604020202020204" pitchFamily="34" charset="0"/>
                        </a:rPr>
                        <a:t>)</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75082">
                <a:tc>
                  <a:txBody>
                    <a:bodyPr/>
                    <a:lstStyle/>
                    <a:p>
                      <a:r>
                        <a:rPr lang="en-US" sz="1200" dirty="0">
                          <a:latin typeface="Arial" panose="020B0604020202020204" pitchFamily="34" charset="0"/>
                          <a:cs typeface="Arial" panose="020B0604020202020204" pitchFamily="34" charset="0"/>
                        </a:rPr>
                        <a:t>White,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29 (97)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26 (90)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21 (91)</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24 (92)</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75082">
                <a:tc>
                  <a:txBody>
                    <a:bodyPr/>
                    <a:lstStyle/>
                    <a:p>
                      <a:r>
                        <a:rPr lang="en-US" sz="1200" dirty="0">
                          <a:latin typeface="Arial" panose="020B0604020202020204" pitchFamily="34" charset="0"/>
                          <a:cs typeface="Arial" panose="020B0604020202020204" pitchFamily="34" charset="0"/>
                        </a:rPr>
                        <a:t>Black,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1 (3)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3 (10)</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Arial" panose="020B0604020202020204" pitchFamily="34" charset="0"/>
                          <a:ea typeface="+mn-ea"/>
                          <a:cs typeface="Arial" panose="020B0604020202020204" pitchFamily="34" charset="0"/>
                        </a:rPr>
                        <a:t>2 (9)</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1 (4)</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4276022677"/>
                  </a:ext>
                </a:extLst>
              </a:tr>
              <a:tr h="275082">
                <a:tc>
                  <a:txBody>
                    <a:bodyPr/>
                    <a:lstStyle/>
                    <a:p>
                      <a:r>
                        <a:rPr lang="en-US" sz="1200" baseline="0" dirty="0">
                          <a:latin typeface="Arial" panose="020B0604020202020204" pitchFamily="34" charset="0"/>
                          <a:cs typeface="Arial" panose="020B0604020202020204" pitchFamily="34" charset="0"/>
                        </a:rPr>
                        <a:t>HCV RNA, log</a:t>
                      </a:r>
                      <a:r>
                        <a:rPr lang="en-US" sz="1200" baseline="-25000" dirty="0">
                          <a:latin typeface="Arial" panose="020B0604020202020204" pitchFamily="34" charset="0"/>
                          <a:cs typeface="Arial" panose="020B0604020202020204" pitchFamily="34" charset="0"/>
                        </a:rPr>
                        <a:t>10</a:t>
                      </a:r>
                      <a:r>
                        <a:rPr lang="en-US" sz="1200" baseline="0" dirty="0">
                          <a:latin typeface="Arial" panose="020B0604020202020204" pitchFamily="34" charset="0"/>
                          <a:cs typeface="Arial" panose="020B0604020202020204" pitchFamily="34" charset="0"/>
                        </a:rPr>
                        <a:t> IU/mL</a:t>
                      </a:r>
                      <a:endParaRPr lang="en-US" sz="1200" dirty="0">
                        <a:latin typeface="Arial" panose="020B0604020202020204" pitchFamily="34" charset="0"/>
                        <a:cs typeface="Arial" panose="020B0604020202020204" pitchFamily="34" charset="0"/>
                      </a:endParaRP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5.8</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275082">
                <a:tc>
                  <a:txBody>
                    <a:bodyPr/>
                    <a:lstStyle/>
                    <a:p>
                      <a:r>
                        <a:rPr lang="en-US" sz="1200" i="1" dirty="0">
                          <a:latin typeface="Arial" panose="020B0604020202020204" pitchFamily="34" charset="0"/>
                          <a:cs typeface="Arial" panose="020B0604020202020204" pitchFamily="34" charset="0"/>
                        </a:rPr>
                        <a:t>IL28B</a:t>
                      </a:r>
                      <a:r>
                        <a:rPr lang="en-US" sz="1200" dirty="0">
                          <a:latin typeface="Arial" panose="020B0604020202020204" pitchFamily="34" charset="0"/>
                          <a:cs typeface="Arial" panose="020B0604020202020204" pitchFamily="34" charset="0"/>
                        </a:rPr>
                        <a:t> genotype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CC, n (%)</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4 (13)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5 (17)</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6 (26)</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spcBef>
                          <a:spcPts val="0"/>
                        </a:spcBef>
                        <a:spcAft>
                          <a:spcPts val="0"/>
                        </a:spcAft>
                      </a:pPr>
                      <a:r>
                        <a:rPr lang="en-US" sz="1200" kern="1200" dirty="0">
                          <a:solidFill>
                            <a:schemeClr val="dk1"/>
                          </a:solidFill>
                          <a:latin typeface="Arial" panose="020B0604020202020204" pitchFamily="34" charset="0"/>
                          <a:ea typeface="+mn-ea"/>
                          <a:cs typeface="Arial" panose="020B0604020202020204" pitchFamily="34" charset="0"/>
                        </a:rPr>
                        <a:t>7 (27)</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221178">
                <a:tc>
                  <a:txBody>
                    <a:bodyPr/>
                    <a:lstStyle/>
                    <a:p>
                      <a:pPr>
                        <a:lnSpc>
                          <a:spcPts val="1400"/>
                        </a:lnSpc>
                      </a:pPr>
                      <a:r>
                        <a:rPr lang="en-US" sz="1200" dirty="0">
                          <a:solidFill>
                            <a:schemeClr val="tx1"/>
                          </a:solidFill>
                          <a:latin typeface="Arial" panose="020B0604020202020204" pitchFamily="34" charset="0"/>
                          <a:cs typeface="Arial" panose="020B0604020202020204" pitchFamily="34" charset="0"/>
                        </a:rPr>
                        <a:t>HCV</a:t>
                      </a:r>
                      <a:r>
                        <a:rPr lang="en-US" sz="1200" baseline="0" dirty="0">
                          <a:solidFill>
                            <a:schemeClr val="tx1"/>
                          </a:solidFill>
                          <a:latin typeface="Arial" panose="020B0604020202020204" pitchFamily="34" charset="0"/>
                          <a:cs typeface="Arial" panose="020B0604020202020204" pitchFamily="34" charset="0"/>
                        </a:rPr>
                        <a:t> Genotype</a:t>
                      </a:r>
                      <a:endParaRPr lang="en-US" sz="1200" dirty="0">
                        <a:solidFill>
                          <a:schemeClr val="tx1"/>
                        </a:solidFill>
                        <a:latin typeface="Arial" panose="020B0604020202020204" pitchFamily="34" charset="0"/>
                        <a:cs typeface="Arial" panose="020B0604020202020204" pitchFamily="34" charset="0"/>
                      </a:endParaRPr>
                    </a:p>
                  </a:txBody>
                  <a:tcPr marL="68580" marR="34290" marT="34290" marB="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ysDash"/>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7"/>
                  </a:ext>
                </a:extLst>
              </a:tr>
              <a:tr h="180556">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1a, </a:t>
                      </a:r>
                      <a:r>
                        <a:rPr lang="en-US" sz="1200" dirty="0">
                          <a:latin typeface="Arial" panose="020B0604020202020204" pitchFamily="34" charset="0"/>
                          <a:cs typeface="Arial" panose="020B0604020202020204" pitchFamily="34" charset="0"/>
                        </a:rPr>
                        <a:t>n (%)</a:t>
                      </a:r>
                    </a:p>
                  </a:txBody>
                  <a:tcPr marL="0" marR="34290" marT="0" marB="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ysDash"/>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19 (63)</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22 (76)</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15 (65)</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18 (69)</a:t>
                      </a:r>
                    </a:p>
                  </a:txBody>
                  <a:tcPr marL="0" marR="34290" marT="0" marB="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8"/>
                  </a:ext>
                </a:extLst>
              </a:tr>
              <a:tr h="180556">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1b, </a:t>
                      </a:r>
                      <a:r>
                        <a:rPr lang="en-US" sz="1200" dirty="0">
                          <a:latin typeface="Arial" panose="020B0604020202020204" pitchFamily="34" charset="0"/>
                          <a:cs typeface="Arial" panose="020B0604020202020204" pitchFamily="34" charset="0"/>
                        </a:rPr>
                        <a:t>n (%)</a:t>
                      </a:r>
                    </a:p>
                  </a:txBody>
                  <a:tcPr marL="0" marR="34290" marT="0" marB="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10 (33)</a:t>
                      </a:r>
                    </a:p>
                  </a:txBody>
                  <a:tcPr marL="0" marR="3429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 (24)</a:t>
                      </a:r>
                    </a:p>
                  </a:txBody>
                  <a:tcPr marL="0" marR="3429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6 (26)</a:t>
                      </a:r>
                    </a:p>
                  </a:txBody>
                  <a:tcPr marL="0" marR="3429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8 (31)</a:t>
                      </a:r>
                    </a:p>
                  </a:txBody>
                  <a:tcPr marL="0" marR="34290" marT="0" marB="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9"/>
                  </a:ext>
                </a:extLst>
              </a:tr>
              <a:tr h="221281">
                <a:tc>
                  <a:txBody>
                    <a:bodyPr/>
                    <a:lstStyle/>
                    <a:p>
                      <a:pPr>
                        <a:lnSpc>
                          <a:spcPts val="1600"/>
                        </a:lnSpc>
                      </a:pPr>
                      <a:r>
                        <a:rPr lang="en-US" sz="1200" dirty="0">
                          <a:solidFill>
                            <a:schemeClr val="tx1"/>
                          </a:solidFill>
                          <a:latin typeface="Arial" panose="020B0604020202020204" pitchFamily="34" charset="0"/>
                          <a:cs typeface="Arial" panose="020B0604020202020204" pitchFamily="34" charset="0"/>
                        </a:rPr>
                        <a:t>    4, </a:t>
                      </a:r>
                      <a:r>
                        <a:rPr lang="en-US" sz="1200" dirty="0">
                          <a:latin typeface="Arial" panose="020B0604020202020204" pitchFamily="34" charset="0"/>
                          <a:cs typeface="Arial" panose="020B0604020202020204" pitchFamily="34" charset="0"/>
                        </a:rPr>
                        <a:t>n (%)</a:t>
                      </a:r>
                      <a:endParaRPr lang="en-US" sz="1200" dirty="0">
                        <a:solidFill>
                          <a:schemeClr val="tx1"/>
                        </a:solidFill>
                        <a:latin typeface="Arial" panose="020B0604020202020204" pitchFamily="34" charset="0"/>
                        <a:cs typeface="Arial" panose="020B0604020202020204" pitchFamily="34" charset="0"/>
                      </a:endParaRPr>
                    </a:p>
                  </a:txBody>
                  <a:tcPr marL="0" marR="34290" marT="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600"/>
                        </a:lnSpc>
                      </a:pPr>
                      <a:r>
                        <a:rPr lang="en-US" sz="1200" kern="1200" dirty="0">
                          <a:solidFill>
                            <a:schemeClr val="tx1"/>
                          </a:solidFill>
                          <a:latin typeface="Arial" panose="020B0604020202020204" pitchFamily="34" charset="0"/>
                          <a:ea typeface="+mn-ea"/>
                          <a:cs typeface="Arial" panose="020B0604020202020204" pitchFamily="34" charset="0"/>
                        </a:rPr>
                        <a:t>1 (3)</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 (9)</a:t>
                      </a:r>
                    </a:p>
                  </a:txBody>
                  <a:tcPr marL="0" marR="34290" marT="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0"/>
                  </a:ext>
                </a:extLst>
              </a:tr>
              <a:tr h="286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Prior Treatment</a:t>
                      </a:r>
                    </a:p>
                  </a:txBody>
                  <a:tcPr marL="68580" marR="34290" marT="34290" marB="34290" anchor="ctr">
                    <a:lnL w="12700" cap="flat" cmpd="sng" algn="ctr">
                      <a:solidFill>
                        <a:srgbClr val="000000">
                          <a:lumMod val="50000"/>
                          <a:lumOff val="50000"/>
                        </a:srgb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tx1"/>
                          </a:solidFill>
                          <a:latin typeface="Arial" panose="020B0604020202020204" pitchFamily="34" charset="0"/>
                          <a:ea typeface="+mn-ea"/>
                          <a:cs typeface="Arial" panose="020B0604020202020204" pitchFamily="34" charset="0"/>
                        </a:rPr>
                        <a:t>22 (73)</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tx1"/>
                          </a:solidFill>
                          <a:latin typeface="Arial" panose="020B0604020202020204" pitchFamily="34" charset="0"/>
                          <a:ea typeface="+mn-ea"/>
                          <a:cs typeface="Arial" panose="020B0604020202020204" pitchFamily="34" charset="0"/>
                        </a:rPr>
                        <a:t>19 (66)</a:t>
                      </a: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tx1"/>
                          </a:solidFill>
                          <a:latin typeface="Arial" panose="020B0604020202020204" pitchFamily="34" charset="0"/>
                          <a:ea typeface="+mn-ea"/>
                          <a:cs typeface="Arial" panose="020B0604020202020204" pitchFamily="34" charset="0"/>
                        </a:rPr>
                        <a:t>11 (48)</a:t>
                      </a: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tc>
                  <a:txBody>
                    <a:bodyPr/>
                    <a:lstStyle/>
                    <a:p>
                      <a:pPr algn="ctr"/>
                      <a:r>
                        <a:rPr lang="en-US" sz="1200" kern="1200" dirty="0">
                          <a:solidFill>
                            <a:schemeClr val="tx1"/>
                          </a:solidFill>
                          <a:latin typeface="Arial" panose="020B0604020202020204" pitchFamily="34" charset="0"/>
                          <a:ea typeface="+mn-ea"/>
                          <a:cs typeface="Arial" panose="020B0604020202020204" pitchFamily="34" charset="0"/>
                        </a:rPr>
                        <a:t>18 (69)</a:t>
                      </a: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1"/>
                  </a:ext>
                </a:extLst>
              </a:tr>
              <a:tr h="28636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CTP=Child-Turcotte-Pugh</a:t>
                      </a:r>
                    </a:p>
                  </a:txBody>
                  <a:tcPr marL="68580" marR="3429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endParaRPr lang="en-US" sz="1100" kern="1200" dirty="0">
                        <a:solidFill>
                          <a:schemeClr val="dk1"/>
                        </a:solidFill>
                        <a:latin typeface="+mn-lt"/>
                        <a:ea typeface="+mn-ea"/>
                        <a:cs typeface="+mn-cs"/>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653813667"/>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extBox 4"/>
          <p:cNvSpPr txBox="1"/>
          <p:nvPr/>
        </p:nvSpPr>
        <p:spPr>
          <a:xfrm>
            <a:off x="9426679" y="425088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65476565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38498"/>
            <a:ext cx="8515350" cy="742950"/>
          </a:xfrm>
        </p:spPr>
        <p:txBody>
          <a:bodyPr>
            <a:normAutofit/>
          </a:bodyPr>
          <a:lstStyle/>
          <a:p>
            <a:r>
              <a:rPr lang="en-US" sz="2000" dirty="0"/>
              <a:t>Ledipasvir-Sofosbuvir + Ribavirin in HCV GT 1,4</a:t>
            </a:r>
            <a:br>
              <a:rPr lang="en-US" sz="2000" dirty="0"/>
            </a:br>
            <a:r>
              <a:rPr lang="en-US" sz="2000" dirty="0"/>
              <a:t>SOLAR-1 (Cohort A = Pre-transplantation): Baseline Liver Status</a:t>
            </a:r>
          </a:p>
        </p:txBody>
      </p:sp>
      <p:sp>
        <p:nvSpPr>
          <p:cNvPr id="2" name="Content Placeholder 1"/>
          <p:cNvSpPr>
            <a:spLocks noGrp="1"/>
          </p:cNvSpPr>
          <p:nvPr>
            <p:ph type="body" sz="quarter" idx="14"/>
          </p:nvPr>
        </p:nvSpPr>
        <p:spPr/>
        <p:txBody>
          <a:bodyPr/>
          <a:lstStyle/>
          <a:p>
            <a:r>
              <a:rPr lang="en-US" dirty="0"/>
              <a:t>Source: Charlton M, et al. Gastroenterology. 2015;149:649-59.</a:t>
            </a:r>
          </a:p>
        </p:txBody>
      </p:sp>
      <p:graphicFrame>
        <p:nvGraphicFramePr>
          <p:cNvPr id="4" name="Group 66"/>
          <p:cNvGraphicFramePr>
            <a:graphicFrameLocks noGrp="1"/>
          </p:cNvGraphicFramePr>
          <p:nvPr>
            <p:extLst>
              <p:ext uri="{D42A27DB-BD31-4B8C-83A1-F6EECF244321}">
                <p14:modId xmlns:p14="http://schemas.microsoft.com/office/powerpoint/2010/main" val="1059709957"/>
              </p:ext>
            </p:extLst>
          </p:nvPr>
        </p:nvGraphicFramePr>
        <p:xfrm>
          <a:off x="457200" y="1028187"/>
          <a:ext cx="8229600" cy="3654906"/>
        </p:xfrm>
        <a:graphic>
          <a:graphicData uri="http://schemas.openxmlformats.org/drawingml/2006/table">
            <a:tbl>
              <a:tblPr>
                <a:effectLst/>
              </a:tblPr>
              <a:tblGrid>
                <a:gridCol w="2706128">
                  <a:extLst>
                    <a:ext uri="{9D8B030D-6E8A-4147-A177-3AD203B41FA5}">
                      <a16:colId xmlns:a16="http://schemas.microsoft.com/office/drawing/2014/main" val="20000"/>
                    </a:ext>
                  </a:extLst>
                </a:gridCol>
                <a:gridCol w="1380868">
                  <a:extLst>
                    <a:ext uri="{9D8B030D-6E8A-4147-A177-3AD203B41FA5}">
                      <a16:colId xmlns:a16="http://schemas.microsoft.com/office/drawing/2014/main" val="20001"/>
                    </a:ext>
                  </a:extLst>
                </a:gridCol>
                <a:gridCol w="1380868">
                  <a:extLst>
                    <a:ext uri="{9D8B030D-6E8A-4147-A177-3AD203B41FA5}">
                      <a16:colId xmlns:a16="http://schemas.microsoft.com/office/drawing/2014/main" val="20002"/>
                    </a:ext>
                  </a:extLst>
                </a:gridCol>
                <a:gridCol w="1380868">
                  <a:extLst>
                    <a:ext uri="{9D8B030D-6E8A-4147-A177-3AD203B41FA5}">
                      <a16:colId xmlns:a16="http://schemas.microsoft.com/office/drawing/2014/main" val="20003"/>
                    </a:ext>
                  </a:extLst>
                </a:gridCol>
                <a:gridCol w="1380868">
                  <a:extLst>
                    <a:ext uri="{9D8B030D-6E8A-4147-A177-3AD203B41FA5}">
                      <a16:colId xmlns:a16="http://schemas.microsoft.com/office/drawing/2014/main" val="20004"/>
                    </a:ext>
                  </a:extLst>
                </a:gridCol>
              </a:tblGrid>
              <a:tr h="284087">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i="1" dirty="0">
                          <a:solidFill>
                            <a:srgbClr val="FFFFFF"/>
                          </a:solidFill>
                          <a:latin typeface="Arial" panose="020B0604020202020204" pitchFamily="34" charset="0"/>
                          <a:cs typeface="Arial" panose="020B0604020202020204" pitchFamily="34" charset="0"/>
                        </a:rPr>
                        <a:t>Cohort A</a:t>
                      </a:r>
                      <a:br>
                        <a:rPr lang="en-US" sz="1400" b="1" i="1" dirty="0">
                          <a:solidFill>
                            <a:srgbClr val="FFFFFF"/>
                          </a:solidFill>
                          <a:latin typeface="Arial" panose="020B0604020202020204" pitchFamily="34" charset="0"/>
                          <a:cs typeface="Arial" panose="020B0604020202020204" pitchFamily="34" charset="0"/>
                        </a:rPr>
                      </a:br>
                      <a:r>
                        <a:rPr lang="en-US" sz="14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CTP B</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400" b="1" baseline="0" dirty="0">
                          <a:solidFill>
                            <a:schemeClr val="bg1"/>
                          </a:solidFill>
                          <a:latin typeface="Arial" panose="020B0604020202020204" pitchFamily="34" charset="0"/>
                          <a:cs typeface="Arial" panose="020B0604020202020204" pitchFamily="34" charset="0"/>
                        </a:rPr>
                        <a:t>CTP C</a:t>
                      </a:r>
                    </a:p>
                  </a:txBody>
                  <a:tcPr marL="54864" marR="34290"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2229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30)</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2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29)</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12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23)</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B5A66"/>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24 Weeks </a:t>
                      </a:r>
                      <a:br>
                        <a:rPr lang="en-US" sz="1100" b="1" baseline="0" dirty="0">
                          <a:solidFill>
                            <a:schemeClr val="bg1"/>
                          </a:solidFill>
                          <a:latin typeface="Arial" panose="020B0604020202020204" pitchFamily="34" charset="0"/>
                          <a:cs typeface="Arial" panose="020B0604020202020204" pitchFamily="34" charset="0"/>
                        </a:rPr>
                      </a:br>
                      <a:r>
                        <a:rPr lang="en-US" sz="1100" b="0" baseline="0" dirty="0">
                          <a:solidFill>
                            <a:schemeClr val="bg1"/>
                          </a:solidFill>
                          <a:latin typeface="Arial" panose="020B0604020202020204" pitchFamily="34" charset="0"/>
                          <a:cs typeface="Arial" panose="020B0604020202020204" pitchFamily="34" charset="0"/>
                        </a:rPr>
                        <a:t>(</a:t>
                      </a:r>
                      <a:r>
                        <a:rPr lang="en-US" sz="11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86C9D"/>
                    </a:solidFill>
                  </a:tcPr>
                </a:tc>
                <a:extLst>
                  <a:ext uri="{0D108BD9-81ED-4DB2-BD59-A6C34878D82A}">
                    <a16:rowId xmlns:a16="http://schemas.microsoft.com/office/drawing/2014/main" val="10001"/>
                  </a:ext>
                </a:extLst>
              </a:tr>
              <a:tr h="24825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Child-Turcotte-Pugh</a:t>
                      </a:r>
                      <a:r>
                        <a:rPr lang="en-US" sz="1200" baseline="0" dirty="0">
                          <a:solidFill>
                            <a:srgbClr val="000000"/>
                          </a:solidFill>
                          <a:latin typeface="Arial" panose="020B0604020202020204" pitchFamily="34" charset="0"/>
                          <a:cs typeface="Arial" panose="020B0604020202020204" pitchFamily="34" charset="0"/>
                        </a:rPr>
                        <a:t> Score</a:t>
                      </a:r>
                      <a:endParaRPr lang="en-US" sz="1200" dirty="0">
                        <a:solidFill>
                          <a:srgbClr val="000000"/>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algn="ctr">
                        <a:lnSpc>
                          <a:spcPts val="14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4806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Class A (5-6)</a:t>
                      </a:r>
                    </a:p>
                  </a:txBody>
                  <a:tcPr marL="68580" marR="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 (3)</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3"/>
                  </a:ext>
                </a:extLst>
              </a:tr>
              <a:tr h="24806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Class</a:t>
                      </a:r>
                      <a:r>
                        <a:rPr lang="en-US" sz="1200" baseline="0" dirty="0">
                          <a:solidFill>
                            <a:srgbClr val="000000"/>
                          </a:solidFill>
                          <a:latin typeface="Arial" panose="020B0604020202020204" pitchFamily="34" charset="0"/>
                          <a:cs typeface="Arial" panose="020B0604020202020204" pitchFamily="34" charset="0"/>
                        </a:rPr>
                        <a:t> B</a:t>
                      </a:r>
                      <a:r>
                        <a:rPr lang="en-US" sz="1200" dirty="0">
                          <a:solidFill>
                            <a:srgbClr val="000000"/>
                          </a:solidFill>
                          <a:latin typeface="Arial" panose="020B0604020202020204" pitchFamily="34" charset="0"/>
                          <a:cs typeface="Arial" panose="020B0604020202020204" pitchFamily="34" charset="0"/>
                        </a:rPr>
                        <a:t> (7-9)</a:t>
                      </a:r>
                    </a:p>
                  </a:txBody>
                  <a:tcPr marL="68580" marR="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27 (90)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27 (93)</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 (30)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4 (15)</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4806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Class</a:t>
                      </a:r>
                      <a:r>
                        <a:rPr lang="en-US" sz="1200" baseline="0" dirty="0">
                          <a:solidFill>
                            <a:srgbClr val="000000"/>
                          </a:solidFill>
                          <a:latin typeface="Arial" panose="020B0604020202020204" pitchFamily="34" charset="0"/>
                          <a:cs typeface="Arial" panose="020B0604020202020204" pitchFamily="34" charset="0"/>
                        </a:rPr>
                        <a:t> C</a:t>
                      </a:r>
                      <a:r>
                        <a:rPr lang="en-US" sz="1200" dirty="0">
                          <a:solidFill>
                            <a:srgbClr val="000000"/>
                          </a:solidFill>
                          <a:latin typeface="Arial" panose="020B0604020202020204" pitchFamily="34" charset="0"/>
                          <a:cs typeface="Arial" panose="020B0604020202020204" pitchFamily="34" charset="0"/>
                        </a:rPr>
                        <a:t> (10-12)</a:t>
                      </a:r>
                    </a:p>
                  </a:txBody>
                  <a:tcPr marL="68580" marR="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3 (10)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 (3)</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16 (70)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22 (85)</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5"/>
                  </a:ext>
                </a:extLst>
              </a:tr>
              <a:tr h="253375">
                <a:tc>
                  <a:txBody>
                    <a:bodyPr/>
                    <a:lstStyle/>
                    <a:p>
                      <a:r>
                        <a:rPr lang="en-US" sz="1200" dirty="0">
                          <a:latin typeface="Arial" panose="020B0604020202020204" pitchFamily="34" charset="0"/>
                          <a:cs typeface="Arial" panose="020B0604020202020204" pitchFamily="34" charset="0"/>
                        </a:rPr>
                        <a:t>MELD Score, n (%)</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endParaRPr lang="en-US" sz="1200" kern="1200" dirty="0">
                        <a:solidFill>
                          <a:schemeClr val="tx1"/>
                        </a:solidFill>
                        <a:latin typeface="Arial" panose="020B0604020202020204" pitchFamily="34" charset="0"/>
                        <a:ea typeface="+mn-ea"/>
                        <a:cs typeface="Arial" panose="020B0604020202020204" pitchFamily="34" charset="0"/>
                      </a:endParaRP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en-US" sz="1200" kern="1200" dirty="0">
                        <a:solidFill>
                          <a:schemeClr val="tx1"/>
                        </a:solidFill>
                        <a:latin typeface="Arial" panose="020B0604020202020204" pitchFamily="34" charset="0"/>
                        <a:ea typeface="+mn-ea"/>
                        <a:cs typeface="Arial" panose="020B0604020202020204" pitchFamily="34" charset="0"/>
                      </a:endParaRP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6"/>
                  </a:ext>
                </a:extLst>
              </a:tr>
              <a:tr h="222663">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&lt;10</a:t>
                      </a:r>
                      <a:endParaRPr lang="en-US" sz="1200" dirty="0">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6 (20)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8 (28)</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222663">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10-15</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21 (70)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16 (55)</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16 (70)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13 (50)</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222663">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    16-20</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200"/>
                        </a:lnSpc>
                      </a:pPr>
                      <a:r>
                        <a:rPr lang="en-US" sz="1200" kern="1200" dirty="0">
                          <a:solidFill>
                            <a:schemeClr val="tx1"/>
                          </a:solidFill>
                          <a:latin typeface="Arial" panose="020B0604020202020204" pitchFamily="34" charset="0"/>
                          <a:ea typeface="+mn-ea"/>
                          <a:cs typeface="Arial" panose="020B0604020202020204" pitchFamily="34" charset="0"/>
                        </a:rPr>
                        <a:t>3 (10)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5 (17)</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 (30)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12 (46)</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9"/>
                  </a:ext>
                </a:extLst>
              </a:tr>
              <a:tr h="258678">
                <a:tc>
                  <a:txBody>
                    <a:bodyPr/>
                    <a:lstStyle/>
                    <a:p>
                      <a:pPr>
                        <a:lnSpc>
                          <a:spcPts val="1600"/>
                        </a:lnSpc>
                      </a:pPr>
                      <a:r>
                        <a:rPr lang="en-US" sz="1200" dirty="0">
                          <a:solidFill>
                            <a:schemeClr val="tx1"/>
                          </a:solidFill>
                          <a:latin typeface="Arial" panose="020B0604020202020204" pitchFamily="34" charset="0"/>
                          <a:cs typeface="Arial" panose="020B0604020202020204" pitchFamily="34" charset="0"/>
                        </a:rPr>
                        <a:t>    21-25</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0</a:t>
                      </a:r>
                    </a:p>
                  </a:txBody>
                  <a:tcPr marL="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1 (4)</a:t>
                      </a:r>
                    </a:p>
                  </a:txBody>
                  <a:tcPr marL="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r h="258678">
                <a:tc>
                  <a:txBody>
                    <a:bodyPr/>
                    <a:lstStyle/>
                    <a:p>
                      <a:pPr>
                        <a:lnSpc>
                          <a:spcPts val="1500"/>
                        </a:lnSpc>
                      </a:pPr>
                      <a:r>
                        <a:rPr lang="en-US" sz="1200" i="0" dirty="0">
                          <a:solidFill>
                            <a:srgbClr val="000000"/>
                          </a:solidFill>
                          <a:latin typeface="Arial" panose="020B0604020202020204" pitchFamily="34" charset="0"/>
                          <a:cs typeface="Arial" panose="020B0604020202020204" pitchFamily="34" charset="0"/>
                        </a:rPr>
                        <a:t>Median eGFR,</a:t>
                      </a:r>
                      <a:r>
                        <a:rPr lang="en-US" sz="1200" i="0" baseline="0" dirty="0">
                          <a:solidFill>
                            <a:srgbClr val="000000"/>
                          </a:solidFill>
                          <a:latin typeface="Arial" panose="020B0604020202020204" pitchFamily="34" charset="0"/>
                          <a:cs typeface="Arial" panose="020B0604020202020204" pitchFamily="34" charset="0"/>
                        </a:rPr>
                        <a:t> mL/min</a:t>
                      </a:r>
                      <a:endParaRPr lang="en-US" sz="1200" i="0" dirty="0">
                        <a:solidFill>
                          <a:srgbClr val="000000"/>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600"/>
                        </a:lnSpc>
                      </a:pPr>
                      <a:r>
                        <a:rPr lang="en-US" sz="1200" kern="1200" dirty="0">
                          <a:solidFill>
                            <a:schemeClr val="tx1"/>
                          </a:solidFill>
                          <a:latin typeface="Arial" panose="020B0604020202020204" pitchFamily="34" charset="0"/>
                          <a:ea typeface="+mn-ea"/>
                          <a:cs typeface="Arial" panose="020B0604020202020204" pitchFamily="34" charset="0"/>
                        </a:rPr>
                        <a:t>98</a:t>
                      </a:r>
                      <a:endParaRPr lang="en-US" sz="1200" b="1"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81</a:t>
                      </a:r>
                      <a:endParaRPr lang="en-US" sz="1200" b="1"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77</a:t>
                      </a:r>
                      <a:endParaRPr lang="en-US" sz="1200" b="1"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600"/>
                        </a:lnSpc>
                      </a:pPr>
                      <a:r>
                        <a:rPr lang="en-US" sz="1200" kern="1200" dirty="0">
                          <a:solidFill>
                            <a:schemeClr val="tx1"/>
                          </a:solidFill>
                          <a:latin typeface="Arial" panose="020B0604020202020204" pitchFamily="34" charset="0"/>
                          <a:ea typeface="+mn-ea"/>
                          <a:cs typeface="Arial" panose="020B0604020202020204" pitchFamily="34" charset="0"/>
                        </a:rPr>
                        <a:t>78</a:t>
                      </a:r>
                      <a:endParaRPr lang="en-US" sz="1200" b="1"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1"/>
                  </a:ext>
                </a:extLst>
              </a:tr>
              <a:tr h="258678">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ro-RO" sz="1200" kern="1200" dirty="0">
                          <a:solidFill>
                            <a:schemeClr val="tx1"/>
                          </a:solidFill>
                          <a:latin typeface="Arial" panose="020B0604020202020204" pitchFamily="34" charset="0"/>
                          <a:ea typeface="+mn-ea"/>
                          <a:cs typeface="Arial" panose="020B0604020202020204" pitchFamily="34" charset="0"/>
                        </a:rPr>
                        <a:t>Median platelets,</a:t>
                      </a:r>
                      <a:r>
                        <a:rPr lang="ro-RO" sz="1200" kern="1200" baseline="0" dirty="0">
                          <a:solidFill>
                            <a:schemeClr val="tx1"/>
                          </a:solidFill>
                          <a:latin typeface="Arial" panose="020B0604020202020204" pitchFamily="34" charset="0"/>
                          <a:ea typeface="+mn-ea"/>
                          <a:cs typeface="Arial" panose="020B0604020202020204" pitchFamily="34" charset="0"/>
                        </a:rPr>
                        <a:t> </a:t>
                      </a:r>
                      <a:r>
                        <a:rPr lang="ro-RO" sz="1200" kern="1200" dirty="0">
                          <a:solidFill>
                            <a:schemeClr val="tx1"/>
                          </a:solidFill>
                          <a:latin typeface="Arial" panose="020B0604020202020204" pitchFamily="34" charset="0"/>
                          <a:ea typeface="+mn-ea"/>
                          <a:cs typeface="Arial" panose="020B0604020202020204" pitchFamily="34" charset="0"/>
                        </a:rPr>
                        <a:t>x 10</a:t>
                      </a:r>
                      <a:r>
                        <a:rPr lang="ro-RO" sz="1200" kern="1200" baseline="30000" dirty="0">
                          <a:solidFill>
                            <a:schemeClr val="tx1"/>
                          </a:solidFill>
                          <a:latin typeface="Arial" panose="020B0604020202020204" pitchFamily="34" charset="0"/>
                          <a:ea typeface="+mn-ea"/>
                          <a:cs typeface="Arial" panose="020B0604020202020204" pitchFamily="34" charset="0"/>
                        </a:rPr>
                        <a:t>3</a:t>
                      </a:r>
                      <a:r>
                        <a:rPr lang="ro-RO" sz="1200" kern="1200" baseline="0" dirty="0">
                          <a:solidFill>
                            <a:schemeClr val="tx1"/>
                          </a:solidFill>
                          <a:latin typeface="Arial" panose="020B0604020202020204" pitchFamily="34" charset="0"/>
                          <a:ea typeface="+mn-ea"/>
                          <a:cs typeface="Arial" panose="020B0604020202020204" pitchFamily="34" charset="0"/>
                        </a:rPr>
                        <a:t> µL</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ro-RO" sz="1200" kern="1200" baseline="0" dirty="0">
                          <a:solidFill>
                            <a:schemeClr val="tx1"/>
                          </a:solidFill>
                          <a:latin typeface="Arial" panose="020B0604020202020204" pitchFamily="34" charset="0"/>
                          <a:ea typeface="+mn-ea"/>
                          <a:cs typeface="Arial" panose="020B0604020202020204" pitchFamily="34" charset="0"/>
                        </a:rPr>
                        <a:t>88</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ro-RO" sz="1200" kern="1200" baseline="0" dirty="0">
                          <a:solidFill>
                            <a:schemeClr val="tx1"/>
                          </a:solidFill>
                          <a:latin typeface="Arial" panose="020B0604020202020204" pitchFamily="34" charset="0"/>
                          <a:ea typeface="+mn-ea"/>
                          <a:cs typeface="Arial" panose="020B0604020202020204" pitchFamily="34" charset="0"/>
                        </a:rPr>
                        <a:t>73</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ro-RO" sz="1200" kern="1200" baseline="0" dirty="0">
                          <a:solidFill>
                            <a:schemeClr val="tx1"/>
                          </a:solidFill>
                          <a:latin typeface="Arial" panose="020B0604020202020204" pitchFamily="34" charset="0"/>
                          <a:ea typeface="+mn-ea"/>
                          <a:cs typeface="Arial" panose="020B0604020202020204" pitchFamily="34" charset="0"/>
                        </a:rPr>
                        <a:t>81</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tc>
                  <a:txBody>
                    <a:bodyPr/>
                    <a:lstStyle/>
                    <a:p>
                      <a:pPr algn="ctr">
                        <a:lnSpc>
                          <a:spcPts val="1600"/>
                        </a:lnSpc>
                      </a:pPr>
                      <a:r>
                        <a:rPr lang="ro-RO" sz="1200" kern="1200" baseline="0" dirty="0">
                          <a:solidFill>
                            <a:schemeClr val="tx1"/>
                          </a:solidFill>
                          <a:latin typeface="Arial" panose="020B0604020202020204" pitchFamily="34" charset="0"/>
                          <a:ea typeface="+mn-ea"/>
                          <a:cs typeface="Arial" panose="020B0604020202020204" pitchFamily="34" charset="0"/>
                        </a:rPr>
                        <a:t>71</a:t>
                      </a:r>
                      <a:endParaRPr lang="en-US" sz="12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2"/>
                  </a:ext>
                </a:extLst>
              </a:tr>
              <a:tr h="258678">
                <a:tc gridSpan="5">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050" b="1" dirty="0">
                          <a:solidFill>
                            <a:schemeClr val="tx1"/>
                          </a:solidFill>
                          <a:latin typeface="Arial" panose="020B0604020202020204" pitchFamily="34" charset="0"/>
                          <a:cs typeface="Arial" panose="020B0604020202020204" pitchFamily="34" charset="0"/>
                        </a:rPr>
                        <a:t>Abbreviations</a:t>
                      </a:r>
                      <a:r>
                        <a:rPr lang="en-US" sz="1050" dirty="0">
                          <a:solidFill>
                            <a:schemeClr val="tx1"/>
                          </a:solidFill>
                          <a:latin typeface="Arial" panose="020B0604020202020204" pitchFamily="34" charset="0"/>
                          <a:cs typeface="Arial" panose="020B0604020202020204" pitchFamily="34" charset="0"/>
                        </a:rPr>
                        <a:t>: CTP = Child-Turcotte-Pugh</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B18400">
                        <a:alpha val="10000"/>
                      </a:srgbClr>
                    </a:solidFill>
                  </a:tcPr>
                </a:tc>
                <a:tc hMerge="1">
                  <a:txBody>
                    <a:bodyPr/>
                    <a:lstStyle/>
                    <a:p>
                      <a:pPr algn="ctr">
                        <a:lnSpc>
                          <a:spcPts val="1600"/>
                        </a:lnSpc>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tc hMerge="1">
                  <a:txBody>
                    <a:bodyPr/>
                    <a:lstStyle/>
                    <a:p>
                      <a:pPr marL="0" marR="0" indent="0" algn="ctr" defTabSz="914400" rtl="0" eaLnBrk="1" fontAlgn="auto" latinLnBrk="0" hangingPunct="1">
                        <a:lnSpc>
                          <a:spcPts val="1600"/>
                        </a:lnSpc>
                        <a:spcBef>
                          <a:spcPts val="0"/>
                        </a:spcBef>
                        <a:spcAft>
                          <a:spcPts val="0"/>
                        </a:spcAft>
                        <a:buClrTx/>
                        <a:buSzTx/>
                        <a:buFontTx/>
                        <a:buNone/>
                        <a:tabLst/>
                        <a:defRPr/>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tc hMerge="1">
                  <a:txBody>
                    <a:bodyPr/>
                    <a:lstStyle/>
                    <a:p>
                      <a:pPr marL="0" marR="0" indent="0" algn="ctr" defTabSz="914400" rtl="0" eaLnBrk="1" fontAlgn="auto" latinLnBrk="0" hangingPunct="1">
                        <a:lnSpc>
                          <a:spcPts val="1600"/>
                        </a:lnSpc>
                        <a:spcBef>
                          <a:spcPts val="0"/>
                        </a:spcBef>
                        <a:spcAft>
                          <a:spcPts val="0"/>
                        </a:spcAft>
                        <a:buClrTx/>
                        <a:buSzTx/>
                        <a:buFontTx/>
                        <a:buNone/>
                        <a:tabLst/>
                        <a:defRPr/>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tc hMerge="1">
                  <a:txBody>
                    <a:bodyPr/>
                    <a:lstStyle/>
                    <a:p>
                      <a:pPr algn="ctr">
                        <a:lnSpc>
                          <a:spcPts val="1600"/>
                        </a:lnSpc>
                      </a:pPr>
                      <a:endParaRPr lang="en-US" sz="1100" kern="1200" dirty="0">
                        <a:solidFill>
                          <a:schemeClr val="dk1"/>
                        </a:solidFill>
                        <a:latin typeface="Arial" panose="020B0604020202020204" pitchFamily="34" charset="0"/>
                        <a:ea typeface="+mn-ea"/>
                        <a:cs typeface="Arial" panose="020B0604020202020204" pitchFamily="34" charset="0"/>
                      </a:endParaRPr>
                    </a:p>
                  </a:txBody>
                  <a:tcPr marL="34290" marR="34290" marT="34290" marB="3429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3650283920"/>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14860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468875923"/>
              </p:ext>
            </p:extLst>
          </p:nvPr>
        </p:nvGraphicFramePr>
        <p:xfrm>
          <a:off x="461010" y="1339662"/>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3850" y="138498"/>
            <a:ext cx="8515350" cy="742950"/>
          </a:xfrm>
        </p:spPr>
        <p:txBody>
          <a:bodyPr>
            <a:normAutofit/>
          </a:bodyPr>
          <a:lstStyle/>
          <a:p>
            <a:pPr>
              <a:lnSpc>
                <a:spcPts val="2100"/>
              </a:lnSpc>
            </a:pPr>
            <a:r>
              <a:rPr lang="en-US" sz="2000" dirty="0"/>
              <a:t>Ledipasvir-Sofosbuvir + Ribavirin in HCV GT 1,4</a:t>
            </a:r>
            <a:br>
              <a:rPr lang="en-US" sz="2000" dirty="0"/>
            </a:br>
            <a:r>
              <a:rPr lang="en-US" sz="2000" dirty="0"/>
              <a:t>SOLAR-1 (Cohort A= Pre-transplantation): Results</a:t>
            </a:r>
          </a:p>
        </p:txBody>
      </p:sp>
      <p:sp>
        <p:nvSpPr>
          <p:cNvPr id="9" name="Text Placeholder 8"/>
          <p:cNvSpPr>
            <a:spLocks noGrp="1"/>
          </p:cNvSpPr>
          <p:nvPr>
            <p:ph type="body" idx="10"/>
          </p:nvPr>
        </p:nvSpPr>
        <p:spPr>
          <a:prstGeom prst="rect">
            <a:avLst/>
          </a:prstGeom>
        </p:spPr>
        <p:txBody>
          <a:bodyPr/>
          <a:lstStyle/>
          <a:p>
            <a:r>
              <a:rPr lang="en-US" dirty="0">
                <a:solidFill>
                  <a:schemeClr val="bg1"/>
                </a:solidFill>
                <a:latin typeface="Arial" pitchFamily="-110" charset="0"/>
                <a:ea typeface="ＭＳ Ｐゴシック" pitchFamily="-110" charset="-128"/>
                <a:cs typeface="ＭＳ Ｐゴシック" pitchFamily="-110" charset="-128"/>
              </a:rPr>
              <a:t>SOLAR-1 Cohort A (Pre-Transplantation): SVR12 Results</a:t>
            </a:r>
          </a:p>
        </p:txBody>
      </p:sp>
      <p:sp>
        <p:nvSpPr>
          <p:cNvPr id="7" name="Content Placeholder 6"/>
          <p:cNvSpPr>
            <a:spLocks noGrp="1"/>
          </p:cNvSpPr>
          <p:nvPr>
            <p:ph type="body" sz="quarter" idx="14"/>
          </p:nvPr>
        </p:nvSpPr>
        <p:spPr/>
        <p:txBody>
          <a:bodyPr/>
          <a:lstStyle/>
          <a:p>
            <a:r>
              <a:rPr lang="en-US" dirty="0"/>
              <a:t>Source: Charlton M, et al. Gastroenterology. 2015;149:649-59.</a:t>
            </a:r>
          </a:p>
        </p:txBody>
      </p:sp>
      <p:sp>
        <p:nvSpPr>
          <p:cNvPr id="13" name="Rectangle 12"/>
          <p:cNvSpPr/>
          <p:nvPr/>
        </p:nvSpPr>
        <p:spPr>
          <a:xfrm>
            <a:off x="2664147" y="3820523"/>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44/50</a:t>
            </a:r>
          </a:p>
        </p:txBody>
      </p:sp>
      <p:sp>
        <p:nvSpPr>
          <p:cNvPr id="21" name="Rectangle 20"/>
          <p:cNvSpPr/>
          <p:nvPr/>
        </p:nvSpPr>
        <p:spPr>
          <a:xfrm>
            <a:off x="1815080" y="3820523"/>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45/52</a:t>
            </a:r>
          </a:p>
        </p:txBody>
      </p:sp>
      <p:sp>
        <p:nvSpPr>
          <p:cNvPr id="22" name="Rectangle 21"/>
          <p:cNvSpPr/>
          <p:nvPr/>
        </p:nvSpPr>
        <p:spPr>
          <a:xfrm>
            <a:off x="5094561" y="3819492"/>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24/27</a:t>
            </a:r>
          </a:p>
        </p:txBody>
      </p:sp>
      <p:sp>
        <p:nvSpPr>
          <p:cNvPr id="23" name="Rectangle 22"/>
          <p:cNvSpPr/>
          <p:nvPr/>
        </p:nvSpPr>
        <p:spPr>
          <a:xfrm>
            <a:off x="4256319" y="3819493"/>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26/30</a:t>
            </a:r>
          </a:p>
        </p:txBody>
      </p:sp>
      <p:sp>
        <p:nvSpPr>
          <p:cNvPr id="24" name="Rectangle 23"/>
          <p:cNvSpPr/>
          <p:nvPr/>
        </p:nvSpPr>
        <p:spPr>
          <a:xfrm>
            <a:off x="7529612" y="3796838"/>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20/23</a:t>
            </a:r>
          </a:p>
        </p:txBody>
      </p:sp>
      <p:sp>
        <p:nvSpPr>
          <p:cNvPr id="25" name="Rectangle 24"/>
          <p:cNvSpPr/>
          <p:nvPr/>
        </p:nvSpPr>
        <p:spPr>
          <a:xfrm>
            <a:off x="6685833" y="3819491"/>
            <a:ext cx="578399"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19/22</a:t>
            </a:r>
          </a:p>
        </p:txBody>
      </p:sp>
      <p:sp>
        <p:nvSpPr>
          <p:cNvPr id="28" name="Rectangle 25"/>
          <p:cNvSpPr>
            <a:spLocks noChangeArrowheads="1"/>
          </p:cNvSpPr>
          <p:nvPr/>
        </p:nvSpPr>
        <p:spPr bwMode="auto">
          <a:xfrm>
            <a:off x="998284" y="4395332"/>
            <a:ext cx="7618494" cy="365760"/>
          </a:xfrm>
          <a:prstGeom prst="rect">
            <a:avLst/>
          </a:prstGeom>
          <a:solidFill>
            <a:schemeClr val="bg1">
              <a:lumMod val="95000"/>
            </a:schemeClr>
          </a:solidFill>
          <a:ln w="12700">
            <a:noFill/>
            <a:miter lim="800000"/>
            <a:headEnd/>
            <a:tailEnd/>
          </a:ln>
        </p:spPr>
        <p:txBody>
          <a:bodyPr lIns="205740" tIns="34073" rIns="0" bIns="34073" anchor="ctr">
            <a:prstTxWarp prst="textNoShape">
              <a:avLst/>
            </a:prstTxWarp>
          </a:bodyPr>
          <a:lstStyle/>
          <a:p>
            <a:pPr defTabSz="701279">
              <a:spcBef>
                <a:spcPts val="300"/>
              </a:spcBef>
            </a:pPr>
            <a:r>
              <a:rPr lang="en-US" sz="1050" b="1" dirty="0">
                <a:latin typeface="Arial"/>
                <a:cs typeface="Arial"/>
              </a:rPr>
              <a:t>Abbreviations</a:t>
            </a:r>
            <a:r>
              <a:rPr lang="en-US" sz="1050" dirty="0">
                <a:latin typeface="Arial"/>
                <a:cs typeface="Arial"/>
              </a:rPr>
              <a:t>: CTP = Child-Turcotte-Pugh</a:t>
            </a:r>
            <a:r>
              <a:rPr lang="en-US" sz="1050" dirty="0">
                <a:solidFill>
                  <a:srgbClr val="000000"/>
                </a:solidFill>
                <a:latin typeface="Arial" pitchFamily="22" charset="0"/>
                <a:cs typeface="Arial"/>
              </a:rPr>
              <a:t>; LTFU = lost to follow-up</a:t>
            </a:r>
            <a:endParaRPr lang="en-US" sz="1050" dirty="0">
              <a:solidFill>
                <a:srgbClr val="000000"/>
              </a:solidFill>
              <a:latin typeface="Arial" pitchFamily="22" charset="0"/>
            </a:endParaRPr>
          </a:p>
          <a:p>
            <a:pPr defTabSz="701279">
              <a:spcBef>
                <a:spcPts val="300"/>
              </a:spcBef>
            </a:pPr>
            <a:r>
              <a:rPr lang="en-US" sz="1050" dirty="0">
                <a:solidFill>
                  <a:srgbClr val="000000"/>
                </a:solidFill>
                <a:latin typeface="Arial" pitchFamily="22" charset="0"/>
              </a:rPr>
              <a:t>6 subjects excluded because received transplant while on study: (2 CTP B/24 week; 1 CTP 2/12 week; 3 CTP C/24 week)</a:t>
            </a:r>
          </a:p>
        </p:txBody>
      </p:sp>
      <p:sp>
        <p:nvSpPr>
          <p:cNvPr id="15" name="Line Callout 1 14">
            <a:extLst>
              <a:ext uri="{FF2B5EF4-FFF2-40B4-BE49-F238E27FC236}">
                <a16:creationId xmlns:a16="http://schemas.microsoft.com/office/drawing/2014/main" id="{8D782776-54A0-B467-41BF-1DB2FD5216E8}"/>
              </a:ext>
            </a:extLst>
          </p:cNvPr>
          <p:cNvSpPr/>
          <p:nvPr/>
        </p:nvSpPr>
        <p:spPr>
          <a:xfrm>
            <a:off x="4157547" y="3274317"/>
            <a:ext cx="780531" cy="294953"/>
          </a:xfrm>
          <a:prstGeom prst="borderCallout1">
            <a:avLst>
              <a:gd name="adj1" fmla="val 178881"/>
              <a:gd name="adj2" fmla="val 4999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3 relapses</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1 death</a:t>
            </a:r>
          </a:p>
        </p:txBody>
      </p:sp>
      <p:sp>
        <p:nvSpPr>
          <p:cNvPr id="16" name="Line Callout 1 15">
            <a:extLst>
              <a:ext uri="{FF2B5EF4-FFF2-40B4-BE49-F238E27FC236}">
                <a16:creationId xmlns:a16="http://schemas.microsoft.com/office/drawing/2014/main" id="{E5B8F252-4AC9-3036-D8F3-F192C9D0B3E5}"/>
              </a:ext>
            </a:extLst>
          </p:cNvPr>
          <p:cNvSpPr/>
          <p:nvPr/>
        </p:nvSpPr>
        <p:spPr>
          <a:xfrm>
            <a:off x="4999375" y="3274317"/>
            <a:ext cx="780531" cy="294953"/>
          </a:xfrm>
          <a:prstGeom prst="borderCallout1">
            <a:avLst>
              <a:gd name="adj1" fmla="val 178881"/>
              <a:gd name="adj2" fmla="val 4999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1 relapse</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2 deaths</a:t>
            </a:r>
          </a:p>
        </p:txBody>
      </p:sp>
      <p:sp>
        <p:nvSpPr>
          <p:cNvPr id="17" name="Line Callout 1 16">
            <a:extLst>
              <a:ext uri="{FF2B5EF4-FFF2-40B4-BE49-F238E27FC236}">
                <a16:creationId xmlns:a16="http://schemas.microsoft.com/office/drawing/2014/main" id="{75B733E5-1D7E-79E0-F17A-ED98BBE8187D}"/>
              </a:ext>
            </a:extLst>
          </p:cNvPr>
          <p:cNvSpPr/>
          <p:nvPr/>
        </p:nvSpPr>
        <p:spPr>
          <a:xfrm>
            <a:off x="7423261" y="3274317"/>
            <a:ext cx="780531" cy="294953"/>
          </a:xfrm>
          <a:prstGeom prst="borderCallout1">
            <a:avLst>
              <a:gd name="adj1" fmla="val 178881"/>
              <a:gd name="adj2" fmla="val 4999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2 relapses</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1 death</a:t>
            </a:r>
          </a:p>
        </p:txBody>
      </p:sp>
      <p:sp>
        <p:nvSpPr>
          <p:cNvPr id="18" name="Line Callout 1 17">
            <a:extLst>
              <a:ext uri="{FF2B5EF4-FFF2-40B4-BE49-F238E27FC236}">
                <a16:creationId xmlns:a16="http://schemas.microsoft.com/office/drawing/2014/main" id="{D7DF8DF8-DA1A-B6B2-593A-D5F01286CDA2}"/>
              </a:ext>
            </a:extLst>
          </p:cNvPr>
          <p:cNvSpPr/>
          <p:nvPr/>
        </p:nvSpPr>
        <p:spPr>
          <a:xfrm>
            <a:off x="6581432" y="3135087"/>
            <a:ext cx="780531" cy="434184"/>
          </a:xfrm>
          <a:prstGeom prst="borderCallout1">
            <a:avLst>
              <a:gd name="adj1" fmla="val 162167"/>
              <a:gd name="adj2" fmla="val 49064"/>
              <a:gd name="adj3" fmla="val 100906"/>
              <a:gd name="adj4" fmla="val 50062"/>
            </a:avLst>
          </a:prstGeom>
          <a:solidFill>
            <a:schemeClr val="bg1">
              <a:lumMod val="85000"/>
            </a:schemeClr>
          </a:solidFill>
          <a:ln w="635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rgbClr val="000000"/>
                </a:solidFill>
                <a:latin typeface="Arial" panose="020B0604020202020204" pitchFamily="34" charset="0"/>
                <a:cs typeface="Arial" panose="020B0604020202020204" pitchFamily="34" charset="0"/>
              </a:rPr>
              <a:t>1 relapse</a:t>
            </a:r>
            <a:br>
              <a:rPr lang="en-US" sz="900" dirty="0">
                <a:solidFill>
                  <a:srgbClr val="000000"/>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1 death</a:t>
            </a:r>
          </a:p>
          <a:p>
            <a:r>
              <a:rPr lang="en-US" sz="900" dirty="0">
                <a:solidFill>
                  <a:srgbClr val="000000"/>
                </a:solidFill>
                <a:latin typeface="Arial" panose="020B0604020202020204" pitchFamily="34" charset="0"/>
                <a:cs typeface="Arial" panose="020B0604020202020204" pitchFamily="34" charset="0"/>
              </a:rPr>
              <a:t>1 LTFU</a:t>
            </a:r>
          </a:p>
        </p:txBody>
      </p:sp>
    </p:spTree>
    <p:extLst>
      <p:ext uri="{BB962C8B-B14F-4D97-AF65-F5344CB8AC3E}">
        <p14:creationId xmlns:p14="http://schemas.microsoft.com/office/powerpoint/2010/main" val="270321491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90263" y="2003378"/>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23850" y="138498"/>
            <a:ext cx="8515350" cy="742950"/>
          </a:xfrm>
        </p:spPr>
        <p:txBody>
          <a:bodyPr>
            <a:normAutofit/>
          </a:bodyPr>
          <a:lstStyle/>
          <a:p>
            <a:pPr>
              <a:lnSpc>
                <a:spcPts val="2100"/>
              </a:lnSpc>
            </a:pPr>
            <a:r>
              <a:rPr lang="en-US" sz="2000" dirty="0"/>
              <a:t>Ledipasvir-Sofosbuvir + Ribavirin in HCV GT 1,4</a:t>
            </a:r>
            <a:br>
              <a:rPr lang="en-US" sz="2000" dirty="0"/>
            </a:br>
            <a:r>
              <a:rPr lang="en-US" sz="2000" dirty="0"/>
              <a:t>SOLAR-1 (Cohort B = Post Transplant): Study Design</a:t>
            </a:r>
          </a:p>
        </p:txBody>
      </p:sp>
      <p:sp>
        <p:nvSpPr>
          <p:cNvPr id="7" name="Content Placeholder 6"/>
          <p:cNvSpPr>
            <a:spLocks noGrp="1"/>
          </p:cNvSpPr>
          <p:nvPr>
            <p:ph type="body" sz="quarter" idx="14"/>
          </p:nvPr>
        </p:nvSpPr>
        <p:spPr/>
        <p:txBody>
          <a:bodyPr/>
          <a:lstStyle/>
          <a:p>
            <a:r>
              <a:rPr lang="en-US" dirty="0"/>
              <a:t>Source: Charlton M, et al. Gastroenterology. 2015;149:649-59.</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sp>
        <p:nvSpPr>
          <p:cNvPr id="26" name="Rectangle 5"/>
          <p:cNvSpPr>
            <a:spLocks noChangeArrowheads="1"/>
          </p:cNvSpPr>
          <p:nvPr/>
        </p:nvSpPr>
        <p:spPr bwMode="auto">
          <a:xfrm>
            <a:off x="3018663" y="1769366"/>
            <a:ext cx="1371600" cy="473910"/>
          </a:xfrm>
          <a:prstGeom prst="rect">
            <a:avLst/>
          </a:prstGeom>
          <a:solidFill>
            <a:srgbClr val="ABC8D0"/>
          </a:solidFill>
          <a:ln w="6350" cmpd="sng">
            <a:solidFill>
              <a:srgbClr val="000000"/>
            </a:solidFill>
            <a:miter lim="800000"/>
            <a:headEnd/>
            <a:tailEnd/>
          </a:ln>
          <a:effectLst/>
        </p:spPr>
        <p:txBody>
          <a:bodyPr wrap="none" anchor="ctr"/>
          <a:lstStyle/>
          <a:p>
            <a:r>
              <a:rPr lang="en-US" sz="1050" b="1" dirty="0">
                <a:latin typeface="Arial"/>
                <a:cs typeface="Arial"/>
              </a:rPr>
              <a:t>LDV-SOF +RBV</a:t>
            </a:r>
          </a:p>
        </p:txBody>
      </p:sp>
      <p:sp>
        <p:nvSpPr>
          <p:cNvPr id="27" name="Rectangle 26"/>
          <p:cNvSpPr/>
          <p:nvPr/>
        </p:nvSpPr>
        <p:spPr>
          <a:xfrm>
            <a:off x="5467800" y="1859927"/>
            <a:ext cx="636363"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34" name="Rectangle 33"/>
          <p:cNvSpPr/>
          <p:nvPr/>
        </p:nvSpPr>
        <p:spPr>
          <a:xfrm>
            <a:off x="1714500" y="3986603"/>
            <a:ext cx="525675"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000000"/>
                </a:solidFill>
              </a:rPr>
              <a:t>N =14</a:t>
            </a:r>
          </a:p>
        </p:txBody>
      </p:sp>
      <p:sp>
        <p:nvSpPr>
          <p:cNvPr id="35" name="Rectangle 25"/>
          <p:cNvSpPr>
            <a:spLocks noChangeArrowheads="1"/>
          </p:cNvSpPr>
          <p:nvPr/>
        </p:nvSpPr>
        <p:spPr bwMode="auto">
          <a:xfrm>
            <a:off x="1128998" y="3409860"/>
            <a:ext cx="6881136" cy="1190215"/>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137160" tIns="34073" rIns="69365" bIns="68580" anchor="ctr">
            <a:prstTxWarp prst="textNoShape">
              <a:avLst/>
            </a:prstTxWarp>
          </a:bodyPr>
          <a:lstStyle/>
          <a:p>
            <a:pPr defTabSz="701279">
              <a:lnSpc>
                <a:spcPts val="1125"/>
              </a:lnSpc>
              <a:spcBef>
                <a:spcPts val="6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CTP = Child-Turcotte-Pugh; FCH = fibrosing cholestatic hepatitis; LDV = ledipasvir; SOF = sofosbuvir; RBV = ribavirin  </a:t>
            </a:r>
          </a:p>
          <a:p>
            <a:pPr defTabSz="701279">
              <a:lnSpc>
                <a:spcPts val="1125"/>
              </a:lnSpc>
              <a:spcBef>
                <a:spcPts val="600"/>
              </a:spcBef>
            </a:pPr>
            <a:r>
              <a:rPr lang="en-US" sz="1050" b="1" dirty="0">
                <a:solidFill>
                  <a:srgbClr val="000000"/>
                </a:solidFill>
                <a:latin typeface="Arial" pitchFamily="22" charset="0"/>
              </a:rPr>
              <a:t>Drug Dosing</a:t>
            </a:r>
          </a:p>
          <a:p>
            <a:pPr defTabSz="701279">
              <a:lnSpc>
                <a:spcPts val="1125"/>
              </a:lnSpc>
              <a:spcBef>
                <a:spcPts val="300"/>
              </a:spcBef>
            </a:pPr>
            <a:r>
              <a:rPr lang="en-US" sz="1050" dirty="0">
                <a:solidFill>
                  <a:srgbClr val="000000"/>
                </a:solidFill>
                <a:latin typeface="Arial" pitchFamily="22" charset="0"/>
              </a:rPr>
              <a:t>Ledipasvir-sofosbuvir (90/400 mg): fixed dose combination; one pill once daily</a:t>
            </a:r>
            <a:br>
              <a:rPr lang="en-US" sz="1050" dirty="0">
                <a:solidFill>
                  <a:srgbClr val="000000"/>
                </a:solidFill>
                <a:latin typeface="Arial" pitchFamily="22" charset="0"/>
              </a:rPr>
            </a:br>
            <a:r>
              <a:rPr lang="en-US" sz="1050" dirty="0">
                <a:solidFill>
                  <a:srgbClr val="000000"/>
                </a:solidFill>
                <a:latin typeface="Arial" pitchFamily="22" charset="0"/>
              </a:rPr>
              <a:t>Ribavirin Dosing</a:t>
            </a:r>
            <a:br>
              <a:rPr lang="en-US" sz="1050" dirty="0">
                <a:solidFill>
                  <a:srgbClr val="000000"/>
                </a:solidFill>
                <a:latin typeface="Arial" pitchFamily="22" charset="0"/>
              </a:rPr>
            </a:br>
            <a:r>
              <a:rPr lang="en-US" sz="1050" dirty="0">
                <a:solidFill>
                  <a:srgbClr val="000000"/>
                </a:solidFill>
                <a:latin typeface="Arial" pitchFamily="22" charset="0"/>
              </a:rPr>
              <a:t> - No cirrhosis; FCH: weight-based and divided bid (1000 mg/day if &lt;75 kg or 1200 mg/day if ≥75 kg)</a:t>
            </a:r>
            <a:br>
              <a:rPr lang="en-US" sz="1050" dirty="0">
                <a:solidFill>
                  <a:srgbClr val="000000"/>
                </a:solidFill>
                <a:latin typeface="Arial" pitchFamily="22" charset="0"/>
              </a:rPr>
            </a:br>
            <a:r>
              <a:rPr lang="en-US" sz="1050" dirty="0">
                <a:solidFill>
                  <a:srgbClr val="000000"/>
                </a:solidFill>
                <a:latin typeface="Arial" pitchFamily="22" charset="0"/>
              </a:rPr>
              <a:t> - CTP B, C: started at 600 mg/day and escalated up to maximum of 1200 mg/day</a:t>
            </a:r>
          </a:p>
        </p:txBody>
      </p:sp>
      <p:sp>
        <p:nvSpPr>
          <p:cNvPr id="37" name="Rectangle 36"/>
          <p:cNvSpPr/>
          <p:nvPr/>
        </p:nvSpPr>
        <p:spPr>
          <a:xfrm>
            <a:off x="1139593" y="1769367"/>
            <a:ext cx="1251563" cy="1259584"/>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pPr>
              <a:spcBef>
                <a:spcPts val="300"/>
              </a:spcBef>
            </a:pPr>
            <a:r>
              <a:rPr lang="en-US" sz="1200" b="1" u="sng" dirty="0">
                <a:solidFill>
                  <a:srgbClr val="FFFFFF"/>
                </a:solidFill>
                <a:latin typeface="Arial" panose="020B0604020202020204" pitchFamily="34" charset="0"/>
                <a:cs typeface="Arial" panose="020B0604020202020204" pitchFamily="34" charset="0"/>
              </a:rPr>
              <a:t>Cohort B</a:t>
            </a:r>
          </a:p>
          <a:p>
            <a:pPr>
              <a:spcBef>
                <a:spcPts val="300"/>
              </a:spcBef>
            </a:pPr>
            <a:r>
              <a:rPr lang="en-US" sz="1050" b="1" dirty="0">
                <a:solidFill>
                  <a:srgbClr val="FFFFFF"/>
                </a:solidFill>
                <a:latin typeface="Arial" panose="020B0604020202020204" pitchFamily="34" charset="0"/>
                <a:cs typeface="Arial" panose="020B0604020202020204" pitchFamily="34" charset="0"/>
              </a:rPr>
              <a:t>GT 1, 4</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F0-F3</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CTP Class A</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CTP Class B</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CTP Class C</a:t>
            </a:r>
            <a:br>
              <a:rPr lang="en-US" sz="1050" b="1" dirty="0">
                <a:solidFill>
                  <a:srgbClr val="FFFFFF"/>
                </a:solidFill>
                <a:latin typeface="Arial" panose="020B0604020202020204" pitchFamily="34" charset="0"/>
                <a:cs typeface="Arial" panose="020B0604020202020204" pitchFamily="34" charset="0"/>
              </a:rPr>
            </a:br>
            <a:r>
              <a:rPr lang="en-US" sz="1050" b="1" dirty="0">
                <a:solidFill>
                  <a:srgbClr val="FFFFFF"/>
                </a:solidFill>
                <a:latin typeface="Arial" panose="020B0604020202020204" pitchFamily="34" charset="0"/>
                <a:cs typeface="Arial" panose="020B0604020202020204" pitchFamily="34" charset="0"/>
              </a:rPr>
              <a:t>FCH</a:t>
            </a:r>
            <a:endParaRPr lang="en-US" sz="1050"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2347931" y="1858475"/>
            <a:ext cx="678966"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116</a:t>
            </a:r>
          </a:p>
        </p:txBody>
      </p:sp>
      <p:cxnSp>
        <p:nvCxnSpPr>
          <p:cNvPr id="70" name="Straight Connector 69"/>
          <p:cNvCxnSpPr/>
          <p:nvPr/>
        </p:nvCxnSpPr>
        <p:spPr>
          <a:xfrm>
            <a:off x="5761863" y="2774437"/>
            <a:ext cx="1371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5"/>
          <p:cNvSpPr>
            <a:spLocks noChangeArrowheads="1"/>
          </p:cNvSpPr>
          <p:nvPr/>
        </p:nvSpPr>
        <p:spPr bwMode="auto">
          <a:xfrm>
            <a:off x="3018662" y="2538943"/>
            <a:ext cx="2743200" cy="473910"/>
          </a:xfrm>
          <a:prstGeom prst="rect">
            <a:avLst/>
          </a:prstGeom>
          <a:solidFill>
            <a:srgbClr val="BCBCD7"/>
          </a:solidFill>
          <a:ln w="6350" cmpd="sng">
            <a:solidFill>
              <a:srgbClr val="000000"/>
            </a:solidFill>
            <a:miter lim="800000"/>
            <a:headEnd/>
            <a:tailEnd/>
          </a:ln>
          <a:effectLst/>
        </p:spPr>
        <p:txBody>
          <a:bodyPr wrap="none" anchor="ctr"/>
          <a:lstStyle/>
          <a:p>
            <a:r>
              <a:rPr lang="en-US" sz="1050" b="1" dirty="0">
                <a:latin typeface="Arial"/>
                <a:cs typeface="Arial"/>
              </a:rPr>
              <a:t>LDV-SOF + RBV</a:t>
            </a:r>
          </a:p>
        </p:txBody>
      </p:sp>
      <p:sp>
        <p:nvSpPr>
          <p:cNvPr id="73" name="Rectangle 72"/>
          <p:cNvSpPr/>
          <p:nvPr/>
        </p:nvSpPr>
        <p:spPr>
          <a:xfrm>
            <a:off x="6797835" y="2622482"/>
            <a:ext cx="656957"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a:cs typeface="Arial"/>
              </a:rPr>
              <a:t>SVR12</a:t>
            </a:r>
          </a:p>
        </p:txBody>
      </p:sp>
      <p:sp>
        <p:nvSpPr>
          <p:cNvPr id="45" name="Rectangle 44"/>
          <p:cNvSpPr/>
          <p:nvPr/>
        </p:nvSpPr>
        <p:spPr>
          <a:xfrm>
            <a:off x="2347931" y="2620976"/>
            <a:ext cx="678966" cy="304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n = 113</a:t>
            </a:r>
          </a:p>
        </p:txBody>
      </p:sp>
      <p:grpSp>
        <p:nvGrpSpPr>
          <p:cNvPr id="38" name="Group 37"/>
          <p:cNvGrpSpPr/>
          <p:nvPr/>
        </p:nvGrpSpPr>
        <p:grpSpPr>
          <a:xfrm>
            <a:off x="1138416" y="1021866"/>
            <a:ext cx="6871718" cy="386328"/>
            <a:chOff x="-6113" y="1362488"/>
            <a:chExt cx="9162291" cy="515104"/>
          </a:xfrm>
        </p:grpSpPr>
        <p:sp>
          <p:nvSpPr>
            <p:cNvPr id="40" name="Rectangle 39"/>
            <p:cNvSpPr/>
            <p:nvPr/>
          </p:nvSpPr>
          <p:spPr>
            <a:xfrm>
              <a:off x="-6113" y="1447868"/>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sp>
          <p:nvSpPr>
            <p:cNvPr id="47" name="Rectangle 46"/>
            <p:cNvSpPr/>
            <p:nvPr/>
          </p:nvSpPr>
          <p:spPr>
            <a:xfrm>
              <a:off x="807360" y="1411256"/>
              <a:ext cx="838200" cy="3992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panose="020B0604020202020204" pitchFamily="34" charset="0"/>
                  <a:cs typeface="Arial" panose="020B0604020202020204" pitchFamily="34" charset="0"/>
                </a:rPr>
                <a:t>Week</a:t>
              </a:r>
            </a:p>
          </p:txBody>
        </p:sp>
        <p:sp>
          <p:nvSpPr>
            <p:cNvPr id="49" name="Rectangle 48"/>
            <p:cNvSpPr/>
            <p:nvPr/>
          </p:nvSpPr>
          <p:spPr>
            <a:xfrm>
              <a:off x="224296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50" name="Rectangle 49"/>
            <p:cNvSpPr/>
            <p:nvPr/>
          </p:nvSpPr>
          <p:spPr>
            <a:xfrm>
              <a:off x="7715700"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36</a:t>
              </a:r>
            </a:p>
          </p:txBody>
        </p:sp>
        <p:sp>
          <p:nvSpPr>
            <p:cNvPr id="51" name="Rectangle 50"/>
            <p:cNvSpPr/>
            <p:nvPr/>
          </p:nvSpPr>
          <p:spPr>
            <a:xfrm>
              <a:off x="4049088"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52" name="Rectangle 51"/>
            <p:cNvSpPr/>
            <p:nvPr/>
          </p:nvSpPr>
          <p:spPr>
            <a:xfrm>
              <a:off x="5891293" y="1362488"/>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cxnSp>
          <p:nvCxnSpPr>
            <p:cNvPr id="53" name="Straight Connector 52"/>
            <p:cNvCxnSpPr/>
            <p:nvPr/>
          </p:nvCxnSpPr>
          <p:spPr>
            <a:xfrm flipV="1">
              <a:off x="-6113" y="1850184"/>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14229" y="1770940"/>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331110"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161520" y="1770940"/>
              <a:ext cx="228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988496" y="1770940"/>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2006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3314"/>
            <a:ext cx="8515350" cy="742950"/>
          </a:xfrm>
        </p:spPr>
        <p:txBody>
          <a:bodyPr>
            <a:normAutofit/>
          </a:bodyPr>
          <a:lstStyle/>
          <a:p>
            <a:r>
              <a:rPr lang="en-US" sz="2000" dirty="0"/>
              <a:t>Ledipasvir-Sofosbuvir + Ribavirin in HCV GT 1,4</a:t>
            </a:r>
            <a:br>
              <a:rPr lang="en-US" sz="2000" dirty="0"/>
            </a:br>
            <a:r>
              <a:rPr lang="en-US" sz="2000" dirty="0"/>
              <a:t>SOLAR-1 (Cohort B = Post-transplantation): Baseline Characteristics</a:t>
            </a:r>
          </a:p>
        </p:txBody>
      </p:sp>
      <p:sp>
        <p:nvSpPr>
          <p:cNvPr id="2" name="Content Placeholder 1"/>
          <p:cNvSpPr>
            <a:spLocks noGrp="1"/>
          </p:cNvSpPr>
          <p:nvPr>
            <p:ph type="body" sz="quarter" idx="14"/>
          </p:nvPr>
        </p:nvSpPr>
        <p:spPr/>
        <p:txBody>
          <a:bodyPr/>
          <a:lstStyle/>
          <a:p>
            <a:r>
              <a:rPr lang="en-US" dirty="0"/>
              <a:t>Source: Charlton M, et al. Gastroenterology. 2015;149:649-59.</a:t>
            </a:r>
          </a:p>
        </p:txBody>
      </p:sp>
      <p:graphicFrame>
        <p:nvGraphicFramePr>
          <p:cNvPr id="4" name="Group 66"/>
          <p:cNvGraphicFramePr>
            <a:graphicFrameLocks noGrp="1"/>
          </p:cNvGraphicFramePr>
          <p:nvPr>
            <p:extLst>
              <p:ext uri="{D42A27DB-BD31-4B8C-83A1-F6EECF244321}">
                <p14:modId xmlns:p14="http://schemas.microsoft.com/office/powerpoint/2010/main" val="1879338358"/>
              </p:ext>
            </p:extLst>
          </p:nvPr>
        </p:nvGraphicFramePr>
        <p:xfrm>
          <a:off x="457200" y="1031090"/>
          <a:ext cx="8229599" cy="3657588"/>
        </p:xfrm>
        <a:graphic>
          <a:graphicData uri="http://schemas.openxmlformats.org/drawingml/2006/table">
            <a:tbl>
              <a:tblPr>
                <a:effectLst/>
              </a:tblPr>
              <a:tblGrid>
                <a:gridCol w="1703929">
                  <a:extLst>
                    <a:ext uri="{9D8B030D-6E8A-4147-A177-3AD203B41FA5}">
                      <a16:colId xmlns:a16="http://schemas.microsoft.com/office/drawing/2014/main" val="20000"/>
                    </a:ext>
                  </a:extLst>
                </a:gridCol>
                <a:gridCol w="652567">
                  <a:extLst>
                    <a:ext uri="{9D8B030D-6E8A-4147-A177-3AD203B41FA5}">
                      <a16:colId xmlns:a16="http://schemas.microsoft.com/office/drawing/2014/main" val="20001"/>
                    </a:ext>
                  </a:extLst>
                </a:gridCol>
                <a:gridCol w="652567">
                  <a:extLst>
                    <a:ext uri="{9D8B030D-6E8A-4147-A177-3AD203B41FA5}">
                      <a16:colId xmlns:a16="http://schemas.microsoft.com/office/drawing/2014/main" val="20002"/>
                    </a:ext>
                  </a:extLst>
                </a:gridCol>
                <a:gridCol w="652567">
                  <a:extLst>
                    <a:ext uri="{9D8B030D-6E8A-4147-A177-3AD203B41FA5}">
                      <a16:colId xmlns:a16="http://schemas.microsoft.com/office/drawing/2014/main" val="20003"/>
                    </a:ext>
                  </a:extLst>
                </a:gridCol>
                <a:gridCol w="652567">
                  <a:extLst>
                    <a:ext uri="{9D8B030D-6E8A-4147-A177-3AD203B41FA5}">
                      <a16:colId xmlns:a16="http://schemas.microsoft.com/office/drawing/2014/main" val="20004"/>
                    </a:ext>
                  </a:extLst>
                </a:gridCol>
                <a:gridCol w="652567">
                  <a:extLst>
                    <a:ext uri="{9D8B030D-6E8A-4147-A177-3AD203B41FA5}">
                      <a16:colId xmlns:a16="http://schemas.microsoft.com/office/drawing/2014/main" val="20005"/>
                    </a:ext>
                  </a:extLst>
                </a:gridCol>
                <a:gridCol w="652567">
                  <a:extLst>
                    <a:ext uri="{9D8B030D-6E8A-4147-A177-3AD203B41FA5}">
                      <a16:colId xmlns:a16="http://schemas.microsoft.com/office/drawing/2014/main" val="20006"/>
                    </a:ext>
                  </a:extLst>
                </a:gridCol>
                <a:gridCol w="652567">
                  <a:extLst>
                    <a:ext uri="{9D8B030D-6E8A-4147-A177-3AD203B41FA5}">
                      <a16:colId xmlns:a16="http://schemas.microsoft.com/office/drawing/2014/main" val="20007"/>
                    </a:ext>
                  </a:extLst>
                </a:gridCol>
                <a:gridCol w="652567">
                  <a:extLst>
                    <a:ext uri="{9D8B030D-6E8A-4147-A177-3AD203B41FA5}">
                      <a16:colId xmlns:a16="http://schemas.microsoft.com/office/drawing/2014/main" val="20008"/>
                    </a:ext>
                  </a:extLst>
                </a:gridCol>
                <a:gridCol w="652567">
                  <a:extLst>
                    <a:ext uri="{9D8B030D-6E8A-4147-A177-3AD203B41FA5}">
                      <a16:colId xmlns:a16="http://schemas.microsoft.com/office/drawing/2014/main" val="20009"/>
                    </a:ext>
                  </a:extLst>
                </a:gridCol>
                <a:gridCol w="652567">
                  <a:extLst>
                    <a:ext uri="{9D8B030D-6E8A-4147-A177-3AD203B41FA5}">
                      <a16:colId xmlns:a16="http://schemas.microsoft.com/office/drawing/2014/main" val="20010"/>
                    </a:ext>
                  </a:extLst>
                </a:gridCol>
              </a:tblGrid>
              <a:tr h="345310">
                <a:tc rowSpan="2">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i="1" dirty="0">
                          <a:solidFill>
                            <a:srgbClr val="FFFFFF"/>
                          </a:solidFill>
                          <a:latin typeface="Arial" panose="020B0604020202020204" pitchFamily="34" charset="0"/>
                          <a:cs typeface="Arial" panose="020B0604020202020204" pitchFamily="34" charset="0"/>
                        </a:rPr>
                        <a:t>Cohort B</a:t>
                      </a:r>
                      <a:br>
                        <a:rPr lang="en-US" sz="1200" b="1" i="1" dirty="0">
                          <a:solidFill>
                            <a:srgbClr val="FFFFFF"/>
                          </a:solidFill>
                          <a:latin typeface="Arial" panose="020B0604020202020204" pitchFamily="34" charset="0"/>
                          <a:cs typeface="Arial" panose="020B0604020202020204" pitchFamily="34" charset="0"/>
                        </a:rPr>
                      </a:br>
                      <a:r>
                        <a:rPr lang="en-US" sz="1200" b="1" dirty="0">
                          <a:solidFill>
                            <a:srgbClr val="FFFFFF"/>
                          </a:solidFill>
                          <a:latin typeface="Arial" panose="020B0604020202020204" pitchFamily="34" charset="0"/>
                          <a:cs typeface="Arial" panose="020B0604020202020204" pitchFamily="34" charset="0"/>
                        </a:rPr>
                        <a:t>Characteristics</a:t>
                      </a:r>
                    </a:p>
                  </a:txBody>
                  <a:tcPr marL="68580" marR="34290" marT="34290" marB="34290" anchor="ctr" horzOverflow="overflow">
                    <a:lnL w="9525"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75000"/>
                        <a:lumOff val="2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No Cirrhosis</a:t>
                      </a:r>
                    </a:p>
                  </a:txBody>
                  <a:tcPr marL="54864" marR="34290" marT="34290" marB="34290"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76151"/>
                    </a:solidFill>
                  </a:tcPr>
                </a:tc>
                <a:tc hMerge="1">
                  <a:txBody>
                    <a:bodyPr/>
                    <a:lstStyle/>
                    <a:p>
                      <a:pPr algn="ctr"/>
                      <a:endParaRPr lang="en-US" sz="1600" b="1" dirty="0">
                        <a:solidFill>
                          <a:schemeClr val="bg1"/>
                        </a:solidFill>
                        <a:latin typeface="+mn-lt"/>
                        <a:cs typeface="Arial" pitchFamily="34" charset="0"/>
                      </a:endParaRPr>
                    </a:p>
                  </a:txBody>
                  <a:tcPr marL="73152" marR="45720" anchor="b"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5">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A</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715B2E"/>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600" b="1" baseline="0" dirty="0">
                        <a:solidFill>
                          <a:schemeClr val="bg1"/>
                        </a:solidFill>
                        <a:cs typeface="Arial" pitchFamily="34" charset="0"/>
                      </a:endParaRPr>
                    </a:p>
                  </a:txBody>
                  <a:tcPr marL="73152" marR="4572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B</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endParaRPr lang="en-US" dirty="0"/>
                    </a:p>
                  </a:txBody>
                  <a:tcPr marL="73152" marR="4572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CTP C</a:t>
                      </a:r>
                    </a:p>
                  </a:txBody>
                  <a:tcPr marL="54864" marR="34290" marT="34290" marB="3429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lang="en-US" sz="1600" b="1" baseline="0" dirty="0">
                        <a:solidFill>
                          <a:schemeClr val="bg1"/>
                        </a:solidFill>
                        <a:cs typeface="Arial" pitchFamily="34" charset="0"/>
                      </a:endParaRPr>
                    </a:p>
                  </a:txBody>
                  <a:tcPr marL="73152" marR="4572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5">
                        <a:lumMod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200" b="1" baseline="0" dirty="0">
                          <a:solidFill>
                            <a:schemeClr val="bg1"/>
                          </a:solidFill>
                          <a:latin typeface="Arial" panose="020B0604020202020204" pitchFamily="34" charset="0"/>
                          <a:cs typeface="Arial" panose="020B0604020202020204" pitchFamily="34" charset="0"/>
                        </a:rPr>
                        <a:t>FCH</a:t>
                      </a:r>
                    </a:p>
                  </a:txBody>
                  <a:tcPr marL="54864" marR="34290" marT="34290" marB="34290" anchor="ctr" horzOverflow="overflow">
                    <a:lnL w="381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2D16"/>
                    </a:solidFill>
                  </a:tcPr>
                </a:tc>
                <a:tc hMerge="1">
                  <a:txBody>
                    <a:bodyPr/>
                    <a:lstStyle/>
                    <a:p>
                      <a:endParaRPr lang="en-US" dirty="0"/>
                    </a:p>
                  </a:txBody>
                  <a:tcPr marL="73152" marR="45720" anchor="b" horzOverflow="overflow">
                    <a:lnL w="12700" cap="flat" cmpd="sng" algn="ctr">
                      <a:solidFill>
                        <a:prstClr val="white"/>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84642">
                <a:tc vMerge="1">
                  <a:txBody>
                    <a:bodyPr/>
                    <a:lstStyle/>
                    <a:p>
                      <a:pPr marL="0" marR="0" lvl="0" indent="0" algn="l" defTabSz="914400" rtl="0" eaLnBrk="1" fontAlgn="base" latinLnBrk="0" hangingPunct="1">
                        <a:lnSpc>
                          <a:spcPct val="100000"/>
                        </a:lnSpc>
                        <a:spcBef>
                          <a:spcPct val="0"/>
                        </a:spcBef>
                        <a:spcAft>
                          <a:spcPct val="0"/>
                        </a:spcAft>
                        <a:buClr>
                          <a:srgbClr val="990000"/>
                        </a:buClr>
                        <a:buSzTx/>
                        <a:buFont typeface="Symbol" pitchFamily="18" charset="2"/>
                        <a:buNone/>
                        <a:tabLst/>
                        <a:defRPr/>
                      </a:pPr>
                      <a:endParaRPr kumimoji="0" lang="en-US" sz="1600" b="1" i="0" u="none" strike="noStrike" cap="none" normalizeH="0" baseline="0" dirty="0">
                        <a:ln>
                          <a:noFill/>
                        </a:ln>
                        <a:solidFill>
                          <a:schemeClr val="tx1"/>
                        </a:solidFill>
                        <a:effectLst/>
                        <a:latin typeface="+mn-lt"/>
                      </a:endParaRPr>
                    </a:p>
                  </a:txBody>
                  <a:tcPr marL="73152" marR="45720" anchor="b" horzOverflow="overflow">
                    <a:lnL w="12700" cap="flat" cmpd="sng" algn="ctr">
                      <a:solidFill>
                        <a:srgbClr val="000000">
                          <a:lumMod val="50000"/>
                          <a:lumOff val="50000"/>
                        </a:srgbClr>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55)</a:t>
                      </a:r>
                    </a:p>
                  </a:txBody>
                  <a:tcPr marL="20574" marR="20574" marT="34290" marB="34290" anchor="ctr" horzOverflow="overflow">
                    <a:lnL w="28575"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56)</a:t>
                      </a:r>
                    </a:p>
                  </a:txBody>
                  <a:tcPr marL="20574" marR="20574" marT="34290" marB="34290" anchor="ctr" horzOverflow="overflow">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25)</a:t>
                      </a:r>
                    </a:p>
                  </a:txBody>
                  <a:tcPr marL="20574" marR="20574" marT="34290" marB="34290" anchor="ctr" horzOverflow="overflow">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26)</a:t>
                      </a:r>
                    </a:p>
                  </a:txBody>
                  <a:tcPr marL="20574" marR="20574" marT="34290" marB="34290" anchor="ctr" horzOverflow="overflow">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5)</a:t>
                      </a:r>
                    </a:p>
                  </a:txBody>
                  <a:tcPr marL="20574" marR="20574" marT="34290" marB="34290" anchor="ctr" horzOverflow="overflow">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4)</a:t>
                      </a:r>
                    </a:p>
                  </a:txBody>
                  <a:tcPr marL="20574" marR="20574" marT="34290" marB="34290" anchor="ctr" horzOverflow="overflow">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12wks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4)</a:t>
                      </a:r>
                    </a:p>
                  </a:txBody>
                  <a:tcPr marL="20574" marR="20574" marT="34290" marB="34290" anchor="ctr" horzOverflow="overflow">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3A6977"/>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Tx/>
                        <a:buFont typeface="Symbol" pitchFamily="18" charset="2"/>
                        <a:buNone/>
                        <a:tabLst/>
                        <a:defRPr/>
                      </a:pPr>
                      <a:r>
                        <a:rPr lang="en-US" sz="1100" b="1" baseline="0" dirty="0">
                          <a:solidFill>
                            <a:schemeClr val="bg1"/>
                          </a:solidFill>
                          <a:latin typeface="Arial" panose="020B0604020202020204" pitchFamily="34" charset="0"/>
                          <a:cs typeface="Arial" panose="020B0604020202020204" pitchFamily="34" charset="0"/>
                        </a:rPr>
                        <a:t>24wks</a:t>
                      </a:r>
                      <a:r>
                        <a:rPr lang="en-US" sz="1000" b="1" baseline="0" dirty="0">
                          <a:solidFill>
                            <a:schemeClr val="bg1"/>
                          </a:solidFill>
                          <a:latin typeface="Arial" panose="020B0604020202020204" pitchFamily="34" charset="0"/>
                          <a:cs typeface="Arial" panose="020B0604020202020204" pitchFamily="34" charset="0"/>
                        </a:rPr>
                        <a:t> </a:t>
                      </a:r>
                      <a:br>
                        <a:rPr lang="en-US" sz="1000" b="1"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a:t>
                      </a:r>
                      <a:r>
                        <a:rPr lang="en-US" sz="1000" b="0" dirty="0">
                          <a:solidFill>
                            <a:srgbClr val="FFFFFF"/>
                          </a:solidFill>
                          <a:latin typeface="Arial" panose="020B0604020202020204" pitchFamily="34" charset="0"/>
                          <a:cs typeface="Arial" panose="020B0604020202020204" pitchFamily="34" charset="0"/>
                        </a:rPr>
                        <a:t>n = 2)</a:t>
                      </a:r>
                    </a:p>
                  </a:txBody>
                  <a:tcPr marL="20574" marR="20574" marT="34290" marB="34290" anchor="ctr" horzOverflow="overflow">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6D6D7D"/>
                    </a:solidFill>
                  </a:tcPr>
                </a:tc>
                <a:extLst>
                  <a:ext uri="{0D108BD9-81ED-4DB2-BD59-A6C34878D82A}">
                    <a16:rowId xmlns:a16="http://schemas.microsoft.com/office/drawing/2014/main" val="10001"/>
                  </a:ext>
                </a:extLst>
              </a:tr>
              <a:tr h="280580">
                <a:tc>
                  <a:txBody>
                    <a:bodyPr/>
                    <a:lstStyle/>
                    <a:p>
                      <a:r>
                        <a:rPr lang="en-US" sz="1100" dirty="0">
                          <a:solidFill>
                            <a:srgbClr val="000000"/>
                          </a:solidFill>
                          <a:latin typeface="Arial" panose="020B0604020202020204" pitchFamily="34" charset="0"/>
                          <a:cs typeface="Arial" panose="020B0604020202020204" pitchFamily="34" charset="0"/>
                        </a:rPr>
                        <a:t>Median</a:t>
                      </a:r>
                      <a:r>
                        <a:rPr lang="en-US" sz="1100" baseline="0" dirty="0">
                          <a:solidFill>
                            <a:srgbClr val="000000"/>
                          </a:solidFill>
                          <a:latin typeface="Arial" panose="020B0604020202020204" pitchFamily="34" charset="0"/>
                          <a:cs typeface="Arial" panose="020B0604020202020204" pitchFamily="34" charset="0"/>
                        </a:rPr>
                        <a:t> age, years </a:t>
                      </a:r>
                      <a:endParaRPr lang="en-US" sz="1100" dirty="0">
                        <a:solidFill>
                          <a:srgbClr val="000000"/>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59</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61</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61</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61</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58</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61</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62</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58</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80580">
                <a:tc>
                  <a:txBody>
                    <a:bodyPr/>
                    <a:lstStyle/>
                    <a:p>
                      <a:r>
                        <a:rPr lang="en-US" sz="1100" dirty="0">
                          <a:solidFill>
                            <a:srgbClr val="000000"/>
                          </a:solidFill>
                          <a:latin typeface="Arial" panose="020B0604020202020204" pitchFamily="34" charset="0"/>
                          <a:cs typeface="Arial" panose="020B0604020202020204" pitchFamily="34" charset="0"/>
                        </a:rPr>
                        <a:t>Male, n (%)</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45 (82</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46 (82</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19 (73</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(88</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(85</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23 (88</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5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3"/>
                  </a:ext>
                </a:extLst>
              </a:tr>
              <a:tr h="280580">
                <a:tc>
                  <a:txBody>
                    <a:bodyPr/>
                    <a:lstStyle/>
                    <a:p>
                      <a:r>
                        <a:rPr lang="en-US" sz="1100" dirty="0">
                          <a:solidFill>
                            <a:srgbClr val="000000"/>
                          </a:solidFill>
                          <a:latin typeface="Arial" panose="020B0604020202020204" pitchFamily="34" charset="0"/>
                          <a:cs typeface="Arial" panose="020B0604020202020204" pitchFamily="34" charset="0"/>
                        </a:rPr>
                        <a:t>White, n (%)</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50 (91)</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49 (88)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21 (81)</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20 (80)</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21 (81)</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24 (92)</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 (80)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4"/>
                  </a:ext>
                </a:extLst>
              </a:tr>
              <a:tr h="280580">
                <a:tc>
                  <a:txBody>
                    <a:bodyPr/>
                    <a:lstStyle/>
                    <a:p>
                      <a:r>
                        <a:rPr lang="en-US" sz="1100" baseline="0" dirty="0">
                          <a:solidFill>
                            <a:srgbClr val="000000"/>
                          </a:solidFill>
                          <a:latin typeface="Arial" panose="020B0604020202020204" pitchFamily="34" charset="0"/>
                          <a:cs typeface="Arial" panose="020B0604020202020204" pitchFamily="34" charset="0"/>
                        </a:rPr>
                        <a:t>HCV RNA, log</a:t>
                      </a:r>
                      <a:r>
                        <a:rPr lang="en-US" sz="1100" baseline="-25000" dirty="0">
                          <a:solidFill>
                            <a:srgbClr val="000000"/>
                          </a:solidFill>
                          <a:latin typeface="Arial" panose="020B0604020202020204" pitchFamily="34" charset="0"/>
                          <a:cs typeface="Arial" panose="020B0604020202020204" pitchFamily="34" charset="0"/>
                        </a:rPr>
                        <a:t>10</a:t>
                      </a:r>
                      <a:r>
                        <a:rPr lang="en-US" sz="1100" baseline="0" dirty="0">
                          <a:solidFill>
                            <a:srgbClr val="000000"/>
                          </a:solidFill>
                          <a:latin typeface="Arial" panose="020B0604020202020204" pitchFamily="34" charset="0"/>
                          <a:cs typeface="Arial" panose="020B0604020202020204" pitchFamily="34" charset="0"/>
                        </a:rPr>
                        <a:t> IU/mL</a:t>
                      </a:r>
                      <a:endParaRPr lang="en-US" sz="1100" dirty="0">
                        <a:solidFill>
                          <a:srgbClr val="000000"/>
                        </a:solidFill>
                        <a:latin typeface="Arial" panose="020B0604020202020204" pitchFamily="34" charset="0"/>
                        <a:cs typeface="Arial" panose="020B0604020202020204" pitchFamily="34" charset="0"/>
                      </a:endParaRP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6.5</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6.4</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6.2</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6.7</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6.3</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6.2</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6.4</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6.3</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6.5</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7.1</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5"/>
                  </a:ext>
                </a:extLst>
              </a:tr>
              <a:tr h="280580">
                <a:tc>
                  <a:txBody>
                    <a:bodyPr/>
                    <a:lstStyle/>
                    <a:p>
                      <a:r>
                        <a:rPr lang="en-US" sz="1100" i="1" dirty="0">
                          <a:solidFill>
                            <a:srgbClr val="000000"/>
                          </a:solidFill>
                          <a:latin typeface="Arial" panose="020B0604020202020204" pitchFamily="34" charset="0"/>
                          <a:cs typeface="Arial" panose="020B0604020202020204" pitchFamily="34" charset="0"/>
                        </a:rPr>
                        <a:t>IL28B </a:t>
                      </a:r>
                      <a:r>
                        <a:rPr lang="en-US" sz="1100" dirty="0">
                          <a:solidFill>
                            <a:srgbClr val="000000"/>
                          </a:solidFill>
                          <a:latin typeface="Arial" panose="020B0604020202020204" pitchFamily="34" charset="0"/>
                          <a:cs typeface="Arial" panose="020B0604020202020204" pitchFamily="34" charset="0"/>
                        </a:rPr>
                        <a:t>GT CC, n (%)</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11 (20)</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10 (18)</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7 (27)</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 (4)</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3</a:t>
                      </a:r>
                      <a:r>
                        <a:rPr lang="en-US" sz="1100" kern="1200" baseline="0" dirty="0">
                          <a:solidFill>
                            <a:srgbClr val="000000"/>
                          </a:solidFill>
                          <a:latin typeface="Arial" panose="020B0604020202020204" pitchFamily="34" charset="0"/>
                          <a:ea typeface="+mn-ea"/>
                          <a:cs typeface="Arial" panose="020B0604020202020204" pitchFamily="34" charset="0"/>
                        </a:rPr>
                        <a:t> </a:t>
                      </a:r>
                      <a:r>
                        <a:rPr lang="en-US" sz="1100" kern="1200" dirty="0">
                          <a:solidFill>
                            <a:srgbClr val="000000"/>
                          </a:solidFill>
                          <a:latin typeface="Arial" panose="020B0604020202020204" pitchFamily="34" charset="0"/>
                          <a:ea typeface="+mn-ea"/>
                          <a:cs typeface="Arial" panose="020B0604020202020204" pitchFamily="34" charset="0"/>
                        </a:rPr>
                        <a:t>(12)</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5 (19)</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12 (40)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1 (25)</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p>
                      <a:pPr marL="0" marR="0" algn="ctr">
                        <a:lnSpc>
                          <a:spcPts val="1500"/>
                        </a:lnSpc>
                        <a:spcBef>
                          <a:spcPts val="0"/>
                        </a:spcBef>
                        <a:spcAft>
                          <a:spcPts val="0"/>
                        </a:spcAft>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6"/>
                  </a:ext>
                </a:extLst>
              </a:tr>
              <a:tr h="225601">
                <a:tc>
                  <a:txBody>
                    <a:bodyPr/>
                    <a:lstStyle/>
                    <a:p>
                      <a:pPr>
                        <a:lnSpc>
                          <a:spcPts val="1400"/>
                        </a:lnSpc>
                      </a:pPr>
                      <a:r>
                        <a:rPr lang="en-US" sz="1100" dirty="0">
                          <a:solidFill>
                            <a:srgbClr val="000000"/>
                          </a:solidFill>
                          <a:latin typeface="Arial" panose="020B0604020202020204" pitchFamily="34" charset="0"/>
                          <a:cs typeface="Arial" panose="020B0604020202020204" pitchFamily="34" charset="0"/>
                        </a:rPr>
                        <a:t>HCV</a:t>
                      </a:r>
                      <a:r>
                        <a:rPr lang="en-US" sz="1100" baseline="0" dirty="0">
                          <a:solidFill>
                            <a:srgbClr val="000000"/>
                          </a:solidFill>
                          <a:latin typeface="Arial" panose="020B0604020202020204" pitchFamily="34" charset="0"/>
                          <a:cs typeface="Arial" panose="020B0604020202020204" pitchFamily="34" charset="0"/>
                        </a:rPr>
                        <a:t> Genotype</a:t>
                      </a:r>
                      <a:endParaRPr lang="en-US" sz="1100" dirty="0">
                        <a:solidFill>
                          <a:srgbClr val="000000"/>
                        </a:solidFill>
                        <a:latin typeface="Arial" panose="020B0604020202020204" pitchFamily="34" charset="0"/>
                        <a:cs typeface="Arial" panose="020B0604020202020204" pitchFamily="34" charset="0"/>
                      </a:endParaRPr>
                    </a:p>
                  </a:txBody>
                  <a:tcPr marL="68580" marR="34290" marT="34290" marB="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7"/>
                  </a:ext>
                </a:extLst>
              </a:tr>
              <a:tr h="18940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rgbClr val="000000"/>
                          </a:solidFill>
                          <a:latin typeface="Arial" panose="020B0604020202020204" pitchFamily="34" charset="0"/>
                          <a:cs typeface="Arial" panose="020B0604020202020204" pitchFamily="34" charset="0"/>
                        </a:rPr>
                        <a:t>    1a, n (%)</a:t>
                      </a:r>
                    </a:p>
                  </a:txBody>
                  <a:tcPr marL="0" marR="34290" marT="0" marB="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40 (73)</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40 (71)</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17 (65)</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17 (68)</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20 (77)</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18 (69)</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 (80)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3 (75)</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3 (75)</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8"/>
                  </a:ext>
                </a:extLst>
              </a:tr>
              <a:tr h="189408">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US" sz="1100" dirty="0">
                          <a:solidFill>
                            <a:srgbClr val="000000"/>
                          </a:solidFill>
                          <a:latin typeface="Arial" panose="020B0604020202020204" pitchFamily="34" charset="0"/>
                          <a:cs typeface="Arial" panose="020B0604020202020204" pitchFamily="34" charset="0"/>
                        </a:rPr>
                        <a:t>    1b, n (%)</a:t>
                      </a:r>
                    </a:p>
                  </a:txBody>
                  <a:tcPr marL="0" marR="34290" marT="0" marB="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14 (25)</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16 (29)</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9 (35)</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8 (32)</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6 (23)</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7 (27)</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 (20)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 (25)</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 (25)</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09"/>
                  </a:ext>
                </a:extLst>
              </a:tr>
              <a:tr h="236127">
                <a:tc>
                  <a:txBody>
                    <a:bodyPr/>
                    <a:lstStyle/>
                    <a:p>
                      <a:pPr>
                        <a:lnSpc>
                          <a:spcPts val="1600"/>
                        </a:lnSpc>
                      </a:pPr>
                      <a:r>
                        <a:rPr lang="en-US" sz="1100" dirty="0">
                          <a:solidFill>
                            <a:srgbClr val="000000"/>
                          </a:solidFill>
                          <a:latin typeface="Arial" panose="020B0604020202020204" pitchFamily="34" charset="0"/>
                          <a:cs typeface="Arial" panose="020B0604020202020204" pitchFamily="34" charset="0"/>
                        </a:rPr>
                        <a:t>    4, n (%)</a:t>
                      </a:r>
                    </a:p>
                  </a:txBody>
                  <a:tcPr marL="0" marR="34290" marT="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 (2)</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1 (4)</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 (9)</a:t>
                      </a: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0</a:t>
                      </a: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DD3DD"/>
                    </a:solidFill>
                  </a:tcPr>
                </a:tc>
                <a:extLst>
                  <a:ext uri="{0D108BD9-81ED-4DB2-BD59-A6C34878D82A}">
                    <a16:rowId xmlns:a16="http://schemas.microsoft.com/office/drawing/2014/main" val="10010"/>
                  </a:ext>
                </a:extLst>
              </a:tr>
              <a:tr h="292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Arial" panose="020B0604020202020204" pitchFamily="34" charset="0"/>
                          <a:cs typeface="Arial" panose="020B0604020202020204" pitchFamily="34" charset="0"/>
                        </a:rPr>
                        <a:t>Prior Treatment</a:t>
                      </a:r>
                    </a:p>
                  </a:txBody>
                  <a:tcPr marL="68580" marR="34290" marT="34290" marB="34290" anchor="ctr">
                    <a:lnL w="952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39 (71)</a:t>
                      </a: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48 (86)</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(85)</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24 (96)</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(85)</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22 (85)</a:t>
                      </a: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kern="1200" dirty="0">
                          <a:solidFill>
                            <a:srgbClr val="000000"/>
                          </a:solidFill>
                          <a:latin typeface="Arial" panose="020B0604020202020204" pitchFamily="34" charset="0"/>
                          <a:ea typeface="+mn-ea"/>
                          <a:cs typeface="Arial" panose="020B0604020202020204" pitchFamily="34" charset="0"/>
                        </a:rPr>
                        <a:t>4 (80)</a:t>
                      </a: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4 (100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tc>
                  <a:txBody>
                    <a:bodyPr/>
                    <a:lstStyle/>
                    <a:p>
                      <a:pPr algn="ctr">
                        <a:lnSpc>
                          <a:spcPts val="1500"/>
                        </a:lnSpc>
                      </a:pPr>
                      <a:r>
                        <a:rPr lang="en-US" sz="1100" kern="1200" dirty="0">
                          <a:solidFill>
                            <a:srgbClr val="000000"/>
                          </a:solidFill>
                          <a:latin typeface="Arial" panose="020B0604020202020204" pitchFamily="34" charset="0"/>
                          <a:ea typeface="+mn-ea"/>
                          <a:cs typeface="Arial" panose="020B0604020202020204" pitchFamily="34" charset="0"/>
                        </a:rPr>
                        <a:t>1 (50</a:t>
                      </a:r>
                      <a:r>
                        <a:rPr lang="en-US" sz="1100" kern="1200" baseline="0" dirty="0">
                          <a:solidFill>
                            <a:srgbClr val="000000"/>
                          </a:solidFill>
                          <a:latin typeface="Arial" panose="020B0604020202020204" pitchFamily="34" charset="0"/>
                          <a:ea typeface="+mn-ea"/>
                          <a:cs typeface="Arial" panose="020B0604020202020204" pitchFamily="34" charset="0"/>
                        </a:rPr>
                        <a:t>)</a:t>
                      </a:r>
                      <a:endParaRPr lang="en-US" sz="1100" kern="1200" dirty="0">
                        <a:solidFill>
                          <a:srgbClr val="000000"/>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11"/>
                  </a:ext>
                </a:extLst>
              </a:tr>
              <a:tr h="292096">
                <a:tc grid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Abbreviations</a:t>
                      </a:r>
                      <a:r>
                        <a:rPr lang="en-US" sz="1050" dirty="0">
                          <a:latin typeface="Arial" panose="020B0604020202020204" pitchFamily="34" charset="0"/>
                          <a:cs typeface="Arial" panose="020B0604020202020204" pitchFamily="34" charset="0"/>
                        </a:rPr>
                        <a:t>: CTP = Child-Turcotte-Pugh</a:t>
                      </a:r>
                    </a:p>
                  </a:txBody>
                  <a:tcPr marL="68580" marR="3429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B18400">
                        <a:alpha val="10000"/>
                      </a:srgbClr>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US" sz="1000" kern="1200" dirty="0">
                        <a:solidFill>
                          <a:srgbClr val="000000"/>
                        </a:solidFill>
                        <a:latin typeface="+mn-lt"/>
                        <a:ea typeface="+mn-ea"/>
                        <a:cs typeface="+mn-cs"/>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US" sz="1000" kern="1200" dirty="0">
                        <a:solidFill>
                          <a:srgbClr val="000000"/>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US" sz="1000" kern="1200" dirty="0">
                        <a:solidFill>
                          <a:srgbClr val="000000"/>
                        </a:solidFill>
                        <a:latin typeface="+mn-lt"/>
                        <a:ea typeface="+mn-ea"/>
                        <a:cs typeface="+mn-cs"/>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190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381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tc hMerge="1">
                  <a:txBody>
                    <a:bodyPr/>
                    <a:lstStyle/>
                    <a:p>
                      <a:pPr algn="ctr">
                        <a:lnSpc>
                          <a:spcPts val="1500"/>
                        </a:lnSpc>
                      </a:pPr>
                      <a:endParaRPr lang="en-US" sz="1000" kern="1200" dirty="0">
                        <a:solidFill>
                          <a:srgbClr val="000000"/>
                        </a:solidFill>
                        <a:latin typeface="+mn-lt"/>
                        <a:ea typeface="+mn-ea"/>
                        <a:cs typeface="+mn-cs"/>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205999204"/>
                  </a:ext>
                </a:extLst>
              </a:tr>
            </a:tbl>
          </a:graphicData>
        </a:graphic>
      </p:graphicFrame>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725012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3314"/>
            <a:ext cx="8515350" cy="742950"/>
          </a:xfrm>
        </p:spPr>
        <p:txBody>
          <a:bodyPr>
            <a:normAutofit/>
          </a:bodyPr>
          <a:lstStyle/>
          <a:p>
            <a:r>
              <a:rPr lang="en-US" sz="2000" dirty="0"/>
              <a:t>Ledipasvir-Sofosbuvir + Ribavirin in HCV GT 1,4</a:t>
            </a:r>
            <a:br>
              <a:rPr lang="en-US" sz="2000" dirty="0"/>
            </a:br>
            <a:r>
              <a:rPr lang="en-US" sz="2000" dirty="0"/>
              <a:t>SOLAR-1 (Cohort B = Post-transplantation): Baseline Characteristics</a:t>
            </a:r>
          </a:p>
        </p:txBody>
      </p:sp>
      <p:sp>
        <p:nvSpPr>
          <p:cNvPr id="2" name="Content Placeholder 1"/>
          <p:cNvSpPr>
            <a:spLocks noGrp="1"/>
          </p:cNvSpPr>
          <p:nvPr>
            <p:ph type="body" sz="quarter" idx="14"/>
          </p:nvPr>
        </p:nvSpPr>
        <p:spPr/>
        <p:txBody>
          <a:bodyPr/>
          <a:lstStyle/>
          <a:p>
            <a:r>
              <a:rPr lang="en-US" dirty="0"/>
              <a:t>Source: Charlton M, et al. Gastroenterology. 2015;149:649-59.</a:t>
            </a:r>
          </a:p>
        </p:txBody>
      </p:sp>
      <p:graphicFrame>
        <p:nvGraphicFramePr>
          <p:cNvPr id="7" name="Table 6"/>
          <p:cNvGraphicFramePr>
            <a:graphicFrameLocks noGrp="1"/>
          </p:cNvGraphicFramePr>
          <p:nvPr/>
        </p:nvGraphicFramePr>
        <p:xfrm>
          <a:off x="5047239" y="-488077"/>
          <a:ext cx="162560" cy="222885"/>
        </p:xfrm>
        <a:graphic>
          <a:graphicData uri="http://schemas.openxmlformats.org/drawingml/2006/table">
            <a:tbl>
              <a:tblPr/>
              <a:tblGrid>
                <a:gridCol w="162560">
                  <a:extLst>
                    <a:ext uri="{9D8B030D-6E8A-4147-A177-3AD203B41FA5}">
                      <a16:colId xmlns:a16="http://schemas.microsoft.com/office/drawing/2014/main" val="20000"/>
                    </a:ext>
                  </a:extLst>
                </a:gridCol>
              </a:tblGrid>
              <a:tr h="222885">
                <a:tc>
                  <a:txBody>
                    <a:bodyPr/>
                    <a:lstStyle/>
                    <a:p>
                      <a:endParaRPr lang="en-US" sz="1000" dirty="0"/>
                    </a:p>
                  </a:txBody>
                  <a:tcPr marL="68580" marR="68580" marT="34290" marB="3429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1031977"/>
              </p:ext>
            </p:extLst>
          </p:nvPr>
        </p:nvGraphicFramePr>
        <p:xfrm>
          <a:off x="457200" y="1039696"/>
          <a:ext cx="8142632" cy="3704053"/>
        </p:xfrm>
        <a:graphic>
          <a:graphicData uri="http://schemas.openxmlformats.org/drawingml/2006/table">
            <a:tbl>
              <a:tblPr/>
              <a:tblGrid>
                <a:gridCol w="1858298">
                  <a:extLst>
                    <a:ext uri="{9D8B030D-6E8A-4147-A177-3AD203B41FA5}">
                      <a16:colId xmlns:a16="http://schemas.microsoft.com/office/drawing/2014/main" val="2612748793"/>
                    </a:ext>
                  </a:extLst>
                </a:gridCol>
                <a:gridCol w="637130">
                  <a:extLst>
                    <a:ext uri="{9D8B030D-6E8A-4147-A177-3AD203B41FA5}">
                      <a16:colId xmlns:a16="http://schemas.microsoft.com/office/drawing/2014/main" val="1756769453"/>
                    </a:ext>
                  </a:extLst>
                </a:gridCol>
                <a:gridCol w="637130">
                  <a:extLst>
                    <a:ext uri="{9D8B030D-6E8A-4147-A177-3AD203B41FA5}">
                      <a16:colId xmlns:a16="http://schemas.microsoft.com/office/drawing/2014/main" val="3550879478"/>
                    </a:ext>
                  </a:extLst>
                </a:gridCol>
                <a:gridCol w="637130">
                  <a:extLst>
                    <a:ext uri="{9D8B030D-6E8A-4147-A177-3AD203B41FA5}">
                      <a16:colId xmlns:a16="http://schemas.microsoft.com/office/drawing/2014/main" val="3269627571"/>
                    </a:ext>
                  </a:extLst>
                </a:gridCol>
                <a:gridCol w="637130">
                  <a:extLst>
                    <a:ext uri="{9D8B030D-6E8A-4147-A177-3AD203B41FA5}">
                      <a16:colId xmlns:a16="http://schemas.microsoft.com/office/drawing/2014/main" val="1611684238"/>
                    </a:ext>
                  </a:extLst>
                </a:gridCol>
                <a:gridCol w="637130">
                  <a:extLst>
                    <a:ext uri="{9D8B030D-6E8A-4147-A177-3AD203B41FA5}">
                      <a16:colId xmlns:a16="http://schemas.microsoft.com/office/drawing/2014/main" val="4272033906"/>
                    </a:ext>
                  </a:extLst>
                </a:gridCol>
                <a:gridCol w="637130">
                  <a:extLst>
                    <a:ext uri="{9D8B030D-6E8A-4147-A177-3AD203B41FA5}">
                      <a16:colId xmlns:a16="http://schemas.microsoft.com/office/drawing/2014/main" val="1658300593"/>
                    </a:ext>
                  </a:extLst>
                </a:gridCol>
                <a:gridCol w="637130">
                  <a:extLst>
                    <a:ext uri="{9D8B030D-6E8A-4147-A177-3AD203B41FA5}">
                      <a16:colId xmlns:a16="http://schemas.microsoft.com/office/drawing/2014/main" val="1150358634"/>
                    </a:ext>
                  </a:extLst>
                </a:gridCol>
                <a:gridCol w="637130">
                  <a:extLst>
                    <a:ext uri="{9D8B030D-6E8A-4147-A177-3AD203B41FA5}">
                      <a16:colId xmlns:a16="http://schemas.microsoft.com/office/drawing/2014/main" val="4054404387"/>
                    </a:ext>
                  </a:extLst>
                </a:gridCol>
                <a:gridCol w="637130">
                  <a:extLst>
                    <a:ext uri="{9D8B030D-6E8A-4147-A177-3AD203B41FA5}">
                      <a16:colId xmlns:a16="http://schemas.microsoft.com/office/drawing/2014/main" val="1911478633"/>
                    </a:ext>
                  </a:extLst>
                </a:gridCol>
                <a:gridCol w="550164">
                  <a:extLst>
                    <a:ext uri="{9D8B030D-6E8A-4147-A177-3AD203B41FA5}">
                      <a16:colId xmlns:a16="http://schemas.microsoft.com/office/drawing/2014/main" val="905239614"/>
                    </a:ext>
                  </a:extLst>
                </a:gridCol>
              </a:tblGrid>
              <a:tr h="238601">
                <a:tc rowSpan="2">
                  <a:txBody>
                    <a:bodyPr/>
                    <a:lstStyle/>
                    <a:p>
                      <a:pPr algn="l" rtl="0" fontAlgn="ctr"/>
                      <a:r>
                        <a:rPr lang="en-US" sz="1200" b="1" i="1" u="none" strike="noStrike" dirty="0">
                          <a:solidFill>
                            <a:srgbClr val="FFFFFF"/>
                          </a:solidFill>
                          <a:effectLst/>
                          <a:latin typeface="Arial" panose="020B0604020202020204" pitchFamily="34" charset="0"/>
                        </a:rPr>
                        <a:t>Cohort B</a:t>
                      </a:r>
                    </a:p>
                    <a:p>
                      <a:pPr algn="l" rtl="0" fontAlgn="ctr"/>
                      <a:r>
                        <a:rPr lang="en-US" sz="1200" b="1" i="0" u="none" strike="noStrike" dirty="0">
                          <a:solidFill>
                            <a:srgbClr val="FFFFFF"/>
                          </a:solidFill>
                          <a:effectLst/>
                          <a:latin typeface="Arial" panose="020B0604020202020204" pitchFamily="34" charset="0"/>
                        </a:rPr>
                        <a:t>Characteristics</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a:noFill/>
                    </a:lnB>
                    <a:solidFill>
                      <a:srgbClr val="404040"/>
                    </a:solidFill>
                  </a:tcPr>
                </a:tc>
                <a:tc gridSpan="2">
                  <a:txBody>
                    <a:bodyPr/>
                    <a:lstStyle/>
                    <a:p>
                      <a:pPr algn="ctr" rtl="0" fontAlgn="ctr"/>
                      <a:r>
                        <a:rPr lang="en-US" sz="1200" b="1" i="0" u="none" strike="noStrike" dirty="0">
                          <a:solidFill>
                            <a:srgbClr val="FFFFFF"/>
                          </a:solidFill>
                          <a:effectLst/>
                          <a:latin typeface="Arial" panose="020B0604020202020204" pitchFamily="34" charset="0"/>
                        </a:rPr>
                        <a:t>F0-F3</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76151"/>
                    </a:solidFill>
                  </a:tcPr>
                </a:tc>
                <a:tc hMerge="1">
                  <a:txBody>
                    <a:bodyPr/>
                    <a:lstStyle/>
                    <a:p>
                      <a:endParaRPr lang="en-US"/>
                    </a:p>
                  </a:txBody>
                  <a:tcPr/>
                </a:tc>
                <a:tc gridSpan="2">
                  <a:txBody>
                    <a:bodyPr/>
                    <a:lstStyle/>
                    <a:p>
                      <a:pPr algn="ctr" rtl="0" fontAlgn="ctr"/>
                      <a:r>
                        <a:rPr lang="en-US" sz="1200" b="1" i="0" u="none" strike="noStrike" dirty="0">
                          <a:solidFill>
                            <a:srgbClr val="FFFFFF"/>
                          </a:solidFill>
                          <a:effectLst/>
                          <a:latin typeface="Arial" panose="020B0604020202020204" pitchFamily="34" charset="0"/>
                        </a:rPr>
                        <a:t>CTP A</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5B2E"/>
                    </a:solidFill>
                  </a:tcPr>
                </a:tc>
                <a:tc hMerge="1">
                  <a:txBody>
                    <a:bodyPr/>
                    <a:lstStyle/>
                    <a:p>
                      <a:endParaRPr lang="en-US"/>
                    </a:p>
                  </a:txBody>
                  <a:tcPr/>
                </a:tc>
                <a:tc gridSpan="2">
                  <a:txBody>
                    <a:bodyPr/>
                    <a:lstStyle/>
                    <a:p>
                      <a:pPr algn="ctr" rtl="0" fontAlgn="ctr"/>
                      <a:r>
                        <a:rPr lang="en-US" sz="1200" b="1" i="0" u="none" strike="noStrike" dirty="0">
                          <a:solidFill>
                            <a:srgbClr val="FFFFFF"/>
                          </a:solidFill>
                          <a:effectLst/>
                          <a:latin typeface="Arial" panose="020B0604020202020204" pitchFamily="34" charset="0"/>
                        </a:rPr>
                        <a:t>CTP B</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C4B27"/>
                    </a:solidFill>
                  </a:tcPr>
                </a:tc>
                <a:tc hMerge="1">
                  <a:txBody>
                    <a:bodyPr/>
                    <a:lstStyle/>
                    <a:p>
                      <a:endParaRPr lang="en-US"/>
                    </a:p>
                  </a:txBody>
                  <a:tcPr/>
                </a:tc>
                <a:tc gridSpan="2">
                  <a:txBody>
                    <a:bodyPr/>
                    <a:lstStyle/>
                    <a:p>
                      <a:pPr algn="ctr" rtl="0" fontAlgn="ctr"/>
                      <a:r>
                        <a:rPr lang="en-US" sz="1200" b="1" i="0" u="none" strike="noStrike">
                          <a:solidFill>
                            <a:srgbClr val="FFFFFF"/>
                          </a:solidFill>
                          <a:effectLst/>
                          <a:latin typeface="Arial" panose="020B0604020202020204" pitchFamily="34" charset="0"/>
                        </a:rPr>
                        <a:t>CTP C</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16"/>
                    </a:solidFill>
                  </a:tcPr>
                </a:tc>
                <a:tc hMerge="1">
                  <a:txBody>
                    <a:bodyPr/>
                    <a:lstStyle/>
                    <a:p>
                      <a:endParaRPr lang="en-US"/>
                    </a:p>
                  </a:txBody>
                  <a:tcPr/>
                </a:tc>
                <a:tc gridSpan="2">
                  <a:txBody>
                    <a:bodyPr/>
                    <a:lstStyle/>
                    <a:p>
                      <a:pPr algn="ctr" rtl="0" fontAlgn="ctr"/>
                      <a:r>
                        <a:rPr lang="en-US" sz="1200" b="1" i="0" u="none" strike="noStrike" dirty="0">
                          <a:solidFill>
                            <a:srgbClr val="FFFFFF"/>
                          </a:solidFill>
                          <a:effectLst/>
                          <a:latin typeface="Arial" panose="020B0604020202020204" pitchFamily="34" charset="0"/>
                        </a:rPr>
                        <a:t>FCH</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2D16"/>
                    </a:solidFill>
                  </a:tcPr>
                </a:tc>
                <a:tc hMerge="1">
                  <a:txBody>
                    <a:bodyPr/>
                    <a:lstStyle/>
                    <a:p>
                      <a:endParaRPr lang="en-US"/>
                    </a:p>
                  </a:txBody>
                  <a:tcPr/>
                </a:tc>
                <a:extLst>
                  <a:ext uri="{0D108BD9-81ED-4DB2-BD59-A6C34878D82A}">
                    <a16:rowId xmlns:a16="http://schemas.microsoft.com/office/drawing/2014/main" val="1694812503"/>
                  </a:ext>
                </a:extLst>
              </a:tr>
              <a:tr h="250836">
                <a:tc vMerge="1">
                  <a:txBody>
                    <a:bodyPr/>
                    <a:lstStyle/>
                    <a:p>
                      <a:pPr algn="l" rtl="0" fontAlgn="ctr"/>
                      <a:endParaRPr lang="en-US" sz="1100" b="1" i="0" u="none" strike="noStrike" dirty="0">
                        <a:solidFill>
                          <a:srgbClr val="FFFFFF"/>
                        </a:solidFill>
                        <a:effectLst/>
                        <a:latin typeface="Arial" panose="020B0604020202020204" pitchFamily="34" charset="0"/>
                      </a:endParaRPr>
                    </a:p>
                  </a:txBody>
                  <a:tcPr marL="7918" marR="7918" marT="7918" marB="0" anchor="ctr">
                    <a:lnL w="12700" cap="flat" cmpd="sng" algn="ctr">
                      <a:solidFill>
                        <a:srgbClr val="7F7F7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404040"/>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 </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tc>
                  <a:txBody>
                    <a:bodyPr/>
                    <a:lstStyle/>
                    <a:p>
                      <a:pPr algn="ctr" rtl="0" fontAlgn="ctr"/>
                      <a:r>
                        <a:rPr lang="en-US" sz="1100" b="1" i="0" u="none" strike="noStrike" dirty="0">
                          <a:solidFill>
                            <a:srgbClr val="FFFFFF"/>
                          </a:solidFill>
                          <a:effectLst/>
                          <a:latin typeface="Arial" panose="020B0604020202020204" pitchFamily="34" charset="0"/>
                        </a:rPr>
                        <a:t>12wks </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3A6977"/>
                    </a:solidFill>
                  </a:tcPr>
                </a:tc>
                <a:tc>
                  <a:txBody>
                    <a:bodyPr/>
                    <a:lstStyle/>
                    <a:p>
                      <a:pPr algn="ctr" rtl="0" fontAlgn="ctr"/>
                      <a:r>
                        <a:rPr lang="en-US" sz="1100" b="1" i="0" u="none" strike="noStrike" dirty="0">
                          <a:solidFill>
                            <a:srgbClr val="FFFFFF"/>
                          </a:solidFill>
                          <a:effectLst/>
                          <a:latin typeface="Arial" panose="020B0604020202020204" pitchFamily="34" charset="0"/>
                        </a:rPr>
                        <a:t>24wks </a:t>
                      </a:r>
                    </a:p>
                  </a:txBody>
                  <a:tcPr marL="27432" marR="27432" marT="27432" marB="27432" anchor="ctr">
                    <a:lnL w="127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6D6D7D"/>
                    </a:solidFill>
                  </a:tcPr>
                </a:tc>
                <a:extLst>
                  <a:ext uri="{0D108BD9-81ED-4DB2-BD59-A6C34878D82A}">
                    <a16:rowId xmlns:a16="http://schemas.microsoft.com/office/drawing/2014/main" val="1205296313"/>
                  </a:ext>
                </a:extLst>
              </a:tr>
              <a:tr h="204928">
                <a:tc>
                  <a:txBody>
                    <a:bodyPr/>
                    <a:lstStyle/>
                    <a:p>
                      <a:pPr algn="l" fontAlgn="ctr"/>
                      <a:r>
                        <a:rPr lang="en-US" sz="900" b="0" i="0" u="none" strike="noStrike">
                          <a:solidFill>
                            <a:srgbClr val="000000"/>
                          </a:solidFill>
                          <a:effectLst/>
                          <a:latin typeface="Calibri" panose="020F0502020204030204" pitchFamily="34" charset="0"/>
                        </a:rPr>
                        <a:t> </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04040"/>
                    </a:solidFill>
                  </a:tcPr>
                </a:tc>
                <a:tc>
                  <a:txBody>
                    <a:bodyPr/>
                    <a:lstStyle/>
                    <a:p>
                      <a:pPr algn="ctr" rtl="0" fontAlgn="ctr"/>
                      <a:r>
                        <a:rPr lang="en-US" sz="1000" b="0" i="0" u="none" strike="noStrike" dirty="0">
                          <a:solidFill>
                            <a:srgbClr val="FFFFFF"/>
                          </a:solidFill>
                          <a:effectLst/>
                          <a:latin typeface="Arial" panose="020B0604020202020204" pitchFamily="34" charset="0"/>
                        </a:rPr>
                        <a:t>(n = 55)</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dirty="0">
                          <a:solidFill>
                            <a:srgbClr val="FFFFFF"/>
                          </a:solidFill>
                          <a:effectLst/>
                          <a:latin typeface="Arial" panose="020B0604020202020204" pitchFamily="34" charset="0"/>
                        </a:rPr>
                        <a:t>(n = 56)</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tc>
                  <a:txBody>
                    <a:bodyPr/>
                    <a:lstStyle/>
                    <a:p>
                      <a:pPr algn="ctr" rtl="0" fontAlgn="ctr"/>
                      <a:r>
                        <a:rPr lang="en-US" sz="1000" b="0" i="0" u="none" strike="noStrike">
                          <a:solidFill>
                            <a:srgbClr val="FFFFFF"/>
                          </a:solidFill>
                          <a:effectLst/>
                          <a:latin typeface="Arial" panose="020B0604020202020204" pitchFamily="34" charset="0"/>
                        </a:rPr>
                        <a:t>(n = 26)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a:solidFill>
                            <a:srgbClr val="FFFFFF"/>
                          </a:solidFill>
                          <a:effectLst/>
                          <a:latin typeface="Arial" panose="020B0604020202020204" pitchFamily="34" charset="0"/>
                        </a:rPr>
                        <a:t>(n = 25)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tc>
                  <a:txBody>
                    <a:bodyPr/>
                    <a:lstStyle/>
                    <a:p>
                      <a:pPr algn="ctr" rtl="0" fontAlgn="ctr"/>
                      <a:r>
                        <a:rPr lang="en-US" sz="1000" b="0" i="0" u="none" strike="noStrike" dirty="0">
                          <a:solidFill>
                            <a:srgbClr val="FFFFFF"/>
                          </a:solidFill>
                          <a:effectLst/>
                          <a:latin typeface="Arial" panose="020B0604020202020204" pitchFamily="34" charset="0"/>
                        </a:rPr>
                        <a:t>(n = 26)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dirty="0">
                          <a:solidFill>
                            <a:srgbClr val="FFFFFF"/>
                          </a:solidFill>
                          <a:effectLst/>
                          <a:latin typeface="Arial" panose="020B0604020202020204" pitchFamily="34" charset="0"/>
                        </a:rPr>
                        <a:t>(n = 26)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tc>
                  <a:txBody>
                    <a:bodyPr/>
                    <a:lstStyle/>
                    <a:p>
                      <a:pPr algn="ctr" rtl="0" fontAlgn="ctr"/>
                      <a:r>
                        <a:rPr lang="en-US" sz="1000" b="0" i="0" u="none" strike="noStrike" dirty="0">
                          <a:solidFill>
                            <a:srgbClr val="FFFFFF"/>
                          </a:solidFill>
                          <a:effectLst/>
                          <a:latin typeface="Arial" panose="020B0604020202020204" pitchFamily="34" charset="0"/>
                        </a:rPr>
                        <a:t>(n = 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dirty="0">
                          <a:solidFill>
                            <a:srgbClr val="FFFFFF"/>
                          </a:solidFill>
                          <a:effectLst/>
                          <a:latin typeface="Arial" panose="020B0604020202020204" pitchFamily="34" charset="0"/>
                        </a:rPr>
                        <a:t>(n = 4)</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tc>
                  <a:txBody>
                    <a:bodyPr/>
                    <a:lstStyle/>
                    <a:p>
                      <a:pPr algn="ctr" rtl="0" fontAlgn="ctr"/>
                      <a:r>
                        <a:rPr lang="en-US" sz="1000" b="0" i="0" u="none" strike="noStrike" dirty="0">
                          <a:solidFill>
                            <a:srgbClr val="FFFFFF"/>
                          </a:solidFill>
                          <a:effectLst/>
                          <a:latin typeface="Arial" panose="020B0604020202020204" pitchFamily="34" charset="0"/>
                        </a:rPr>
                        <a:t>(n = 4)</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A6977"/>
                    </a:solidFill>
                  </a:tcPr>
                </a:tc>
                <a:tc>
                  <a:txBody>
                    <a:bodyPr/>
                    <a:lstStyle/>
                    <a:p>
                      <a:pPr algn="ctr" rtl="0" fontAlgn="ctr"/>
                      <a:r>
                        <a:rPr lang="en-US" sz="1000" b="0" i="0" u="none" strike="noStrike" dirty="0">
                          <a:solidFill>
                            <a:srgbClr val="FFFFFF"/>
                          </a:solidFill>
                          <a:effectLst/>
                          <a:latin typeface="Arial" panose="020B0604020202020204" pitchFamily="34" charset="0"/>
                        </a:rPr>
                        <a:t>(n = 2)</a:t>
                      </a:r>
                    </a:p>
                  </a:txBody>
                  <a:tcPr marL="27432" marR="27432" marT="27432" marB="27432" anchor="ctr">
                    <a:lnL w="1270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D6D7D"/>
                    </a:solidFill>
                  </a:tcPr>
                </a:tc>
                <a:extLst>
                  <a:ext uri="{0D108BD9-81ED-4DB2-BD59-A6C34878D82A}">
                    <a16:rowId xmlns:a16="http://schemas.microsoft.com/office/drawing/2014/main" val="2135499516"/>
                  </a:ext>
                </a:extLst>
              </a:tr>
              <a:tr h="294071">
                <a:tc>
                  <a:txBody>
                    <a:bodyPr/>
                    <a:lstStyle/>
                    <a:p>
                      <a:pPr algn="l" rtl="0" fontAlgn="ctr"/>
                      <a:r>
                        <a:rPr lang="en-US" sz="1100" b="0" i="0" u="none" strike="noStrike" dirty="0">
                          <a:solidFill>
                            <a:srgbClr val="000000"/>
                          </a:solidFill>
                          <a:effectLst/>
                          <a:latin typeface="Arial" panose="020B0604020202020204" pitchFamily="34" charset="0"/>
                        </a:rPr>
                        <a:t>Median years post transplant</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2.9</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2.8</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8.8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6.6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5.1</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6.3</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5.2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5.7</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1.1</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0.3</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2271764668"/>
                  </a:ext>
                </a:extLst>
              </a:tr>
              <a:tr h="219996">
                <a:tc>
                  <a:txBody>
                    <a:bodyPr/>
                    <a:lstStyle/>
                    <a:p>
                      <a:pPr algn="l" rtl="0" fontAlgn="ctr"/>
                      <a:r>
                        <a:rPr lang="en-US" sz="1100" b="0" i="0" u="none" strike="noStrike" dirty="0">
                          <a:solidFill>
                            <a:srgbClr val="000000"/>
                          </a:solidFill>
                          <a:effectLst/>
                          <a:latin typeface="Arial" panose="020B0604020202020204" pitchFamily="34" charset="0"/>
                        </a:rPr>
                        <a:t>Child-Turcotte-Pugh </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E1E1E1"/>
                    </a:solidFill>
                  </a:tcPr>
                </a:tc>
                <a:extLst>
                  <a:ext uri="{0D108BD9-81ED-4DB2-BD59-A6C34878D82A}">
                    <a16:rowId xmlns:a16="http://schemas.microsoft.com/office/drawing/2014/main" val="143804186"/>
                  </a:ext>
                </a:extLst>
              </a:tr>
              <a:tr h="219996">
                <a:tc>
                  <a:txBody>
                    <a:bodyPr/>
                    <a:lstStyle/>
                    <a:p>
                      <a:pPr algn="l" rtl="0" fontAlgn="ctr"/>
                      <a:r>
                        <a:rPr lang="en-US" sz="1100" b="0" i="0" u="none" strike="noStrike" dirty="0">
                          <a:solidFill>
                            <a:srgbClr val="000000"/>
                          </a:solidFill>
                          <a:effectLst/>
                          <a:latin typeface="Arial" panose="020B0604020202020204" pitchFamily="34" charset="0"/>
                        </a:rPr>
                        <a:t>    Class A (5-6)</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25 (96)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22 (88)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1E1E1"/>
                    </a:solidFill>
                  </a:tcPr>
                </a:tc>
                <a:extLst>
                  <a:ext uri="{0D108BD9-81ED-4DB2-BD59-A6C34878D82A}">
                    <a16:rowId xmlns:a16="http://schemas.microsoft.com/office/drawing/2014/main" val="2909924338"/>
                  </a:ext>
                </a:extLst>
              </a:tr>
              <a:tr h="219996">
                <a:tc>
                  <a:txBody>
                    <a:bodyPr/>
                    <a:lstStyle/>
                    <a:p>
                      <a:pPr algn="l" rtl="0" fontAlgn="ctr"/>
                      <a:r>
                        <a:rPr lang="en-US" sz="1100" b="0" i="0" u="none" strike="noStrike">
                          <a:solidFill>
                            <a:srgbClr val="000000"/>
                          </a:solidFill>
                          <a:effectLst/>
                          <a:latin typeface="Arial" panose="020B0604020202020204" pitchFamily="34" charset="0"/>
                        </a:rPr>
                        <a:t>    Class B (7-9)</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1 (4)</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3 (12)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24 (92)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24 (92)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 (40)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1 (25)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E1E1E1"/>
                    </a:solidFill>
                  </a:tcPr>
                </a:tc>
                <a:extLst>
                  <a:ext uri="{0D108BD9-81ED-4DB2-BD59-A6C34878D82A}">
                    <a16:rowId xmlns:a16="http://schemas.microsoft.com/office/drawing/2014/main" val="2840793531"/>
                  </a:ext>
                </a:extLst>
              </a:tr>
              <a:tr h="219996">
                <a:tc>
                  <a:txBody>
                    <a:bodyPr/>
                    <a:lstStyle/>
                    <a:p>
                      <a:pPr algn="l" rtl="0" fontAlgn="ctr"/>
                      <a:r>
                        <a:rPr lang="en-US" sz="1100" b="0" i="0" u="none" strike="noStrike">
                          <a:solidFill>
                            <a:srgbClr val="000000"/>
                          </a:solidFill>
                          <a:effectLst/>
                          <a:latin typeface="Arial" panose="020B0604020202020204" pitchFamily="34" charset="0"/>
                        </a:rPr>
                        <a:t>    Class C (10-12)</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63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3 (60)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3 (75)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1E1E1"/>
                    </a:solidFill>
                  </a:tcPr>
                </a:tc>
                <a:extLst>
                  <a:ext uri="{0D108BD9-81ED-4DB2-BD59-A6C34878D82A}">
                    <a16:rowId xmlns:a16="http://schemas.microsoft.com/office/drawing/2014/main" val="3565361919"/>
                  </a:ext>
                </a:extLst>
              </a:tr>
              <a:tr h="219996">
                <a:tc>
                  <a:txBody>
                    <a:bodyPr/>
                    <a:lstStyle/>
                    <a:p>
                      <a:pPr algn="l" rtl="0" fontAlgn="ctr"/>
                      <a:r>
                        <a:rPr lang="en-US" sz="1100" b="0" i="0" u="none" strike="noStrike">
                          <a:solidFill>
                            <a:srgbClr val="000000"/>
                          </a:solidFill>
                          <a:effectLst/>
                          <a:latin typeface="Arial" panose="020B0604020202020204" pitchFamily="34" charset="0"/>
                        </a:rPr>
                        <a:t>Meld Score, n (%)</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3DD"/>
                    </a:solidFill>
                  </a:tcPr>
                </a:tc>
                <a:extLst>
                  <a:ext uri="{0D108BD9-81ED-4DB2-BD59-A6C34878D82A}">
                    <a16:rowId xmlns:a16="http://schemas.microsoft.com/office/drawing/2014/main" val="192281188"/>
                  </a:ext>
                </a:extLst>
              </a:tr>
              <a:tr h="219996">
                <a:tc>
                  <a:txBody>
                    <a:bodyPr/>
                    <a:lstStyle/>
                    <a:p>
                      <a:pPr algn="l" rtl="0" fontAlgn="ctr"/>
                      <a:r>
                        <a:rPr lang="en-US" sz="1100" b="0" i="0" u="none" strike="noStrike">
                          <a:solidFill>
                            <a:srgbClr val="000000"/>
                          </a:solidFill>
                          <a:effectLst/>
                          <a:latin typeface="Arial" panose="020B0604020202020204" pitchFamily="34" charset="0"/>
                        </a:rPr>
                        <a:t>     &lt;10</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15 (58)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13 (52)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8 (31)</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5 (19)</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 (20)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3093929994"/>
                  </a:ext>
                </a:extLst>
              </a:tr>
              <a:tr h="219996">
                <a:tc>
                  <a:txBody>
                    <a:bodyPr/>
                    <a:lstStyle/>
                    <a:p>
                      <a:pPr algn="l" rtl="0" fontAlgn="ctr"/>
                      <a:r>
                        <a:rPr lang="en-US" sz="1100" b="0" i="0" u="none" strike="noStrike">
                          <a:solidFill>
                            <a:srgbClr val="000000"/>
                          </a:solidFill>
                          <a:effectLst/>
                          <a:latin typeface="Arial" panose="020B0604020202020204" pitchFamily="34" charset="0"/>
                        </a:rPr>
                        <a:t>    10-15</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10 (38)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10 (40)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14 (54)</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19 (73)</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3 (60)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2 (50)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1482194859"/>
                  </a:ext>
                </a:extLst>
              </a:tr>
              <a:tr h="219996">
                <a:tc>
                  <a:txBody>
                    <a:bodyPr/>
                    <a:lstStyle/>
                    <a:p>
                      <a:pPr algn="l" rtl="0" fontAlgn="ctr"/>
                      <a:r>
                        <a:rPr lang="en-US" sz="1100" b="0" i="0" u="none" strike="noStrike">
                          <a:solidFill>
                            <a:srgbClr val="000000"/>
                          </a:solidFill>
                          <a:effectLst/>
                          <a:latin typeface="Arial" panose="020B0604020202020204" pitchFamily="34" charset="0"/>
                        </a:rPr>
                        <a:t>    16-20</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 (4)</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 (20)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 (25)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a:noFill/>
                    </a:lnB>
                    <a:solidFill>
                      <a:srgbClr val="CDD3DD"/>
                    </a:solidFill>
                  </a:tcPr>
                </a:tc>
                <a:extLst>
                  <a:ext uri="{0D108BD9-81ED-4DB2-BD59-A6C34878D82A}">
                    <a16:rowId xmlns:a16="http://schemas.microsoft.com/office/drawing/2014/main" val="3639502277"/>
                  </a:ext>
                </a:extLst>
              </a:tr>
              <a:tr h="219996">
                <a:tc>
                  <a:txBody>
                    <a:bodyPr/>
                    <a:lstStyle/>
                    <a:p>
                      <a:pPr algn="l" rtl="0" fontAlgn="ctr"/>
                      <a:r>
                        <a:rPr lang="en-US" sz="1100" b="0" i="0" u="none" strike="noStrike">
                          <a:solidFill>
                            <a:srgbClr val="000000"/>
                          </a:solidFill>
                          <a:effectLst/>
                          <a:latin typeface="Arial" panose="020B0604020202020204" pitchFamily="34" charset="0"/>
                        </a:rPr>
                        <a:t>    21-25</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2 (8)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 (25)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CDD3DD"/>
                    </a:solidFill>
                  </a:tcPr>
                </a:tc>
                <a:extLst>
                  <a:ext uri="{0D108BD9-81ED-4DB2-BD59-A6C34878D82A}">
                    <a16:rowId xmlns:a16="http://schemas.microsoft.com/office/drawing/2014/main" val="629595947"/>
                  </a:ext>
                </a:extLst>
              </a:tr>
              <a:tr h="219996">
                <a:tc>
                  <a:txBody>
                    <a:bodyPr/>
                    <a:lstStyle/>
                    <a:p>
                      <a:pPr algn="l" rtl="0" fontAlgn="ctr"/>
                      <a:r>
                        <a:rPr lang="en-US" sz="1100" b="0" i="0" u="none" strike="noStrike">
                          <a:solidFill>
                            <a:srgbClr val="000000"/>
                          </a:solidFill>
                          <a:effectLst/>
                          <a:latin typeface="Arial" panose="020B0604020202020204" pitchFamily="34" charset="0"/>
                        </a:rPr>
                        <a:t>Median eGFR, mL/min</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61</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71</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59</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68</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56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67</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a:solidFill>
                            <a:srgbClr val="000000"/>
                          </a:solidFill>
                          <a:effectLst/>
                          <a:latin typeface="Arial" panose="020B0604020202020204" pitchFamily="34" charset="0"/>
                        </a:rPr>
                        <a:t>62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90</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tc>
                  <a:txBody>
                    <a:bodyPr/>
                    <a:lstStyle/>
                    <a:p>
                      <a:pPr algn="ctr" rtl="0" fontAlgn="ctr"/>
                      <a:r>
                        <a:rPr lang="en-US" sz="1100" b="0" i="0" u="none" strike="noStrike" dirty="0">
                          <a:solidFill>
                            <a:srgbClr val="000000"/>
                          </a:solidFill>
                          <a:effectLst/>
                          <a:latin typeface="Arial" panose="020B0604020202020204" pitchFamily="34" charset="0"/>
                        </a:rPr>
                        <a:t>69</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1E1E1"/>
                    </a:solidFill>
                  </a:tcPr>
                </a:tc>
                <a:extLst>
                  <a:ext uri="{0D108BD9-81ED-4DB2-BD59-A6C34878D82A}">
                    <a16:rowId xmlns:a16="http://schemas.microsoft.com/office/drawing/2014/main" val="1975943839"/>
                  </a:ext>
                </a:extLst>
              </a:tr>
              <a:tr h="219996">
                <a:tc>
                  <a:txBody>
                    <a:bodyPr/>
                    <a:lstStyle/>
                    <a:p>
                      <a:pPr algn="l" rtl="0" fontAlgn="ctr"/>
                      <a:r>
                        <a:rPr lang="sv-SE" sz="1100" b="0" i="0" u="none" strike="noStrike">
                          <a:solidFill>
                            <a:srgbClr val="000000"/>
                          </a:solidFill>
                          <a:effectLst/>
                          <a:latin typeface="Arial" panose="020B0604020202020204" pitchFamily="34" charset="0"/>
                        </a:rPr>
                        <a:t>Median platelets x 10</a:t>
                      </a:r>
                      <a:r>
                        <a:rPr lang="sv-SE" sz="1100" b="0" i="0" u="none" strike="noStrike" baseline="30000">
                          <a:solidFill>
                            <a:srgbClr val="000000"/>
                          </a:solidFill>
                          <a:effectLst/>
                          <a:latin typeface="Arial" panose="020B0604020202020204" pitchFamily="34" charset="0"/>
                        </a:rPr>
                        <a:t>3</a:t>
                      </a:r>
                      <a:r>
                        <a:rPr lang="sv-SE" sz="1100" b="0" i="0" u="none" strike="noStrike">
                          <a:solidFill>
                            <a:srgbClr val="000000"/>
                          </a:solidFill>
                          <a:effectLst/>
                          <a:latin typeface="Arial" panose="020B0604020202020204" pitchFamily="34" charset="0"/>
                        </a:rPr>
                        <a:t> µL</a:t>
                      </a:r>
                    </a:p>
                  </a:txBody>
                  <a:tcPr marL="27432" marR="27432" marT="27432" marB="27432" anchor="ctr">
                    <a:lnL w="9525" cap="flat" cmpd="sng" algn="ctr">
                      <a:solidFill>
                        <a:schemeClr val="bg1">
                          <a:lumMod val="7500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143</a:t>
                      </a:r>
                    </a:p>
                  </a:txBody>
                  <a:tcPr marL="27432" marR="27432" marT="27432" marB="27432"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152</a:t>
                      </a:r>
                    </a:p>
                  </a:txBody>
                  <a:tcPr marL="27432" marR="27432" marT="27432" marB="27432"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106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112</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93</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97</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106</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a:solidFill>
                            <a:srgbClr val="000000"/>
                          </a:solidFill>
                          <a:effectLst/>
                          <a:latin typeface="Arial" panose="020B0604020202020204" pitchFamily="34" charset="0"/>
                        </a:rPr>
                        <a:t>65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45</a:t>
                      </a:r>
                    </a:p>
                  </a:txBody>
                  <a:tcPr marL="27432" marR="27432" marT="27432" marB="27432"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tc>
                  <a:txBody>
                    <a:bodyPr/>
                    <a:lstStyle/>
                    <a:p>
                      <a:pPr algn="ctr" rtl="0" fontAlgn="ctr"/>
                      <a:r>
                        <a:rPr lang="en-US" sz="1100" b="0" i="0" u="none" strike="noStrike" dirty="0">
                          <a:solidFill>
                            <a:srgbClr val="000000"/>
                          </a:solidFill>
                          <a:effectLst/>
                          <a:latin typeface="Arial" panose="020B0604020202020204" pitchFamily="34" charset="0"/>
                        </a:rPr>
                        <a:t>196</a:t>
                      </a:r>
                    </a:p>
                  </a:txBody>
                  <a:tcPr marL="27432" marR="27432" marT="27432" marB="27432" anchor="ctr">
                    <a:lnL w="19050" cap="flat" cmpd="sng" algn="ctr">
                      <a:solidFill>
                        <a:srgbClr val="FFFFFF"/>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DD3DD"/>
                    </a:solidFill>
                  </a:tcPr>
                </a:tc>
                <a:extLst>
                  <a:ext uri="{0D108BD9-81ED-4DB2-BD59-A6C34878D82A}">
                    <a16:rowId xmlns:a16="http://schemas.microsoft.com/office/drawing/2014/main" val="3813046001"/>
                  </a:ext>
                </a:extLst>
              </a:tr>
              <a:tr h="265737">
                <a:tc gridSpan="11">
                  <a:txBody>
                    <a:bodyPr/>
                    <a:lstStyle/>
                    <a:p>
                      <a:pPr algn="l" rtl="0" fontAlgn="ctr"/>
                      <a:r>
                        <a:rPr lang="en-US" sz="1050" b="1" i="0" u="none" strike="noStrike" dirty="0">
                          <a:solidFill>
                            <a:srgbClr val="000000"/>
                          </a:solidFill>
                          <a:effectLst/>
                          <a:latin typeface="Arial" panose="020B0604020202020204" pitchFamily="34" charset="0"/>
                        </a:rPr>
                        <a:t>Abbreviations</a:t>
                      </a:r>
                      <a:r>
                        <a:rPr lang="en-US" sz="1050" b="0" i="0" u="none" strike="noStrike" dirty="0">
                          <a:solidFill>
                            <a:srgbClr val="000000"/>
                          </a:solidFill>
                          <a:effectLst/>
                          <a:latin typeface="Arial" panose="020B0604020202020204" pitchFamily="34" charset="0"/>
                        </a:rPr>
                        <a:t>: CTP = Child-Turcotte-Pugh</a:t>
                      </a:r>
                      <a:endParaRPr lang="en-US" sz="1050" b="1" i="0" u="none" strike="noStrike" dirty="0">
                        <a:solidFill>
                          <a:srgbClr val="000000"/>
                        </a:solidFill>
                        <a:effectLst/>
                        <a:latin typeface="Arial" panose="020B0604020202020204" pitchFamily="34" charset="0"/>
                      </a:endParaRPr>
                    </a:p>
                  </a:txBody>
                  <a:tcPr marL="27432" marR="27432" marT="27432" marB="27432"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B18400">
                        <a:alpha val="1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7681408"/>
                  </a:ext>
                </a:extLst>
              </a:tr>
            </a:tbl>
          </a:graphicData>
        </a:graphic>
      </p:graphicFrame>
    </p:spTree>
    <p:extLst>
      <p:ext uri="{BB962C8B-B14F-4D97-AF65-F5344CB8AC3E}">
        <p14:creationId xmlns:p14="http://schemas.microsoft.com/office/powerpoint/2010/main" val="1019936700"/>
      </p:ext>
    </p:extLst>
  </p:cSld>
  <p:clrMapOvr>
    <a:masterClrMapping/>
  </p:clrMapOvr>
  <p:transition spd="slow"/>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51362</TotalTime>
  <Words>1985</Words>
  <Application>Microsoft Macintosh PowerPoint</Application>
  <PresentationFormat>On-screen Show (16:9)</PresentationFormat>
  <Paragraphs>491</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Corbel</vt:lpstr>
      <vt:lpstr>Geneva</vt:lpstr>
      <vt:lpstr>Lucida Grande</vt:lpstr>
      <vt:lpstr>Symbol</vt:lpstr>
      <vt:lpstr>Times New Roman</vt:lpstr>
      <vt:lpstr>AETC_Master_Template_061510</vt:lpstr>
      <vt:lpstr>Ledipasvir-Sofosbuvir + RBV in HCV GT 1,4 and Advanced Liver Disease SOLAR-1 (Cohorts A and B)</vt:lpstr>
      <vt:lpstr>Ledipasvir-Sofosbuvir + Ribavirin in Advanced Liver Disease SOLAR-1 (Cohorts A and B): Features</vt:lpstr>
      <vt:lpstr>Ledipasvir-Sofosbuvir + Ribavirin in HCV GT 1,4 SOLAR-1 (Cohort A = Pre-transplantation): Study Design</vt:lpstr>
      <vt:lpstr>Ledipasvir-Sofosbuvir + Ribavirin in HCV GT 1,4 SOLAR-1 (Cohort A = Pre-transplantation): Baseline Characteristics</vt:lpstr>
      <vt:lpstr>Ledipasvir-Sofosbuvir + Ribavirin in HCV GT 1,4 SOLAR-1 (Cohort A = Pre-transplantation): Baseline Liver Status</vt:lpstr>
      <vt:lpstr>Ledipasvir-Sofosbuvir + Ribavirin in HCV GT 1,4 SOLAR-1 (Cohort A= Pre-transplantation): Results</vt:lpstr>
      <vt:lpstr>Ledipasvir-Sofosbuvir + Ribavirin in HCV GT 1,4 SOLAR-1 (Cohort B = Post Transplant): Study Design</vt:lpstr>
      <vt:lpstr>Ledipasvir-Sofosbuvir + Ribavirin in HCV GT 1,4 SOLAR-1 (Cohort B = Post-transplantation): Baseline Characteristics</vt:lpstr>
      <vt:lpstr>Ledipasvir-Sofosbuvir + Ribavirin in HCV GT 1,4 SOLAR-1 (Cohort B = Post-transplantation): Baseline Characteristics</vt:lpstr>
      <vt:lpstr>Ledipasvir-Sofosbuvir + Ribavirin in HCV GT 1,4 SOLAR-1 (Cohort B = Post-transplantation): Results</vt:lpstr>
      <vt:lpstr>Ledipasvir-Sofosbuvir + RBV in Advanced Liver Disease SOLAR-1 (Cohorts A and B):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1542</cp:revision>
  <cp:lastPrinted>2019-10-21T18:40:24Z</cp:lastPrinted>
  <dcterms:created xsi:type="dcterms:W3CDTF">2010-11-28T05:36:22Z</dcterms:created>
  <dcterms:modified xsi:type="dcterms:W3CDTF">2022-07-05T16:44:34Z</dcterms:modified>
</cp:coreProperties>
</file>