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646" r:id="rId2"/>
    <p:sldId id="647" r:id="rId3"/>
    <p:sldId id="648" r:id="rId4"/>
    <p:sldId id="649" r:id="rId5"/>
    <p:sldId id="653" r:id="rId6"/>
    <p:sldId id="650" r:id="rId7"/>
    <p:sldId id="656" r:id="rId8"/>
    <p:sldId id="703" r:id="rId9"/>
    <p:sldId id="704" r:id="rId10"/>
    <p:sldId id="660" r:id="rId11"/>
    <p:sldId id="663" r:id="rId12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EF"/>
    <a:srgbClr val="CDD3DD"/>
    <a:srgbClr val="E1E1E1"/>
    <a:srgbClr val="A28349"/>
    <a:srgbClr val="D1D1D1"/>
    <a:srgbClr val="E5EEEF"/>
    <a:srgbClr val="E7E8E6"/>
    <a:srgbClr val="F2F3ED"/>
    <a:srgbClr val="D7D9CD"/>
    <a:srgbClr val="2C59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28" autoAdjust="0"/>
    <p:restoredTop sz="96291" autoAdjust="0"/>
  </p:normalViewPr>
  <p:slideViewPr>
    <p:cSldViewPr snapToGrid="0" showGuides="1">
      <p:cViewPr varScale="1">
        <p:scale>
          <a:sx n="83" d="100"/>
          <a:sy n="83" d="100"/>
        </p:scale>
        <p:origin x="1806" y="90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3" d="100"/>
        <a:sy n="153" d="100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681664791901"/>
          <c:y val="0.12722440944881899"/>
          <c:w val="0.88154949381327297"/>
          <c:h val="0.774505027985958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LDV-SOF + RBV x 12 weeks</c:v>
                </c:pt>
              </c:strCache>
            </c:strRef>
          </c:tx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996-2947-9A57-B0C8DDEF512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996-2947-9A57-B0C8DDEF512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996-2947-9A57-B0C8DDEF5128}"/>
              </c:ext>
            </c:extLst>
          </c:dPt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Overall</c:v>
                </c:pt>
                <c:pt idx="1">
                  <c:v>CTP B</c:v>
                </c:pt>
                <c:pt idx="2">
                  <c:v>CTP C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86.5</c:v>
                </c:pt>
                <c:pt idx="1">
                  <c:v>86.7</c:v>
                </c:pt>
                <c:pt idx="2">
                  <c:v>86.4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96-2947-9A57-B0C8DDEF5128}"/>
            </c:ext>
          </c:extLst>
        </c:ser>
        <c:ser>
          <c:idx val="1"/>
          <c:order val="1"/>
          <c:tx>
            <c:v>LDV-SOF + RBV x 24 weeks</c:v>
          </c:tx>
          <c:spPr>
            <a:solidFill>
              <a:srgbClr val="29547E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Overall</c:v>
                </c:pt>
                <c:pt idx="1">
                  <c:v>CTP B</c:v>
                </c:pt>
                <c:pt idx="2">
                  <c:v>CTP C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88</c:v>
                </c:pt>
                <c:pt idx="1">
                  <c:v>88.9</c:v>
                </c:pt>
                <c:pt idx="2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996-2947-9A57-B0C8DDEF512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0"/>
        <c:axId val="1824837784"/>
        <c:axId val="1824917672"/>
      </c:barChart>
      <c:catAx>
        <c:axId val="1824837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1824917672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182491767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b="1" i="0" baseline="0" dirty="0">
                    <a:effectLst/>
                  </a:rPr>
                  <a:t>Patients (%) with SVR 12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3.6809851893513301E-3"/>
              <c:y val="0.179525424532777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1824837784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39470540130541"/>
          <c:y val="3.3022967343023797E-2"/>
          <c:w val="0.74818382077240297"/>
          <c:h val="8.0726462290953996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681664791901"/>
          <c:y val="0.12722440944881899"/>
          <c:w val="0.88154949381327297"/>
          <c:h val="0.774505027985958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LDV-SOF + RBV x 12 weeks</c:v>
                </c:pt>
              </c:strCache>
            </c:strRef>
          </c:tx>
          <c:spPr>
            <a:solidFill>
              <a:srgbClr val="3A6977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7BB-DA4D-9C8C-FE7D99CEE4D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27BB-DA4D-9C8C-FE7D99CEE4D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27BB-DA4D-9C8C-FE7D99CEE4D2}"/>
              </c:ext>
            </c:extLst>
          </c:dPt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F0-F3</c:v>
                </c:pt>
                <c:pt idx="1">
                  <c:v>CTP A</c:v>
                </c:pt>
                <c:pt idx="2">
                  <c:v>CTP B</c:v>
                </c:pt>
                <c:pt idx="3">
                  <c:v>CTP C</c:v>
                </c:pt>
                <c:pt idx="4">
                  <c:v>FCH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96.4</c:v>
                </c:pt>
                <c:pt idx="1">
                  <c:v>96.2</c:v>
                </c:pt>
                <c:pt idx="2">
                  <c:v>84.6</c:v>
                </c:pt>
                <c:pt idx="3">
                  <c:v>60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7BB-DA4D-9C8C-FE7D99CEE4D2}"/>
            </c:ext>
          </c:extLst>
        </c:ser>
        <c:ser>
          <c:idx val="1"/>
          <c:order val="1"/>
          <c:tx>
            <c:v>LDV-SOF + RBV x 24 weeks</c:v>
          </c:tx>
          <c:spPr>
            <a:solidFill>
              <a:srgbClr val="6D6D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F0-F3</c:v>
                </c:pt>
                <c:pt idx="1">
                  <c:v>CTP A</c:v>
                </c:pt>
                <c:pt idx="2">
                  <c:v>CTP B</c:v>
                </c:pt>
                <c:pt idx="3">
                  <c:v>CTP C</c:v>
                </c:pt>
                <c:pt idx="4">
                  <c:v>FCH</c:v>
                </c:pt>
              </c:strCache>
            </c:strRef>
          </c:cat>
          <c:val>
            <c:numRef>
              <c:f>Sheet1!$C$2:$C$6</c:f>
              <c:numCache>
                <c:formatCode>0.0</c:formatCode>
                <c:ptCount val="5"/>
                <c:pt idx="0">
                  <c:v>98.2</c:v>
                </c:pt>
                <c:pt idx="1">
                  <c:v>96</c:v>
                </c:pt>
                <c:pt idx="2">
                  <c:v>88.4</c:v>
                </c:pt>
                <c:pt idx="3">
                  <c:v>75</c:v>
                </c:pt>
                <c:pt idx="4" formatCode="General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7BB-DA4D-9C8C-FE7D99CEE4D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0"/>
        <c:axId val="1898112616"/>
        <c:axId val="1898095848"/>
      </c:barChart>
      <c:catAx>
        <c:axId val="1898112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1898095848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189809584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b="1" i="0" baseline="0" dirty="0">
                    <a:effectLst/>
                  </a:rPr>
                  <a:t>Patients (%) with SVR 12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3.6809851893513301E-3"/>
              <c:y val="0.179525424532777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898112616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39470540130541"/>
          <c:y val="3.3022967343023797E-2"/>
          <c:w val="0.74818382077240297"/>
          <c:h val="8.0726462290953996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7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95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609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02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1" y="6097241"/>
            <a:ext cx="228087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600" cap="small" spc="12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www.hepatitisC.uw.edu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6394065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35D49F-C7DD-9947-ADEA-13BBD7B7822D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194064"/>
            <a:ext cx="3502535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1306940"/>
            <a:ext cx="9162288" cy="50292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306940"/>
            <a:ext cx="850392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129116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169C4A-CB5B-D747-BC1F-ECE79BA36F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7865F2-DAB2-0D43-8AFD-DF1673CBF1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E489F046-0869-4141-8F04-3BAAF6A3A7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B59452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chemeClr val="accent5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EAC6A9BE-54D3-534A-84D9-64C0837A0F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FE7D4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9BD28B4-AF8F-0B4F-A135-3915ED72F9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3BB9188-DE43-AC4A-AB11-76502385FD8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ECE7DB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5F37A8B8-24F0-E548-A396-23A42DD793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5C30015-3133-7449-B66D-CE28845BB1D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two line title: 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68438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1BB7F4-C77C-C040-9392-0BC4DAAEF760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747684" y="6428312"/>
            <a:ext cx="1280160" cy="3754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9" r:id="rId5"/>
    <p:sldLayoutId id="2147483700" r:id="rId6"/>
    <p:sldLayoutId id="2147483701" r:id="rId7"/>
    <p:sldLayoutId id="2147483698" r:id="rId8"/>
    <p:sldLayoutId id="2147483702" r:id="rId9"/>
    <p:sldLayoutId id="2147483703" r:id="rId10"/>
    <p:sldLayoutId id="2147483704" r:id="rId11"/>
    <p:sldLayoutId id="2147483705" r:id="rId12"/>
    <p:sldLayoutId id="2147483707" r:id="rId13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tIns="0" bIns="0">
            <a:normAutofit/>
          </a:bodyPr>
          <a:lstStyle/>
          <a:p>
            <a:pPr>
              <a:lnSpc>
                <a:spcPts val="3200"/>
              </a:lnSpc>
            </a:pPr>
            <a:r>
              <a:rPr lang="en-US" sz="2000" dirty="0">
                <a:solidFill>
                  <a:srgbClr val="001D48"/>
                </a:solidFill>
              </a:rPr>
              <a:t>Ledipasvir-Sofosbuvir + RBV in HCV GT 1,4 and Advanced Liver Disease</a:t>
            </a:r>
            <a:br>
              <a:rPr lang="en-US" sz="2000" dirty="0">
                <a:solidFill>
                  <a:srgbClr val="001D48"/>
                </a:solidFill>
              </a:rPr>
            </a:br>
            <a:r>
              <a:rPr lang="en-US" sz="2800" dirty="0">
                <a:solidFill>
                  <a:srgbClr val="001D48"/>
                </a:solidFill>
              </a:rPr>
              <a:t>SOLAR-1 (Cohorts A and B)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2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rgbClr val="8B8E5E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solidFill>
                  <a:schemeClr val="bg1"/>
                </a:solidFill>
                <a:cs typeface="Arial"/>
              </a:rPr>
              <a:t>Treatment Naïve and Treatment Experienced</a:t>
            </a:r>
          </a:p>
        </p:txBody>
      </p:sp>
      <p:sp>
        <p:nvSpPr>
          <p:cNvPr id="9" name="Rectangle 8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rgbClr val="8B8E5E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/>
              <a:t>Source: Charlton M, et al. Gastroenterology. 2015;149:649-59.</a:t>
            </a:r>
            <a:endParaRPr lang="en-US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9584086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2800"/>
              </a:lnSpc>
            </a:pPr>
            <a:r>
              <a:rPr lang="en-US" sz="2400" dirty="0"/>
              <a:t>Ledipasvir-Sofosbuvir + Ribavirin in HCV GT 1,4</a:t>
            </a:r>
            <a:br>
              <a:rPr lang="en-US" sz="2400" dirty="0"/>
            </a:br>
            <a:r>
              <a:rPr lang="en-US" sz="2400" dirty="0"/>
              <a:t>SOLAR-1 (Cohort B = Post-transplantation): Results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Charlton M, et al. Gastroenterology. 2015;149:649-59.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SOLAR-1 Cohort B (Post-Transplantation): SVR12 Results</a:t>
            </a: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3957476"/>
              </p:ext>
            </p:extLst>
          </p:nvPr>
        </p:nvGraphicFramePr>
        <p:xfrm>
          <a:off x="460262" y="1843293"/>
          <a:ext cx="8223475" cy="4106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Rectangle 23"/>
          <p:cNvSpPr/>
          <p:nvPr/>
        </p:nvSpPr>
        <p:spPr>
          <a:xfrm>
            <a:off x="6347400" y="5181353"/>
            <a:ext cx="643182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3/4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825760" y="5181353"/>
            <a:ext cx="643182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3/5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4984" y="6067561"/>
            <a:ext cx="9144000" cy="30783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274320" tIns="45431" rIns="0" bIns="45431" anchor="ctr">
            <a:prstTxWarp prst="textNoShape">
              <a:avLst/>
            </a:prstTxWarp>
          </a:bodyPr>
          <a:lstStyle/>
          <a:p>
            <a:pPr defTabSz="935038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  CTP = Child-</a:t>
            </a:r>
            <a:r>
              <a:rPr lang="en-US" sz="1200" dirty="0" err="1">
                <a:solidFill>
                  <a:srgbClr val="000000"/>
                </a:solidFill>
                <a:latin typeface="Arial" pitchFamily="22" charset="0"/>
              </a:rPr>
              <a:t>Turcotte</a:t>
            </a: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-Pugh; FCH = </a:t>
            </a:r>
            <a:r>
              <a:rPr lang="en-US" sz="1200" dirty="0" err="1">
                <a:solidFill>
                  <a:srgbClr val="000000"/>
                </a:solidFill>
                <a:latin typeface="Arial" pitchFamily="22" charset="0"/>
              </a:rPr>
              <a:t>fibrosing</a:t>
            </a: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" pitchFamily="22" charset="0"/>
              </a:rPr>
              <a:t>cholestatic</a:t>
            </a: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 hepatitis;  8 subjects CPT B 24 weeks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98622" y="5181353"/>
            <a:ext cx="643182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23/26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393680" y="5181353"/>
            <a:ext cx="643182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22/26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436080" y="5181353"/>
            <a:ext cx="643182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24/25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921520" y="5181353"/>
            <a:ext cx="643182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25/26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981200" y="5181353"/>
            <a:ext cx="643182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55/56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490418" y="5181353"/>
            <a:ext cx="643182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53/55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790658" y="5181353"/>
            <a:ext cx="643182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2/2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269018" y="5181353"/>
            <a:ext cx="643182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4/4</a:t>
            </a:r>
          </a:p>
        </p:txBody>
      </p:sp>
    </p:spTree>
    <p:extLst>
      <p:ext uri="{BB962C8B-B14F-4D97-AF65-F5344CB8AC3E}">
        <p14:creationId xmlns:p14="http://schemas.microsoft.com/office/powerpoint/2010/main" val="4089453530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Charlton M, et al. Gastroenterology. 2015; 149:649-59.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Ledipasvir-Sofosbuvir</a:t>
            </a:r>
            <a:r>
              <a:rPr lang="en-US" sz="2400" dirty="0"/>
              <a:t> + RBV in Advanced Liver Disease</a:t>
            </a:r>
            <a:br>
              <a:rPr lang="en-US" sz="2400" dirty="0"/>
            </a:br>
            <a:r>
              <a:rPr lang="en-US" sz="2400" dirty="0"/>
              <a:t>SOLAR-1 (Cohorts A and B): Conclusion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0" y="27157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The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 combination of </a:t>
                      </a:r>
                      <a:r>
                        <a:rPr lang="en-US" sz="2000" b="0" kern="1200" dirty="0" err="1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ledipasvir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, </a:t>
                      </a:r>
                      <a:r>
                        <a:rPr lang="en-US" sz="2000" b="0" kern="1200" dirty="0" err="1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sofosbuvir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, and ribavirin for 12 weeks produced high rates of SVR12 in patients with advanced liver disease, including those with decompensated cirrhosis before and after liver transplantation.” 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1122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Charlton M, et al. Gastroenterology. 2015;149:649-59.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Ledipasvir-Sofosbuvir + Ribavirin in Advanced Liver Disease</a:t>
            </a:r>
            <a:br>
              <a:rPr lang="en-US" sz="2400" dirty="0"/>
            </a:br>
            <a:r>
              <a:rPr lang="en-US" sz="2400" dirty="0"/>
              <a:t>SOLAR-1 (Cohorts A and B): Features</a:t>
            </a:r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862059"/>
              </p:ext>
            </p:extLst>
          </p:nvPr>
        </p:nvGraphicFramePr>
        <p:xfrm>
          <a:off x="514350" y="1476380"/>
          <a:ext cx="8096250" cy="477202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09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5786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SOLAR-1 (Cohorts A and B): Design</a:t>
                      </a:r>
                    </a:p>
                  </a:txBody>
                  <a:tcPr marL="182880" marR="88898" marT="50005" marB="500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49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7654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P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hase 2, open label, randomized prospective, trial, using fixed-dose combination of </a:t>
                      </a:r>
                      <a:r>
                        <a:rPr lang="en-US" sz="18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ledipasvir-sofosbuvir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plus ribavirin for 12 or 24 weeks in treatment-naïve and treatment-experienced patients with HCV GT 1 or 4.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Cohorts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Cohort A = cirrhosis and moderate to severe hepatic impairment who had not undergone liver transplantation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Cohort B = post liver transplantation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Setting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: multicenter study in United States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Entry Criteria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Adults with chronic HCV genotype 1 or 4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Treatment-naïve or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 treatment experienced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Total bilirubin ≤10 mg/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dL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; creatinine clearance  ≥ 40 mL/min 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Hemoglobin ≥10 g/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dL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; platelet count &gt;30,000/mm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3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Exclusion: hepatitis B or HIV coinfection or prior receipt of NS5a inhibitor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Primary End-Point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SVR12</a:t>
                      </a:r>
                    </a:p>
                  </a:txBody>
                  <a:tcPr marL="182880" marR="88898" marT="50005" marB="500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07767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/>
        </p:nvCxnSpPr>
        <p:spPr>
          <a:xfrm>
            <a:off x="4329684" y="2750415"/>
            <a:ext cx="18288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Charlton M, et al. Gastroenterology. 2015;149:649-59.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2800"/>
              </a:lnSpc>
            </a:pPr>
            <a:r>
              <a:rPr lang="en-US" sz="2400" dirty="0"/>
              <a:t>Ledipasvir-Sofosbuvir + Ribavirin in HCV GT 1,4</a:t>
            </a:r>
            <a:br>
              <a:rPr lang="en-US" sz="2400" dirty="0"/>
            </a:br>
            <a:r>
              <a:rPr lang="en-US" sz="2400" dirty="0"/>
              <a:t>SOLAR-1 (Cohort A = Pre-transplantation): Study Design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2500884" y="2438400"/>
            <a:ext cx="1828800" cy="631880"/>
          </a:xfrm>
          <a:prstGeom prst="rect">
            <a:avLst/>
          </a:prstGeom>
          <a:solidFill>
            <a:schemeClr val="accent4">
              <a:lumMod val="40000"/>
              <a:lumOff val="60000"/>
              <a:alpha val="7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LDV-SOF +RBV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777484" y="2559148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62000" y="5315470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=14</a:t>
            </a:r>
          </a:p>
        </p:txBody>
      </p:sp>
      <p:sp>
        <p:nvSpPr>
          <p:cNvPr id="35" name="Rectangle 25"/>
          <p:cNvSpPr>
            <a:spLocks noChangeArrowheads="1"/>
          </p:cNvSpPr>
          <p:nvPr/>
        </p:nvSpPr>
        <p:spPr bwMode="auto">
          <a:xfrm>
            <a:off x="-6949" y="4953000"/>
            <a:ext cx="9162288" cy="114297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Abbreviations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: LDV= ledipasvir; SOF = sofosbuvir; RBV = ribavirin </a:t>
            </a:r>
          </a:p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Ledipasvir-sofosbuvir (90/400 mg): fixed dose combination; one pill once daily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Ribavirin: started at 600 mg/day and then escalated </a:t>
            </a:r>
            <a:r>
              <a:rPr lang="en-US" sz="1400">
                <a:solidFill>
                  <a:srgbClr val="000000"/>
                </a:solidFill>
                <a:latin typeface="Arial" pitchFamily="22" charset="0"/>
              </a:rPr>
              <a:t>as tolerated up to maximum of 1200 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mg/day</a:t>
            </a:r>
          </a:p>
        </p:txBody>
      </p:sp>
      <p:sp>
        <p:nvSpPr>
          <p:cNvPr id="37" name="Rectangle 36"/>
          <p:cNvSpPr/>
          <p:nvPr/>
        </p:nvSpPr>
        <p:spPr>
          <a:xfrm>
            <a:off x="-4543" y="2438400"/>
            <a:ext cx="1732759" cy="1679445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FFFF"/>
                </a:solidFill>
                <a:cs typeface="Arial"/>
              </a:rPr>
              <a:t>COHORT A</a:t>
            </a:r>
            <a:br>
              <a:rPr lang="en-US" sz="1400" b="1" dirty="0">
                <a:solidFill>
                  <a:srgbClr val="FFFFFF"/>
                </a:solidFill>
                <a:cs typeface="Arial"/>
              </a:rPr>
            </a:br>
            <a:r>
              <a:rPr lang="en-US" sz="1400" b="1" dirty="0">
                <a:solidFill>
                  <a:srgbClr val="FFFFFF"/>
                </a:solidFill>
                <a:cs typeface="Arial"/>
              </a:rPr>
              <a:t/>
            </a:r>
            <a:br>
              <a:rPr lang="en-US" sz="1400" b="1" dirty="0">
                <a:solidFill>
                  <a:srgbClr val="FFFFFF"/>
                </a:solidFill>
                <a:cs typeface="Arial"/>
              </a:rPr>
            </a:br>
            <a:r>
              <a:rPr lang="en-US" sz="1400" b="1" dirty="0">
                <a:solidFill>
                  <a:srgbClr val="FFFFFF"/>
                </a:solidFill>
                <a:cs typeface="Arial"/>
              </a:rPr>
              <a:t>GT-1,4 </a:t>
            </a:r>
            <a:br>
              <a:rPr lang="en-US" sz="1400" b="1" dirty="0">
                <a:solidFill>
                  <a:srgbClr val="FFFFFF"/>
                </a:solidFill>
                <a:cs typeface="Arial"/>
              </a:rPr>
            </a:br>
            <a:r>
              <a:rPr lang="en-US" sz="1400" b="1" dirty="0">
                <a:solidFill>
                  <a:srgbClr val="FFFFFF"/>
                </a:solidFill>
                <a:cs typeface="Arial"/>
              </a:rPr>
              <a:t>CTP Class B &amp; C</a:t>
            </a:r>
            <a:endParaRPr lang="en-US" sz="1400" i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752600" y="2557212"/>
            <a:ext cx="726244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53</a:t>
            </a:r>
          </a:p>
        </p:txBody>
      </p:sp>
      <p:cxnSp>
        <p:nvCxnSpPr>
          <p:cNvPr id="70" name="Straight Connector 69"/>
          <p:cNvCxnSpPr/>
          <p:nvPr/>
        </p:nvCxnSpPr>
        <p:spPr>
          <a:xfrm>
            <a:off x="6158484" y="3778494"/>
            <a:ext cx="18288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5"/>
          <p:cNvSpPr>
            <a:spLocks noChangeArrowheads="1"/>
          </p:cNvSpPr>
          <p:nvPr/>
        </p:nvSpPr>
        <p:spPr bwMode="auto">
          <a:xfrm>
            <a:off x="2500883" y="3464502"/>
            <a:ext cx="3657600" cy="631880"/>
          </a:xfrm>
          <a:prstGeom prst="rect">
            <a:avLst/>
          </a:prstGeom>
          <a:solidFill>
            <a:schemeClr val="accent1">
              <a:lumMod val="40000"/>
              <a:lumOff val="60000"/>
              <a:alpha val="7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LDV-SOF + RBV</a:t>
            </a:r>
          </a:p>
        </p:txBody>
      </p:sp>
      <p:sp>
        <p:nvSpPr>
          <p:cNvPr id="73" name="Rectangle 72"/>
          <p:cNvSpPr/>
          <p:nvPr/>
        </p:nvSpPr>
        <p:spPr>
          <a:xfrm>
            <a:off x="7606284" y="3575887"/>
            <a:ext cx="775716" cy="4053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752600" y="3573880"/>
            <a:ext cx="726244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55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-6113" y="1362488"/>
            <a:ext cx="9162291" cy="515104"/>
            <a:chOff x="-6113" y="1362488"/>
            <a:chExt cx="9162291" cy="515104"/>
          </a:xfrm>
        </p:grpSpPr>
        <p:sp>
          <p:nvSpPr>
            <p:cNvPr id="40" name="Rectangle 39"/>
            <p:cNvSpPr/>
            <p:nvPr/>
          </p:nvSpPr>
          <p:spPr>
            <a:xfrm>
              <a:off x="-6113" y="1447868"/>
              <a:ext cx="9162291" cy="4107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6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807360" y="1411256"/>
              <a:ext cx="838200" cy="39929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</a:rPr>
                <a:t>Week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24296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71570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36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04908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12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891293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24</a:t>
              </a:r>
            </a:p>
          </p:txBody>
        </p:sp>
        <p:cxnSp>
          <p:nvCxnSpPr>
            <p:cNvPr id="53" name="Straight Connector 52"/>
            <p:cNvCxnSpPr/>
            <p:nvPr/>
          </p:nvCxnSpPr>
          <p:spPr>
            <a:xfrm flipV="1">
              <a:off x="-6113" y="1850184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2514229" y="1770940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4331110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 flipV="1">
              <a:off x="6161520" y="1770940"/>
              <a:ext cx="228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7988496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5201916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Charlton M, et al. Gastroenterology. 2015;149:649-59.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Ledipasvir-Sofosbuvir + Ribavirin in HCV GT 1,4</a:t>
            </a:r>
            <a:br>
              <a:rPr lang="en-US" sz="2000" dirty="0"/>
            </a:br>
            <a:r>
              <a:rPr lang="en-US" sz="2000" dirty="0"/>
              <a:t>SOLAR-1 (Cohort A = Pre-transplantation): Baseline Characteristics</a:t>
            </a:r>
          </a:p>
        </p:txBody>
      </p:sp>
      <p:graphicFrame>
        <p:nvGraphicFramePr>
          <p:cNvPr id="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625186"/>
              </p:ext>
            </p:extLst>
          </p:nvPr>
        </p:nvGraphicFramePr>
        <p:xfrm>
          <a:off x="342898" y="1405620"/>
          <a:ext cx="8458203" cy="466448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240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4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45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750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1" i="1" dirty="0">
                          <a:solidFill>
                            <a:srgbClr val="FFFFFF"/>
                          </a:solidFill>
                        </a:rPr>
                        <a:t>Cohort A</a:t>
                      </a:r>
                      <a:r>
                        <a:rPr lang="en-US" sz="1600" b="1" i="1" dirty="0">
                          <a:solidFill>
                            <a:srgbClr val="FFFFFF"/>
                          </a:solidFill>
                        </a:rPr>
                        <a:t/>
                      </a:r>
                      <a:br>
                        <a:rPr lang="en-US" sz="1600" b="1" i="1" dirty="0">
                          <a:solidFill>
                            <a:srgbClr val="FFFFFF"/>
                          </a:solidFill>
                        </a:rPr>
                      </a:b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Characteristic</a:t>
                      </a:r>
                    </a:p>
                  </a:txBody>
                  <a:tcPr marR="45720" anchor="ctr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CTP B</a:t>
                      </a:r>
                    </a:p>
                  </a:txBody>
                  <a:tcPr marL="73152" marR="4572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CTP C</a:t>
                      </a:r>
                    </a:p>
                  </a:txBody>
                  <a:tcPr marL="73152" marR="4572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72D1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20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12 Weeks </a:t>
                      </a:r>
                      <a:br>
                        <a:rPr lang="en-US" sz="14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</a:br>
                      <a:r>
                        <a:rPr lang="en-US" sz="1400" b="0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(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n = 30)</a:t>
                      </a:r>
                    </a:p>
                  </a:txBody>
                  <a:tcPr marL="27432" marR="27432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38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24 Weeks </a:t>
                      </a:r>
                      <a:br>
                        <a:rPr lang="en-US" sz="14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</a:br>
                      <a:r>
                        <a:rPr lang="en-US" sz="1400" b="0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(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n = 29)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347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12 Weeks </a:t>
                      </a:r>
                      <a:br>
                        <a:rPr lang="en-US" sz="14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</a:br>
                      <a:r>
                        <a:rPr lang="en-US" sz="1400" b="0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(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n = 23)</a:t>
                      </a:r>
                    </a:p>
                  </a:txBody>
                  <a:tcPr marL="27432" marR="27432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24 Weeks </a:t>
                      </a:r>
                      <a:br>
                        <a:rPr lang="en-US" sz="14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</a:br>
                      <a:r>
                        <a:rPr lang="en-US" sz="1400" b="0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(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n = 26)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347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120">
                <a:tc>
                  <a:txBody>
                    <a:bodyPr/>
                    <a:lstStyle/>
                    <a:p>
                      <a:r>
                        <a:rPr lang="en-US" sz="1400" dirty="0"/>
                        <a:t>Median</a:t>
                      </a:r>
                      <a:r>
                        <a:rPr lang="en-US" sz="1400" baseline="0" dirty="0"/>
                        <a:t> age, years </a:t>
                      </a:r>
                      <a:endParaRPr lang="en-US" sz="1400" dirty="0"/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 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20">
                <a:tc>
                  <a:txBody>
                    <a:bodyPr/>
                    <a:lstStyle/>
                    <a:p>
                      <a:r>
                        <a:rPr lang="en-US" sz="1400" dirty="0"/>
                        <a:t>Male, n (%)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 (73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)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 (62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)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 (61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)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 (69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)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20">
                <a:tc>
                  <a:txBody>
                    <a:bodyPr/>
                    <a:lstStyle/>
                    <a:p>
                      <a:r>
                        <a:rPr lang="en-US" sz="1400" dirty="0"/>
                        <a:t>White, n (%)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 (97)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 (90)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 (91)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 (92)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120"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HCV RNA</a:t>
                      </a:r>
                      <a:r>
                        <a:rPr lang="en-US" sz="1000" baseline="0" dirty="0"/>
                        <a:t>, log</a:t>
                      </a:r>
                      <a:r>
                        <a:rPr lang="en-US" sz="1000" baseline="-25000" dirty="0"/>
                        <a:t>10</a:t>
                      </a:r>
                      <a:r>
                        <a:rPr lang="en-US" sz="1000" baseline="0" dirty="0"/>
                        <a:t> IU/mL</a:t>
                      </a:r>
                      <a:endParaRPr lang="en-US" sz="1000" dirty="0"/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5.9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20">
                <a:tc>
                  <a:txBody>
                    <a:bodyPr/>
                    <a:lstStyle/>
                    <a:p>
                      <a:r>
                        <a:rPr lang="en-US" sz="1400" i="1" dirty="0"/>
                        <a:t>IL28B</a:t>
                      </a:r>
                      <a:r>
                        <a:rPr lang="en-US" sz="1400" dirty="0"/>
                        <a:t> genotype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CC, n (%)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(13)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(17)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(26)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 (27)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499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HCV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Genotype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45720" marB="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0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   1a, </a:t>
                      </a:r>
                      <a:r>
                        <a:rPr lang="en-US" sz="1400" dirty="0"/>
                        <a:t>n (%)</a:t>
                      </a:r>
                    </a:p>
                  </a:txBody>
                  <a:tcPr marL="0" marR="45720" marT="0" marB="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 (63)</a:t>
                      </a:r>
                    </a:p>
                  </a:txBody>
                  <a:tcPr marL="0" marR="4572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 (76)</a:t>
                      </a:r>
                    </a:p>
                  </a:txBody>
                  <a:tcPr marL="0" marR="4572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 (65)</a:t>
                      </a:r>
                    </a:p>
                  </a:txBody>
                  <a:tcPr marL="0" marR="4572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 (69)</a:t>
                      </a:r>
                    </a:p>
                  </a:txBody>
                  <a:tcPr marL="0" marR="4572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00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   1b, </a:t>
                      </a:r>
                      <a:r>
                        <a:rPr lang="en-US" sz="1400" dirty="0"/>
                        <a:t>n (%)</a:t>
                      </a:r>
                    </a:p>
                  </a:txBody>
                  <a:tcPr marL="0" marR="45720" marT="0" marB="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 (33)</a:t>
                      </a:r>
                    </a:p>
                  </a:txBody>
                  <a:tcPr marL="0" marR="4572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 (24)</a:t>
                      </a:r>
                    </a:p>
                  </a:txBody>
                  <a:tcPr marL="0" marR="4572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 (26)</a:t>
                      </a:r>
                    </a:p>
                  </a:txBody>
                  <a:tcPr marL="0" marR="4572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 (31)</a:t>
                      </a:r>
                    </a:p>
                  </a:txBody>
                  <a:tcPr marL="0" marR="4572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129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   4, </a:t>
                      </a:r>
                      <a:r>
                        <a:rPr lang="en-US" sz="1400" dirty="0"/>
                        <a:t>n (%)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45720" marT="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(3)</a:t>
                      </a:r>
                    </a:p>
                  </a:txBody>
                  <a:tcPr marL="0" marR="45720" marT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45720" marT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(9)</a:t>
                      </a:r>
                    </a:p>
                  </a:txBody>
                  <a:tcPr marL="0" marR="45720" marT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45720" marT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23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Prior Treatment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 (73)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 (66)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 (48)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 (69)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205652" y="-650769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6123801"/>
            <a:ext cx="30271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Abbreviations: CTP=Child-</a:t>
            </a:r>
            <a:r>
              <a:rPr lang="en-US" sz="1200" dirty="0" err="1">
                <a:latin typeface="Arial"/>
                <a:cs typeface="Arial"/>
              </a:rPr>
              <a:t>Turcotte</a:t>
            </a:r>
            <a:r>
              <a:rPr lang="en-US" sz="1200" dirty="0">
                <a:latin typeface="Arial"/>
                <a:cs typeface="Arial"/>
              </a:rPr>
              <a:t>-Pugh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520905" y="5667840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76565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Charlton M, et al. Gastroenterology. 2015;149:649-59.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/>
              <a:t>Ledipasvir-Sofosbuvir + Ribavirin in HCV GT 1,4</a:t>
            </a:r>
            <a:br>
              <a:rPr lang="en-US" sz="2400" dirty="0"/>
            </a:br>
            <a:r>
              <a:rPr lang="en-US" sz="2400" dirty="0"/>
              <a:t>SOLAR-1 (Cohort A = Pre-transplantation): Baseline Liver Status</a:t>
            </a:r>
          </a:p>
        </p:txBody>
      </p:sp>
      <p:graphicFrame>
        <p:nvGraphicFramePr>
          <p:cNvPr id="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120655"/>
              </p:ext>
            </p:extLst>
          </p:nvPr>
        </p:nvGraphicFramePr>
        <p:xfrm>
          <a:off x="228600" y="1447800"/>
          <a:ext cx="8686799" cy="45720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856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7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7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75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75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0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rgbClr val="FFFFFF"/>
                          </a:solidFill>
                        </a:rPr>
                        <a:t>Cohort A</a:t>
                      </a:r>
                      <a:br>
                        <a:rPr lang="en-US" sz="1200" b="1" i="1" dirty="0">
                          <a:solidFill>
                            <a:srgbClr val="FFFFFF"/>
                          </a:solidFill>
                        </a:rPr>
                      </a:b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Characteristic</a:t>
                      </a:r>
                    </a:p>
                  </a:txBody>
                  <a:tcPr marR="45720" anchor="ctr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CTP B</a:t>
                      </a:r>
                    </a:p>
                  </a:txBody>
                  <a:tcPr marL="73152" marR="4572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CTP C</a:t>
                      </a:r>
                    </a:p>
                  </a:txBody>
                  <a:tcPr marL="73152" marR="4572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72D1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0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12 Weeks </a:t>
                      </a:r>
                      <a:br>
                        <a:rPr lang="en-US" sz="140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400" b="0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 = 30)</a:t>
                      </a:r>
                    </a:p>
                  </a:txBody>
                  <a:tcPr marL="27432" marR="27432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38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24 Weeks </a:t>
                      </a:r>
                      <a:br>
                        <a:rPr lang="en-US" sz="140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400" b="0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(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n = 29)</a:t>
                      </a:r>
                      <a:endParaRPr lang="en-US" sz="1400" b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347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12 Weeks </a:t>
                      </a:r>
                      <a:br>
                        <a:rPr lang="en-US" sz="140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400" b="0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(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n = 23)</a:t>
                      </a:r>
                      <a:endParaRPr lang="en-US" sz="1400" b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27432" marR="27432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24 Weeks </a:t>
                      </a:r>
                      <a:br>
                        <a:rPr lang="en-US" sz="140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400" b="0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(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n = 26)</a:t>
                      </a:r>
                      <a:endParaRPr lang="en-US" sz="1400" b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347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Child-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Turcotte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-Pugh</a:t>
                      </a:r>
                      <a:r>
                        <a:rPr lang="en-US" sz="14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endParaRPr lang="en-US" sz="14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   Class A (5-6)</a:t>
                      </a:r>
                    </a:p>
                  </a:txBody>
                  <a:tcPr marR="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0</a:t>
                      </a:r>
                    </a:p>
                  </a:txBody>
                  <a:tcPr marL="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 (3)</a:t>
                      </a:r>
                    </a:p>
                  </a:txBody>
                  <a:tcPr marL="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0</a:t>
                      </a:r>
                    </a:p>
                  </a:txBody>
                  <a:tcPr marL="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0</a:t>
                      </a:r>
                    </a:p>
                  </a:txBody>
                  <a:tcPr marL="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   Class</a:t>
                      </a:r>
                      <a:r>
                        <a:rPr lang="en-US" sz="14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B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(7-9)</a:t>
                      </a:r>
                    </a:p>
                  </a:txBody>
                  <a:tcPr marR="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27 (90)</a:t>
                      </a:r>
                    </a:p>
                  </a:txBody>
                  <a:tcPr marL="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27 (93)</a:t>
                      </a:r>
                    </a:p>
                  </a:txBody>
                  <a:tcPr marL="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7 (30)</a:t>
                      </a:r>
                    </a:p>
                  </a:txBody>
                  <a:tcPr marL="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4 (15)</a:t>
                      </a:r>
                    </a:p>
                  </a:txBody>
                  <a:tcPr marL="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   Class</a:t>
                      </a:r>
                      <a:r>
                        <a:rPr lang="en-US" sz="14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(10-12)</a:t>
                      </a:r>
                    </a:p>
                  </a:txBody>
                  <a:tcPr marR="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3 (10)</a:t>
                      </a:r>
                    </a:p>
                  </a:txBody>
                  <a:tcPr marL="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 (3)</a:t>
                      </a:r>
                    </a:p>
                  </a:txBody>
                  <a:tcPr marL="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16 (70)</a:t>
                      </a:r>
                    </a:p>
                  </a:txBody>
                  <a:tcPr marL="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22 (85)</a:t>
                      </a:r>
                    </a:p>
                  </a:txBody>
                  <a:tcPr marL="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/>
                          <a:cs typeface="Arial"/>
                        </a:rPr>
                        <a:t>MELD Score, n (%)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  &lt;10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6 (20)</a:t>
                      </a:r>
                    </a:p>
                  </a:txBody>
                  <a:tcPr marL="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8 (28)</a:t>
                      </a:r>
                    </a:p>
                  </a:txBody>
                  <a:tcPr marL="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0</a:t>
                      </a:r>
                    </a:p>
                  </a:txBody>
                  <a:tcPr marL="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0</a:t>
                      </a:r>
                    </a:p>
                  </a:txBody>
                  <a:tcPr marL="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/>
                          <a:cs typeface="Arial"/>
                        </a:rPr>
                        <a:t>    10-15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21 (70)</a:t>
                      </a:r>
                    </a:p>
                  </a:txBody>
                  <a:tcPr marL="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16 (55)</a:t>
                      </a:r>
                    </a:p>
                  </a:txBody>
                  <a:tcPr marL="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16 (70)</a:t>
                      </a:r>
                    </a:p>
                  </a:txBody>
                  <a:tcPr marL="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13 (50)</a:t>
                      </a:r>
                    </a:p>
                  </a:txBody>
                  <a:tcPr marL="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/>
                          <a:cs typeface="Arial"/>
                        </a:rPr>
                        <a:t>    16-20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3 (10)</a:t>
                      </a:r>
                    </a:p>
                  </a:txBody>
                  <a:tcPr marL="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5 (17)</a:t>
                      </a:r>
                    </a:p>
                  </a:txBody>
                  <a:tcPr marL="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7 (30)</a:t>
                      </a:r>
                    </a:p>
                  </a:txBody>
                  <a:tcPr marL="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12 (46)</a:t>
                      </a:r>
                    </a:p>
                  </a:txBody>
                  <a:tcPr marL="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00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 21-25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0</a:t>
                      </a:r>
                    </a:p>
                  </a:txBody>
                  <a:tcPr marL="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0</a:t>
                      </a:r>
                    </a:p>
                  </a:txBody>
                  <a:tcPr marL="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0</a:t>
                      </a:r>
                    </a:p>
                  </a:txBody>
                  <a:tcPr marL="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 (4)</a:t>
                      </a:r>
                    </a:p>
                  </a:txBody>
                  <a:tcPr marL="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800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Median </a:t>
                      </a:r>
                      <a:r>
                        <a:rPr lang="en-US" sz="1400" i="0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eGFR</a:t>
                      </a:r>
                      <a:r>
                        <a:rPr lang="en-US" sz="1400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lang="en-US" sz="1400" i="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mL/min</a:t>
                      </a:r>
                      <a:endParaRPr lang="en-US" sz="1400" i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98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81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77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78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4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Median platelets,</a:t>
                      </a:r>
                      <a:r>
                        <a:rPr lang="ro-RO" sz="1400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ro-RO" sz="14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x 10</a:t>
                      </a:r>
                      <a:r>
                        <a:rPr lang="ro-RO" sz="1400" kern="1200" baseline="300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3</a:t>
                      </a:r>
                      <a:r>
                        <a:rPr lang="ro-RO" sz="1400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µL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o-RO" sz="1400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88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400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73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400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81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o-RO" sz="1400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71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205652" y="-650769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6096000"/>
            <a:ext cx="30271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Abbreviations: CTP=Child-</a:t>
            </a:r>
            <a:r>
              <a:rPr lang="en-US" sz="1200" dirty="0" err="1">
                <a:latin typeface="Arial"/>
                <a:cs typeface="Arial"/>
              </a:rPr>
              <a:t>Turcotte</a:t>
            </a:r>
            <a:r>
              <a:rPr lang="en-US" sz="1200" dirty="0">
                <a:latin typeface="Arial"/>
                <a:cs typeface="Arial"/>
              </a:rPr>
              <a:t>-Pugh</a:t>
            </a:r>
          </a:p>
        </p:txBody>
      </p:sp>
    </p:spTree>
    <p:extLst>
      <p:ext uri="{BB962C8B-B14F-4D97-AF65-F5344CB8AC3E}">
        <p14:creationId xmlns:p14="http://schemas.microsoft.com/office/powerpoint/2010/main" val="241148604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0593405"/>
              </p:ext>
            </p:extLst>
          </p:nvPr>
        </p:nvGraphicFramePr>
        <p:xfrm>
          <a:off x="460262" y="1836943"/>
          <a:ext cx="8226538" cy="3954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2800"/>
              </a:lnSpc>
            </a:pPr>
            <a:r>
              <a:rPr lang="en-US" sz="2400" dirty="0"/>
              <a:t>Ledipasvir-Sofosbuvir + Ribavirin in HCV GT 1,4</a:t>
            </a:r>
            <a:br>
              <a:rPr lang="en-US" sz="2400" dirty="0"/>
            </a:br>
            <a:r>
              <a:rPr lang="en-US" sz="2400" dirty="0"/>
              <a:t>SOLAR-1 (Cohort A= Pre-transplantation): Results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Charlton M, et al. Gastroenterology. 2015;149:649-59.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SOLAR-1 Cohort A (Pre-Transplantation): SVR12 Results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68372" y="5029200"/>
            <a:ext cx="771198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44/50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730172" y="5029200"/>
            <a:ext cx="771198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45/52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988517" y="5029200"/>
            <a:ext cx="771198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24/27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156780" y="5029200"/>
            <a:ext cx="771198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26/30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433380" y="5029200"/>
            <a:ext cx="771198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20/23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580957" y="5029200"/>
            <a:ext cx="771198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19/22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4984" y="6057897"/>
            <a:ext cx="9144000" cy="31698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274320" tIns="45431" rIns="0" bIns="45431" anchor="ctr">
            <a:prstTxWarp prst="textNoShape">
              <a:avLst/>
            </a:prstTxWarp>
          </a:bodyPr>
          <a:lstStyle/>
          <a:p>
            <a:pPr defTabSz="935038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    6 subjects excluded because received transplant while on study: (2 CTP B/24 week; 1 CTP 2/12 week; 3 CTP C/24 week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2939" y="5836281"/>
            <a:ext cx="30271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Abbreviations: CTP=Child-</a:t>
            </a:r>
            <a:r>
              <a:rPr lang="en-US" sz="1200" dirty="0" err="1">
                <a:latin typeface="Arial"/>
                <a:cs typeface="Arial"/>
              </a:rPr>
              <a:t>Turcotte</a:t>
            </a:r>
            <a:r>
              <a:rPr lang="en-US" sz="1200" dirty="0">
                <a:latin typeface="Arial"/>
                <a:cs typeface="Arial"/>
              </a:rPr>
              <a:t>-Pugh</a:t>
            </a:r>
          </a:p>
        </p:txBody>
      </p:sp>
    </p:spTree>
    <p:extLst>
      <p:ext uri="{BB962C8B-B14F-4D97-AF65-F5344CB8AC3E}">
        <p14:creationId xmlns:p14="http://schemas.microsoft.com/office/powerpoint/2010/main" val="2703214911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/>
        </p:nvCxnSpPr>
        <p:spPr>
          <a:xfrm>
            <a:off x="4329684" y="2671170"/>
            <a:ext cx="18288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Charlton M, et al. Gastroenterology. 2015;149:649-59.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2800"/>
              </a:lnSpc>
            </a:pPr>
            <a:r>
              <a:rPr lang="en-US" sz="2400" dirty="0"/>
              <a:t>Ledipasvir-Sofosbuvir + Ribavirin in HCV GT 1,4</a:t>
            </a:r>
            <a:br>
              <a:rPr lang="en-US" sz="2400" dirty="0"/>
            </a:br>
            <a:r>
              <a:rPr lang="en-US" sz="2400" dirty="0"/>
              <a:t>SOLAR-1 (Cohort B = Post Transplant): Study Design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2500884" y="2359155"/>
            <a:ext cx="1828800" cy="631880"/>
          </a:xfrm>
          <a:prstGeom prst="rect">
            <a:avLst/>
          </a:prstGeom>
          <a:solidFill>
            <a:srgbClr val="ABC8D0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LDV-SOF +RBV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777484" y="2479903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62000" y="5315470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=14</a:t>
            </a:r>
          </a:p>
        </p:txBody>
      </p:sp>
      <p:sp>
        <p:nvSpPr>
          <p:cNvPr id="35" name="Rectangle 25"/>
          <p:cNvSpPr>
            <a:spLocks noChangeArrowheads="1"/>
          </p:cNvSpPr>
          <p:nvPr/>
        </p:nvSpPr>
        <p:spPr bwMode="auto">
          <a:xfrm>
            <a:off x="-6949" y="4648200"/>
            <a:ext cx="9162288" cy="137157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18288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1500"/>
              </a:lnSpc>
              <a:spcBef>
                <a:spcPts val="800"/>
              </a:spcBef>
            </a:pPr>
            <a:r>
              <a:rPr lang="en-US" sz="1200" b="1" dirty="0">
                <a:solidFill>
                  <a:srgbClr val="000000"/>
                </a:solidFill>
                <a:latin typeface="Arial" pitchFamily="22" charset="0"/>
              </a:rPr>
              <a:t>Abbreviations</a:t>
            </a: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: CTP=Child-Turcotte-Pugh; FCH=fibrosing cholestatic hepatitis; LDV=ledipasvir; SOF=sofosbuvir; RBV=ribavirin  </a:t>
            </a:r>
          </a:p>
          <a:p>
            <a:pPr defTabSz="935038">
              <a:lnSpc>
                <a:spcPts val="1500"/>
              </a:lnSpc>
              <a:spcBef>
                <a:spcPts val="800"/>
              </a:spcBef>
            </a:pPr>
            <a:r>
              <a:rPr lang="en-US" sz="120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2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Ledipasvir-sofosbuvir (90/400 mg): fixed dose combination; one pill once daily</a:t>
            </a:r>
            <a:br>
              <a:rPr lang="en-US" sz="12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Ribavirin Dosing</a:t>
            </a:r>
            <a:br>
              <a:rPr lang="en-US" sz="12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 - No cirrhosis; FCH: weight-based and divided bid (1000 mg/day if &lt;75 kg or 1200 mg/day if ≥75 kg)</a:t>
            </a:r>
            <a:br>
              <a:rPr lang="en-US" sz="12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 - CTP B, C: started at 600 mg/day and escalated up to maximum of 1200 mg/day</a:t>
            </a:r>
          </a:p>
        </p:txBody>
      </p:sp>
      <p:sp>
        <p:nvSpPr>
          <p:cNvPr id="37" name="Rectangle 36"/>
          <p:cNvSpPr/>
          <p:nvPr/>
        </p:nvSpPr>
        <p:spPr>
          <a:xfrm>
            <a:off x="-4543" y="2359155"/>
            <a:ext cx="1668751" cy="1679445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pPr>
              <a:spcBef>
                <a:spcPts val="400"/>
              </a:spcBef>
            </a:pPr>
            <a:r>
              <a:rPr lang="en-US" sz="1600" b="1" u="sng" dirty="0">
                <a:solidFill>
                  <a:srgbClr val="FFFFFF"/>
                </a:solidFill>
                <a:cs typeface="Arial"/>
              </a:rPr>
              <a:t>Cohort B</a:t>
            </a:r>
          </a:p>
          <a:p>
            <a:pPr>
              <a:spcBef>
                <a:spcPts val="400"/>
              </a:spcBef>
            </a:pPr>
            <a:r>
              <a:rPr lang="en-US" sz="1400" b="1" dirty="0">
                <a:solidFill>
                  <a:srgbClr val="FFFFFF"/>
                </a:solidFill>
                <a:cs typeface="Arial"/>
              </a:rPr>
              <a:t>GT 1, 4</a:t>
            </a:r>
            <a:br>
              <a:rPr lang="en-US" sz="1400" b="1" dirty="0">
                <a:solidFill>
                  <a:srgbClr val="FFFFFF"/>
                </a:solidFill>
                <a:cs typeface="Arial"/>
              </a:rPr>
            </a:br>
            <a:r>
              <a:rPr lang="en-US" sz="1400" b="1" dirty="0">
                <a:solidFill>
                  <a:srgbClr val="FFFFFF"/>
                </a:solidFill>
                <a:cs typeface="Arial"/>
              </a:rPr>
              <a:t>F0-F3</a:t>
            </a:r>
            <a:br>
              <a:rPr lang="en-US" sz="1400" b="1" dirty="0">
                <a:solidFill>
                  <a:srgbClr val="FFFFFF"/>
                </a:solidFill>
                <a:cs typeface="Arial"/>
              </a:rPr>
            </a:br>
            <a:r>
              <a:rPr lang="en-US" sz="1400" b="1" dirty="0">
                <a:solidFill>
                  <a:srgbClr val="FFFFFF"/>
                </a:solidFill>
                <a:cs typeface="Arial"/>
              </a:rPr>
              <a:t>CTP Class A</a:t>
            </a:r>
            <a:br>
              <a:rPr lang="en-US" sz="1400" b="1" dirty="0">
                <a:solidFill>
                  <a:srgbClr val="FFFFFF"/>
                </a:solidFill>
                <a:cs typeface="Arial"/>
              </a:rPr>
            </a:br>
            <a:r>
              <a:rPr lang="en-US" sz="1400" b="1" dirty="0">
                <a:solidFill>
                  <a:srgbClr val="FFFFFF"/>
                </a:solidFill>
                <a:cs typeface="Arial"/>
              </a:rPr>
              <a:t>CTP Class B</a:t>
            </a:r>
            <a:br>
              <a:rPr lang="en-US" sz="1400" b="1" dirty="0">
                <a:solidFill>
                  <a:srgbClr val="FFFFFF"/>
                </a:solidFill>
                <a:cs typeface="Arial"/>
              </a:rPr>
            </a:br>
            <a:r>
              <a:rPr lang="en-US" sz="1400" b="1" dirty="0">
                <a:solidFill>
                  <a:srgbClr val="FFFFFF"/>
                </a:solidFill>
                <a:cs typeface="Arial"/>
              </a:rPr>
              <a:t>CTP Class C</a:t>
            </a:r>
            <a:br>
              <a:rPr lang="en-US" sz="1400" b="1" dirty="0">
                <a:solidFill>
                  <a:srgbClr val="FFFFFF"/>
                </a:solidFill>
                <a:cs typeface="Arial"/>
              </a:rPr>
            </a:br>
            <a: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  <a:t>FCH</a:t>
            </a:r>
            <a:endParaRPr lang="en-US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689630" y="2477967"/>
            <a:ext cx="771964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116</a:t>
            </a:r>
          </a:p>
        </p:txBody>
      </p:sp>
      <p:cxnSp>
        <p:nvCxnSpPr>
          <p:cNvPr id="70" name="Straight Connector 69"/>
          <p:cNvCxnSpPr/>
          <p:nvPr/>
        </p:nvCxnSpPr>
        <p:spPr>
          <a:xfrm>
            <a:off x="6158484" y="3699249"/>
            <a:ext cx="18288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5"/>
          <p:cNvSpPr>
            <a:spLocks noChangeArrowheads="1"/>
          </p:cNvSpPr>
          <p:nvPr/>
        </p:nvSpPr>
        <p:spPr bwMode="auto">
          <a:xfrm>
            <a:off x="2500883" y="3385257"/>
            <a:ext cx="3657600" cy="631880"/>
          </a:xfrm>
          <a:prstGeom prst="rect">
            <a:avLst/>
          </a:prstGeom>
          <a:solidFill>
            <a:srgbClr val="BCBCD7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LDV-SOF + RBV</a:t>
            </a:r>
          </a:p>
        </p:txBody>
      </p:sp>
      <p:sp>
        <p:nvSpPr>
          <p:cNvPr id="73" name="Rectangle 72"/>
          <p:cNvSpPr/>
          <p:nvPr/>
        </p:nvSpPr>
        <p:spPr>
          <a:xfrm>
            <a:off x="7606284" y="3496642"/>
            <a:ext cx="775716" cy="4053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689630" y="3494635"/>
            <a:ext cx="771964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113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-6113" y="1362488"/>
            <a:ext cx="9162291" cy="515104"/>
            <a:chOff x="-6113" y="1362488"/>
            <a:chExt cx="9162291" cy="515104"/>
          </a:xfrm>
        </p:grpSpPr>
        <p:sp>
          <p:nvSpPr>
            <p:cNvPr id="40" name="Rectangle 39"/>
            <p:cNvSpPr/>
            <p:nvPr/>
          </p:nvSpPr>
          <p:spPr>
            <a:xfrm>
              <a:off x="-6113" y="1447868"/>
              <a:ext cx="9162291" cy="4107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6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807360" y="1411256"/>
              <a:ext cx="838200" cy="39929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</a:rPr>
                <a:t>Week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24296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71570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36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04908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12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891293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24</a:t>
              </a:r>
            </a:p>
          </p:txBody>
        </p:sp>
        <p:cxnSp>
          <p:nvCxnSpPr>
            <p:cNvPr id="53" name="Straight Connector 52"/>
            <p:cNvCxnSpPr/>
            <p:nvPr/>
          </p:nvCxnSpPr>
          <p:spPr>
            <a:xfrm flipV="1">
              <a:off x="-6113" y="1850184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2514229" y="1770940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4331110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 flipV="1">
              <a:off x="6161520" y="1770940"/>
              <a:ext cx="228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7988496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5020063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Charlton M, et al. Gastroenterology. 2015;149:649-59.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Ledipasvir-Sofosbuvir + Ribavirin in HCV GT 1,4</a:t>
            </a:r>
            <a:br>
              <a:rPr lang="en-US" sz="2000" dirty="0"/>
            </a:br>
            <a:r>
              <a:rPr lang="en-US" sz="2000" dirty="0"/>
              <a:t>SOLAR-1 (Cohort B = Post-transplantation): Baseline Characteristics</a:t>
            </a:r>
          </a:p>
        </p:txBody>
      </p:sp>
      <p:graphicFrame>
        <p:nvGraphicFramePr>
          <p:cNvPr id="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35377"/>
              </p:ext>
            </p:extLst>
          </p:nvPr>
        </p:nvGraphicFramePr>
        <p:xfrm>
          <a:off x="228600" y="1405620"/>
          <a:ext cx="8648702" cy="466448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790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8750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1" i="1" dirty="0">
                          <a:solidFill>
                            <a:srgbClr val="FFFFFF"/>
                          </a:solidFill>
                        </a:rPr>
                        <a:t>Cohort B</a:t>
                      </a:r>
                      <a:r>
                        <a:rPr lang="en-US" sz="1600" b="1" i="1" dirty="0">
                          <a:solidFill>
                            <a:srgbClr val="FFFFFF"/>
                          </a:solidFill>
                        </a:rPr>
                        <a:t/>
                      </a:r>
                      <a:br>
                        <a:rPr lang="en-US" sz="1600" b="1" i="1" dirty="0">
                          <a:solidFill>
                            <a:srgbClr val="FFFFFF"/>
                          </a:solidFill>
                        </a:rPr>
                      </a:b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Characteristic</a:t>
                      </a:r>
                    </a:p>
                  </a:txBody>
                  <a:tcPr marR="45720" anchor="ctr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No Cirrhosis</a:t>
                      </a:r>
                    </a:p>
                  </a:txBody>
                  <a:tcPr marL="73152" marR="4572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7615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CTP A</a:t>
                      </a:r>
                    </a:p>
                  </a:txBody>
                  <a:tcPr marL="73152" marR="4572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15B2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lang="en-US" sz="1600" b="1" baseline="0" dirty="0">
                        <a:solidFill>
                          <a:schemeClr val="bg1"/>
                        </a:solidFill>
                        <a:cs typeface="Arial" pitchFamily="34" charset="0"/>
                      </a:endParaRPr>
                    </a:p>
                  </a:txBody>
                  <a:tcPr marL="73152" marR="4572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CTP B</a:t>
                      </a:r>
                    </a:p>
                  </a:txBody>
                  <a:tcPr marL="73152" marR="4572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3152" marR="4572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CTP C</a:t>
                      </a:r>
                    </a:p>
                  </a:txBody>
                  <a:tcPr marL="73152" marR="4572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72D1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lang="en-US" sz="1600" b="1" baseline="0" dirty="0">
                        <a:solidFill>
                          <a:schemeClr val="bg1"/>
                        </a:solidFill>
                        <a:cs typeface="Arial" pitchFamily="34" charset="0"/>
                      </a:endParaRPr>
                    </a:p>
                  </a:txBody>
                  <a:tcPr marL="73152" marR="4572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FCH</a:t>
                      </a:r>
                    </a:p>
                  </a:txBody>
                  <a:tcPr marL="73152" marR="4572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72D1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20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3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12w </a:t>
                      </a:r>
                      <a:br>
                        <a:rPr lang="en-US" sz="13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</a:b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n = 55</a:t>
                      </a:r>
                    </a:p>
                  </a:txBody>
                  <a:tcPr marL="27432" marR="27432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69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3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24w </a:t>
                      </a:r>
                      <a:br>
                        <a:rPr lang="en-US" sz="13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</a:b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n = 56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D6D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3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12w </a:t>
                      </a:r>
                      <a:br>
                        <a:rPr lang="en-US" sz="13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</a:b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n = 26</a:t>
                      </a:r>
                    </a:p>
                  </a:txBody>
                  <a:tcPr marL="27432" marR="27432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69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3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24w </a:t>
                      </a:r>
                      <a:br>
                        <a:rPr lang="en-US" sz="13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</a:b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n = 25</a:t>
                      </a:r>
                    </a:p>
                  </a:txBody>
                  <a:tcPr marL="27432" marR="27432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D6D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3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12w </a:t>
                      </a:r>
                      <a:br>
                        <a:rPr lang="en-US" sz="13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</a:b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n = 26</a:t>
                      </a:r>
                    </a:p>
                  </a:txBody>
                  <a:tcPr marL="27432" marR="27432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69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3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24w </a:t>
                      </a:r>
                      <a:br>
                        <a:rPr lang="en-US" sz="13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</a:b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n = 26</a:t>
                      </a:r>
                    </a:p>
                  </a:txBody>
                  <a:tcPr marL="27432" marR="27432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D6D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3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12w </a:t>
                      </a:r>
                      <a:br>
                        <a:rPr lang="en-US" sz="13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</a:b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n = 5</a:t>
                      </a:r>
                    </a:p>
                  </a:txBody>
                  <a:tcPr marL="27432" marR="27432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69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3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24w </a:t>
                      </a:r>
                      <a:br>
                        <a:rPr lang="en-US" sz="13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</a:b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n = 4</a:t>
                      </a:r>
                    </a:p>
                  </a:txBody>
                  <a:tcPr marL="27432" marR="27432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D6D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3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12w </a:t>
                      </a:r>
                      <a:br>
                        <a:rPr lang="en-US" sz="13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</a:b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n = 4</a:t>
                      </a:r>
                    </a:p>
                  </a:txBody>
                  <a:tcPr marL="27432" marR="27432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69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3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24w </a:t>
                      </a:r>
                      <a:br>
                        <a:rPr lang="en-US" sz="13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</a:b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n = 2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D6D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12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Median</a:t>
                      </a:r>
                      <a:r>
                        <a:rPr lang="en-US" sz="1400" baseline="0" dirty="0">
                          <a:solidFill>
                            <a:srgbClr val="000000"/>
                          </a:solidFill>
                        </a:rPr>
                        <a:t> age, years 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2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Male, n (%)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45 (82</a:t>
                      </a:r>
                      <a:r>
                        <a:rPr lang="en-US" sz="1300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)</a:t>
                      </a:r>
                      <a:endParaRPr lang="en-US" sz="13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46 (82</a:t>
                      </a:r>
                      <a:r>
                        <a:rPr lang="en-US" sz="1300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)</a:t>
                      </a:r>
                      <a:endParaRPr lang="en-US" sz="13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19 (73</a:t>
                      </a:r>
                      <a:r>
                        <a:rPr lang="en-US" sz="1300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)</a:t>
                      </a:r>
                      <a:endParaRPr lang="en-US" sz="13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22 (88</a:t>
                      </a:r>
                      <a:r>
                        <a:rPr lang="en-US" sz="1300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)</a:t>
                      </a:r>
                      <a:endParaRPr lang="en-US" sz="13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22 (85</a:t>
                      </a:r>
                      <a:r>
                        <a:rPr lang="en-US" sz="1300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)</a:t>
                      </a:r>
                      <a:endParaRPr lang="en-US" sz="13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23 (88</a:t>
                      </a:r>
                      <a:r>
                        <a:rPr lang="en-US" sz="1300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)</a:t>
                      </a:r>
                      <a:endParaRPr lang="en-US" sz="13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 (100</a:t>
                      </a:r>
                      <a:r>
                        <a:rPr lang="en-US" sz="1300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)</a:t>
                      </a:r>
                      <a:endParaRPr lang="en-US" sz="13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 (100</a:t>
                      </a:r>
                      <a:r>
                        <a:rPr lang="en-US" sz="1300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)</a:t>
                      </a:r>
                      <a:endParaRPr lang="en-US" sz="13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 (100</a:t>
                      </a:r>
                      <a:r>
                        <a:rPr lang="en-US" sz="1300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)</a:t>
                      </a:r>
                      <a:endParaRPr lang="en-US" sz="13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 (100</a:t>
                      </a:r>
                      <a:r>
                        <a:rPr lang="en-US" sz="1300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)</a:t>
                      </a:r>
                      <a:endParaRPr lang="en-US" sz="13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2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White, n (%)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50 (91)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49 (88)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21 (81)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20 (80)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21 (81)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24 (92)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 (80)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 (100</a:t>
                      </a:r>
                      <a:r>
                        <a:rPr lang="en-US" sz="1300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)</a:t>
                      </a:r>
                      <a:endParaRPr lang="en-US" sz="13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 (100</a:t>
                      </a:r>
                      <a:r>
                        <a:rPr lang="en-US" sz="1300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)</a:t>
                      </a:r>
                      <a:endParaRPr lang="en-US" sz="13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 (100</a:t>
                      </a:r>
                      <a:r>
                        <a:rPr lang="en-US" sz="1300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)</a:t>
                      </a:r>
                      <a:endParaRPr lang="en-US" sz="13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120">
                <a:tc>
                  <a:txBody>
                    <a:bodyPr/>
                    <a:lstStyle/>
                    <a:p>
                      <a:r>
                        <a:rPr lang="en-US" sz="1400" baseline="0" dirty="0">
                          <a:solidFill>
                            <a:srgbClr val="000000"/>
                          </a:solidFill>
                        </a:rPr>
                        <a:t>HCV RNA</a:t>
                      </a:r>
                      <a:r>
                        <a:rPr lang="en-US" sz="1000" baseline="0" dirty="0">
                          <a:solidFill>
                            <a:srgbClr val="000000"/>
                          </a:solidFill>
                        </a:rPr>
                        <a:t>, log</a:t>
                      </a:r>
                      <a:r>
                        <a:rPr lang="en-US" sz="1000" baseline="-25000" dirty="0">
                          <a:solidFill>
                            <a:srgbClr val="000000"/>
                          </a:solidFill>
                        </a:rPr>
                        <a:t>10</a:t>
                      </a:r>
                      <a:r>
                        <a:rPr lang="en-US" sz="1000" baseline="0" dirty="0">
                          <a:solidFill>
                            <a:srgbClr val="000000"/>
                          </a:solidFill>
                        </a:rPr>
                        <a:t> IU/mL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6.5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6.2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6.7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6.3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6.2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6.4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6.3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6.5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7.1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20">
                <a:tc>
                  <a:txBody>
                    <a:bodyPr/>
                    <a:lstStyle/>
                    <a:p>
                      <a:r>
                        <a:rPr lang="en-US" sz="1400" i="1" dirty="0">
                          <a:solidFill>
                            <a:srgbClr val="000000"/>
                          </a:solidFill>
                        </a:rPr>
                        <a:t>IL28B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GT CC, n (%)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11 (20)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 (18)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7 (27)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 (4)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300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(12)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 (19)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12 (40)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 (25)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499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HCV</a:t>
                      </a:r>
                      <a:r>
                        <a:rPr lang="en-US" sz="1400" baseline="0" dirty="0">
                          <a:solidFill>
                            <a:srgbClr val="000000"/>
                          </a:solidFill>
                        </a:rPr>
                        <a:t> Genotype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R="45720" marB="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en-US" sz="13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en-US" sz="13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en-US" sz="13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en-US" sz="13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en-US" sz="13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en-US" sz="13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en-US" sz="13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en-US" sz="13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en-US" sz="13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en-US" sz="13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0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    1a, n (%)</a:t>
                      </a:r>
                    </a:p>
                  </a:txBody>
                  <a:tcPr marL="0" marR="45720" marT="0" marB="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40 (73)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40 (71)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17 (65)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17 (68)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20 (77)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18 (69)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 (80)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 (75)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 (75)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 (100</a:t>
                      </a:r>
                      <a:r>
                        <a:rPr lang="en-US" sz="1300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)</a:t>
                      </a:r>
                      <a:endParaRPr lang="en-US" sz="13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00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    1b, n (%)</a:t>
                      </a:r>
                    </a:p>
                  </a:txBody>
                  <a:tcPr marL="0" marR="45720" marT="0" marB="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14 (25)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16 (29)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 (35)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 (32)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 (23)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7 (27)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 (20)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 (25)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 (25)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129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    4, n (%)</a:t>
                      </a:r>
                    </a:p>
                  </a:txBody>
                  <a:tcPr marL="0" marR="45720" marT="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 (2)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 (4)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 (9)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23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Prior Treatment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39 (71)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48 (86)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22 (85)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24 (96)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22 (85)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22 (85)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 (80)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 (100</a:t>
                      </a:r>
                      <a:r>
                        <a:rPr lang="en-US" sz="1300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)</a:t>
                      </a:r>
                      <a:endParaRPr lang="en-US" sz="13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 (100</a:t>
                      </a:r>
                      <a:r>
                        <a:rPr lang="en-US" sz="1300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)</a:t>
                      </a:r>
                      <a:endParaRPr lang="en-US" sz="13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 (50</a:t>
                      </a:r>
                      <a:r>
                        <a:rPr lang="en-US" sz="1300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)</a:t>
                      </a:r>
                      <a:endParaRPr lang="en-US" sz="13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205652" y="-650769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6123801"/>
            <a:ext cx="30271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Abbreviations: CTP=Child-</a:t>
            </a:r>
            <a:r>
              <a:rPr lang="en-US" sz="1200" dirty="0" err="1">
                <a:latin typeface="Arial"/>
                <a:cs typeface="Arial"/>
              </a:rPr>
              <a:t>Turcotte</a:t>
            </a:r>
            <a:r>
              <a:rPr lang="en-US" sz="1200" dirty="0">
                <a:latin typeface="Arial"/>
                <a:cs typeface="Arial"/>
              </a:rPr>
              <a:t>-Pugh</a:t>
            </a:r>
          </a:p>
        </p:txBody>
      </p:sp>
    </p:spTree>
    <p:extLst>
      <p:ext uri="{BB962C8B-B14F-4D97-AF65-F5344CB8AC3E}">
        <p14:creationId xmlns:p14="http://schemas.microsoft.com/office/powerpoint/2010/main" val="3757250123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Charlton M, et al. Gastroenterology. 2015;149:649-59.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Ledipasvir-Sofosbuvir + Ribavirin in HCV GT 1,4</a:t>
            </a:r>
            <a:br>
              <a:rPr lang="en-US" sz="2000" dirty="0"/>
            </a:br>
            <a:r>
              <a:rPr lang="en-US" sz="2000" dirty="0"/>
              <a:t>SOLAR-1 (Cohort B = Post-transplantation): Baseline Characteristics</a:t>
            </a:r>
          </a:p>
        </p:txBody>
      </p:sp>
      <p:graphicFrame>
        <p:nvGraphicFramePr>
          <p:cNvPr id="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398248"/>
              </p:ext>
            </p:extLst>
          </p:nvPr>
        </p:nvGraphicFramePr>
        <p:xfrm>
          <a:off x="228600" y="1427995"/>
          <a:ext cx="8686800" cy="470100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5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5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5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5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5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53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53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53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491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1" i="1" dirty="0">
                          <a:solidFill>
                            <a:srgbClr val="FFFFFF"/>
                          </a:solidFill>
                        </a:rPr>
                        <a:t>Cohort B</a:t>
                      </a:r>
                      <a:r>
                        <a:rPr lang="en-US" sz="1600" b="1" i="1" dirty="0">
                          <a:solidFill>
                            <a:srgbClr val="FFFFFF"/>
                          </a:solidFill>
                        </a:rPr>
                        <a:t/>
                      </a:r>
                      <a:br>
                        <a:rPr lang="en-US" sz="1600" b="1" i="1" dirty="0">
                          <a:solidFill>
                            <a:srgbClr val="FFFFFF"/>
                          </a:solidFill>
                        </a:rPr>
                      </a:b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Characteristic</a:t>
                      </a:r>
                    </a:p>
                  </a:txBody>
                  <a:tcPr marR="45720" anchor="ctr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F0-F3</a:t>
                      </a:r>
                    </a:p>
                  </a:txBody>
                  <a:tcPr marL="73152" marR="4572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7615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CTP A</a:t>
                      </a:r>
                    </a:p>
                  </a:txBody>
                  <a:tcPr marL="73152" marR="4572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15B2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lang="en-US" sz="1600" b="1" baseline="0" dirty="0">
                        <a:solidFill>
                          <a:schemeClr val="bg1"/>
                        </a:solidFill>
                        <a:cs typeface="Arial" pitchFamily="34" charset="0"/>
                      </a:endParaRPr>
                    </a:p>
                  </a:txBody>
                  <a:tcPr marL="73152" marR="4572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CTP B</a:t>
                      </a:r>
                    </a:p>
                  </a:txBody>
                  <a:tcPr marL="73152" marR="4572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3152" marR="4572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CTP C</a:t>
                      </a:r>
                    </a:p>
                  </a:txBody>
                  <a:tcPr marL="73152" marR="4572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72D1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lang="en-US" sz="1600" b="1" baseline="0" dirty="0">
                        <a:solidFill>
                          <a:schemeClr val="bg1"/>
                        </a:solidFill>
                        <a:cs typeface="Arial" pitchFamily="34" charset="0"/>
                      </a:endParaRPr>
                    </a:p>
                  </a:txBody>
                  <a:tcPr marL="73152" marR="4572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FCH</a:t>
                      </a:r>
                    </a:p>
                  </a:txBody>
                  <a:tcPr marL="73152" marR="4572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72D1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67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3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12w </a:t>
                      </a:r>
                      <a:br>
                        <a:rPr lang="en-US" sz="13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</a:b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n = 55</a:t>
                      </a:r>
                    </a:p>
                  </a:txBody>
                  <a:tcPr marL="27432" marR="27432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69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3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24w </a:t>
                      </a:r>
                      <a:br>
                        <a:rPr lang="en-US" sz="13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</a:b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n = 56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D6D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3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12w </a:t>
                      </a:r>
                      <a:br>
                        <a:rPr lang="en-US" sz="13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</a:b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n = 26</a:t>
                      </a:r>
                    </a:p>
                  </a:txBody>
                  <a:tcPr marL="27432" marR="27432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69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3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24w </a:t>
                      </a:r>
                      <a:br>
                        <a:rPr lang="en-US" sz="13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</a:b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n = 25</a:t>
                      </a:r>
                    </a:p>
                  </a:txBody>
                  <a:tcPr marL="27432" marR="27432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D6D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3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12w </a:t>
                      </a:r>
                      <a:br>
                        <a:rPr lang="en-US" sz="13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</a:b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n = 26</a:t>
                      </a:r>
                    </a:p>
                  </a:txBody>
                  <a:tcPr marL="27432" marR="27432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69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3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24w </a:t>
                      </a:r>
                      <a:br>
                        <a:rPr lang="en-US" sz="13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</a:b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n = 26</a:t>
                      </a:r>
                    </a:p>
                  </a:txBody>
                  <a:tcPr marL="27432" marR="27432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D6D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3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12w </a:t>
                      </a:r>
                      <a:br>
                        <a:rPr lang="en-US" sz="13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</a:b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n = 5</a:t>
                      </a:r>
                    </a:p>
                  </a:txBody>
                  <a:tcPr marL="27432" marR="27432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69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3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24w </a:t>
                      </a:r>
                      <a:br>
                        <a:rPr lang="en-US" sz="13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</a:b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n = 4</a:t>
                      </a:r>
                    </a:p>
                  </a:txBody>
                  <a:tcPr marL="27432" marR="27432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D6D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3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12w </a:t>
                      </a:r>
                      <a:br>
                        <a:rPr lang="en-US" sz="13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</a:b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n = 4</a:t>
                      </a:r>
                    </a:p>
                  </a:txBody>
                  <a:tcPr marL="27432" marR="27432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69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3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24w </a:t>
                      </a:r>
                      <a:br>
                        <a:rPr lang="en-US" sz="13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</a:b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n = 2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D6D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Median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yrs</a:t>
                      </a:r>
                      <a:r>
                        <a:rPr lang="en-US" sz="13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post transplant</a:t>
                      </a:r>
                      <a:endParaRPr lang="en-US" sz="13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R="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2.9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2.8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8.8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6.6</a:t>
                      </a:r>
                    </a:p>
                  </a:txBody>
                  <a:tcPr marL="0" marR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5.1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6.3</a:t>
                      </a:r>
                    </a:p>
                  </a:txBody>
                  <a:tcPr marL="0" marR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5.2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5.7</a:t>
                      </a:r>
                    </a:p>
                  </a:txBody>
                  <a:tcPr marL="0" marR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1.1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0.3</a:t>
                      </a:r>
                    </a:p>
                  </a:txBody>
                  <a:tcPr marL="0" marR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6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Child-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Turcotte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-Pugh</a:t>
                      </a:r>
                      <a:r>
                        <a:rPr lang="en-US" sz="1300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</a:t>
                      </a:r>
                      <a:endParaRPr lang="en-US" sz="1300" dirty="0">
                        <a:solidFill>
                          <a:srgbClr val="000000"/>
                        </a:solidFill>
                        <a:latin typeface="+mn-lt"/>
                        <a:cs typeface="Arial"/>
                      </a:endParaRPr>
                    </a:p>
                  </a:txBody>
                  <a:tcPr marR="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en-US" sz="1300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en-US" sz="1300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en-US" sz="1300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en-US" sz="1300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en-US" sz="1300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en-US" sz="1300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en-US" sz="1300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6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   Class A (5-6)</a:t>
                      </a:r>
                    </a:p>
                  </a:txBody>
                  <a:tcPr marR="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-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-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25 (96)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22 (88)</a:t>
                      </a:r>
                    </a:p>
                  </a:txBody>
                  <a:tcPr marL="0" marR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0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2 (8)</a:t>
                      </a:r>
                    </a:p>
                  </a:txBody>
                  <a:tcPr marL="0" marR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0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0</a:t>
                      </a:r>
                    </a:p>
                  </a:txBody>
                  <a:tcPr marL="0" marR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-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-</a:t>
                      </a:r>
                    </a:p>
                  </a:txBody>
                  <a:tcPr marL="0" marR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6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   Class</a:t>
                      </a:r>
                      <a:r>
                        <a:rPr lang="en-US" sz="13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B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(7-9)</a:t>
                      </a:r>
                    </a:p>
                  </a:txBody>
                  <a:tcPr marR="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-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-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1 (4)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3 (12)</a:t>
                      </a:r>
                    </a:p>
                  </a:txBody>
                  <a:tcPr marL="0" marR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24 (92)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24 (92)</a:t>
                      </a:r>
                    </a:p>
                  </a:txBody>
                  <a:tcPr marL="0" marR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2 (40)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1 (25)</a:t>
                      </a:r>
                    </a:p>
                  </a:txBody>
                  <a:tcPr marL="0" marR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-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-</a:t>
                      </a:r>
                    </a:p>
                  </a:txBody>
                  <a:tcPr marL="0" marR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6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   Class</a:t>
                      </a:r>
                      <a:r>
                        <a:rPr lang="en-US" sz="13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(10-12)</a:t>
                      </a:r>
                    </a:p>
                  </a:txBody>
                  <a:tcPr marR="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-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-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0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0</a:t>
                      </a:r>
                    </a:p>
                  </a:txBody>
                  <a:tcPr marL="0" marR="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2 (8)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0</a:t>
                      </a:r>
                    </a:p>
                  </a:txBody>
                  <a:tcPr marL="0" marR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3 (60)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3 (75)</a:t>
                      </a:r>
                    </a:p>
                  </a:txBody>
                  <a:tcPr marL="0" marR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-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-</a:t>
                      </a:r>
                    </a:p>
                  </a:txBody>
                  <a:tcPr marL="0" marR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6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Meld Score, n (%)</a:t>
                      </a:r>
                    </a:p>
                  </a:txBody>
                  <a:tcPr marR="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en-US" sz="1300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en-US" sz="1300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en-US" sz="1300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en-US" sz="1300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en-US" sz="1300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en-US" sz="1300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en-US" sz="1300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en-US" sz="1300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6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    &lt;10</a:t>
                      </a:r>
                    </a:p>
                  </a:txBody>
                  <a:tcPr marR="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-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-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15 (58)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13 (52)</a:t>
                      </a:r>
                    </a:p>
                  </a:txBody>
                  <a:tcPr marL="0" marR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8 (31)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5 (19)</a:t>
                      </a:r>
                    </a:p>
                  </a:txBody>
                  <a:tcPr marL="0" marR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1 (20)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0</a:t>
                      </a:r>
                    </a:p>
                  </a:txBody>
                  <a:tcPr marL="0" marR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-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-</a:t>
                      </a:r>
                    </a:p>
                  </a:txBody>
                  <a:tcPr marL="0" marR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6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   10-15</a:t>
                      </a:r>
                    </a:p>
                  </a:txBody>
                  <a:tcPr marR="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-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-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10 (38)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10 (40)</a:t>
                      </a:r>
                    </a:p>
                  </a:txBody>
                  <a:tcPr marL="0" marR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14 (54)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19 (73)</a:t>
                      </a:r>
                    </a:p>
                  </a:txBody>
                  <a:tcPr marL="0" marR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3 (60)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2 (50)</a:t>
                      </a:r>
                    </a:p>
                  </a:txBody>
                  <a:tcPr marL="0" marR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-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-</a:t>
                      </a:r>
                    </a:p>
                  </a:txBody>
                  <a:tcPr marL="0" marR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6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   16-20</a:t>
                      </a:r>
                    </a:p>
                  </a:txBody>
                  <a:tcPr marR="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-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-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1 (4)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2 (8)</a:t>
                      </a:r>
                    </a:p>
                  </a:txBody>
                  <a:tcPr marL="0" marR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2 (8)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2 (8)</a:t>
                      </a:r>
                    </a:p>
                  </a:txBody>
                  <a:tcPr marL="0" marR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1 (20)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1 (25)</a:t>
                      </a:r>
                    </a:p>
                  </a:txBody>
                  <a:tcPr marL="0" marR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-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-</a:t>
                      </a:r>
                    </a:p>
                  </a:txBody>
                  <a:tcPr marL="0" marR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9686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   21-25</a:t>
                      </a:r>
                    </a:p>
                  </a:txBody>
                  <a:tcPr marR="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-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-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0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0</a:t>
                      </a:r>
                    </a:p>
                  </a:txBody>
                  <a:tcPr marL="0" marR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2 (8)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0</a:t>
                      </a:r>
                    </a:p>
                  </a:txBody>
                  <a:tcPr marL="0" marR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0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1 (25)</a:t>
                      </a:r>
                    </a:p>
                  </a:txBody>
                  <a:tcPr marL="0" marR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-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-</a:t>
                      </a:r>
                    </a:p>
                  </a:txBody>
                  <a:tcPr marL="0" marR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9686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300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Median </a:t>
                      </a:r>
                      <a:r>
                        <a:rPr lang="en-US" sz="1300" i="0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eGFR</a:t>
                      </a:r>
                      <a:r>
                        <a:rPr lang="en-US" sz="1300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lang="en-US" sz="1300" i="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mL/min</a:t>
                      </a:r>
                      <a:endParaRPr lang="en-US" sz="1300" i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R="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</a:p>
                  </a:txBody>
                  <a:tcPr marL="0" marR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</a:p>
                  </a:txBody>
                  <a:tcPr marL="0" marR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0" marR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0" marR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96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3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Median platelets</a:t>
                      </a:r>
                      <a:r>
                        <a:rPr lang="ro-RO" sz="1300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ro-RO" sz="13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x 10</a:t>
                      </a:r>
                      <a:r>
                        <a:rPr lang="ro-RO" sz="1300" kern="1200" baseline="300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3</a:t>
                      </a:r>
                      <a:r>
                        <a:rPr lang="ro-RO" sz="1300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µL</a:t>
                      </a:r>
                    </a:p>
                  </a:txBody>
                  <a:tcPr marR="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143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152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106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0" marR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93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</a:p>
                  </a:txBody>
                  <a:tcPr marL="0" marR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106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0" marR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196</a:t>
                      </a:r>
                    </a:p>
                  </a:txBody>
                  <a:tcPr marL="0" marR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205652" y="-650769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3259" y="6149721"/>
            <a:ext cx="30271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Abbreviations: CTP=Child-</a:t>
            </a:r>
            <a:r>
              <a:rPr lang="en-US" sz="1200" dirty="0" err="1">
                <a:latin typeface="Arial"/>
                <a:cs typeface="Arial"/>
              </a:rPr>
              <a:t>Turcotte</a:t>
            </a:r>
            <a:r>
              <a:rPr lang="en-US" sz="1200" dirty="0">
                <a:latin typeface="Arial"/>
                <a:cs typeface="Arial"/>
              </a:rPr>
              <a:t>-Pugh</a:t>
            </a:r>
          </a:p>
        </p:txBody>
      </p:sp>
    </p:spTree>
    <p:extLst>
      <p:ext uri="{BB962C8B-B14F-4D97-AF65-F5344CB8AC3E}">
        <p14:creationId xmlns:p14="http://schemas.microsoft.com/office/powerpoint/2010/main" val="101993670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37128</TotalTime>
  <Words>1862</Words>
  <Application>Microsoft Office PowerPoint</Application>
  <PresentationFormat>On-screen Show (4:3)</PresentationFormat>
  <Paragraphs>444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ＭＳ Ｐゴシック</vt:lpstr>
      <vt:lpstr>Arial</vt:lpstr>
      <vt:lpstr>Geneva</vt:lpstr>
      <vt:lpstr>Symbol</vt:lpstr>
      <vt:lpstr>Times New Roman</vt:lpstr>
      <vt:lpstr>Wingdings</vt:lpstr>
      <vt:lpstr>AETC_Master_Template_061510</vt:lpstr>
      <vt:lpstr>Ledipasvir-Sofosbuvir + RBV in HCV GT 1,4 and Advanced Liver Disease SOLAR-1 (Cohorts A and B)</vt:lpstr>
      <vt:lpstr>Ledipasvir-Sofosbuvir + Ribavirin in Advanced Liver Disease SOLAR-1 (Cohorts A and B): Features</vt:lpstr>
      <vt:lpstr>Ledipasvir-Sofosbuvir + Ribavirin in HCV GT 1,4 SOLAR-1 (Cohort A = Pre-transplantation): Study Design</vt:lpstr>
      <vt:lpstr>Ledipasvir-Sofosbuvir + Ribavirin in HCV GT 1,4 SOLAR-1 (Cohort A = Pre-transplantation): Baseline Characteristics</vt:lpstr>
      <vt:lpstr>Ledipasvir-Sofosbuvir + Ribavirin in HCV GT 1,4 SOLAR-1 (Cohort A = Pre-transplantation): Baseline Liver Status</vt:lpstr>
      <vt:lpstr>Ledipasvir-Sofosbuvir + Ribavirin in HCV GT 1,4 SOLAR-1 (Cohort A= Pre-transplantation): Results</vt:lpstr>
      <vt:lpstr>Ledipasvir-Sofosbuvir + Ribavirin in HCV GT 1,4 SOLAR-1 (Cohort B = Post Transplant): Study Design</vt:lpstr>
      <vt:lpstr>Ledipasvir-Sofosbuvir + Ribavirin in HCV GT 1,4 SOLAR-1 (Cohort B = Post-transplantation): Baseline Characteristics</vt:lpstr>
      <vt:lpstr>Ledipasvir-Sofosbuvir + Ribavirin in HCV GT 1,4 SOLAR-1 (Cohort B = Post-transplantation): Baseline Characteristics</vt:lpstr>
      <vt:lpstr>Ledipasvir-Sofosbuvir + Ribavirin in HCV GT 1,4 SOLAR-1 (Cohort B = Post-transplantation): Results</vt:lpstr>
      <vt:lpstr>Ledipasvir-Sofosbuvir + RBV in Advanced Liver Disease SOLAR-1 (Cohorts A and B): Conclusion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1413</cp:revision>
  <cp:lastPrinted>2019-10-21T18:40:24Z</cp:lastPrinted>
  <dcterms:created xsi:type="dcterms:W3CDTF">2010-11-28T05:36:22Z</dcterms:created>
  <dcterms:modified xsi:type="dcterms:W3CDTF">2020-07-22T21:40:39Z</dcterms:modified>
</cp:coreProperties>
</file>