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672" r:id="rId2"/>
    <p:sldId id="673" r:id="rId3"/>
    <p:sldId id="674" r:id="rId4"/>
    <p:sldId id="675" r:id="rId5"/>
    <p:sldId id="676" r:id="rId6"/>
    <p:sldId id="742" r:id="rId7"/>
    <p:sldId id="678" r:id="rId8"/>
    <p:sldId id="679" r:id="rId9"/>
    <p:sldId id="680" r:id="rId10"/>
    <p:sldId id="681" r:id="rId11"/>
    <p:sldId id="682" r:id="rId12"/>
    <p:sldId id="999" r:id="rId13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4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  <p:cmAuthor id="2" name="David H. Spach" initials="DHS" lastIdx="2" clrIdx="1">
    <p:extLst>
      <p:ext uri="{19B8F6BF-5375-455C-9EA6-DF929625EA0E}">
        <p15:presenceInfo xmlns:p15="http://schemas.microsoft.com/office/powerpoint/2012/main" userId="S::spach@uw.edu::fcbd4324-3f6d-45e2-8ec5-76a21d2e96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400"/>
    <a:srgbClr val="005B9D"/>
    <a:srgbClr val="CDD3DD"/>
    <a:srgbClr val="E1E1E1"/>
    <a:srgbClr val="3D7A97"/>
    <a:srgbClr val="618A35"/>
    <a:srgbClr val="386C9D"/>
    <a:srgbClr val="6B5A66"/>
    <a:srgbClr val="7C6977"/>
    <a:srgbClr val="557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94" autoAdjust="0"/>
    <p:restoredTop sz="85486" autoAdjust="0"/>
  </p:normalViewPr>
  <p:slideViewPr>
    <p:cSldViewPr snapToGrid="0" showGuides="1">
      <p:cViewPr varScale="1">
        <p:scale>
          <a:sx n="148" d="100"/>
          <a:sy n="148" d="100"/>
        </p:scale>
        <p:origin x="99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7636482939632498"/>
          <c:h val="0.816967774861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585-2A44-9799-AD0F4CC3ABC9}"/>
              </c:ext>
            </c:extLst>
          </c:dPt>
          <c:dPt>
            <c:idx val="1"/>
            <c:invertIfNegative val="0"/>
            <c:bubble3D val="0"/>
            <c:spPr>
              <a:solidFill>
                <a:srgbClr val="6B5A6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585-2A44-9799-AD0F4CC3ABC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585-2A44-9799-AD0F4CC3ABC9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LDV-SOF + RBV x 12 weeks</c:v>
                </c:pt>
                <c:pt idx="1">
                  <c:v>LDV-SOF 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96.1</c:v>
                </c:pt>
                <c:pt idx="1">
                  <c:v>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85-2A44-9799-AD0F4CC3AB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4019512"/>
        <c:axId val="2054031528"/>
      </c:barChart>
      <c:catAx>
        <c:axId val="2054019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5403152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05403152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3.6803732866724989E-3"/>
              <c:y val="0.1220729761720961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5401951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3.5802469135802498E-2"/>
          <c:w val="0.87636482939632498"/>
          <c:h val="0.816967774861475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BAB-2749-86C3-4A762B459774}"/>
              </c:ext>
            </c:extLst>
          </c:dPt>
          <c:dPt>
            <c:idx val="1"/>
            <c:invertIfNegative val="0"/>
            <c:bubble3D val="0"/>
            <c:spPr>
              <a:solidFill>
                <a:srgbClr val="6B5A6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BAB-2749-86C3-4A762B45977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BAB-2749-86C3-4A762B459774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LDV-SOF+ RBV x 12 weeks</c:v>
                </c:pt>
                <c:pt idx="1">
                  <c:v>LDV-SOF x 24 weeks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96.1</c:v>
                </c:pt>
                <c:pt idx="1">
                  <c:v>97.4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AB-2749-86C3-4A762B4597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54102456"/>
        <c:axId val="2054114904"/>
      </c:barChart>
      <c:catAx>
        <c:axId val="2054102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054114904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0541149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b="1" i="0" baseline="0" dirty="0">
                    <a:effectLst/>
                  </a:rPr>
                  <a:t>Patients with SVR12 (%)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6.7667930397589185E-3"/>
              <c:y val="0.1220729761720961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 cmpd="sng"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2054102456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93122387479301"/>
          <c:y val="5.3984251968503899E-2"/>
          <c:w val="0.75833260425780102"/>
          <c:h val="0.774077326872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12626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C8B-C542-AAF6-6D557D5A96B0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C8B-C542-AAF6-6D557D5A96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C8B-C542-AAF6-6D557D5A96B0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 _x000d_NS5A RAVs</c:v>
                </c:pt>
                <c:pt idx="1">
                  <c:v>No Baseline _x000d_NS5A RAVs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91.6</c:v>
                </c:pt>
                <c:pt idx="1">
                  <c:v>97.7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8B-C542-AAF6-6D557D5A96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44690472"/>
        <c:axId val="2053118152"/>
      </c:barChart>
      <c:catAx>
        <c:axId val="1944690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053118152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0531181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2.5576610685528692E-2"/>
              <c:y val="0.1000662683122056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944690472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9525" cap="flat" cmpd="sng" algn="ctr">
      <a:solidFill>
        <a:srgbClr val="595959"/>
      </a:solidFill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242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598491290851"/>
          <c:y val="0.15131005363460001"/>
          <c:w val="0.74610197874159701"/>
          <c:h val="0.8486899463653999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3175">
              <a:noFill/>
              <a:prstDash val="solid"/>
            </a:ln>
            <a:scene3d>
              <a:camera prst="orthographicFront"/>
              <a:lightRig rig="threePt" dir="t"/>
            </a:scene3d>
            <a:sp3d prstMaterial="flat">
              <a:bevelT/>
            </a:sp3d>
          </c:spPr>
          <c:dPt>
            <c:idx val="0"/>
            <c:bubble3D val="0"/>
            <c:spPr>
              <a:solidFill>
                <a:srgbClr val="963232">
                  <a:lumMod val="75000"/>
                </a:srgbClr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>
              <c:ext xmlns:c16="http://schemas.microsoft.com/office/drawing/2014/chart" uri="{C3380CC4-5D6E-409C-BE32-E72D297353CC}">
                <c16:uniqueId val="{00000001-9ACB-BE4C-B639-7F5F778993AA}"/>
              </c:ext>
            </c:extLst>
          </c:dPt>
          <c:dPt>
            <c:idx val="1"/>
            <c:bubble3D val="0"/>
            <c:spPr>
              <a:solidFill>
                <a:srgbClr val="718E25"/>
              </a:solidFill>
              <a:ln w="3175">
                <a:noFill/>
                <a:prstDash val="solid"/>
              </a:ln>
              <a:scene3d>
                <a:camera prst="orthographicFront"/>
                <a:lightRig rig="threePt" dir="t"/>
              </a:scene3d>
              <a:sp3d prstMaterial="flat">
                <a:bevelT/>
              </a:sp3d>
            </c:spPr>
            <c:extLst>
              <c:ext xmlns:c16="http://schemas.microsoft.com/office/drawing/2014/chart" uri="{C3380CC4-5D6E-409C-BE32-E72D297353CC}">
                <c16:uniqueId val="{00000003-9ACB-BE4C-B639-7F5F778993AA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Baseline NS5A RAVs</c:v>
                </c:pt>
                <c:pt idx="1">
                  <c:v>No Baseline NS5A RAVs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0.16</c:v>
                </c:pt>
                <c:pt idx="1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CB-BE4C-B639-7F5F778993A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7601101679859655"/>
          <c:y val="3.6457995941996613E-2"/>
          <c:w val="0.59866928221663607"/>
          <c:h val="0.18582193183298898"/>
        </c:manualLayout>
      </c:layout>
      <c:overlay val="0"/>
      <c:spPr>
        <a:solidFill>
          <a:sysClr val="window" lastClr="FFFFFF">
            <a:lumMod val="95000"/>
          </a:sysClr>
        </a:solidFill>
        <a:ln w="6350">
          <a:solidFill>
            <a:srgbClr val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solidFill>
        <a:srgbClr val="000000">
          <a:lumMod val="65000"/>
          <a:lumOff val="35000"/>
        </a:srgbClr>
      </a:solidFill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2000" b="1" i="0" u="none" strike="noStrike" baseline="0">
          <a:solidFill>
            <a:schemeClr val="tx1"/>
          </a:solidFill>
          <a:latin typeface="Arial" panose="020B0604020202020204" pitchFamily="34" charset="0"/>
          <a:ea typeface="Helvetica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1D48"/>
                </a:solidFill>
              </a:rPr>
              <a:t>Ledipasvir-Sofosbuvir in Treatment-Experienced GT1 with Cirrhosis</a:t>
            </a:r>
            <a:br>
              <a:rPr lang="en-US" sz="1650" dirty="0">
                <a:solidFill>
                  <a:srgbClr val="001D48"/>
                </a:solidFill>
              </a:rPr>
            </a:br>
            <a:r>
              <a:rPr lang="en-US" sz="2400" dirty="0">
                <a:solidFill>
                  <a:srgbClr val="001D48"/>
                </a:solidFill>
              </a:rPr>
              <a:t>SIRIUS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0A755-7DB0-1443-9804-C08007618D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96493-A95C-1940-B2CA-013EB544B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Treatment </a:t>
            </a:r>
            <a:r>
              <a:rPr lang="en-US" dirty="0">
                <a:latin typeface="Arial"/>
                <a:cs typeface="Arial"/>
              </a:rPr>
              <a:t>Experienced</a:t>
            </a:r>
            <a:r>
              <a:rPr lang="en-US" dirty="0"/>
              <a:t>, Phase 2 </a:t>
            </a:r>
          </a:p>
        </p:txBody>
      </p:sp>
    </p:spTree>
    <p:extLst>
      <p:ext uri="{BB962C8B-B14F-4D97-AF65-F5344CB8AC3E}">
        <p14:creationId xmlns:p14="http://schemas.microsoft.com/office/powerpoint/2010/main" val="398417801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in Treatment-Experienced GT1 with Cirrhosis </a:t>
            </a:r>
            <a:br>
              <a:rPr lang="en-US" sz="2000" dirty="0"/>
            </a:br>
            <a:r>
              <a:rPr lang="en-US" sz="2000" dirty="0"/>
              <a:t>SIRIUS Trial: Adverse Events ≥10%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9984561"/>
              </p:ext>
            </p:extLst>
          </p:nvPr>
        </p:nvGraphicFramePr>
        <p:xfrm>
          <a:off x="457200" y="1019947"/>
          <a:ext cx="8229600" cy="3659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6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8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5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2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LDV-SOF + RBV x 12 Weeks</a:t>
                      </a: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LDV-SOF x</a:t>
                      </a:r>
                      <a:r>
                        <a:rPr lang="en-US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Weeks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5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800">
                <a:tc>
                  <a:txBody>
                    <a:bodyPr/>
                    <a:lstStyle/>
                    <a:p>
                      <a:pPr algn="l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 12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Wks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78)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LDV/SOF + RBV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77)</a:t>
                      </a: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Period </a:t>
                      </a:r>
                      <a:b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78)</a:t>
                      </a: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12 </a:t>
                      </a:r>
                      <a:r>
                        <a:rPr lang="en-US" sz="11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Wks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77)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5A66">
                        <a:alpha val="2534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Period </a:t>
                      </a:r>
                      <a:b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77)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B5A66">
                        <a:alpha val="2534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Asthenia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(31%)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(38%)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(58%)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(36%)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(45%)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Headache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(21%)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(17%)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(27%)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(35%)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(40%)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Pruritus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(18%)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(14%)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(28%)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(9%)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Insomnia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(12%)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(9%)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(22%)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(14%)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(17%)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(10%)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(18%)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(9%)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(10%)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(4%)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(9%)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(17%)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(19%)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52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skin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(8%)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(14%)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Arthralgia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(6%)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(8%)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(8%)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(16%)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96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Bronchitis</a:t>
                      </a:r>
                    </a:p>
                  </a:txBody>
                  <a:tcPr marL="68580" marR="68580" marT="34290" marB="34290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(5%)</a:t>
                      </a:r>
                    </a:p>
                  </a:txBody>
                  <a:tcPr marL="68580" marR="68580" marT="34290" marB="34290"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(5%)</a:t>
                      </a:r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(5%)</a:t>
                      </a:r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(17%)</a:t>
                      </a:r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96">
                <a:tc grid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LDV-SOF = ledipasvir-sofosbuvir; AE = adverse event; D/C = discontinued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68580" marR="68580" marT="34290" marB="34290"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18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06119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in Treatment-Experienced GT1 with Cirrhosis </a:t>
            </a:r>
            <a:br>
              <a:rPr lang="en-US" sz="2000" dirty="0"/>
            </a:br>
            <a:r>
              <a:rPr lang="en-US" sz="2000" dirty="0"/>
              <a:t>SIRIUS Trial: Interpretation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15892-4063-A346-B775-A0EFFA7CC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698415"/>
            <a:ext cx="9144000" cy="175689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Interpretation</a:t>
            </a: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: “Ledipasvir-sofosbuvir plus ribavirin for 12 weeks and ledipasvir-sofosbuvir for 24 weeks provided similarly high SVR12 rates in previous non-responders with HCV genotype 1 and compensated cirrhosis. The shorter regimen, when given with ribavirin, might, therefore, be useful to treat treatment-experienced patients with cirrhosis if longer-term treatment is not possible.” </a:t>
            </a:r>
          </a:p>
        </p:txBody>
      </p:sp>
    </p:spTree>
    <p:extLst>
      <p:ext uri="{BB962C8B-B14F-4D97-AF65-F5344CB8AC3E}">
        <p14:creationId xmlns:p14="http://schemas.microsoft.com/office/powerpoint/2010/main" val="220228559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Ledipasvir-Sofosbuvir in Treatment-Experienced GT1 with Cirrhosis </a:t>
            </a:r>
            <a:br>
              <a:rPr lang="en-US" sz="2000" dirty="0"/>
            </a:br>
            <a:r>
              <a:rPr lang="en-US" sz="2000" dirty="0"/>
              <a:t>SIRIUS Trial: Features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A8C66-B6B4-A04B-BE36-B7DE34BA7D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DF0765-E481-664F-A361-ADABCA230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30899"/>
            <a:ext cx="8228479" cy="3707356"/>
          </a:xfrm>
        </p:spPr>
        <p:txBody>
          <a:bodyPr>
            <a:noAutofit/>
          </a:bodyPr>
          <a:lstStyle/>
          <a:p>
            <a:pPr marL="210312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b="1" dirty="0">
                <a:latin typeface="Arial" pitchFamily="22" charset="0"/>
              </a:rPr>
              <a:t>Design</a:t>
            </a:r>
            <a:r>
              <a:rPr lang="en-US" dirty="0">
                <a:latin typeface="Arial" pitchFamily="22" charset="0"/>
              </a:rPr>
              <a:t>: Phase 2, double-blind, randomized, trial that evaluated ledipasvir-sofosbuvir x 24 weeks or ledipasvir-sofosbuvir plus ribavirin for 12 weeks in treatment-experienced patients with GT1 HCV and compensated cirrhosis</a:t>
            </a:r>
          </a:p>
          <a:p>
            <a:pPr marL="210312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b="1" dirty="0">
                <a:latin typeface="Arial" pitchFamily="22" charset="0"/>
              </a:rPr>
              <a:t>Setting</a:t>
            </a:r>
            <a:r>
              <a:rPr lang="en-US" dirty="0">
                <a:latin typeface="Arial" pitchFamily="22" charset="0"/>
              </a:rPr>
              <a:t>: Multiple sites in France</a:t>
            </a:r>
          </a:p>
          <a:p>
            <a:pPr marL="210312" defTabSz="457200" fontAlgn="base">
              <a:lnSpc>
                <a:spcPts val="1600"/>
              </a:lnSpc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b="1" dirty="0">
                <a:latin typeface="Arial" pitchFamily="22" charset="0"/>
              </a:rPr>
              <a:t>Entry Criteria</a:t>
            </a:r>
          </a:p>
          <a:p>
            <a:pPr marL="376047" lvl="1" defTabSz="4572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dirty="0">
                <a:latin typeface="Arial" pitchFamily="22" charset="0"/>
              </a:rPr>
              <a:t>Chronic HCV Genotype 1 (n = 155 randomized)</a:t>
            </a:r>
          </a:p>
          <a:p>
            <a:pPr marL="376047" lvl="1" defTabSz="4572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dirty="0">
                <a:latin typeface="Arial" pitchFamily="22" charset="0"/>
              </a:rPr>
              <a:t>Age </a:t>
            </a:r>
            <a:r>
              <a:rPr lang="en-US" dirty="0">
                <a:solidFill>
                  <a:schemeClr val="tx1"/>
                </a:solidFill>
                <a:latin typeface="Arial" pitchFamily="22" charset="0"/>
              </a:rPr>
              <a:t>18 years or older</a:t>
            </a:r>
          </a:p>
          <a:p>
            <a:pPr marL="376047" lvl="1" defTabSz="4572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dirty="0">
                <a:solidFill>
                  <a:schemeClr val="tx1"/>
                </a:solidFill>
                <a:latin typeface="Arial" pitchFamily="22" charset="0"/>
              </a:rPr>
              <a:t>Failed prior therapy with sequential PEG + RBV and PEG + RBV + PI </a:t>
            </a:r>
          </a:p>
          <a:p>
            <a:pPr marL="376047" lvl="1" defTabSz="4572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dirty="0">
                <a:solidFill>
                  <a:schemeClr val="tx1"/>
                </a:solidFill>
                <a:latin typeface="Arial" pitchFamily="22" charset="0"/>
              </a:rPr>
              <a:t>Compensated cirrhosis by: (1) biopsy, (2) </a:t>
            </a:r>
            <a:r>
              <a:rPr lang="en-US" dirty="0" err="1">
                <a:solidFill>
                  <a:schemeClr val="tx1"/>
                </a:solidFill>
                <a:latin typeface="Arial" pitchFamily="22" charset="0"/>
              </a:rPr>
              <a:t>FibroScan</a:t>
            </a:r>
            <a:r>
              <a:rPr lang="en-US" dirty="0">
                <a:solidFill>
                  <a:schemeClr val="tx1"/>
                </a:solidFill>
                <a:latin typeface="Arial" pitchFamily="22" charset="0"/>
              </a:rPr>
              <a:t> &gt;12.5 kPa, or (3) </a:t>
            </a:r>
            <a:r>
              <a:rPr lang="en-US" dirty="0" err="1">
                <a:solidFill>
                  <a:schemeClr val="tx1"/>
                </a:solidFill>
                <a:latin typeface="Arial" pitchFamily="22" charset="0"/>
              </a:rPr>
              <a:t>FibroTest</a:t>
            </a:r>
            <a:r>
              <a:rPr lang="en-US" dirty="0">
                <a:solidFill>
                  <a:schemeClr val="tx1"/>
                </a:solidFill>
                <a:latin typeface="Arial" pitchFamily="22" charset="0"/>
              </a:rPr>
              <a:t> (</a:t>
            </a:r>
            <a:r>
              <a:rPr lang="en-US" dirty="0" err="1">
                <a:solidFill>
                  <a:schemeClr val="tx1"/>
                </a:solidFill>
                <a:latin typeface="Arial" pitchFamily="22" charset="0"/>
              </a:rPr>
              <a:t>FibroSURE</a:t>
            </a:r>
            <a:r>
              <a:rPr lang="en-US" dirty="0">
                <a:solidFill>
                  <a:schemeClr val="tx1"/>
                </a:solidFill>
                <a:latin typeface="Arial" pitchFamily="22" charset="0"/>
              </a:rPr>
              <a:t>) &gt;0.75 and APRI &gt;2</a:t>
            </a:r>
          </a:p>
          <a:p>
            <a:pPr marL="376047" lvl="1" defTabSz="457200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rgbClr val="126B8F"/>
              </a:buClr>
              <a:buSzPct val="90000"/>
              <a:defRPr/>
            </a:pPr>
            <a:r>
              <a:rPr lang="en-US" dirty="0">
                <a:solidFill>
                  <a:schemeClr val="tx1"/>
                </a:solidFill>
                <a:latin typeface="Arial" pitchFamily="22" charset="0"/>
              </a:rPr>
              <a:t>Excluded if evidence of hepatic decompensation or HCC</a:t>
            </a:r>
          </a:p>
          <a:p>
            <a:pPr marL="192024" lvl="0" indent="-192024" defTabSz="457200" fontAlgn="base">
              <a:lnSpc>
                <a:spcPts val="1900"/>
              </a:lnSpc>
              <a:spcAft>
                <a:spcPct val="0"/>
              </a:spcAft>
              <a:buClr>
                <a:srgbClr val="126B8F"/>
              </a:buClr>
              <a:buSzPct val="90000"/>
              <a:buFont typeface="Wingdings" charset="2"/>
              <a:buChar char="§"/>
              <a:defRPr/>
            </a:pPr>
            <a:r>
              <a:rPr lang="en-US" b="1" dirty="0">
                <a:solidFill>
                  <a:schemeClr val="tx1"/>
                </a:solidFill>
                <a:latin typeface="Arial" pitchFamily="22" charset="0"/>
              </a:rPr>
              <a:t>Primary End Point</a:t>
            </a:r>
            <a:r>
              <a:rPr lang="en-US" dirty="0">
                <a:solidFill>
                  <a:schemeClr val="tx1"/>
                </a:solidFill>
                <a:latin typeface="Arial" pitchFamily="22" charset="0"/>
              </a:rPr>
              <a:t>: SVR12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4104838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in Treatment-Experienced GT1 with Cirrhosis </a:t>
            </a:r>
            <a:br>
              <a:rPr lang="en-US" sz="2000" dirty="0"/>
            </a:br>
            <a:r>
              <a:rPr lang="en-US" sz="2000" dirty="0"/>
              <a:t>SIRIUS Trial: Study Design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37154" y="1085901"/>
            <a:ext cx="6871718" cy="308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7355" y="1058442"/>
            <a:ext cx="628650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</a:rPr>
              <a:t>Week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4061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6648610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898651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0305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137154" y="1387638"/>
            <a:ext cx="6871718" cy="86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47507" y="1328205"/>
            <a:ext cx="0" cy="657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110167" y="1328205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5482975" y="1328205"/>
            <a:ext cx="171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53207" y="1328205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737498" y="2634956"/>
            <a:ext cx="2743199" cy="336755"/>
          </a:xfrm>
          <a:prstGeom prst="rect">
            <a:avLst/>
          </a:prstGeom>
          <a:solidFill>
            <a:srgbClr val="6B5A66">
              <a:alpha val="30000"/>
            </a:srgb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LDV-SOF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66735" y="2628900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78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487691" y="2130849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550562" y="1985261"/>
            <a:ext cx="640695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964088" y="1937426"/>
            <a:ext cx="7847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77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730503" y="1955354"/>
            <a:ext cx="1371736" cy="33675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Placebo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102103" y="1955354"/>
            <a:ext cx="1378594" cy="336755"/>
          </a:xfrm>
          <a:prstGeom prst="rect">
            <a:avLst/>
          </a:prstGeom>
          <a:solidFill>
            <a:schemeClr val="accent1">
              <a:lumMod val="40000"/>
              <a:lumOff val="60000"/>
              <a:alpha val="60000"/>
            </a:schemeClr>
          </a:solidFill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LDV-SOF + RBV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487691" y="2809525"/>
            <a:ext cx="13716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550562" y="2663936"/>
            <a:ext cx="640695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714500" y="3796851"/>
            <a:ext cx="525675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>
                <a:solidFill>
                  <a:srgbClr val="000000"/>
                </a:solidFill>
              </a:rPr>
              <a:t>N =14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1129284" y="3657600"/>
            <a:ext cx="6885433" cy="88490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500"/>
              </a:lnSpc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LDV=ledipasvir; SOF=sofosbuvir; RBV=ribavirin </a:t>
            </a:r>
          </a:p>
          <a:p>
            <a:pPr defTabSz="701279">
              <a:lnSpc>
                <a:spcPts val="1500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Drug Dosing: 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Ledipasvir-sofosbuvir (90/400 mg): fixed dose combination; one pill once daily </a:t>
            </a:r>
            <a:r>
              <a:rPr lang="en-US" sz="1200" i="1" dirty="0">
                <a:solidFill>
                  <a:srgbClr val="000000"/>
                </a:solidFill>
                <a:latin typeface="Arial" pitchFamily="22" charset="0"/>
              </a:rPr>
              <a:t>or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 Ribavirin (weight-based and divided bid): 1000 mg/day if &lt; 75 kg or 1200 mg/day if ≥ 75 kg</a:t>
            </a:r>
          </a:p>
        </p:txBody>
      </p:sp>
    </p:spTree>
    <p:extLst>
      <p:ext uri="{BB962C8B-B14F-4D97-AF65-F5344CB8AC3E}">
        <p14:creationId xmlns:p14="http://schemas.microsoft.com/office/powerpoint/2010/main" val="1248634299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in Treatment-Experienced GT1 with Cirrhosis </a:t>
            </a:r>
            <a:br>
              <a:rPr lang="en-US" sz="2000" dirty="0"/>
            </a:br>
            <a:r>
              <a:rPr lang="en-US" sz="2000" dirty="0"/>
              <a:t>SIRIUS Trial: Baseline Characteristics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36363"/>
              </p:ext>
            </p:extLst>
          </p:nvPr>
        </p:nvGraphicFramePr>
        <p:xfrm>
          <a:off x="457200" y="1046209"/>
          <a:ext cx="8229599" cy="365759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71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6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864" marR="34290" marT="34290" marB="34290" anchor="b" horzOverflow="overflow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LDV-SOF + RBV 12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(n = 77)</a:t>
                      </a:r>
                      <a:endParaRPr lang="en-US" sz="11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LDV-SOF x 24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78)</a:t>
                      </a:r>
                    </a:p>
                  </a:txBody>
                  <a:tcPr marL="68580" marR="34290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5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(years)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BMI, kg/m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27.9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26.3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sex, n (%)</a:t>
                      </a: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 (75)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 (72)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 Race, n (%)</a:t>
                      </a: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 (99)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 (96)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CC, n (%)</a:t>
                      </a: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(5)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(8)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RNA (log</a:t>
                      </a:r>
                      <a:r>
                        <a:rPr lang="en-US" sz="1100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6.5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MELD (range)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(6-16)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 (6-12)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Varices, n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(21)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(32)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Platelets &lt;100 x 10</a:t>
                      </a:r>
                      <a:r>
                        <a:rPr lang="en-US" sz="11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L,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(18)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(17)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965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Albumin &lt; 35 g/L, n (%)</a:t>
                      </a:r>
                    </a:p>
                  </a:txBody>
                  <a:tcPr marL="68580" marR="34290" marT="34290" marB="34290" anchor="ctr">
                    <a:lnL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(8)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 (18)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51185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in Treatment-Experienced GT1 with Cirrhosis </a:t>
            </a:r>
            <a:br>
              <a:rPr lang="en-US" sz="2000" dirty="0"/>
            </a:br>
            <a:r>
              <a:rPr lang="en-US" sz="2000" dirty="0"/>
              <a:t>SIRIUS Trial: Baseline Characteristics (continued)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4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55491"/>
              </p:ext>
            </p:extLst>
          </p:nvPr>
        </p:nvGraphicFramePr>
        <p:xfrm>
          <a:off x="460230" y="1043208"/>
          <a:ext cx="8229600" cy="3710222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071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864" marR="34290" marT="34290" marB="34290" anchor="ctr" horzOverflow="overflow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LDV-SOF + RBV 12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(n = 77)</a:t>
                      </a:r>
                      <a:endParaRPr lang="en-US" sz="1100" b="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864" marR="34290" marT="34290" marB="3429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LDV-SOF x 24 wks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Tx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lang="en-US" sz="11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78)</a:t>
                      </a:r>
                    </a:p>
                  </a:txBody>
                  <a:tcPr marL="54864" marR="34290" marT="34290" marB="3429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B5A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7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1a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1b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1 (no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confirmed subtype)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b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 (62%)</a:t>
                      </a:r>
                      <a:b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(36%)</a:t>
                      </a:r>
                      <a:b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(1%)</a:t>
                      </a:r>
                      <a:endParaRPr lang="en-US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34290" marB="3429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b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(64)</a:t>
                      </a:r>
                      <a:b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(35%)</a:t>
                      </a:r>
                      <a:b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(1%)</a:t>
                      </a:r>
                    </a:p>
                  </a:txBody>
                  <a:tcPr marL="34290" marR="3429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41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Protease Inhibitor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Telaprevir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Boceprevir</a:t>
                      </a:r>
                      <a:b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Telaprevir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Boceprevir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Simeprevir </a:t>
                      </a:r>
                      <a:b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Faldaprevir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 (56%)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(39%)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(1%)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(1%)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(3%)</a:t>
                      </a:r>
                    </a:p>
                  </a:txBody>
                  <a:tcPr marL="34290" marR="34290" marT="34290" marB="3429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(63%)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 (35%)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(1%)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(3%)</a:t>
                      </a:r>
                      <a:b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34290" marR="34290" marT="34290" marB="3429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NS3A RAVs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 (57%)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 (50%)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US" sz="1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NS5A RAVs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(16%)</a:t>
                      </a: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 (15%)</a:t>
                      </a: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49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RAVs = Resistant Associated Variants</a:t>
                      </a:r>
                    </a:p>
                  </a:txBody>
                  <a:tcPr marL="68580" marR="3429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8400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290" marR="34290" marT="34290" marB="3429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lumMod val="50000"/>
                          <a:lumOff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268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25827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in Treatment-Experienced GT1 with Cirrhosis </a:t>
            </a:r>
            <a:br>
              <a:rPr lang="en-US" sz="2000" dirty="0"/>
            </a:br>
            <a:r>
              <a:rPr lang="en-US" sz="2000" dirty="0"/>
              <a:t>SIRIUS Trial: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SIRIUS: SVR 12 by Treatment Duration and Regimen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986309"/>
              </p:ext>
            </p:extLst>
          </p:nvPr>
        </p:nvGraphicFramePr>
        <p:xfrm>
          <a:off x="457200" y="1543050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609554" y="3884141"/>
            <a:ext cx="1076706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74/77</a:t>
            </a:r>
          </a:p>
        </p:txBody>
      </p:sp>
      <p:sp>
        <p:nvSpPr>
          <p:cNvPr id="7" name="Rectangle 6"/>
          <p:cNvSpPr/>
          <p:nvPr/>
        </p:nvSpPr>
        <p:spPr>
          <a:xfrm>
            <a:off x="6292016" y="3884141"/>
            <a:ext cx="1085850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75/77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D999AD-D813-D2D0-C3FA-930816AB31F5}"/>
              </a:ext>
            </a:extLst>
          </p:cNvPr>
          <p:cNvSpPr/>
          <p:nvPr/>
        </p:nvSpPr>
        <p:spPr>
          <a:xfrm>
            <a:off x="2609554" y="2029051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89-99)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D4257E-AAB2-8144-64FA-4FBD2A7A665B}"/>
              </a:ext>
            </a:extLst>
          </p:cNvPr>
          <p:cNvSpPr/>
          <p:nvPr/>
        </p:nvSpPr>
        <p:spPr>
          <a:xfrm>
            <a:off x="6192880" y="2029051"/>
            <a:ext cx="119431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91-&gt;99)</a:t>
            </a:r>
          </a:p>
        </p:txBody>
      </p:sp>
    </p:spTree>
    <p:extLst>
      <p:ext uri="{BB962C8B-B14F-4D97-AF65-F5344CB8AC3E}">
        <p14:creationId xmlns:p14="http://schemas.microsoft.com/office/powerpoint/2010/main" val="125251764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in Treatment-Experienced GT1 with Cirrhosis </a:t>
            </a:r>
            <a:br>
              <a:rPr lang="en-US" sz="2000" dirty="0"/>
            </a:br>
            <a:r>
              <a:rPr lang="en-US" sz="2000" dirty="0"/>
              <a:t>SIRIUS Trial: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SIRIUS: SVR 12 by Treatment Duration and Regimen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294856"/>
              </p:ext>
            </p:extLst>
          </p:nvPr>
        </p:nvGraphicFramePr>
        <p:xfrm>
          <a:off x="457200" y="1428751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524857" y="3743226"/>
            <a:ext cx="685800" cy="285750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75/77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28923" y="3743226"/>
            <a:ext cx="685800" cy="285750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74/77</a:t>
            </a:r>
          </a:p>
        </p:txBody>
      </p:sp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4B0FA747-2CBB-58BB-77B7-21353B8A80FE}"/>
              </a:ext>
            </a:extLst>
          </p:cNvPr>
          <p:cNvSpPr/>
          <p:nvPr/>
        </p:nvSpPr>
        <p:spPr>
          <a:xfrm>
            <a:off x="2781557" y="3239000"/>
            <a:ext cx="780531" cy="294953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relapses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CA2ECE15-87EF-4456-6706-43E17809A699}"/>
              </a:ext>
            </a:extLst>
          </p:cNvPr>
          <p:cNvSpPr/>
          <p:nvPr/>
        </p:nvSpPr>
        <p:spPr>
          <a:xfrm>
            <a:off x="6460929" y="3239000"/>
            <a:ext cx="780531" cy="294953"/>
          </a:xfrm>
          <a:prstGeom prst="borderCallout1">
            <a:avLst>
              <a:gd name="adj1" fmla="val 178881"/>
              <a:gd name="adj2" fmla="val 49994"/>
              <a:gd name="adj3" fmla="val 100906"/>
              <a:gd name="adj4" fmla="val 50062"/>
            </a:avLst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relapses</a:t>
            </a:r>
          </a:p>
        </p:txBody>
      </p:sp>
    </p:spTree>
    <p:extLst>
      <p:ext uri="{BB962C8B-B14F-4D97-AF65-F5344CB8AC3E}">
        <p14:creationId xmlns:p14="http://schemas.microsoft.com/office/powerpoint/2010/main" val="92489929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/>
              <a:t>Ledipasvir-Sofosbuvir in Treatment-Experienced GT1 with Cirrhosis </a:t>
            </a:r>
            <a:br>
              <a:rPr lang="en-US" sz="2000" dirty="0"/>
            </a:br>
            <a:r>
              <a:rPr lang="en-US" sz="2000" dirty="0"/>
              <a:t>SIRIUS Trial: Results HCV Sequence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Correlation of Baseline NS5A RAVs and SVR12 Responses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457200" y="4526289"/>
            <a:ext cx="8229600" cy="2125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350"/>
              </a:lnSpc>
              <a:spcBef>
                <a:spcPct val="50000"/>
              </a:spcBef>
            </a:pP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050" b="1" dirty="0">
                <a:solidFill>
                  <a:srgbClr val="000000"/>
                </a:solidFill>
                <a:latin typeface="Arial"/>
                <a:cs typeface="Arial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: RAVs = Resistant Associated Variants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1428750"/>
            <a:ext cx="8229600" cy="2686050"/>
            <a:chOff x="1257300" y="1428750"/>
            <a:chExt cx="6629400" cy="2686050"/>
          </a:xfrm>
        </p:grpSpPr>
        <p:graphicFrame>
          <p:nvGraphicFramePr>
            <p:cNvPr id="5" name="Chart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3115766"/>
                </p:ext>
              </p:extLst>
            </p:nvPr>
          </p:nvGraphicFramePr>
          <p:xfrm>
            <a:off x="4857750" y="1428750"/>
            <a:ext cx="302895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1032996"/>
                </p:ext>
              </p:extLst>
            </p:nvPr>
          </p:nvGraphicFramePr>
          <p:xfrm>
            <a:off x="1257300" y="1428750"/>
            <a:ext cx="302895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Right Arrow 8"/>
            <p:cNvSpPr/>
            <p:nvPr/>
          </p:nvSpPr>
          <p:spPr>
            <a:xfrm>
              <a:off x="4314825" y="2571750"/>
              <a:ext cx="514350" cy="28575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6077534" y="3350709"/>
            <a:ext cx="636303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22/24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9761" y="3350709"/>
            <a:ext cx="772651" cy="2857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127/130</a:t>
            </a: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4628396" y="4129668"/>
            <a:ext cx="4058404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9365" tIns="34073" rIns="69365" bIns="34073" anchor="ctr">
            <a:prstTxWarp prst="textNoShape">
              <a:avLst/>
            </a:prstTxWarp>
          </a:bodyPr>
          <a:lstStyle/>
          <a:p>
            <a:pPr marL="205740" defTabSz="701279">
              <a:lnSpc>
                <a:spcPts val="105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No statistically significant difference in SVR12 based on baseline NS5A mutations</a:t>
            </a:r>
          </a:p>
        </p:txBody>
      </p:sp>
    </p:spTree>
    <p:extLst>
      <p:ext uri="{BB962C8B-B14F-4D97-AF65-F5344CB8AC3E}">
        <p14:creationId xmlns:p14="http://schemas.microsoft.com/office/powerpoint/2010/main" val="146330278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850" y="138498"/>
            <a:ext cx="8515350" cy="742950"/>
          </a:xfrm>
        </p:spPr>
        <p:txBody>
          <a:bodyPr>
            <a:normAutofit/>
          </a:bodyPr>
          <a:lstStyle/>
          <a:p>
            <a:r>
              <a:rPr lang="en-US" sz="2000" dirty="0" err="1"/>
              <a:t>Ledipasvir-Sofosbuvir</a:t>
            </a:r>
            <a:r>
              <a:rPr lang="en-US" sz="2000" dirty="0"/>
              <a:t> in Treatment-Experienced GT1 with Cirrhosis </a:t>
            </a:r>
            <a:br>
              <a:rPr lang="en-US" sz="2000" dirty="0"/>
            </a:br>
            <a:r>
              <a:rPr lang="en-US" sz="2000" dirty="0"/>
              <a:t>SIRIUS Trial: Safety Summary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Bourliere</a:t>
            </a:r>
            <a:r>
              <a:rPr lang="en-US" dirty="0"/>
              <a:t> M, et al. Lancet Infect Dis. 2015;15:397-404.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12846"/>
              </p:ext>
            </p:extLst>
          </p:nvPr>
        </p:nvGraphicFramePr>
        <p:xfrm>
          <a:off x="457200" y="1029732"/>
          <a:ext cx="8229601" cy="3657595"/>
        </p:xfrm>
        <a:graphic>
          <a:graphicData uri="http://schemas.openxmlformats.org/drawingml/2006/table">
            <a:tbl>
              <a:tblPr firstRow="1" bandRow="1"/>
              <a:tblGrid>
                <a:gridCol w="1656735">
                  <a:extLst>
                    <a:ext uri="{9D8B030D-6E8A-4147-A177-3AD203B41FA5}">
                      <a16:colId xmlns:a16="http://schemas.microsoft.com/office/drawing/2014/main" val="2730255903"/>
                    </a:ext>
                  </a:extLst>
                </a:gridCol>
                <a:gridCol w="1502476">
                  <a:extLst>
                    <a:ext uri="{9D8B030D-6E8A-4147-A177-3AD203B41FA5}">
                      <a16:colId xmlns:a16="http://schemas.microsoft.com/office/drawing/2014/main" val="1724054345"/>
                    </a:ext>
                  </a:extLst>
                </a:gridCol>
                <a:gridCol w="1762897">
                  <a:extLst>
                    <a:ext uri="{9D8B030D-6E8A-4147-A177-3AD203B41FA5}">
                      <a16:colId xmlns:a16="http://schemas.microsoft.com/office/drawing/2014/main" val="2141159894"/>
                    </a:ext>
                  </a:extLst>
                </a:gridCol>
                <a:gridCol w="1129147">
                  <a:extLst>
                    <a:ext uri="{9D8B030D-6E8A-4147-A177-3AD203B41FA5}">
                      <a16:colId xmlns:a16="http://schemas.microsoft.com/office/drawing/2014/main" val="1536175107"/>
                    </a:ext>
                  </a:extLst>
                </a:gridCol>
                <a:gridCol w="1089173">
                  <a:extLst>
                    <a:ext uri="{9D8B030D-6E8A-4147-A177-3AD203B41FA5}">
                      <a16:colId xmlns:a16="http://schemas.microsoft.com/office/drawing/2014/main" val="1205239016"/>
                    </a:ext>
                  </a:extLst>
                </a:gridCol>
                <a:gridCol w="1089173">
                  <a:extLst>
                    <a:ext uri="{9D8B030D-6E8A-4147-A177-3AD203B41FA5}">
                      <a16:colId xmlns:a16="http://schemas.microsoft.com/office/drawing/2014/main" val="2854396114"/>
                    </a:ext>
                  </a:extLst>
                </a:gridCol>
              </a:tblGrid>
              <a:tr h="341810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Patients, n (%)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LDV-SOF + RBV x 12 Weeks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LDV-SOF x 24 Weeks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5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33374"/>
                  </a:ext>
                </a:extLst>
              </a:tr>
              <a:tr h="326271">
                <a:tc rowSpan="2">
                  <a:txBody>
                    <a:bodyPr/>
                    <a:lstStyle/>
                    <a:p>
                      <a:pPr marL="91440"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Placebo 12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Wks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LDV/SOF + RBV 12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Period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First 12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Wks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B5A66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Overall Period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B5A66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115261"/>
                  </a:ext>
                </a:extLst>
              </a:tr>
              <a:tr h="2041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78)</a:t>
                      </a:r>
                    </a:p>
                  </a:txBody>
                  <a:tcPr marL="8319" marR="8319" marT="83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77)</a:t>
                      </a:r>
                    </a:p>
                  </a:txBody>
                  <a:tcPr marL="8319" marR="8319" marT="83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78)</a:t>
                      </a:r>
                    </a:p>
                  </a:txBody>
                  <a:tcPr marL="8319" marR="8319" marT="83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B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77)</a:t>
                      </a:r>
                    </a:p>
                  </a:txBody>
                  <a:tcPr marL="8319" marR="8319" marT="8319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5A66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(n = 77)</a:t>
                      </a:r>
                    </a:p>
                  </a:txBody>
                  <a:tcPr marL="8319" marR="8319" marT="8319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5A66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78529"/>
                  </a:ext>
                </a:extLst>
              </a:tr>
              <a:tr h="326271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Any adverse event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(81%)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 (86%)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 (96%)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(84%)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(87%)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349063"/>
                  </a:ext>
                </a:extLst>
              </a:tr>
              <a:tr h="584769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Treatment D/C due to AEs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(1%)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615690"/>
                  </a:ext>
                </a:extLst>
              </a:tr>
              <a:tr h="326271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Serious adverse event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(1%)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(4%)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(5%)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(4%)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(10%)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34388"/>
                  </a:ext>
                </a:extLst>
              </a:tr>
              <a:tr h="584769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Grade 3-4 lab abnormalities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(23%)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(10%)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(31%)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(19%)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(14%)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027173"/>
                  </a:ext>
                </a:extLst>
              </a:tr>
              <a:tr h="326271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Hemoglobin &lt;100 g/L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(1%)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(3%)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858098"/>
                  </a:ext>
                </a:extLst>
              </a:tr>
              <a:tr h="326271">
                <a:tc>
                  <a:txBody>
                    <a:bodyPr/>
                    <a:lstStyle/>
                    <a:p>
                      <a:pPr marL="91440" algn="l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Hemoglobin &lt;85 g/L</a:t>
                      </a:r>
                    </a:p>
                  </a:txBody>
                  <a:tcPr marL="8319" marR="8319" marT="8319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(1%)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(3%)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9" marR="8319" marT="8319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8319" marR="8319" marT="831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2716"/>
                  </a:ext>
                </a:extLst>
              </a:tr>
              <a:tr h="310735">
                <a:tc gridSpan="6"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Abbreviations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: LDV-SOF=ledipasvir-sofosbuvir; AE=adverse event; D/C=discontinued</a:t>
                      </a:r>
                    </a:p>
                  </a:txBody>
                  <a:tcPr marL="149747" marR="8319" marT="8319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06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332382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51362</TotalTime>
  <Words>1385</Words>
  <Application>Microsoft Macintosh PowerPoint</Application>
  <PresentationFormat>On-screen Show (16:9)</PresentationFormat>
  <Paragraphs>235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Corbel</vt:lpstr>
      <vt:lpstr>Geneva</vt:lpstr>
      <vt:lpstr>Lucida Grande</vt:lpstr>
      <vt:lpstr>Symbol</vt:lpstr>
      <vt:lpstr>Times New Roman</vt:lpstr>
      <vt:lpstr>Wingdings</vt:lpstr>
      <vt:lpstr>AETC_Master_Template_061510</vt:lpstr>
      <vt:lpstr>Ledipasvir-Sofosbuvir in Treatment-Experienced GT1 with Cirrhosis SIRIUS</vt:lpstr>
      <vt:lpstr>Ledipasvir-Sofosbuvir in Treatment-Experienced GT1 with Cirrhosis  SIRIUS Trial: Features</vt:lpstr>
      <vt:lpstr>Ledipasvir-Sofosbuvir in Treatment-Experienced GT1 with Cirrhosis  SIRIUS Trial: Study Design</vt:lpstr>
      <vt:lpstr>Ledipasvir-Sofosbuvir in Treatment-Experienced GT1 with Cirrhosis  SIRIUS Trial: Baseline Characteristics</vt:lpstr>
      <vt:lpstr>Ledipasvir-Sofosbuvir in Treatment-Experienced GT1 with Cirrhosis  SIRIUS Trial: Baseline Characteristics (continued)</vt:lpstr>
      <vt:lpstr>Ledipasvir-Sofosbuvir in Treatment-Experienced GT1 with Cirrhosis  SIRIUS Trial: Results</vt:lpstr>
      <vt:lpstr>Ledipasvir-Sofosbuvir in Treatment-Experienced GT1 with Cirrhosis  SIRIUS Trial: Results</vt:lpstr>
      <vt:lpstr>Ledipasvir-Sofosbuvir in Treatment-Experienced GT1 with Cirrhosis  SIRIUS Trial: Results HCV Sequence Analysis</vt:lpstr>
      <vt:lpstr>Ledipasvir-Sofosbuvir in Treatment-Experienced GT1 with Cirrhosis  SIRIUS Trial: Safety Summary</vt:lpstr>
      <vt:lpstr>Ledipasvir-Sofosbuvir in Treatment-Experienced GT1 with Cirrhosis  SIRIUS Trial: Adverse Events ≥10%</vt:lpstr>
      <vt:lpstr>Ledipasvir-Sofosbuvir in Treatment-Experienced GT1 with Cirrhosis  SIRIUS Trial: Interpretation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1542</cp:revision>
  <cp:lastPrinted>2019-10-21T18:40:24Z</cp:lastPrinted>
  <dcterms:created xsi:type="dcterms:W3CDTF">2010-11-28T05:36:22Z</dcterms:created>
  <dcterms:modified xsi:type="dcterms:W3CDTF">2022-07-05T16:42:03Z</dcterms:modified>
</cp:coreProperties>
</file>