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65" r:id="rId2"/>
    <p:sldId id="666" r:id="rId3"/>
    <p:sldId id="667" r:id="rId4"/>
    <p:sldId id="668" r:id="rId5"/>
    <p:sldId id="693" r:id="rId6"/>
    <p:sldId id="669" r:id="rId7"/>
    <p:sldId id="670" r:id="rId8"/>
    <p:sldId id="671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523"/>
    <a:srgbClr val="796337"/>
    <a:srgbClr val="9B7F48"/>
    <a:srgbClr val="A29374"/>
    <a:srgbClr val="424242"/>
    <a:srgbClr val="776134"/>
    <a:srgbClr val="303030"/>
    <a:srgbClr val="D9DACE"/>
    <a:srgbClr val="001D4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>
        <p:scale>
          <a:sx n="147" d="100"/>
          <a:sy n="147" d="100"/>
        </p:scale>
        <p:origin x="-1456" y="-1088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8833639545056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293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B7F4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9633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6452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98*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98*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Week 4</c:v>
                </c:pt>
                <c:pt idx="1">
                  <c:v>End of Treatment</c:v>
                </c:pt>
                <c:pt idx="2">
                  <c:v>SVR4</c:v>
                </c:pt>
                <c:pt idx="3">
                  <c:v>SVR12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100</c:v>
                </c:pt>
                <c:pt idx="2">
                  <c:v>98</c:v>
                </c:pt>
                <c:pt idx="3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6545376"/>
        <c:axId val="381300080"/>
      </c:barChart>
      <c:catAx>
        <c:axId val="37654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13000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13000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latin typeface="Arial"/>
                    <a:cs typeface="Arial"/>
                  </a:rPr>
                  <a:t>Virologic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Response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65453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Ledipasvir-Sofosbuvir</a:t>
            </a:r>
            <a:r>
              <a:rPr lang="en-US" sz="2400" dirty="0" smtClean="0">
                <a:solidFill>
                  <a:srgbClr val="001D48"/>
                </a:solidFill>
              </a:rPr>
              <a:t> +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RBV in Sofosbuvir-Experienced HCV GT1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Retreatment of Sofosbuvir Failures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Wyles</a:t>
            </a:r>
            <a:r>
              <a:rPr lang="en-US" sz="1400" dirty="0" smtClean="0">
                <a:latin typeface="Arial"/>
                <a:cs typeface="Arial"/>
              </a:rPr>
              <a:t> D, et al. Hepatology. 2015;61:1793-7.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932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Wyles</a:t>
            </a:r>
            <a:r>
              <a:rPr lang="en-US" dirty="0" smtClean="0"/>
              <a:t> D, et al. Hepatology. 2015;61:1793-7.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 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Study Features</a:t>
            </a:r>
            <a:endParaRPr lang="en-US" dirty="0"/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87931"/>
              </p:ext>
            </p:extLst>
          </p:nvPr>
        </p:nvGraphicFramePr>
        <p:xfrm>
          <a:off x="514350" y="1600200"/>
          <a:ext cx="8115300" cy="4191001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191001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phase 2 retreatment study examining the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plus ribavirin in patients who did not achieve SVR with sofosbuvir-based therapy in one of 5 clinical trials.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 24 study locations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Failed prior combination therapy with sofosbuvir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in phase 2/3 clinical trials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defined as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&gt;0.75 and APRI &gt; 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Secondary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 Treatment discontinuation, adverse events, laboratory abnormalities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8772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Study Features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41202" y="3117151"/>
            <a:ext cx="3031854" cy="769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Ledipasvir-Sofosbuvir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7278" y="3502532"/>
            <a:ext cx="305104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6113" y="17038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9008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6113" y="21061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40269" y="20269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282512" y="20269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9764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41786" y="20269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88808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1704539"/>
            <a:ext cx="838200" cy="3627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6700" y="328765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6949" y="487682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ledipasvir; SOF 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5400" y="33528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N=51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5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32692"/>
              </p:ext>
            </p:extLst>
          </p:nvPr>
        </p:nvGraphicFramePr>
        <p:xfrm>
          <a:off x="609600" y="1410550"/>
          <a:ext cx="7878828" cy="46681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39414"/>
                <a:gridCol w="3939414"/>
              </a:tblGrid>
              <a:tr h="599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Characteristics</a:t>
                      </a:r>
                    </a:p>
                  </a:txBody>
                  <a:tcPr marL="73152"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RBV x 12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wks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51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age, years (SD)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(8.7)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sex, 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(61)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756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 White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Black</a:t>
                      </a:r>
                      <a:endParaRPr lang="en-US" sz="1400" dirty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(84)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body mass index,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(SD)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 (5.4)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Cirrhosis</a:t>
                      </a: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977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Genotype, </a:t>
                      </a:r>
                      <a:r>
                        <a:rPr lang="en-US" sz="1400" baseline="0" dirty="0" smtClean="0"/>
                        <a:t>n (%)</a:t>
                      </a:r>
                      <a:br>
                        <a:rPr lang="en-US" sz="1400" baseline="0" dirty="0" smtClean="0"/>
                      </a:b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 1a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1b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3a 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(59)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(39)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77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CC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CT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TT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(65)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(27)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0" y="6096000"/>
            <a:ext cx="916022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31520"/>
            <a:r>
              <a:rPr lang="en-US" sz="1200" dirty="0" smtClean="0">
                <a:latin typeface="Arial"/>
                <a:cs typeface="Arial"/>
              </a:rPr>
              <a:t>Abbreviation: SD, standard deviation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63443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72122"/>
              </p:ext>
            </p:extLst>
          </p:nvPr>
        </p:nvGraphicFramePr>
        <p:xfrm>
          <a:off x="483120" y="1524000"/>
          <a:ext cx="8138160" cy="4572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15975"/>
                <a:gridCol w="191905"/>
                <a:gridCol w="4430280"/>
              </a:tblGrid>
              <a:tr h="644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Characteristics</a:t>
                      </a:r>
                    </a:p>
                  </a:txBody>
                  <a:tcPr marL="73152"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424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RBV x 12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wks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51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</a:tr>
              <a:tr h="3393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HCV treatment regimen (by Sofosbuvir exposure in weeks), n (%)</a:t>
                      </a: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20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Sofosbuvir + Peginterferon</a:t>
                      </a:r>
                      <a:r>
                        <a:rPr lang="en-US" sz="1400" baseline="0" dirty="0" smtClean="0"/>
                        <a:t> + Ribavirin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4 weeks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For 24 weeks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(43)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1448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Sofosbuvir </a:t>
                      </a:r>
                      <a:r>
                        <a:rPr lang="en-US" sz="1400" baseline="0" dirty="0" smtClean="0"/>
                        <a:t>+ Ribavirin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For 24 weeks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(12)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9371">
                <a:tc gridSpan="2"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Without Sofosbuvir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3805">
                <a:tc gridSpan="3"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Outcome with previous treatment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Virologic Failure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Discontinuation from Adverse</a:t>
                      </a:r>
                      <a:r>
                        <a:rPr lang="en-US" sz="1400" baseline="0" dirty="0" smtClean="0"/>
                        <a:t> Events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Study terminated by sponsor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3084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Study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Response at Week 4, End-of-Treatment and SVR12, 24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79719"/>
              </p:ext>
            </p:extLst>
          </p:nvPr>
        </p:nvGraphicFramePr>
        <p:xfrm>
          <a:off x="381000" y="1828800"/>
          <a:ext cx="838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5104" y="5638800"/>
            <a:ext cx="9162288" cy="6126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Abbreviations: LDV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ledipasvir; SOF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sofosbuvir; RBV = ribavirin</a:t>
            </a:r>
          </a:p>
          <a:p>
            <a:pPr marL="274320"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 The one patient who relapsed found to have genotype 3a infection and was enrolled erroneously.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99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505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rgbClr val="FFFFFF"/>
                </a:solidFill>
              </a:rPr>
              <a:t>51/</a:t>
            </a:r>
            <a:r>
              <a:rPr lang="en-US" sz="1600" dirty="0" smtClean="0">
                <a:solidFill>
                  <a:srgbClr val="FFFFFF"/>
                </a:solidFill>
              </a:rPr>
              <a:t>51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540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Adverse Events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11725"/>
              </p:ext>
            </p:extLst>
          </p:nvPr>
        </p:nvGraphicFramePr>
        <p:xfrm>
          <a:off x="601980" y="1676400"/>
          <a:ext cx="79400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737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Ribavirin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</a:br>
                      <a:r>
                        <a:rPr lang="en-US" sz="1600" b="0" dirty="0" smtClean="0"/>
                        <a:t>(n=51)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233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adverse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(25%)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(22%)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Diarrhea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(12%)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(12%)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(10%)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Constipation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(8%)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515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</a:t>
            </a:r>
            <a:r>
              <a:rPr lang="en-US" sz="27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 +</a:t>
            </a:r>
            <a:r>
              <a:rPr lang="en-US" sz="270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Conclusions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16828"/>
              </p:ext>
            </p:extLst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welve weeks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ledipasvir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-sofosbuvir plus ribavirin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was an effective and safe treatment for patients who have not achieved SVR with earlier regimens that included sofosbuvir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8632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59439</TotalTime>
  <Words>524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+ RBV in Sofosbuvir-Experienced HCV GT1 Retreatment of Sofosbuvir Failures</vt:lpstr>
      <vt:lpstr>LDV-SOF + RBV in Sofosbuvir-Experienced GT 1 HCV Study Features</vt:lpstr>
      <vt:lpstr>LDV-SOF + RBV in Sofosbuvir-Experienced GT 1 HCV Study Features</vt:lpstr>
      <vt:lpstr>LDV-SOF + RBV in Sofosbuvir-Experienced GT 1 HCV Baseline Characteristics</vt:lpstr>
      <vt:lpstr>LDV-SOF + RBV in Sofosbuvir-Experienced GT 1 HCV Baseline Characteristics</vt:lpstr>
      <vt:lpstr>LDV-SOF + RBV in Sofosbuvir-Experienced GT 1 HCV Study Results</vt:lpstr>
      <vt:lpstr>LDV-SOF + RBV in Sofosbuvir-Experienced GT 1 HCV Adverse Events</vt:lpstr>
      <vt:lpstr>LDV-SOF + RBV in Sofosbuvir-Experienced GT 1 HCV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3204</cp:revision>
  <cp:lastPrinted>2011-04-18T21:48:04Z</cp:lastPrinted>
  <dcterms:created xsi:type="dcterms:W3CDTF">2010-11-28T05:36:22Z</dcterms:created>
  <dcterms:modified xsi:type="dcterms:W3CDTF">2015-05-27T16:16:56Z</dcterms:modified>
</cp:coreProperties>
</file>