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10" r:id="rId2"/>
    <p:sldId id="711" r:id="rId3"/>
    <p:sldId id="712" r:id="rId4"/>
    <p:sldId id="713" r:id="rId5"/>
    <p:sldId id="714" r:id="rId6"/>
    <p:sldId id="715" r:id="rId7"/>
    <p:sldId id="716" r:id="rId8"/>
    <p:sldId id="717" r:id="rId9"/>
    <p:sldId id="718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FE1-0548-A140-4D624ACA17AB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FE1-0548-A140-4D624ACA17AB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FE1-0548-A140-4D624ACA17AB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FE1-0548-A140-4D624ACA17AB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FE1-0548-A140-4D624ACA17AB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FE1-0548-A140-4D624ACA17AB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AFE1-0548-A140-4D624ACA17AB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GT1a</c:v>
                </c:pt>
                <c:pt idx="2">
                  <c:v>GT1b</c:v>
                </c:pt>
                <c:pt idx="3">
                  <c:v>GT4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95.8</c:v>
                </c:pt>
                <c:pt idx="1">
                  <c:v>96</c:v>
                </c:pt>
                <c:pt idx="2">
                  <c:v>96.1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E1-0548-A140-4D624ACA17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81668440"/>
        <c:axId val="1881165128"/>
      </c:barChart>
      <c:catAx>
        <c:axId val="1881668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18811651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11651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8816684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D6A-0F4B-B5D0-DD872071680E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D6A-0F4B-B5D0-DD872071680E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D6A-0F4B-B5D0-DD872071680E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D6A-0F4B-B5D0-DD872071680E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D6A-0F4B-B5D0-DD872071680E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D6A-0F4B-B5D0-DD872071680E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D6A-0F4B-B5D0-DD872071680E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Naive</c:v>
                </c:pt>
                <c:pt idx="2">
                  <c:v>Experienced</c:v>
                </c:pt>
                <c:pt idx="3">
                  <c:v>No cirrhosis</c:v>
                </c:pt>
                <c:pt idx="4">
                  <c:v>Cirrhosis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6A-0F4B-B5D0-DD87207168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77965400"/>
        <c:axId val="1854759256"/>
      </c:barChart>
      <c:catAx>
        <c:axId val="1877965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54759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547592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7.83620689655172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779654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1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1D48"/>
                </a:solidFill>
              </a:rPr>
              <a:t>Ledipasvir-Sofosbuvir in GT1 or GT4 and HIV Coinfection</a:t>
            </a:r>
            <a:br>
              <a:rPr lang="en-US" sz="2800" dirty="0">
                <a:solidFill>
                  <a:srgbClr val="001D48"/>
                </a:solidFill>
              </a:rPr>
            </a:br>
            <a:r>
              <a:rPr lang="en-US" sz="3600" dirty="0">
                <a:solidFill>
                  <a:srgbClr val="001D48"/>
                </a:solidFill>
              </a:rPr>
              <a:t>ION-4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</a:t>
            </a:r>
            <a:r>
              <a:rPr lang="en-US" sz="1400" dirty="0" err="1"/>
              <a:t>Naggie</a:t>
            </a:r>
            <a:r>
              <a:rPr lang="en-US" sz="1400" dirty="0"/>
              <a:t> S, et al. N </a:t>
            </a:r>
            <a:r>
              <a:rPr lang="en-US" sz="1400" dirty="0" err="1"/>
              <a:t>Engl</a:t>
            </a:r>
            <a:r>
              <a:rPr lang="en-US" sz="1400" dirty="0"/>
              <a:t> J Med 2015;378:705-13.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7600" y="1828800"/>
            <a:ext cx="16806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HIV Coinfection</a:t>
            </a:r>
          </a:p>
        </p:txBody>
      </p:sp>
    </p:spTree>
    <p:extLst>
      <p:ext uri="{BB962C8B-B14F-4D97-AF65-F5344CB8AC3E}">
        <p14:creationId xmlns:p14="http://schemas.microsoft.com/office/powerpoint/2010/main" val="41097880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GT1 or GT4 with HIV Coinfection</a:t>
            </a:r>
            <a:br>
              <a:rPr lang="en-US" sz="2400" dirty="0"/>
            </a:br>
            <a:r>
              <a:rPr lang="en-US" sz="2400" dirty="0"/>
              <a:t>ION-4 Trial: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99286"/>
              </p:ext>
            </p:extLst>
          </p:nvPr>
        </p:nvGraphicFramePr>
        <p:xfrm>
          <a:off x="237325" y="1468846"/>
          <a:ext cx="8683310" cy="458784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68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29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ION-4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731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single group, phase 3 trial, using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treatment-naïve or treatment-experienced patients with GT 1 or 4 and HIV coinfection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multicenter in United States, Canada, New Zealand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or 4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Treatment-naïve or treatment experienced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Noncirrhotic or compensated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Platelet count &gt; 50,000/mm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hemoglobin ≥10 mg/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dL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≥60 mL/min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Stable ARV with HIV RNA &lt;50 copies/ml and CD4 count &gt;100 cells/mm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ARV Regimens: tenofovir DF-emtricitabine + [efavirenz,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rilpivirine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or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]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SVR12; safety and tolerability 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164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1879080" y="3276600"/>
            <a:ext cx="3200400" cy="742633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Ledipasvir- Sofosbuvir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25" name="Rectangle 2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48420" y="143717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993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010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87060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2737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7884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507043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-6949" y="5029200"/>
            <a:ext cx="9162288" cy="777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>
                <a:latin typeface="Arial"/>
                <a:cs typeface="Arial"/>
              </a:rPr>
              <a:t>Antiretrovirals allowed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tenofovir DF-emtricitabine plus either efavirenz, rilpivirine, or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raltegravir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 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079480" y="3645313"/>
            <a:ext cx="32004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81600" y="343553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4000" y="3276600"/>
            <a:ext cx="1371600" cy="743712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r>
              <a:rPr lang="en-US" sz="1800" dirty="0">
                <a:latin typeface="Arial"/>
                <a:cs typeface="Arial"/>
              </a:rPr>
              <a:t>GT 1 or 4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n = 335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0344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73636"/>
              </p:ext>
            </p:extLst>
          </p:nvPr>
        </p:nvGraphicFramePr>
        <p:xfrm>
          <a:off x="457200" y="1524000"/>
          <a:ext cx="8229600" cy="457200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Baseline Characteristic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cs typeface="Arial" pitchFamily="34" charset="0"/>
                        </a:rPr>
                        <a:t>Ledipasvir-Sofosbuvir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/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335)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Mean age, years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Male,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 (82)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African American,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(34)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Hispanic or Latino,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 (17)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Mean BMI, kg/m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IL28B CC,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 (24)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1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327 (98)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treatment experienced,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185 (55)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Cirrhosis,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67 (20)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Mean</a:t>
                      </a:r>
                      <a:r>
                        <a:rPr lang="en-US" sz="1600" baseline="0" dirty="0"/>
                        <a:t> HCV RNA,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baseline="0" dirty="0"/>
                        <a:t> IU/mL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6.7 ± 0.6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/>
                        <a:t>Median</a:t>
                      </a:r>
                      <a:r>
                        <a:rPr lang="en-US" sz="1600" baseline="0" dirty="0"/>
                        <a:t> CD4 Count, cells/mm</a:t>
                      </a:r>
                      <a:r>
                        <a:rPr lang="en-US" sz="1600" baseline="30000" dirty="0"/>
                        <a:t>3</a:t>
                      </a:r>
                      <a:r>
                        <a:rPr lang="en-US" sz="1600" baseline="0" dirty="0"/>
                        <a:t> (range)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628 (100-2069)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</p:spTree>
    <p:extLst>
      <p:ext uri="{BB962C8B-B14F-4D97-AF65-F5344CB8AC3E}">
        <p14:creationId xmlns:p14="http://schemas.microsoft.com/office/powerpoint/2010/main" val="33255297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Antiretroviral Regimens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100095"/>
              </p:ext>
            </p:extLst>
          </p:nvPr>
        </p:nvGraphicFramePr>
        <p:xfrm>
          <a:off x="381000" y="1676400"/>
          <a:ext cx="8229600" cy="38587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1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ION-4: HIV Antiretroviral Regimen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5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Antiretroviral Agent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Antiretroviral Received </a:t>
                      </a:r>
                      <a:b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6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335)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/>
                        <a:t>Tenofovir DF-emtricitabine-efavirenz</a:t>
                      </a: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 (48)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/>
                        <a:t>Tenofovir DF-emtricitabine-</a:t>
                      </a:r>
                      <a:r>
                        <a:rPr lang="en-US" sz="1800" dirty="0" err="1"/>
                        <a:t>rilpivirine</a:t>
                      </a:r>
                      <a:r>
                        <a:rPr lang="en-US" sz="1800" dirty="0"/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29 (9)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/>
                        <a:t>Tenofovir DF-emtricitabine +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Raltegravir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 (44)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</p:spTree>
    <p:extLst>
      <p:ext uri="{BB962C8B-B14F-4D97-AF65-F5344CB8AC3E}">
        <p14:creationId xmlns:p14="http://schemas.microsoft.com/office/powerpoint/2010/main" val="39227540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ION-4: SVR12 Results by Genotype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159162"/>
              </p:ext>
            </p:extLst>
          </p:nvPr>
        </p:nvGraphicFramePr>
        <p:xfrm>
          <a:off x="377820" y="197256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854197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321/335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70328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240/250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57487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74/77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53941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39732502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ION-4: SVR12 Results by Prior Treatment Status and Liver Status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601581"/>
              </p:ext>
            </p:extLst>
          </p:nvPr>
        </p:nvGraphicFramePr>
        <p:xfrm>
          <a:off x="377820" y="197256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10760" y="5630160"/>
            <a:ext cx="2895600" cy="339267"/>
          </a:xfrm>
          <a:prstGeom prst="rect">
            <a:avLst/>
          </a:prstGeom>
          <a:solidFill>
            <a:srgbClr val="626442"/>
          </a:solidFill>
          <a:ln w="6350" cmpd="sng">
            <a:noFill/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pPr algn="ctr">
              <a:lnSpc>
                <a:spcPts val="1800"/>
              </a:lnSpc>
            </a:pP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Prior Treatment Status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32280" y="5630160"/>
            <a:ext cx="2895600" cy="339267"/>
          </a:xfrm>
          <a:prstGeom prst="rect">
            <a:avLst/>
          </a:prstGeom>
          <a:solidFill>
            <a:srgbClr val="40292A"/>
          </a:solidFill>
          <a:ln w="6350" cmpd="sng">
            <a:noFill/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pPr algn="ctr">
              <a:lnSpc>
                <a:spcPts val="1800"/>
              </a:lnSpc>
            </a:pP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Liver Status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321/335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142/150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2016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179/185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7816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258/268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346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63/67</a:t>
            </a:r>
          </a:p>
        </p:txBody>
      </p:sp>
    </p:spTree>
    <p:extLst>
      <p:ext uri="{BB962C8B-B14F-4D97-AF65-F5344CB8AC3E}">
        <p14:creationId xmlns:p14="http://schemas.microsoft.com/office/powerpoint/2010/main" val="9006632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Adverse 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930281"/>
              </p:ext>
            </p:extLst>
          </p:nvPr>
        </p:nvGraphicFramePr>
        <p:xfrm>
          <a:off x="601980" y="1524000"/>
          <a:ext cx="7940040" cy="473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/>
                        <a:t>Event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</a:br>
                      <a:r>
                        <a:rPr lang="en-US" sz="1400" b="0" dirty="0"/>
                        <a:t>(n =</a:t>
                      </a:r>
                      <a:r>
                        <a:rPr lang="en-US" sz="1400" b="0" baseline="0" dirty="0"/>
                        <a:t> 335</a:t>
                      </a:r>
                      <a:r>
                        <a:rPr lang="en-US" sz="1400" b="0" dirty="0"/>
                        <a:t>)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adverse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Grade 3-4 Adverse</a:t>
                      </a:r>
                      <a:r>
                        <a:rPr lang="en-US" sz="1600" baseline="0" dirty="0"/>
                        <a:t>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 (4%)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Serious Adverse</a:t>
                      </a:r>
                      <a:r>
                        <a:rPr lang="en-US" sz="1600" baseline="0" dirty="0"/>
                        <a:t>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 (2%)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Headache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</a:t>
                      </a:r>
                      <a:r>
                        <a:rPr lang="en-US" sz="1600" baseline="0" dirty="0"/>
                        <a:t> (25%)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Fatigue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 (21%)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Diarrhea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 (11%)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Nausea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 (10%)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Arthralgia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 (7%)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Upper respiratory tract infection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 (5%)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Vomiting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 (4%)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Muscle spasms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 (3%)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4561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GT1 or GT4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ION-4 Trial: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for 12 weeks provided high rates of sustained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response in patients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coinfected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with HIV-1 and HCV genotype 1 or 4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7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37122</TotalTime>
  <Words>698</Words>
  <Application>Microsoft Office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Symbol</vt:lpstr>
      <vt:lpstr>Times New Roman</vt:lpstr>
      <vt:lpstr>Wingdings</vt:lpstr>
      <vt:lpstr>AETC_Master_Template_061510</vt:lpstr>
      <vt:lpstr>Ledipasvir-Sofosbuvir in GT1 or GT4 and HIV Coinfection ION-4</vt:lpstr>
      <vt:lpstr>Ledipasvir-Sofosbuvir in GT1 or GT4 with HIV Coinfection ION-4 Trial: Features</vt:lpstr>
      <vt:lpstr>Ledipasvir-Sofosbuvir in GT1 or GT4 with HIV Coinfection ION-4 Trial: Study Design</vt:lpstr>
      <vt:lpstr>Ledipasvir-Sofosbuvir in GT1 or GT4 with HIV Coinfection ION-4 Trial: Baseline Characteristics</vt:lpstr>
      <vt:lpstr>Ledipasvir-Sofosbuvir in GT1 or GT4 with HIV Coinfection ION-4 Trial: Antiretroviral Regimens</vt:lpstr>
      <vt:lpstr>Ledipasvir-Sofosbuvir in GT1 or GT4 with HIV Coinfection ION-4 Trial: Results</vt:lpstr>
      <vt:lpstr>Ledipasvir-Sofosbuvir in GT1 or GT4 with HIV Coinfection ION-4 Trial: Results</vt:lpstr>
      <vt:lpstr>Ledipasvir-Sofosbuvir in GT1 or GT4 with HIV Coinfection ION-4 Trial: Adverse Effects</vt:lpstr>
      <vt:lpstr>Ledipasvir-Sofosbuvir in GT1 or GT4 with HIV Coinfection ION-4 Trial: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1414</cp:revision>
  <cp:lastPrinted>2019-10-21T18:40:24Z</cp:lastPrinted>
  <dcterms:created xsi:type="dcterms:W3CDTF">2010-11-28T05:36:22Z</dcterms:created>
  <dcterms:modified xsi:type="dcterms:W3CDTF">2020-07-22T20:22:01Z</dcterms:modified>
</cp:coreProperties>
</file>