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710" r:id="rId2"/>
    <p:sldId id="711" r:id="rId3"/>
    <p:sldId id="712" r:id="rId4"/>
    <p:sldId id="713" r:id="rId5"/>
    <p:sldId id="714" r:id="rId6"/>
    <p:sldId id="715" r:id="rId7"/>
    <p:sldId id="716" r:id="rId8"/>
    <p:sldId id="717" r:id="rId9"/>
    <p:sldId id="718" r:id="rId10"/>
    <p:sldId id="999" r:id="rId11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A" initials="MFA" lastIdx="43" clrIdx="0">
    <p:extLst>
      <p:ext uri="{19B8F6BF-5375-455C-9EA6-DF929625EA0E}">
        <p15:presenceInfo xmlns:p15="http://schemas.microsoft.com/office/powerpoint/2012/main" userId="714ddc0a6c47b6bf" providerId="Windows Live"/>
      </p:ext>
    </p:extLst>
  </p:cmAuthor>
  <p:cmAuthor id="2" name="David H. Spach" initials="DHS" lastIdx="2" clrIdx="1">
    <p:extLst>
      <p:ext uri="{19B8F6BF-5375-455C-9EA6-DF929625EA0E}">
        <p15:presenceInfo xmlns:p15="http://schemas.microsoft.com/office/powerpoint/2012/main" userId="S::spach@uw.edu::fcbd4324-3f6d-45e2-8ec5-76a21d2e96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400"/>
    <a:srgbClr val="005B9D"/>
    <a:srgbClr val="CDD3DD"/>
    <a:srgbClr val="E1E1E1"/>
    <a:srgbClr val="3D7A97"/>
    <a:srgbClr val="618A35"/>
    <a:srgbClr val="386C9D"/>
    <a:srgbClr val="6B5A66"/>
    <a:srgbClr val="7C6977"/>
    <a:srgbClr val="557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994" autoAdjust="0"/>
    <p:restoredTop sz="85486" autoAdjust="0"/>
  </p:normalViewPr>
  <p:slideViewPr>
    <p:cSldViewPr snapToGrid="0" showGuides="1">
      <p:cViewPr varScale="1">
        <p:scale>
          <a:sx n="148" d="100"/>
          <a:sy n="148" d="100"/>
        </p:scale>
        <p:origin x="99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5B9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FE1-0548-A140-4D624ACA17AB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FE1-0548-A140-4D624ACA17AB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FE1-0548-A140-4D624ACA17AB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FE1-0548-A140-4D624ACA17AB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AFE1-0548-A140-4D624ACA17AB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AFE1-0548-A140-4D624ACA17AB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AFE1-0548-A140-4D624ACA17AB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1a</c:v>
                </c:pt>
                <c:pt idx="2">
                  <c:v>1b</c:v>
                </c:pt>
                <c:pt idx="3">
                  <c:v>4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95.8</c:v>
                </c:pt>
                <c:pt idx="1">
                  <c:v>96</c:v>
                </c:pt>
                <c:pt idx="2">
                  <c:v>96.1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FE1-0548-A140-4D624ACA17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81668440"/>
        <c:axId val="1881165128"/>
      </c:barChart>
      <c:catAx>
        <c:axId val="1881668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Genotype</a:t>
                </a:r>
              </a:p>
            </c:rich>
          </c:tx>
          <c:layout>
            <c:manualLayout>
              <c:xMode val="edge"/>
              <c:yMode val="edge"/>
              <c:x val="0.49095047146884419"/>
              <c:y val="0.9197242807884308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811651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811651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2.1651113055312526E-3"/>
              <c:y val="8.5461376151510476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881668440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5B9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D6A-0F4B-B5D0-DD872071680E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D6A-0F4B-B5D0-DD872071680E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D6A-0F4B-B5D0-DD872071680E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D6A-0F4B-B5D0-DD872071680E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8D6A-0F4B-B5D0-DD872071680E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8D6A-0F4B-B5D0-DD872071680E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8D6A-0F4B-B5D0-DD872071680E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Naïve </c:v>
                </c:pt>
                <c:pt idx="2">
                  <c:v>Experienced</c:v>
                </c:pt>
                <c:pt idx="3">
                  <c:v>No cirrhosis</c:v>
                </c:pt>
                <c:pt idx="4">
                  <c:v>Cirrhosis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95.8</c:v>
                </c:pt>
                <c:pt idx="1">
                  <c:v>94.7</c:v>
                </c:pt>
                <c:pt idx="2">
                  <c:v>96.8</c:v>
                </c:pt>
                <c:pt idx="3">
                  <c:v>96.6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D6A-0F4B-B5D0-DD87207168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77965400"/>
        <c:axId val="1854759256"/>
      </c:barChart>
      <c:catAx>
        <c:axId val="1877965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547592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547592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9.8811606882473028E-3"/>
              <c:y val="3.342757706757244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crossAx val="1877965400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1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131116-A80C-D943-92A9-B0AF257E745D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0" dirty="0">
                <a:solidFill>
                  <a:srgbClr val="001D48"/>
                </a:solidFill>
              </a:rPr>
              <a:t>Ledipasvir-Sofosbuvir in GT1 or GT4 and HIV Coinfection</a:t>
            </a:r>
            <a:br>
              <a:rPr lang="en-US" sz="2100" dirty="0">
                <a:solidFill>
                  <a:srgbClr val="001D48"/>
                </a:solidFill>
              </a:rPr>
            </a:br>
            <a:r>
              <a:rPr lang="en-US" sz="2700" dirty="0">
                <a:solidFill>
                  <a:srgbClr val="001D48"/>
                </a:solidFill>
              </a:rPr>
              <a:t>ION-4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C6A465D-0198-B445-A7DA-4683ADD36B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190917-456C-7741-BEDC-9B977FF6D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Treatment Naïve and Treatment Experienced, Phase 3</a:t>
            </a:r>
          </a:p>
        </p:txBody>
      </p:sp>
    </p:spTree>
    <p:extLst>
      <p:ext uri="{BB962C8B-B14F-4D97-AF65-F5344CB8AC3E}">
        <p14:creationId xmlns:p14="http://schemas.microsoft.com/office/powerpoint/2010/main" val="4109788038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in GT1 or GT4 with HIV Coinfection</a:t>
            </a:r>
            <a:br>
              <a:rPr lang="en-US" sz="2000" dirty="0"/>
            </a:br>
            <a:r>
              <a:rPr lang="en-US" sz="2000" dirty="0"/>
              <a:t>ION-4 Trial: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73192-75E0-E246-977E-7BE65B3A4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166760"/>
            <a:ext cx="8229600" cy="3297085"/>
          </a:xfrm>
        </p:spPr>
        <p:txBody>
          <a:bodyPr>
            <a:noAutofit/>
          </a:bodyPr>
          <a:lstStyle/>
          <a:p>
            <a:pPr marL="210312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latin typeface="Arial" pitchFamily="22" charset="0"/>
              </a:rPr>
              <a:t>: Open-label, single group, phase 3 trial, using ledipasvir-sofosbuvir for 12 weeks in treatment-naïve or treatment-experienced patients with GT 1 or 4 and HIV coinfection</a:t>
            </a:r>
          </a:p>
          <a:p>
            <a:pPr marL="210312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Setting</a:t>
            </a:r>
            <a:r>
              <a:rPr lang="en-US" sz="1500" dirty="0">
                <a:latin typeface="Arial" pitchFamily="22" charset="0"/>
              </a:rPr>
              <a:t>: multicenter in United States, Canada, New Zealand</a:t>
            </a:r>
          </a:p>
          <a:p>
            <a:pPr marL="210312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Entry Criteria</a:t>
            </a:r>
          </a:p>
          <a:p>
            <a:pPr marL="376047" lvl="1" defTabSz="457200" fontAlgn="base">
              <a:lnSpc>
                <a:spcPts val="1900"/>
              </a:lnSpc>
              <a:spcBef>
                <a:spcPts val="600"/>
              </a:spcBef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latin typeface="Arial" pitchFamily="22" charset="0"/>
              </a:rPr>
              <a:t>Chronic HCV Genotype 1 or 4</a:t>
            </a:r>
          </a:p>
          <a:p>
            <a:pPr marL="376047" lvl="1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Treatment-naïve or treatment-experienced</a:t>
            </a:r>
          </a:p>
          <a:p>
            <a:pPr marL="376047" lvl="1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Noncirrhotic or compensated cirrhosis</a:t>
            </a:r>
          </a:p>
          <a:p>
            <a:pPr marL="376047" lvl="1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Platelet count &gt;50,000/mm</a:t>
            </a:r>
            <a:r>
              <a:rPr lang="en-US" sz="1500" baseline="30000" dirty="0">
                <a:solidFill>
                  <a:schemeClr val="tx1"/>
                </a:solidFill>
                <a:latin typeface="Arial" pitchFamily="22" charset="0"/>
              </a:rPr>
              <a:t>3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, hemoglobin ≥10 mg/dL, CrCl ≥60 mL/min</a:t>
            </a:r>
          </a:p>
          <a:p>
            <a:pPr marL="376047" lvl="1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Stable ARV with HIV RNA &lt;50 mL and CD4 count &gt;100 cells/mm</a:t>
            </a:r>
            <a:r>
              <a:rPr lang="en-US" sz="1500" baseline="30000" dirty="0">
                <a:solidFill>
                  <a:schemeClr val="tx1"/>
                </a:solidFill>
                <a:latin typeface="Arial" pitchFamily="22" charset="0"/>
              </a:rPr>
              <a:t>3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 </a:t>
            </a:r>
          </a:p>
          <a:p>
            <a:pPr marL="376047" lvl="1" defTabSz="457200" fontAlgn="base">
              <a:lnSpc>
                <a:spcPts val="19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ARV Regimens: tenofovir DF-emtricitabine + [efavirenz, rilpivirine, or raltegravir]</a:t>
            </a:r>
          </a:p>
          <a:p>
            <a:pPr marL="210312" defTabSz="457200" fontAlgn="base">
              <a:lnSpc>
                <a:spcPts val="16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SVR12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06061646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in GT1 or GT4 with HIV Coinfection</a:t>
            </a:r>
            <a:br>
              <a:rPr lang="en-US" sz="2000" dirty="0"/>
            </a:br>
            <a:r>
              <a:rPr lang="en-US" sz="2000" dirty="0"/>
              <a:t>ION-4 Trial: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552310" y="2457450"/>
            <a:ext cx="2400300" cy="556975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/>
                <a:cs typeface="Arial"/>
              </a:rPr>
              <a:t>Ledipasvir- Sofosbuvir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38416" y="1049820"/>
            <a:ext cx="6871718" cy="386328"/>
            <a:chOff x="-6113" y="1362488"/>
            <a:chExt cx="9162291" cy="515104"/>
          </a:xfrm>
        </p:grpSpPr>
        <p:sp>
          <p:nvSpPr>
            <p:cNvPr id="25" name="Rectangle 24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48420" y="143717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9934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010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187060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2737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78840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507043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1137788" y="3771900"/>
            <a:ext cx="6871716" cy="5829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80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Ledipasvir-sofosbuvir (90/400 mg): fixed dose combination; one pill once daily</a:t>
            </a:r>
            <a:br>
              <a:rPr lang="en-US" sz="105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050" b="1" dirty="0">
                <a:latin typeface="Arial"/>
                <a:cs typeface="Arial"/>
              </a:rPr>
              <a:t>Antiretrovirals allowed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: tenofovir DF-emtricitabine plus either efavirenz, rilpivirine, or raltegravir   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952610" y="2733985"/>
            <a:ext cx="24003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996009" y="2576650"/>
            <a:ext cx="703913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53500" y="2457450"/>
            <a:ext cx="1028700" cy="557784"/>
          </a:xfrm>
          <a:prstGeom prst="rect">
            <a:avLst/>
          </a:prstGeom>
          <a:solidFill>
            <a:srgbClr val="454545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rtlCol="0" anchor="ctr"/>
          <a:lstStyle/>
          <a:p>
            <a:pPr algn="ctr"/>
            <a:r>
              <a:rPr lang="en-US" sz="1350" dirty="0">
                <a:latin typeface="Arial"/>
                <a:cs typeface="Arial"/>
              </a:rPr>
              <a:t>GT 1 or 4</a:t>
            </a:r>
            <a:br>
              <a:rPr lang="en-US" sz="1350" dirty="0">
                <a:latin typeface="Arial"/>
                <a:cs typeface="Arial"/>
              </a:rPr>
            </a:br>
            <a:r>
              <a:rPr lang="en-US" sz="1350" dirty="0">
                <a:latin typeface="Arial"/>
                <a:cs typeface="Arial"/>
              </a:rPr>
              <a:t>n = 335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03440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Ledipasvir-Sofosbuvir</a:t>
            </a:r>
            <a:r>
              <a:rPr lang="en-US" sz="2000" dirty="0"/>
              <a:t> in GT1 or GT4 with HIV </a:t>
            </a:r>
            <a:r>
              <a:rPr lang="en-US" sz="2000" dirty="0" err="1"/>
              <a:t>Coinfection</a:t>
            </a:r>
            <a:br>
              <a:rPr lang="en-US" sz="2000" dirty="0"/>
            </a:br>
            <a:r>
              <a:rPr lang="en-US" sz="2000" dirty="0"/>
              <a:t>ION-4 Trial: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124076"/>
              </p:ext>
            </p:extLst>
          </p:nvPr>
        </p:nvGraphicFramePr>
        <p:xfrm>
          <a:off x="457200" y="1016954"/>
          <a:ext cx="8229602" cy="365760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1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Ledipasvir-Sofosbuvir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335)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86C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age, years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 (82)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African American,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(34)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 or Latino, n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(17)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BMI, kg/m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IL28B CC, n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(24)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 (98)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treatment experienced, n (%)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 (55)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Cirrhosis, n (%)</a:t>
                      </a: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(20)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HCV RNA, log</a:t>
                      </a:r>
                      <a:r>
                        <a:rPr lang="en-US" sz="12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 ± 0.6</a:t>
                      </a:r>
                    </a:p>
                  </a:txBody>
                  <a:tcPr marL="54864" marR="34290" marT="34290" marB="34290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CD4 Count, cells/mm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(range)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 (100-2069)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297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Ledipasvir-Sofosbuvir</a:t>
            </a:r>
            <a:r>
              <a:rPr lang="en-US" sz="2000" dirty="0"/>
              <a:t> in GT1 or GT4 with HIV </a:t>
            </a:r>
            <a:r>
              <a:rPr lang="en-US" sz="2000" dirty="0" err="1"/>
              <a:t>Coinfection</a:t>
            </a:r>
            <a:br>
              <a:rPr lang="en-US" sz="2000" dirty="0"/>
            </a:br>
            <a:r>
              <a:rPr lang="en-US" sz="2000" dirty="0"/>
              <a:t>ION-4 Trial: Antiretroviral Regimens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34869"/>
              </p:ext>
            </p:extLst>
          </p:nvPr>
        </p:nvGraphicFramePr>
        <p:xfrm>
          <a:off x="457200" y="1008397"/>
          <a:ext cx="8229599" cy="365760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518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1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337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ION-4: HIV Antiretroviral Regimen</a:t>
                      </a:r>
                    </a:p>
                  </a:txBody>
                  <a:tcPr marL="137160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353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0" baseline="0" dirty="0">
                        <a:solidFill>
                          <a:schemeClr val="bg1"/>
                        </a:solidFill>
                        <a:cs typeface="Arial" pitchFamily="34" charset="0"/>
                      </a:endParaRP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Antiretroviral Agent</a:t>
                      </a:r>
                    </a:p>
                  </a:txBody>
                  <a:tcPr marL="54864" marR="34290" marT="34290" marB="34290" anchor="ctr" horzOverflow="overflow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7A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Antiretroviral Received </a:t>
                      </a:r>
                      <a:br>
                        <a:rPr lang="en-US" sz="14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335)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7A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9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Tenofovir DF-emtricitabine-efavirenz</a:t>
                      </a:r>
                    </a:p>
                  </a:txBody>
                  <a:tcPr marL="27432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(48)</a:t>
                      </a:r>
                    </a:p>
                  </a:txBody>
                  <a:tcPr marL="54864" marR="34290"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9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Tenofovir DF-emtricitabine-rilpivirine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(9)</a:t>
                      </a:r>
                    </a:p>
                  </a:txBody>
                  <a:tcPr marL="54864" marR="34290"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9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Tenofovir DF-emtricitabine +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Raltegravir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20" marR="34290" marT="34290" marB="3429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 (44)</a:t>
                      </a:r>
                    </a:p>
                  </a:txBody>
                  <a:tcPr marL="54864" marR="34290"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7540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/>
              <a:t>Ledipasvir-Sofosbuvir in GT1 or GT4 with HIV Coinfection</a:t>
            </a:r>
            <a:br>
              <a:rPr lang="en-US" sz="2000" dirty="0"/>
            </a:br>
            <a:r>
              <a:rPr lang="en-US" sz="2000" dirty="0"/>
              <a:t>ION-4 Trial: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ION-4: SVR12 Results by Genotype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917504"/>
              </p:ext>
            </p:extLst>
          </p:nvPr>
        </p:nvGraphicFramePr>
        <p:xfrm>
          <a:off x="461010" y="1534898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2012354" y="3650310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321/335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8571" y="3650309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240/250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66885" y="3650308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74/77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15199" y="3650307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C17DE-8BD3-2798-8890-970F636A46BE}"/>
              </a:ext>
            </a:extLst>
          </p:cNvPr>
          <p:cNvSpPr/>
          <p:nvPr/>
        </p:nvSpPr>
        <p:spPr>
          <a:xfrm>
            <a:off x="3537567" y="2011407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93-98)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7D5CC0-3430-CE2F-A686-CA25A5F050D1}"/>
              </a:ext>
            </a:extLst>
          </p:cNvPr>
          <p:cNvSpPr/>
          <p:nvPr/>
        </p:nvSpPr>
        <p:spPr>
          <a:xfrm>
            <a:off x="5297340" y="1989167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89-99)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7138C0-070A-6822-6593-0D4AF81E273C}"/>
              </a:ext>
            </a:extLst>
          </p:cNvPr>
          <p:cNvSpPr/>
          <p:nvPr/>
        </p:nvSpPr>
        <p:spPr>
          <a:xfrm>
            <a:off x="7067649" y="1951843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66-100)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4061DE-7B46-33B2-378E-82C70A244D33}"/>
              </a:ext>
            </a:extLst>
          </p:cNvPr>
          <p:cNvSpPr/>
          <p:nvPr/>
        </p:nvSpPr>
        <p:spPr>
          <a:xfrm>
            <a:off x="1776366" y="2031700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93-98)</a:t>
            </a:r>
          </a:p>
        </p:txBody>
      </p:sp>
    </p:spTree>
    <p:extLst>
      <p:ext uri="{BB962C8B-B14F-4D97-AF65-F5344CB8AC3E}">
        <p14:creationId xmlns:p14="http://schemas.microsoft.com/office/powerpoint/2010/main" val="397325023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Ledipasvir-Sofosbuvir</a:t>
            </a:r>
            <a:r>
              <a:rPr lang="en-US" sz="2000" dirty="0"/>
              <a:t> in GT1 or GT4 with HIV </a:t>
            </a:r>
            <a:r>
              <a:rPr lang="en-US" sz="2000" dirty="0" err="1"/>
              <a:t>Coinfection</a:t>
            </a:r>
            <a:br>
              <a:rPr lang="en-US" sz="2000" dirty="0"/>
            </a:br>
            <a:r>
              <a:rPr lang="en-US" sz="2000" dirty="0"/>
              <a:t>ION-4 Trial: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ION-4: SVR12 Results by Prior Treatment Status and Cirrhosis Status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308218"/>
              </p:ext>
            </p:extLst>
          </p:nvPr>
        </p:nvGraphicFramePr>
        <p:xfrm>
          <a:off x="461010" y="1534898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949679" y="4111523"/>
            <a:ext cx="2674373" cy="362154"/>
          </a:xfrm>
          <a:prstGeom prst="rect">
            <a:avLst/>
          </a:prstGeom>
          <a:solidFill>
            <a:srgbClr val="626442"/>
          </a:solidFill>
          <a:ln w="6350" cmpd="sng">
            <a:noFill/>
            <a:miter lim="800000"/>
            <a:headEnd/>
            <a:tailEnd/>
          </a:ln>
          <a:effectLst/>
        </p:spPr>
        <p:txBody>
          <a:bodyPr wrap="none" lIns="68580" anchor="ctr"/>
          <a:lstStyle/>
          <a:p>
            <a:pPr algn="ctr">
              <a:lnSpc>
                <a:spcPts val="1350"/>
              </a:lnSpc>
            </a:pP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Prior Treatment Status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781368" y="4111523"/>
            <a:ext cx="2674373" cy="362154"/>
          </a:xfrm>
          <a:prstGeom prst="rect">
            <a:avLst/>
          </a:prstGeom>
          <a:solidFill>
            <a:srgbClr val="40292A"/>
          </a:solidFill>
          <a:ln w="6350" cmpd="sng">
            <a:noFill/>
            <a:miter lim="800000"/>
            <a:headEnd/>
            <a:tailEnd/>
          </a:ln>
          <a:effectLst/>
        </p:spPr>
        <p:txBody>
          <a:bodyPr wrap="none" lIns="68580" anchor="ctr"/>
          <a:lstStyle/>
          <a:p>
            <a:pPr algn="ctr">
              <a:lnSpc>
                <a:spcPts val="1350"/>
              </a:lnSpc>
            </a:pPr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Cirrhosis Status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62038" y="3437485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321/335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86036" y="3431341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143/150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22412" y="3425197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179/185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50242" y="3425196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259/268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74240" y="3425196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63/67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03467-7D58-D8C1-DD8A-D1540C0AD613}"/>
              </a:ext>
            </a:extLst>
          </p:cNvPr>
          <p:cNvSpPr/>
          <p:nvPr/>
        </p:nvSpPr>
        <p:spPr>
          <a:xfrm>
            <a:off x="2965933" y="2021867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91-98)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4BAABB-C686-CB1A-5CB1-CE8E4D71B51A}"/>
              </a:ext>
            </a:extLst>
          </p:cNvPr>
          <p:cNvSpPr/>
          <p:nvPr/>
        </p:nvSpPr>
        <p:spPr>
          <a:xfrm>
            <a:off x="4388774" y="1973603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93-99)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1B86BA-2AFA-FC5E-D87E-1DAD232236D4}"/>
              </a:ext>
            </a:extLst>
          </p:cNvPr>
          <p:cNvSpPr/>
          <p:nvPr/>
        </p:nvSpPr>
        <p:spPr>
          <a:xfrm>
            <a:off x="5812265" y="1994135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94-99)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BDCF00-67FD-7398-5A49-2801D2C44388}"/>
              </a:ext>
            </a:extLst>
          </p:cNvPr>
          <p:cNvSpPr/>
          <p:nvPr/>
        </p:nvSpPr>
        <p:spPr>
          <a:xfrm>
            <a:off x="1524430" y="2031700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93-98)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B624D3-201F-F6FB-7E25-9BD42AC36F6E}"/>
              </a:ext>
            </a:extLst>
          </p:cNvPr>
          <p:cNvSpPr/>
          <p:nvPr/>
        </p:nvSpPr>
        <p:spPr>
          <a:xfrm>
            <a:off x="7219981" y="2043510"/>
            <a:ext cx="119431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85-98)</a:t>
            </a:r>
          </a:p>
        </p:txBody>
      </p:sp>
    </p:spTree>
    <p:extLst>
      <p:ext uri="{BB962C8B-B14F-4D97-AF65-F5344CB8AC3E}">
        <p14:creationId xmlns:p14="http://schemas.microsoft.com/office/powerpoint/2010/main" val="90066321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Ledipasvir-Sofosbuvir</a:t>
            </a:r>
            <a:r>
              <a:rPr lang="en-US" sz="2000" dirty="0"/>
              <a:t> in GT1 or GT4 with HIV </a:t>
            </a:r>
            <a:r>
              <a:rPr lang="en-US" sz="2000" dirty="0" err="1"/>
              <a:t>Coinfection</a:t>
            </a:r>
            <a:br>
              <a:rPr lang="en-US" sz="2000" dirty="0"/>
            </a:br>
            <a:r>
              <a:rPr lang="en-US" sz="2000" dirty="0"/>
              <a:t>ION-4 Trial: Adverse Effects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475331"/>
              </p:ext>
            </p:extLst>
          </p:nvPr>
        </p:nvGraphicFramePr>
        <p:xfrm>
          <a:off x="457196" y="1016947"/>
          <a:ext cx="8225330" cy="365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2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74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Ledipasvir-Sofosbuvir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</a:t>
                      </a:r>
                      <a:b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</a:b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</a:t>
                      </a: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335</a:t>
                      </a: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Discontinuation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due to adverse event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 3-4 Adverse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(4%)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Adverse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Event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(2%)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(25%)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(21%)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Diarrhea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(11%)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Nausea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(10%)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Arthralgia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(7%)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 respiratory tract infection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(5%)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Vomiting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(4%)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05"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Muscle spasms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(3%)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84561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Ledipasvir-Sofosbuvir</a:t>
            </a:r>
            <a:r>
              <a:rPr lang="en-US" sz="2000" dirty="0"/>
              <a:t> in GT1 or GT4 with HIV </a:t>
            </a:r>
            <a:r>
              <a:rPr lang="en-US" sz="2000" dirty="0" err="1"/>
              <a:t>Coinfection</a:t>
            </a:r>
            <a:br>
              <a:rPr lang="en-US" sz="2000" dirty="0"/>
            </a:br>
            <a:r>
              <a:rPr lang="en-US" sz="2000" dirty="0"/>
              <a:t>ION-4 Trial: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Naggie</a:t>
            </a:r>
            <a:r>
              <a:rPr lang="en-US" dirty="0"/>
              <a:t> S, et al. N </a:t>
            </a:r>
            <a:r>
              <a:rPr lang="en-US" dirty="0" err="1"/>
              <a:t>Engl</a:t>
            </a:r>
            <a:r>
              <a:rPr lang="en-US" dirty="0"/>
              <a:t> J Med 2015;378:705-13.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680AE-A728-E045-801E-52ED7C6C3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2076449"/>
            <a:ext cx="9144000" cy="99866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/>
                <a:cs typeface="Arial"/>
              </a:rPr>
              <a:t>Conclusions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“</a:t>
            </a:r>
            <a:r>
              <a:rPr lang="en-US" dirty="0">
                <a:latin typeface="Arial"/>
                <a:cs typeface="Arial"/>
              </a:rPr>
              <a:t>Ledipasvir and sofosbuvir for 12 weeks provided high rates of sustained virologic response in patients coinfected with HIV-1 and HCV genotype 1 or 4.”</a:t>
            </a:r>
          </a:p>
        </p:txBody>
      </p:sp>
    </p:spTree>
    <p:extLst>
      <p:ext uri="{BB962C8B-B14F-4D97-AF65-F5344CB8AC3E}">
        <p14:creationId xmlns:p14="http://schemas.microsoft.com/office/powerpoint/2010/main" val="175457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51362</TotalTime>
  <Words>755</Words>
  <Application>Microsoft Macintosh PowerPoint</Application>
  <PresentationFormat>On-screen Show (16:9)</PresentationFormat>
  <Paragraphs>121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Ledipasvir-Sofosbuvir in GT1 or GT4 and HIV Coinfection ION-4</vt:lpstr>
      <vt:lpstr>Ledipasvir-Sofosbuvir in GT1 or GT4 with HIV Coinfection ION-4 Trial: Features</vt:lpstr>
      <vt:lpstr>Ledipasvir-Sofosbuvir in GT1 or GT4 with HIV Coinfection ION-4 Trial: Study Design</vt:lpstr>
      <vt:lpstr>Ledipasvir-Sofosbuvir in GT1 or GT4 with HIV Coinfection ION-4 Trial: Baseline Characteristics</vt:lpstr>
      <vt:lpstr>Ledipasvir-Sofosbuvir in GT1 or GT4 with HIV Coinfection ION-4 Trial: Antiretroviral Regimens</vt:lpstr>
      <vt:lpstr>Ledipasvir-Sofosbuvir in GT1 or GT4 with HIV Coinfection ION-4 Trial: Results</vt:lpstr>
      <vt:lpstr>Ledipasvir-Sofosbuvir in GT1 or GT4 with HIV Coinfection ION-4 Trial: Results</vt:lpstr>
      <vt:lpstr>Ledipasvir-Sofosbuvir in GT1 or GT4 with HIV Coinfection ION-4 Trial: Adverse Effects</vt:lpstr>
      <vt:lpstr>Ledipasvir-Sofosbuvir in GT1 or GT4 with HIV Coinfection ION-4 Trial: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1542</cp:revision>
  <cp:lastPrinted>2019-10-21T18:40:24Z</cp:lastPrinted>
  <dcterms:created xsi:type="dcterms:W3CDTF">2010-11-28T05:36:22Z</dcterms:created>
  <dcterms:modified xsi:type="dcterms:W3CDTF">2022-07-05T16:40:14Z</dcterms:modified>
</cp:coreProperties>
</file>