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68" r:id="rId2"/>
    <p:sldId id="562" r:id="rId3"/>
    <p:sldId id="552" r:id="rId4"/>
    <p:sldId id="563" r:id="rId5"/>
    <p:sldId id="569" r:id="rId6"/>
    <p:sldId id="570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E5E"/>
    <a:srgbClr val="F0EADC"/>
    <a:srgbClr val="86775B"/>
    <a:srgbClr val="684664"/>
    <a:srgbClr val="508AA1"/>
    <a:srgbClr val="375D6C"/>
    <a:srgbClr val="DFDFDF"/>
    <a:srgbClr val="C9C9C9"/>
    <a:srgbClr val="E7E7E7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71" autoAdjust="0"/>
    <p:restoredTop sz="94636" autoAdjust="0"/>
  </p:normalViewPr>
  <p:slideViewPr>
    <p:cSldViewPr showGuides="1">
      <p:cViewPr>
        <p:scale>
          <a:sx n="112" d="100"/>
          <a:sy n="112" d="100"/>
        </p:scale>
        <p:origin x="-1552" y="-1504"/>
      </p:cViewPr>
      <p:guideLst>
        <p:guide orient="horz" pos="424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772253164995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rgbClr val="375D6C"/>
                </a:gs>
                <a:gs pos="100000">
                  <a:srgbClr val="508AA1"/>
                </a:gs>
              </a:gsLst>
              <a:lin ang="16200000" scaled="0"/>
              <a:tileRect/>
            </a:gra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≤ 30</c:v>
                </c:pt>
                <c:pt idx="1">
                  <c:v>31-45</c:v>
                </c:pt>
                <c:pt idx="2">
                  <c:v>&gt;45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88.2</c:v>
                </c:pt>
                <c:pt idx="1">
                  <c:v>80.9</c:v>
                </c:pt>
                <c:pt idx="2">
                  <c:v>81.6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794335336"/>
        <c:axId val="1794600968"/>
      </c:barChart>
      <c:catAx>
        <c:axId val="1794335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Estimated</a:t>
                </a:r>
                <a:r>
                  <a:rPr lang="en-US" baseline="0" dirty="0" smtClean="0"/>
                  <a:t> Glomerular Filtration Rate (</a:t>
                </a:r>
                <a:r>
                  <a:rPr lang="en-US" baseline="0" dirty="0" err="1" smtClean="0"/>
                  <a:t>eGFR</a:t>
                </a:r>
                <a:r>
                  <a:rPr lang="en-US" baseline="0" dirty="0" smtClean="0"/>
                  <a:t> mL/min/1.73 m</a:t>
                </a:r>
                <a:r>
                  <a:rPr lang="en-US" baseline="30000" dirty="0" smtClean="0"/>
                  <a:t>2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54881412550704"/>
              <c:y val="0.902550086509644"/>
            </c:manualLayout>
          </c:layout>
          <c:overlay val="0"/>
        </c:title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7946009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9460096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830994989262706"/>
              <c:y val="0.086863019485061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9433533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2828838873017"/>
          <c:y val="0.0951614175823517"/>
          <c:w val="0.893822613987411"/>
          <c:h val="0.774314259918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000000">
                <a:lumMod val="50000"/>
                <a:lumOff val="50000"/>
              </a:srgbClr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SOF/PEG/RBV</c:v>
                </c:pt>
                <c:pt idx="1">
                  <c:v>SOF/RBV</c:v>
                </c:pt>
                <c:pt idx="2">
                  <c:v>SOF/SMV</c:v>
                </c:pt>
                <c:pt idx="3">
                  <c:v>SOF/SMV/RBV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81.0</c:v>
                </c:pt>
                <c:pt idx="1">
                  <c:v>75.0</c:v>
                </c:pt>
                <c:pt idx="2">
                  <c:v>87.0</c:v>
                </c:pt>
                <c:pt idx="3">
                  <c:v>81.0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eGFR ≤45*</c:v>
                </c:pt>
              </c:strCache>
            </c:strRef>
          </c:tx>
          <c:spPr>
            <a:solidFill>
              <a:srgbClr val="2A5988"/>
            </a:solidFill>
            <a:ln>
              <a:solidFill>
                <a:srgbClr val="326496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SOF/PEG/RBV</c:v>
                </c:pt>
                <c:pt idx="1">
                  <c:v>SOF/RBV</c:v>
                </c:pt>
                <c:pt idx="2">
                  <c:v>SOF/SMV</c:v>
                </c:pt>
                <c:pt idx="3">
                  <c:v>SOF/SMV/RBV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50.0</c:v>
                </c:pt>
                <c:pt idx="1">
                  <c:v>86.0</c:v>
                </c:pt>
                <c:pt idx="2">
                  <c:v>80.0</c:v>
                </c:pt>
                <c:pt idx="3">
                  <c:v>100.0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eGFR &gt;45*</c:v>
                </c:pt>
              </c:strCache>
            </c:strRef>
          </c:tx>
          <c:spPr>
            <a:solidFill>
              <a:srgbClr val="86775B"/>
            </a:solidFill>
            <a:ln>
              <a:solidFill>
                <a:srgbClr val="86775B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SOF/PEG/RBV</c:v>
                </c:pt>
                <c:pt idx="1">
                  <c:v>SOF/RBV</c:v>
                </c:pt>
                <c:pt idx="2">
                  <c:v>SOF/SMV</c:v>
                </c:pt>
                <c:pt idx="3">
                  <c:v>SOF/SMV/RBV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82.0</c:v>
                </c:pt>
                <c:pt idx="1">
                  <c:v>74.0</c:v>
                </c:pt>
                <c:pt idx="2">
                  <c:v>87.0</c:v>
                </c:pt>
                <c:pt idx="3">
                  <c:v>80.0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8867768"/>
        <c:axId val="1872214280"/>
      </c:barChart>
      <c:catAx>
        <c:axId val="18688677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8722142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7221428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>
                    <a:latin typeface="Arial"/>
                    <a:cs typeface="Arial"/>
                  </a:rPr>
                  <a:t>Patients with </a:t>
                </a:r>
                <a:r>
                  <a:rPr lang="en-US" sz="1400" dirty="0" smtClean="0">
                    <a:latin typeface="Arial"/>
                    <a:cs typeface="Arial"/>
                  </a:rPr>
                  <a:t>SVR 12 </a:t>
                </a:r>
                <a:r>
                  <a:rPr lang="en-US" sz="14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093535874387383"/>
              <c:y val="0.14762710219347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  <a:effectLst/>
        </c:spPr>
        <c:txPr>
          <a:bodyPr/>
          <a:lstStyle/>
          <a:p>
            <a:pPr>
              <a:defRPr sz="1400"/>
            </a:pPr>
            <a:endParaRPr lang="en-US"/>
          </a:p>
        </c:txPr>
        <c:crossAx val="186886776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37435602629317"/>
          <c:y val="0.0"/>
          <c:w val="0.546340208580122"/>
          <c:h val="0.08072646229095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92314501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  <p:sldLayoutId id="2147483698" r:id="rId17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Sofosbuvir</a:t>
            </a:r>
            <a:r>
              <a:rPr lang="en-US" sz="2000" dirty="0" smtClean="0"/>
              <a:t>-Containing Regimens in Patients with Renal Disease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HCV TARGET (Renal)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3b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Experienced</a:t>
            </a: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Source: </a:t>
            </a:r>
            <a:r>
              <a:rPr lang="en-US" sz="1400" dirty="0" err="1"/>
              <a:t>Saxena</a:t>
            </a:r>
            <a:r>
              <a:rPr lang="en-US" sz="1400" dirty="0"/>
              <a:t> V, et al.  Liver Int. 2016;36:807-16.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43800" y="1828800"/>
            <a:ext cx="1615438" cy="362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Renal Disease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00258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Saxena</a:t>
            </a:r>
            <a:r>
              <a:rPr lang="en-US" dirty="0"/>
              <a:t> V, et al.  </a:t>
            </a:r>
            <a:r>
              <a:rPr lang="en-US" dirty="0" smtClean="0"/>
              <a:t>Liver Int. 2016;36:807-16.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Sofosbuvir-Containing Regimens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Patients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 Renal Disease 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HCV-TARGET Trial: Study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87926"/>
              </p:ext>
            </p:extLst>
          </p:nvPr>
        </p:nvGraphicFramePr>
        <p:xfrm>
          <a:off x="514350" y="1600200"/>
          <a:ext cx="8115300" cy="40386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HCV-Target and Patients with Renal Disease: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6337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Longitudinal, treatment cohort study with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sofosbuvir-containing regimens, including patients with renal disease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56 centers in US, Germany, and Canada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treated with sofosbuvir-containing regimen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 or older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Includes patients with baseline renal insufficiency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Includes patients with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Efficacy (SVR12) and safety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8570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Sofosbuvir-Containing Regimens in Patients with Renal Disease </a:t>
            </a:r>
            <a:r>
              <a:rPr lang="en-US" sz="2400" dirty="0" smtClean="0">
                <a:solidFill>
                  <a:srgbClr val="F0EADC"/>
                </a:solidFill>
              </a:rPr>
              <a:t/>
            </a:r>
            <a:br>
              <a:rPr lang="en-US" sz="24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HCV </a:t>
            </a:r>
            <a:r>
              <a:rPr lang="en-US" sz="2400" dirty="0"/>
              <a:t>-TARGET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HCV TARGET: SVR12, by Baseline 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eGFR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Saxena</a:t>
            </a:r>
            <a:r>
              <a:rPr lang="en-US" dirty="0"/>
              <a:t> V, et al.  Liver Int. 2016;36:807-16.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482505"/>
              </p:ext>
            </p:extLst>
          </p:nvPr>
        </p:nvGraphicFramePr>
        <p:xfrm>
          <a:off x="382588" y="19050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2109160" y="50292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15/17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23760" y="50292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38/47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36440" y="5029200"/>
            <a:ext cx="131891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1220/1495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018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Sofosbuvir-Containing Regimens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Patients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 Renal Disease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HCV-TARGET Trial: </a:t>
            </a:r>
            <a:r>
              <a:rPr lang="en-US" sz="2400" dirty="0" smtClean="0"/>
              <a:t>Result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HCV-TARGET Trial: </a:t>
            </a:r>
            <a:r>
              <a:rPr lang="en-US" dirty="0" smtClean="0"/>
              <a:t>SVR12 Results by Baseline </a:t>
            </a:r>
            <a:r>
              <a:rPr lang="en-US" dirty="0" err="1" smtClean="0"/>
              <a:t>eGFR</a:t>
            </a:r>
            <a:r>
              <a:rPr lang="en-US" dirty="0" smtClean="0"/>
              <a:t>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Saxena</a:t>
            </a:r>
            <a:r>
              <a:rPr lang="en-US" dirty="0"/>
              <a:t> V, et al.  Liver Int. 2016;36:807-16.</a:t>
            </a: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569838"/>
              </p:ext>
            </p:extLst>
          </p:nvPr>
        </p:nvGraphicFramePr>
        <p:xfrm>
          <a:off x="254359" y="1908072"/>
          <a:ext cx="8610600" cy="400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5980182"/>
            <a:ext cx="9162288" cy="3444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82296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ts val="8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*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eGFR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 units = mL/min/1.73 m</a:t>
            </a:r>
            <a:r>
              <a:rPr lang="en-US" sz="1600" baseline="30000" dirty="0" smtClean="0">
                <a:solidFill>
                  <a:srgbClr val="000000"/>
                </a:solidFill>
                <a:latin typeface="Arial" pitchFamily="22" charset="0"/>
              </a:rPr>
              <a:t>2</a:t>
            </a:r>
            <a:endParaRPr lang="en-US" sz="1600" baseline="300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47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Saxena</a:t>
            </a:r>
            <a:r>
              <a:rPr lang="en-US" dirty="0"/>
              <a:t> V, et al.  Liver Int. 2016;36:807-16.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-Containing Regimens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Patients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Renal Disease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/>
              <a:t>HCV-TARGET Trial: </a:t>
            </a:r>
            <a:r>
              <a:rPr lang="en-US" sz="2700" dirty="0" smtClean="0">
                <a:solidFill>
                  <a:srgbClr val="FFFFFF"/>
                </a:solidFill>
              </a:rPr>
              <a:t>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304770"/>
              </p:ext>
            </p:extLst>
          </p:nvPr>
        </p:nvGraphicFramePr>
        <p:xfrm>
          <a:off x="0" y="2057400"/>
          <a:ext cx="9144000" cy="3210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“Sustained viral clearance was achieved in 83% of patients with renal impairment (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eGFR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≤45 ml/min/1.73 m</a:t>
                      </a:r>
                      <a:r>
                        <a:rPr lang="en-US" sz="2000" b="0" i="0" baseline="300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) treated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sofosbuvir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-containing regimens. However, these patients had higher rates of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anaemia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, worsening renal dysfunction and serious adverse events regardless of use of RBV. Patient with renal impairment require close monitoring and should be treated by providers extensively experienced with SOF-containing regimens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6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54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57783</TotalTime>
  <Words>345</Words>
  <Application>Microsoft Macintosh PowerPoint</Application>
  <PresentationFormat>On-screen Show (4:3)</PresentationFormat>
  <Paragraphs>36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AETC_Master_Template_061510</vt:lpstr>
      <vt:lpstr>Sofosbuvir-Containing Regimens in Patients with Renal Disease HCV TARGET (Renal)</vt:lpstr>
      <vt:lpstr>Sofosbuvir-Containing Regimens in Patients with Renal Disease  HCV-TARGET Trial: Study Features</vt:lpstr>
      <vt:lpstr>Sofosbuvir-Containing Regimens in Patients with Renal Disease  HCV -TARGET</vt:lpstr>
      <vt:lpstr>Sofosbuvir-Containing Regimens in Patients with Renal Disease  HCV-TARGET Trial: Result</vt:lpstr>
      <vt:lpstr>Sofosbuvir-Containing Regimens in Patients with Renal Disease  HCV-TARGET Trial: Conclusions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 S</cp:lastModifiedBy>
  <cp:revision>2901</cp:revision>
  <cp:lastPrinted>2011-04-18T21:48:04Z</cp:lastPrinted>
  <dcterms:created xsi:type="dcterms:W3CDTF">2010-11-28T05:36:22Z</dcterms:created>
  <dcterms:modified xsi:type="dcterms:W3CDTF">2018-06-21T14:51:34Z</dcterms:modified>
</cp:coreProperties>
</file>