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61" r:id="rId2"/>
    <p:sldId id="662" r:id="rId3"/>
    <p:sldId id="663" r:id="rId4"/>
    <p:sldId id="665" r:id="rId5"/>
    <p:sldId id="664" r:id="rId6"/>
    <p:sldId id="666" r:id="rId7"/>
    <p:sldId id="670" r:id="rId8"/>
    <p:sldId id="689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7636482939632498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F495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50651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6E4B7D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C734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</c:v>
                </c:pt>
                <c:pt idx="1">
                  <c:v>GT 1a</c:v>
                </c:pt>
                <c:pt idx="2">
                  <c:v>GT 1b</c:v>
                </c:pt>
                <c:pt idx="3">
                  <c:v>GT 2b</c:v>
                </c:pt>
                <c:pt idx="4">
                  <c:v>GT 3a</c:v>
                </c:pt>
                <c:pt idx="5">
                  <c:v>GT 4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91.3</c:v>
                </c:pt>
                <c:pt idx="1">
                  <c:v>86.6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0734048"/>
        <c:axId val="356760544"/>
      </c:barChart>
      <c:catAx>
        <c:axId val="33073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9465000127411"/>
              <c:y val="0.892284657599617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567605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567605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307340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6018359962286295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F495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A547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C734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Protease Inhibitor</c:v>
                </c:pt>
                <c:pt idx="2">
                  <c:v>NNRTI</c:v>
                </c:pt>
                <c:pt idx="3">
                  <c:v>Raltegravir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91.3</c:v>
                </c:pt>
                <c:pt idx="1">
                  <c:v>88.9</c:v>
                </c:pt>
                <c:pt idx="2">
                  <c:v>87.5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6762784"/>
        <c:axId val="356763344"/>
      </c:barChart>
      <c:catAx>
        <c:axId val="35676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Antiretroviral</a:t>
                </a:r>
                <a:r>
                  <a:rPr lang="en-US" baseline="0" dirty="0" smtClean="0"/>
                  <a:t> Regimen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283069592029099"/>
              <c:y val="0.907436172751132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5676334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5676334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15130040563111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567627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3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Sofosbuvir + Peginterferon+ Ribavirin in HCV-</a:t>
            </a:r>
            <a:r>
              <a:rPr lang="en-US" sz="2400" dirty="0" smtClean="0">
                <a:solidFill>
                  <a:srgbClr val="001D48"/>
                </a:solidFill>
              </a:rPr>
              <a:t>HIV GT 1-4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Rodriguez-Torres M, et al. </a:t>
            </a:r>
            <a:r>
              <a:rPr lang="en-US" sz="1400" dirty="0"/>
              <a:t>J </a:t>
            </a:r>
            <a:r>
              <a:rPr lang="en-US" sz="1400" dirty="0" err="1"/>
              <a:t>Acquir</a:t>
            </a:r>
            <a:r>
              <a:rPr lang="en-US" sz="1400" dirty="0"/>
              <a:t> Immune </a:t>
            </a:r>
            <a:r>
              <a:rPr lang="en-US" sz="1400" dirty="0" err="1"/>
              <a:t>Defic</a:t>
            </a:r>
            <a:r>
              <a:rPr lang="en-US" sz="1400" dirty="0"/>
              <a:t> </a:t>
            </a:r>
            <a:r>
              <a:rPr lang="en-US" sz="1400" dirty="0" err="1"/>
              <a:t>Syndr</a:t>
            </a:r>
            <a:r>
              <a:rPr lang="en-US" sz="1400" dirty="0"/>
              <a:t>. 2015;68:543-9.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3800" y="1828800"/>
            <a:ext cx="1615438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6545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PEG + RBV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48921"/>
              </p:ext>
            </p:extLst>
          </p:nvPr>
        </p:nvGraphicFramePr>
        <p:xfrm>
          <a:off x="478632" y="1447801"/>
          <a:ext cx="8208168" cy="526778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08168"/>
              </a:tblGrid>
              <a:tr h="47480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Sofosbuvir + PEG + RBV for HCV GT 1-6 and HIV Coinfection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91440" marB="914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249595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single-arm,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phase 2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of sofosbuvir plus peginterferon alfa-2a plus ribavirin in HCV GT 1-6 with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 in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Peurto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HIV coinfection; HCV genotype 1-6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 21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treatment 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On antiretroviral therapy for at least 8 weeks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greater than 200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23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GT1 (n=19); GT2 (n=1); GT3 (n=2); GT4 (n=1)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Efficacy (SVR12), safety/tolerability, and impact on HIV</a:t>
                      </a:r>
                    </a:p>
                  </a:txBody>
                  <a:tcPr marL="182880" marR="88898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79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555756"/>
              </p:ext>
            </p:extLst>
          </p:nvPr>
        </p:nvGraphicFramePr>
        <p:xfrm>
          <a:off x="914400" y="1409892"/>
          <a:ext cx="7315200" cy="493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bg1"/>
                          </a:solidFill>
                        </a:rPr>
                        <a:t>Sofosbuvir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+ PEG + RBV for HCV GT 1-4 and HIV </a:t>
                      </a:r>
                      <a:r>
                        <a:rPr lang="en-US" sz="1600" b="0" baseline="0" dirty="0" err="1" smtClean="0">
                          <a:solidFill>
                            <a:schemeClr val="bg1"/>
                          </a:solidFill>
                        </a:rPr>
                        <a:t>Coinfection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36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Baseline Characteristics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Patients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(n=23)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47 (29-59)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18 (78.3)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BMI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26.3 (18.0-46.4)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Race,</a:t>
                      </a:r>
                      <a:r>
                        <a:rPr lang="en-US" sz="1600" baseline="0" dirty="0" smtClean="0"/>
                        <a:t> n (%)</a:t>
                      </a:r>
                      <a:r>
                        <a:rPr lang="en-US" sz="1600" dirty="0" smtClean="0"/>
                        <a:t> 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Black/African</a:t>
                      </a:r>
                      <a:r>
                        <a:rPr lang="en-US" sz="1600" baseline="0" dirty="0" smtClean="0"/>
                        <a:t> American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 (65.2)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8 (34.8)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Genotype, </a:t>
                      </a:r>
                      <a:r>
                        <a:rPr lang="en-US" sz="1600" baseline="0" dirty="0" smtClean="0"/>
                        <a:t>n (%)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1a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(65.2)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4</a:t>
                      </a:r>
                      <a:r>
                        <a:rPr lang="en-US" sz="1600" baseline="0" dirty="0" smtClean="0"/>
                        <a:t> (17.4)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 2b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(4.3)</a:t>
                      </a:r>
                      <a:endParaRPr lang="en-US" sz="1600" dirty="0" smtClean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 3a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 (8.7)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(4.3)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132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Mean CD4 count, cells/mm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562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Demographics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196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P7977-1910 Trial: Antiretroviral Regimens</a:t>
            </a:r>
            <a:endParaRPr lang="en-US" sz="2400" dirty="0"/>
          </a:p>
        </p:txBody>
      </p:sp>
      <p:graphicFrame>
        <p:nvGraphicFramePr>
          <p:cNvPr id="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55578"/>
              </p:ext>
            </p:extLst>
          </p:nvPr>
        </p:nvGraphicFramePr>
        <p:xfrm>
          <a:off x="741490" y="1676400"/>
          <a:ext cx="7664196" cy="39035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08298"/>
                <a:gridCol w="3755898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</a:rPr>
                        <a:t>Sofosbuvir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+ PEG + RBV for HCV GT 1-4 and HIV 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</a:rPr>
                        <a:t>Coinfection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363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4360"/>
                    </a:solidFill>
                  </a:tcPr>
                </a:tc>
              </a:tr>
              <a:tr h="685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Antiretroviral Agent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Treated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23)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4360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Tenofovir-emtricitabine</a:t>
                      </a:r>
                      <a:endParaRPr lang="en-US" sz="18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23 (100%)</a:t>
                      </a:r>
                      <a:endParaRPr lang="en-US" sz="1600" dirty="0"/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dirty="0" err="1" smtClean="0"/>
                        <a:t>Efavirenz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7 (30%)</a:t>
                      </a:r>
                      <a:endParaRPr lang="en-US" sz="1600" dirty="0"/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baseline="0" dirty="0" smtClean="0"/>
                        <a:t>   </a:t>
                      </a:r>
                      <a:r>
                        <a:rPr lang="en-US" sz="1800" baseline="0" dirty="0" err="1" smtClean="0"/>
                        <a:t>Rilpivirine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 (4%)</a:t>
                      </a:r>
                      <a:endParaRPr lang="en-US" sz="1600" dirty="0"/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Atazanavir</a:t>
                      </a:r>
                      <a:r>
                        <a:rPr lang="en-US" sz="1800" baseline="0" dirty="0" smtClean="0"/>
                        <a:t>/ritonavir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5 (22%)</a:t>
                      </a:r>
                      <a:endParaRPr lang="en-US" sz="1600" dirty="0" smtClean="0"/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dirty="0" err="1" smtClean="0"/>
                        <a:t>Darunavir</a:t>
                      </a:r>
                      <a:r>
                        <a:rPr lang="en-US" sz="1800" dirty="0" smtClean="0"/>
                        <a:t>/ritonavir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(17%)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smtClean="0"/>
                        <a:t>   </a:t>
                      </a:r>
                      <a:r>
                        <a:rPr lang="en-US" sz="1800" dirty="0" err="1" smtClean="0"/>
                        <a:t>Raltegravir</a:t>
                      </a:r>
                      <a:endParaRPr lang="en-US" sz="18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 (26%)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12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800600" y="3453904"/>
            <a:ext cx="29565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838936" y="3124201"/>
            <a:ext cx="2961663" cy="634504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Sofosbuvir + Peginterferon + Ribavirin (n = 23)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184" y="3124200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1-4 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Naïve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127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</a:p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 180 mcg per week</a:t>
            </a:r>
          </a:p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26" name="Rectangle 25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4554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77374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7362966" y="324425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10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RBV for 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900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PEG + RBV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SVR12,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17041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95/112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0394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2882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94/106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0390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83449"/>
              </p:ext>
            </p:extLst>
          </p:nvPr>
        </p:nvGraphicFramePr>
        <p:xfrm>
          <a:off x="649288" y="19812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735510" y="4968712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6865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7755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/4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4310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/2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2240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1/1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2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PEG + RBV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SVR12, by Antiretroviral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17041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95/112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0394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2882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94/106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0390" y="5304828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94915"/>
              </p:ext>
            </p:extLst>
          </p:nvPr>
        </p:nvGraphicFramePr>
        <p:xfrm>
          <a:off x="649288" y="19812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2011564" y="4968712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7248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1000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7400" y="4968716"/>
            <a:ext cx="7712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6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8344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Rodriguez-Torres M,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2015;68:543-9.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PEG + RBV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Results: 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269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560"/>
                        </a:lnSpc>
                      </a:pPr>
                      <a:r>
                        <a:rPr lang="en-US" sz="18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 may be coadministered safely with many commonly used antiretrovirals. The addition of sofosbuvir to peginterferon–ribavirin was highly effective as assessed by SVR in HCV/HIV-coinfected patients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0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61829</TotalTime>
  <Words>496</Words>
  <Application>Microsoft Office PowerPoint</Application>
  <PresentationFormat>On-screen Show (4:3)</PresentationFormat>
  <Paragraphs>107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Sofosbuvir + Peginterferon+ Ribavirin in HCV-HIV GT 1-4</vt:lpstr>
      <vt:lpstr>Sofosbuvir + PEG + RBV for HCV-HIV Coinfection Study Features</vt:lpstr>
      <vt:lpstr>PowerPoint Presentation</vt:lpstr>
      <vt:lpstr>PowerPoint Presentation</vt:lpstr>
      <vt:lpstr>PowerPoint Presentation</vt:lpstr>
      <vt:lpstr>Sofosbuvir + PEG + RBV for HCV-HIV Coinfection Results</vt:lpstr>
      <vt:lpstr>Sofosbuvir + PEG + RBV for HCV-HIV Coinfection Results</vt:lpstr>
      <vt:lpstr>Sofosbuvir + PEG + RBV for HCV-HIV Coinfection Results: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3353</cp:revision>
  <cp:lastPrinted>2011-04-18T21:48:04Z</cp:lastPrinted>
  <dcterms:created xsi:type="dcterms:W3CDTF">2010-11-28T05:36:22Z</dcterms:created>
  <dcterms:modified xsi:type="dcterms:W3CDTF">2015-06-17T22:54:20Z</dcterms:modified>
</cp:coreProperties>
</file>