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93" r:id="rId2"/>
    <p:sldId id="699" r:id="rId3"/>
    <p:sldId id="700" r:id="rId4"/>
    <p:sldId id="697" r:id="rId5"/>
    <p:sldId id="703" r:id="rId6"/>
    <p:sldId id="701" r:id="rId7"/>
    <p:sldId id="702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C9"/>
    <a:srgbClr val="CCCE01"/>
    <a:srgbClr val="7D5E5D"/>
    <a:srgbClr val="506E74"/>
    <a:srgbClr val="C3E0D8"/>
    <a:srgbClr val="BED7E0"/>
    <a:srgbClr val="7D5E6D"/>
    <a:srgbClr val="9DD8E5"/>
    <a:srgbClr val="3F565B"/>
    <a:srgbClr val="594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 varScale="1">
        <p:scale>
          <a:sx n="141" d="100"/>
          <a:sy n="141" d="100"/>
        </p:scale>
        <p:origin x="840" y="126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35947712418301"/>
          <c:w val="0.86727392030541595"/>
          <c:h val="0.7261154855643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RBV x 16 wks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71.900000000000006</c:v>
                </c:pt>
                <c:pt idx="1">
                  <c:v>86.7</c:v>
                </c:pt>
                <c:pt idx="2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506E74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85.4</c:v>
                </c:pt>
                <c:pt idx="1">
                  <c:v>100</c:v>
                </c:pt>
                <c:pt idx="2">
                  <c:v>84.1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7D5E5D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92.9</c:v>
                </c:pt>
                <c:pt idx="1">
                  <c:v>93.8</c:v>
                </c:pt>
                <c:pt idx="2">
                  <c:v>92.8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3393680"/>
        <c:axId val="433394240"/>
      </c:barChart>
      <c:catAx>
        <c:axId val="43339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33394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333942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1960577591954699E-3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333936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9.0817164080308294E-2"/>
          <c:y val="2.61437908496732E-2"/>
          <c:w val="0.890203490681167"/>
          <c:h val="9.0842982862436306E-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35947712418301"/>
          <c:w val="0.86727392030541595"/>
          <c:h val="0.7261154855643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RBV x 16 wks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506E74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Sheet1!$C$2:$C$2</c:f>
              <c:numCache>
                <c:formatCode>0.0</c:formatCode>
                <c:ptCount val="1"/>
                <c:pt idx="0">
                  <c:v>84.1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7D5E5D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Sheet1!$D$2:$D$2</c:f>
              <c:numCache>
                <c:formatCode>0.0</c:formatCode>
                <c:ptCount val="1"/>
                <c:pt idx="0">
                  <c:v>92.8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74"/>
        <c:axId val="433397600"/>
        <c:axId val="433398160"/>
      </c:barChart>
      <c:catAx>
        <c:axId val="4333976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33398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33398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1960577591954699E-3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333976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9.0817164080308294E-2"/>
          <c:y val="2.61437908496732E-2"/>
          <c:w val="0.890203490681167"/>
          <c:h val="9.0842982862436306E-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35947712418301"/>
          <c:w val="0.86727392030541595"/>
          <c:h val="0.7261154855643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RBV x 16 wks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Noncirrhotic</c:v>
                </c:pt>
                <c:pt idx="1">
                  <c:v>Cirrhotic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79.8</c:v>
                </c:pt>
                <c:pt idx="1">
                  <c:v>50.9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506E74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Noncirrhotic</c:v>
                </c:pt>
                <c:pt idx="1">
                  <c:v>Cirrhotic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86.5</c:v>
                </c:pt>
                <c:pt idx="1">
                  <c:v>78.599999999999994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7D5E5D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Noncirrhotic</c:v>
                </c:pt>
                <c:pt idx="1">
                  <c:v>Cirrhotic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95.1</c:v>
                </c:pt>
                <c:pt idx="1">
                  <c:v>87.9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433401520"/>
        <c:axId val="433402080"/>
      </c:barChart>
      <c:catAx>
        <c:axId val="43340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334020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334020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1960577591954699E-3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334015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9.0817164080308294E-2"/>
          <c:y val="2.61437908496732E-2"/>
          <c:w val="0.890203490681167"/>
          <c:h val="9.0842982862436306E-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35947712418301"/>
          <c:w val="0.86727392030541595"/>
          <c:h val="0.7261154855643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RBV x 16 wks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Naïve</c:v>
                </c:pt>
                <c:pt idx="1">
                  <c:v>Treatment Experienced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76.900000000000006</c:v>
                </c:pt>
                <c:pt idx="1">
                  <c:v>64.400000000000006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506E74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Naïve</c:v>
                </c:pt>
                <c:pt idx="1">
                  <c:v>Treatment Experienced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88.3</c:v>
                </c:pt>
                <c:pt idx="1">
                  <c:v>79.5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7D5E5D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Naïve</c:v>
                </c:pt>
                <c:pt idx="1">
                  <c:v>Treatment Experienced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94.7</c:v>
                </c:pt>
                <c:pt idx="1">
                  <c:v>90.8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434105472"/>
        <c:axId val="434106032"/>
      </c:barChart>
      <c:catAx>
        <c:axId val="43410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341060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341060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2.1960577591954699E-3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341054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9.0817164080308294E-2"/>
          <c:y val="2.61437908496732E-2"/>
          <c:w val="0.90701662538602801"/>
          <c:h val="9.0842982862436306E-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Sofosbuvir</a:t>
            </a:r>
            <a:r>
              <a:rPr lang="en-US" sz="2800" dirty="0" smtClean="0"/>
              <a:t> + </a:t>
            </a:r>
            <a:r>
              <a:rPr lang="en-US" sz="2800" dirty="0" err="1" smtClean="0"/>
              <a:t>Peginterferon</a:t>
            </a:r>
            <a:r>
              <a:rPr lang="en-US" sz="2800" dirty="0" smtClean="0"/>
              <a:t> + Ribavirin in Genotypes 2 or 3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BOSON Trial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Foster GR,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/>
              <a:t>50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EASL. 2015. Abstract L05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82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</a:t>
            </a:r>
            <a:r>
              <a:rPr lang="en-US" dirty="0" smtClean="0"/>
              <a:t>L05.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BOSON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06931"/>
              </p:ext>
            </p:extLst>
          </p:nvPr>
        </p:nvGraphicFramePr>
        <p:xfrm>
          <a:off x="495300" y="1691046"/>
          <a:ext cx="8115300" cy="38715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BOSON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4667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multicenter, open-label  trial using sofosbuvir and ribavirin with or without peginterferon for treatment naive or experienced patients with chronic HCV genotype 2 or 3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80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2, treatment experienced, with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3, +/- treatment experienced, +/-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Platelet ≥ 60,000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SVR12; safety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068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L05.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Treatment Arms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20979" y="2504633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999232" cy="640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(n= 196)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4" y="3378356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rgbClr val="C3E0D8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RBV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(n=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199)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029197"/>
            <a:ext cx="9180577" cy="1060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alfa-2a: 180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ug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/week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6113" y="1295400"/>
            <a:ext cx="9162291" cy="515104"/>
            <a:chOff x="-6113" y="1371600"/>
            <a:chExt cx="9162291" cy="515104"/>
          </a:xfrm>
        </p:grpSpPr>
        <p:sp>
          <p:nvSpPr>
            <p:cNvPr id="29" name="Rectangle 28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5111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2174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4092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572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4854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83097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7112998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640476" y="2313433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089868" y="4211500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835525" y="3886200"/>
            <a:ext cx="2249614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/RBV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(n=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197)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09365" y="40203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169270"/>
            <a:ext cx="1752600" cy="23682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400" b="1" u="sng" dirty="0" smtClean="0">
                <a:latin typeface="Arial"/>
                <a:cs typeface="Arial"/>
              </a:rPr>
              <a:t>Genotype 2</a:t>
            </a:r>
            <a:br>
              <a:rPr lang="en-US" sz="1400" b="1" u="sng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Prior treatment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Cirrhosis</a:t>
            </a:r>
            <a:br>
              <a:rPr lang="en-US" sz="1400" dirty="0" smtClean="0">
                <a:latin typeface="Arial"/>
                <a:cs typeface="Arial"/>
              </a:rPr>
            </a:br>
            <a:endParaRPr lang="en-US" sz="1400" dirty="0" smtClean="0">
              <a:latin typeface="Arial"/>
              <a:cs typeface="Arial"/>
            </a:endParaRPr>
          </a:p>
          <a:p>
            <a:pPr algn="ctr"/>
            <a:r>
              <a:rPr lang="en-US" sz="1400" b="1" u="sng" dirty="0" smtClean="0">
                <a:latin typeface="Arial"/>
                <a:cs typeface="Arial"/>
              </a:rPr>
              <a:t>Genotype 3</a:t>
            </a:r>
            <a:br>
              <a:rPr lang="en-US" sz="1400" b="1" u="sng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+/- Prior Treatment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+/- Cirrhosis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47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Regimen and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L05.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48118"/>
              </p:ext>
            </p:extLst>
          </p:nvPr>
        </p:nvGraphicFramePr>
        <p:xfrm>
          <a:off x="377820" y="1828800"/>
          <a:ext cx="83089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1643827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141/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36824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170/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199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2912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183/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197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6875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50594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44288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41336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181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0936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153/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50792" y="5107388"/>
            <a:ext cx="579173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166/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181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5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3: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L05.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553340"/>
              </p:ext>
            </p:extLst>
          </p:nvPr>
        </p:nvGraphicFramePr>
        <p:xfrm>
          <a:off x="377821" y="1828803"/>
          <a:ext cx="8455283" cy="430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31"/>
          <p:cNvSpPr/>
          <p:nvPr/>
        </p:nvSpPr>
        <p:spPr>
          <a:xfrm>
            <a:off x="2213564" y="5107389"/>
            <a:ext cx="1182665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128/181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39466" y="5107389"/>
            <a:ext cx="1182665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153/182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65064" y="5107389"/>
            <a:ext cx="1182665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166/181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895600" y="5715000"/>
            <a:ext cx="4038600" cy="461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Patients with Genotype 3 Infection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3: SVR12 by Regimen and Cirrhosis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L05.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089360"/>
              </p:ext>
            </p:extLst>
          </p:nvPr>
        </p:nvGraphicFramePr>
        <p:xfrm>
          <a:off x="377820" y="1828800"/>
          <a:ext cx="83089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1864462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99/124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3913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109/126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9086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117/123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2888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29/57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08243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44/56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74534" y="5181600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51/58</a:t>
            </a:r>
          </a:p>
        </p:txBody>
      </p:sp>
    </p:spTree>
    <p:extLst>
      <p:ext uri="{BB962C8B-B14F-4D97-AF65-F5344CB8AC3E}">
        <p14:creationId xmlns:p14="http://schemas.microsoft.com/office/powerpoint/2010/main" val="2916590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3: SVR12 by Regimen and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Treatment History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50</a:t>
            </a:r>
            <a:r>
              <a:rPr lang="en-US" baseline="30000" dirty="0"/>
              <a:t>th</a:t>
            </a:r>
            <a:r>
              <a:rPr lang="en-US" dirty="0"/>
              <a:t> EASL. 2015. Abstract L05.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94"/>
              </p:ext>
            </p:extLst>
          </p:nvPr>
        </p:nvGraphicFramePr>
        <p:xfrm>
          <a:off x="377820" y="1828800"/>
          <a:ext cx="83089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1864462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70/91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3913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83/94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2598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89/94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2888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58/90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08243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70/88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74534" y="5184651"/>
            <a:ext cx="853490" cy="454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79/87</a:t>
            </a:r>
          </a:p>
        </p:txBody>
      </p:sp>
    </p:spTree>
    <p:extLst>
      <p:ext uri="{BB962C8B-B14F-4D97-AF65-F5344CB8AC3E}">
        <p14:creationId xmlns:p14="http://schemas.microsoft.com/office/powerpoint/2010/main" val="1873799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62455</TotalTime>
  <Words>365</Words>
  <Application>Microsoft Office PowerPoint</Application>
  <PresentationFormat>On-screen Show (4:3)</PresentationFormat>
  <Paragraphs>80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Peginterferon + Ribavirin in Genotypes 2 or 3 BOSON Trial</vt:lpstr>
      <vt:lpstr>Sofosbuvir + Ribavirin +/- Peginterferon for HCV GT 2 or 3 BOSON Trial: Study Features</vt:lpstr>
      <vt:lpstr>Sofosbuvir + Ribavirin +/- Peginterferon for HCV GT 2 or 3 BOSON: Treatment Arms</vt:lpstr>
      <vt:lpstr>Sofosbuvir + Ribavirin +/- Peginterferon for HCV GT 2 or 3 BOSON: Results</vt:lpstr>
      <vt:lpstr>Sofosbuvir + Ribavirin +/- Peginterferon for HCV GT 2 or 3 BOSON: Results</vt:lpstr>
      <vt:lpstr>Sofosbuvir + Ribavirin +/- Peginterferon for HCV GT 2 or 3 BOSON: Results</vt:lpstr>
      <vt:lpstr>Sofosbuvir + Ribavirin +/- Peginterferon for HCV GT 2 or 3 BOSON: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3386</cp:revision>
  <cp:lastPrinted>2011-04-18T21:48:04Z</cp:lastPrinted>
  <dcterms:created xsi:type="dcterms:W3CDTF">2010-11-28T05:36:22Z</dcterms:created>
  <dcterms:modified xsi:type="dcterms:W3CDTF">2015-07-15T18:27:51Z</dcterms:modified>
</cp:coreProperties>
</file>