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647" r:id="rId2"/>
    <p:sldId id="638" r:id="rId3"/>
    <p:sldId id="639" r:id="rId4"/>
    <p:sldId id="645" r:id="rId5"/>
    <p:sldId id="646" r:id="rId6"/>
    <p:sldId id="547" r:id="rId7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4E"/>
    <a:srgbClr val="4E3821"/>
    <a:srgbClr val="DCF2E8"/>
    <a:srgbClr val="E3E0E9"/>
    <a:srgbClr val="D4F2E8"/>
    <a:srgbClr val="626371"/>
    <a:srgbClr val="597E83"/>
    <a:srgbClr val="58838C"/>
    <a:srgbClr val="6E4B7D"/>
    <a:srgbClr val="2A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0" autoAdjust="0"/>
    <p:restoredTop sz="95833" autoAdjust="0"/>
  </p:normalViewPr>
  <p:slideViewPr>
    <p:cSldViewPr showGuides="1">
      <p:cViewPr varScale="1">
        <p:scale>
          <a:sx n="143" d="100"/>
          <a:sy n="143" d="100"/>
        </p:scale>
        <p:origin x="984" y="120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7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63793099478699"/>
          <c:w val="0.85758542506130397"/>
          <c:h val="0.74813014374512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PR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Prior Null Responder</c:v>
                </c:pt>
                <c:pt idx="2">
                  <c:v>Prior Partial Responder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53.6</c:v>
                </c:pt>
                <c:pt idx="1">
                  <c:v>43.6</c:v>
                </c:pt>
                <c:pt idx="2">
                  <c:v>69.7</c:v>
                </c:pt>
              </c:numCache>
            </c:numRef>
          </c:val>
        </c:ser>
        <c:ser>
          <c:idx val="1"/>
          <c:order val="1"/>
          <c:tx>
            <c:v>Telaprevir + PR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Prior Null Responder</c:v>
                </c:pt>
                <c:pt idx="2">
                  <c:v>Prior Partial Responder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54.7</c:v>
                </c:pt>
                <c:pt idx="1">
                  <c:v>46.2</c:v>
                </c:pt>
                <c:pt idx="2">
                  <c:v>68.400000000000006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791117200"/>
        <c:axId val="791117760"/>
      </c:barChart>
      <c:catAx>
        <c:axId val="79111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79111776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7911177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1298904538341098E-3"/>
              <c:y val="0.193806251491290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79111720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0019390505040298"/>
          <c:y val="1.8181818181818198E-2"/>
          <c:w val="0.56664989279151601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Simeprevir</a:t>
            </a:r>
            <a:r>
              <a:rPr lang="en-US" sz="2800" dirty="0"/>
              <a:t> versus </a:t>
            </a:r>
            <a:r>
              <a:rPr lang="en-US" sz="2800" dirty="0" err="1"/>
              <a:t>Telaprevir</a:t>
            </a:r>
            <a:r>
              <a:rPr lang="en-US" sz="2800" dirty="0"/>
              <a:t> </a:t>
            </a:r>
            <a:r>
              <a:rPr lang="en-US" sz="2800" dirty="0" smtClean="0"/>
              <a:t>with PR in GT1 </a:t>
            </a:r>
            <a:br>
              <a:rPr lang="en-US" sz="2800" dirty="0" smtClean="0"/>
            </a:br>
            <a:r>
              <a:rPr lang="en-US" dirty="0" smtClean="0"/>
              <a:t>ATTAIN Trial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Reddy KR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 </a:t>
            </a:r>
            <a:r>
              <a:rPr lang="en-US" sz="1400" dirty="0" smtClean="0">
                <a:latin typeface="Arial" pitchFamily="22" charset="0"/>
              </a:rPr>
              <a:t>Lancet Infect Dis. 2015;15:27-35.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03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</a:t>
            </a:r>
            <a:r>
              <a:rPr lang="en-US" dirty="0">
                <a:latin typeface="Arial" pitchFamily="22" charset="0"/>
              </a:rPr>
              <a:t>, et al.  Lancet Infect Dis. 2015;15:27-35.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ATTAIN</a:t>
            </a:r>
            <a:r>
              <a:rPr lang="en-US" sz="2400" dirty="0" smtClean="0"/>
              <a:t>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67147"/>
              </p:ext>
            </p:extLst>
          </p:nvPr>
        </p:nvGraphicFramePr>
        <p:xfrm>
          <a:off x="417513" y="1411261"/>
          <a:ext cx="8305800" cy="4913339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305800"/>
              </a:tblGrid>
              <a:tr h="3667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ATTAIN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46629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double-blind, phase 3, study evaluating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versus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telaprevir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peginterferon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alfa-2a plus ribavirin for treatment-experienced patients with genotype 1 chronic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at 169 sites in 24 countries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≥ 18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null or partial responder with prior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peginterferon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Compensated liver disease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Exclusion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Non-HCV-related liver disease, including hepatocellular carcinoma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HCV treatment with medication other than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peginterferon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Coinfection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with HAV, HBV, HIV, or non-genotype 1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Efficacy (SVR12)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992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7162800" y="4460292"/>
            <a:ext cx="123443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62800" y="2554829"/>
            <a:ext cx="123443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</a:t>
            </a:r>
            <a:r>
              <a:rPr lang="en-US" dirty="0">
                <a:latin typeface="Arial" pitchFamily="22" charset="0"/>
              </a:rPr>
              <a:t>, et al.  Lancet Infect Dis. 2015;15:27-35.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ATTAIN: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 bwMode="ltGray">
          <a:xfrm>
            <a:off x="1" y="3100970"/>
            <a:ext cx="1969007" cy="762000"/>
          </a:xfrm>
          <a:prstGeom prst="rect">
            <a:avLst/>
          </a:prstGeom>
          <a:solidFill>
            <a:srgbClr val="000000">
              <a:alpha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HCV GT-1</a:t>
            </a:r>
            <a:br>
              <a:rPr lang="en-US" sz="1400" dirty="0" smtClean="0"/>
            </a:br>
            <a:r>
              <a:rPr lang="en-US" sz="1400" dirty="0" smtClean="0"/>
              <a:t>Treatment Experienced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0" y="1382940"/>
            <a:ext cx="9162288" cy="35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13422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07176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60182" y="1328616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54340" y="1328616"/>
            <a:ext cx="838200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2288005" y="2094309"/>
            <a:ext cx="1227168" cy="457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ltGray">
          <a:xfrm>
            <a:off x="2288020" y="2545413"/>
            <a:ext cx="4937730" cy="457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invGray">
          <a:xfrm>
            <a:off x="2275048" y="2094309"/>
            <a:ext cx="4934289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2288005" y="3999309"/>
            <a:ext cx="1227168" cy="457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2288020" y="4450413"/>
            <a:ext cx="4937730" cy="457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invGray">
          <a:xfrm>
            <a:off x="2275033" y="3999309"/>
            <a:ext cx="4937760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-12330" y="5257798"/>
            <a:ext cx="9180577" cy="11064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2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: 750 mg three times daily 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alfa-2a (PEG): 180 mcg/week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1000 mg if &lt; 75kg or 1200 mg/day if ≥ 75kg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15300" y="2349929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15300" y="4255392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5400" y="2346817"/>
            <a:ext cx="9144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379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95400" y="4255392"/>
            <a:ext cx="9144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384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91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ATTAIN: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ATTAIN: SVR12 by Prior Treatment Response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</a:t>
            </a:r>
            <a:r>
              <a:rPr lang="en-US" dirty="0">
                <a:latin typeface="Arial" pitchFamily="22" charset="0"/>
              </a:rPr>
              <a:t>, et al.  Lancet Infect Dis. 2015;15:27-35.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801150"/>
              </p:ext>
            </p:extLst>
          </p:nvPr>
        </p:nvGraphicFramePr>
        <p:xfrm>
          <a:off x="331824" y="1837450"/>
          <a:ext cx="8453622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6468768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101/145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7504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100/146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6668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202/379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4269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210/384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10791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102/234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09104" y="5097036"/>
            <a:ext cx="8869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110/238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-5104" y="5995423"/>
            <a:ext cx="9162288" cy="3291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0" bIns="45431" anchor="ctr">
            <a:prstTxWarp prst="textNoShape">
              <a:avLst/>
            </a:prstTxWarp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plus ribavirin</a:t>
            </a:r>
            <a:endParaRPr lang="en-US" sz="1400" dirty="0">
              <a:solidFill>
                <a:srgbClr val="000000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119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Reddy KR</a:t>
            </a:r>
            <a:r>
              <a:rPr lang="en-US" dirty="0">
                <a:latin typeface="Arial" pitchFamily="22" charset="0"/>
              </a:rPr>
              <a:t>, et al.  Lancet Infect Dis. 2015;15:27-35.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vs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with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Peginterferon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Ribavirin in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ATTAIN: Conclusions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06725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once a day with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peginterferon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alfa-2a and ribavirin was well tolerated in HCV genotype 1-infected previous non-responders and was non-inferior to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thus providing an alternative treatment in areas of the world where all-oral HCV regimens are not available or accessible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51721</TotalTime>
  <Words>270</Words>
  <Application>Microsoft Office PowerPoint</Application>
  <PresentationFormat>On-screen Show (4:3)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Simeprevir versus Telaprevir with PR in GT1  ATTAIN Trial</vt:lpstr>
      <vt:lpstr>Simeprevir vs Telaprevir with Peginterferon + Ribavirin in GT1 ATTAIN: Study Features</vt:lpstr>
      <vt:lpstr>Simeprevir vs Telaprevir with Peginterferon + Ribavirin in GT1 ATTAIN: Study Design</vt:lpstr>
      <vt:lpstr>Simeprevir vs Telaprevir with Peginterferon + Ribavirin in GT1 ATTAIN: Results</vt:lpstr>
      <vt:lpstr>Simeprevir vs Telaprevir with Peginterferon + Ribavirin in GT1 ATTAIN: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2550</cp:revision>
  <cp:lastPrinted>2011-04-18T21:48:04Z</cp:lastPrinted>
  <dcterms:created xsi:type="dcterms:W3CDTF">2010-11-28T05:36:22Z</dcterms:created>
  <dcterms:modified xsi:type="dcterms:W3CDTF">2015-07-15T18:54:54Z</dcterms:modified>
</cp:coreProperties>
</file>