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xlsx" ContentType="application/vnd.openxmlformats-officedocument.spreadsheetml.sheet"/>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4.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5.xml" ContentType="application/vnd.openxmlformats-officedocument.presentationml.notesSlide+xml"/>
  <Override PartName="/ppt/charts/chart4.xml" ContentType="application/vnd.openxmlformats-officedocument.drawingml.chart+xml"/>
  <Override PartName="/ppt/notesSlides/notesSlide6.xml" ContentType="application/vnd.openxmlformats-officedocument.presentationml.notesSlide+xml"/>
  <Override PartName="/ppt/charts/chart5.xml" ContentType="application/vnd.openxmlformats-officedocument.drawingml.chart+xml"/>
  <Override PartName="/ppt/theme/themeOverride4.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6.xml" ContentType="application/vnd.openxmlformats-officedocument.drawingml.chart+xml"/>
  <Override PartName="/ppt/theme/themeOverride5.xml" ContentType="application/vnd.openxmlformats-officedocument.themeOverride+xml"/>
  <Override PartName="/ppt/notesSlides/notesSlide9.xml" ContentType="application/vnd.openxmlformats-officedocument.presentationml.notesSlide+xml"/>
  <Override PartName="/ppt/charts/chart7.xml" ContentType="application/vnd.openxmlformats-officedocument.drawingml.chart+xml"/>
  <Override PartName="/ppt/theme/themeOverride6.xml" ContentType="application/vnd.openxmlformats-officedocument.themeOverride+xml"/>
  <Override PartName="/ppt/notesSlides/notesSlide10.xml" ContentType="application/vnd.openxmlformats-officedocument.presentationml.notesSlide+xml"/>
  <Override PartName="/ppt/charts/chart8.xml" ContentType="application/vnd.openxmlformats-officedocument.drawingml.chart+xml"/>
  <Override PartName="/ppt/theme/themeOverride7.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9.xml" ContentType="application/vnd.openxmlformats-officedocument.drawingml.chart+xml"/>
  <Override PartName="/ppt/theme/themeOverride8.xml" ContentType="application/vnd.openxmlformats-officedocument.themeOverride+xml"/>
  <Override PartName="/ppt/notesSlides/notesSlide13.xml" ContentType="application/vnd.openxmlformats-officedocument.presentationml.notesSlide+xml"/>
  <Override PartName="/ppt/charts/chart10.xml" ContentType="application/vnd.openxmlformats-officedocument.drawingml.chart+xml"/>
  <Override PartName="/ppt/theme/themeOverride9.xml" ContentType="application/vnd.openxmlformats-officedocument.themeOverride+xml"/>
  <Override PartName="/ppt/charts/chart11.xml" ContentType="application/vnd.openxmlformats-officedocument.drawingml.chart+xml"/>
  <Override PartName="/ppt/theme/themeOverride10.xml" ContentType="application/vnd.openxmlformats-officedocument.themeOverride+xml"/>
  <Override PartName="/ppt/charts/chart12.xml" ContentType="application/vnd.openxmlformats-officedocument.drawingml.chart+xml"/>
  <Override PartName="/ppt/theme/themeOverride11.xml" ContentType="application/vnd.openxmlformats-officedocument.themeOverride+xml"/>
  <Override PartName="/ppt/charts/chart13.xml" ContentType="application/vnd.openxmlformats-officedocument.drawingml.chart+xml"/>
  <Override PartName="/ppt/theme/themeOverride12.xml" ContentType="application/vnd.openxmlformats-officedocument.themeOverride+xml"/>
  <Override PartName="/ppt/notesSlides/notesSlide14.xml" ContentType="application/vnd.openxmlformats-officedocument.presentationml.notesSlide+xml"/>
  <Override PartName="/ppt/charts/chart14.xml" ContentType="application/vnd.openxmlformats-officedocument.drawingml.chart+xml"/>
  <Override PartName="/ppt/theme/themeOverride13.xml" ContentType="application/vnd.openxmlformats-officedocument.themeOverride+xml"/>
  <Override PartName="/ppt/drawings/drawing1.xml" ContentType="application/vnd.openxmlformats-officedocument.drawingml.chartshapes+xml"/>
  <Override PartName="/ppt/notesSlides/notesSlide15.xml" ContentType="application/vnd.openxmlformats-officedocument.presentationml.notesSlide+xml"/>
  <Override PartName="/ppt/charts/chart15.xml" ContentType="application/vnd.openxmlformats-officedocument.drawingml.chart+xml"/>
  <Override PartName="/ppt/theme/themeOverride14.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6.xml" ContentType="application/vnd.openxmlformats-officedocument.drawingml.chart+xml"/>
  <Override PartName="/ppt/theme/themeOverride15.xml" ContentType="application/vnd.openxmlformats-officedocument.themeOverride+xml"/>
  <Override PartName="/ppt/notesSlides/notesSlide18.xml" ContentType="application/vnd.openxmlformats-officedocument.presentationml.notesSlide+xml"/>
  <Override PartName="/ppt/charts/chart17.xml" ContentType="application/vnd.openxmlformats-officedocument.drawingml.chart+xml"/>
  <Override PartName="/ppt/theme/themeOverride16.xml" ContentType="application/vnd.openxmlformats-officedocument.themeOverride+xml"/>
  <Override PartName="/ppt/notesSlides/notesSlide19.xml" ContentType="application/vnd.openxmlformats-officedocument.presentationml.notesSlide+xml"/>
  <Override PartName="/ppt/charts/chart18.xml" ContentType="application/vnd.openxmlformats-officedocument.drawingml.chart+xml"/>
  <Override PartName="/ppt/theme/themeOverride17.xml" ContentType="application/vnd.openxmlformats-officedocument.themeOverride+xml"/>
  <Override PartName="/ppt/notesSlides/notesSlide20.xml" ContentType="application/vnd.openxmlformats-officedocument.presentationml.notesSlide+xml"/>
  <Override PartName="/ppt/charts/chart19.xml" ContentType="application/vnd.openxmlformats-officedocument.drawingml.chart+xml"/>
  <Override PartName="/ppt/theme/themeOverride18.xml" ContentType="application/vnd.openxmlformats-officedocument.themeOverride+xml"/>
  <Override PartName="/ppt/notesSlides/notesSlide21.xml" ContentType="application/vnd.openxmlformats-officedocument.presentationml.notesSlide+xml"/>
  <Override PartName="/ppt/charts/chart20.xml" ContentType="application/vnd.openxmlformats-officedocument.drawingml.chart+xml"/>
  <Override PartName="/ppt/theme/themeOverride19.xml" ContentType="application/vnd.openxmlformats-officedocument.themeOverride+xml"/>
  <Override PartName="/ppt/notesSlides/notesSlide22.xml" ContentType="application/vnd.openxmlformats-officedocument.presentationml.notesSlide+xml"/>
  <Override PartName="/ppt/charts/chart21.xml" ContentType="application/vnd.openxmlformats-officedocument.drawingml.chart+xml"/>
  <Override PartName="/ppt/theme/themeOverride20.xml" ContentType="application/vnd.openxmlformats-officedocument.themeOverride+xml"/>
  <Override PartName="/ppt/notesSlides/notesSlide23.xml" ContentType="application/vnd.openxmlformats-officedocument.presentationml.notesSlide+xml"/>
  <Override PartName="/ppt/charts/chart22.xml" ContentType="application/vnd.openxmlformats-officedocument.drawingml.chart+xml"/>
  <Override PartName="/ppt/theme/themeOverride21.xml" ContentType="application/vnd.openxmlformats-officedocument.themeOverride+xml"/>
  <Override PartName="/ppt/notesSlides/notesSlide24.xml" ContentType="application/vnd.openxmlformats-officedocument.presentationml.notesSlide+xml"/>
  <Override PartName="/ppt/charts/chart23.xml" ContentType="application/vnd.openxmlformats-officedocument.drawingml.chart+xml"/>
  <Override PartName="/ppt/theme/themeOverride22.xml" ContentType="application/vnd.openxmlformats-officedocument.themeOverride+xml"/>
  <Override PartName="/ppt/notesSlides/notesSlide25.xml" ContentType="application/vnd.openxmlformats-officedocument.presentationml.notesSlide+xml"/>
  <Override PartName="/ppt/charts/chart24.xml" ContentType="application/vnd.openxmlformats-officedocument.drawingml.chart+xml"/>
  <Override PartName="/ppt/theme/themeOverride23.xml" ContentType="application/vnd.openxmlformats-officedocument.themeOverride+xml"/>
  <Override PartName="/ppt/notesSlides/notesSlide26.xml" ContentType="application/vnd.openxmlformats-officedocument.presentationml.notesSlide+xml"/>
  <Override PartName="/ppt/charts/chart25.xml" ContentType="application/vnd.openxmlformats-officedocument.drawingml.chart+xml"/>
  <Override PartName="/ppt/theme/themeOverride24.xml" ContentType="application/vnd.openxmlformats-officedocument.themeOverride+xml"/>
  <Override PartName="/ppt/notesSlides/notesSlide27.xml" ContentType="application/vnd.openxmlformats-officedocument.presentationml.notesSlide+xml"/>
  <Override PartName="/ppt/charts/chart26.xml" ContentType="application/vnd.openxmlformats-officedocument.drawingml.chart+xml"/>
  <Override PartName="/ppt/theme/themeOverride25.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0" r:id="rId1"/>
  </p:sldMasterIdLst>
  <p:notesMasterIdLst>
    <p:notesMasterId r:id="rId110"/>
  </p:notesMasterIdLst>
  <p:handoutMasterIdLst>
    <p:handoutMasterId r:id="rId111"/>
  </p:handoutMasterIdLst>
  <p:sldIdLst>
    <p:sldId id="536" r:id="rId2"/>
    <p:sldId id="640" r:id="rId3"/>
    <p:sldId id="641" r:id="rId4"/>
    <p:sldId id="682" r:id="rId5"/>
    <p:sldId id="683" r:id="rId6"/>
    <p:sldId id="644" r:id="rId7"/>
    <p:sldId id="643" r:id="rId8"/>
    <p:sldId id="642" r:id="rId9"/>
    <p:sldId id="663" r:id="rId10"/>
    <p:sldId id="496" r:id="rId11"/>
    <p:sldId id="697" r:id="rId12"/>
    <p:sldId id="596" r:id="rId13"/>
    <p:sldId id="599" r:id="rId14"/>
    <p:sldId id="659" r:id="rId15"/>
    <p:sldId id="600" r:id="rId16"/>
    <p:sldId id="661" r:id="rId17"/>
    <p:sldId id="645" r:id="rId18"/>
    <p:sldId id="646" r:id="rId19"/>
    <p:sldId id="647" r:id="rId20"/>
    <p:sldId id="648" r:id="rId21"/>
    <p:sldId id="649" r:id="rId22"/>
    <p:sldId id="650" r:id="rId23"/>
    <p:sldId id="651" r:id="rId24"/>
    <p:sldId id="679" r:id="rId25"/>
    <p:sldId id="698" r:id="rId26"/>
    <p:sldId id="590" r:id="rId27"/>
    <p:sldId id="591" r:id="rId28"/>
    <p:sldId id="592" r:id="rId29"/>
    <p:sldId id="597" r:id="rId30"/>
    <p:sldId id="593" r:id="rId31"/>
    <p:sldId id="627" r:id="rId32"/>
    <p:sldId id="595" r:id="rId33"/>
    <p:sldId id="625" r:id="rId34"/>
    <p:sldId id="636" r:id="rId35"/>
    <p:sldId id="575" r:id="rId36"/>
    <p:sldId id="576" r:id="rId37"/>
    <p:sldId id="456" r:id="rId38"/>
    <p:sldId id="579" r:id="rId39"/>
    <p:sldId id="580" r:id="rId40"/>
    <p:sldId id="637" r:id="rId41"/>
    <p:sldId id="680" r:id="rId42"/>
    <p:sldId id="581" r:id="rId43"/>
    <p:sldId id="612" r:id="rId44"/>
    <p:sldId id="689" r:id="rId45"/>
    <p:sldId id="690" r:id="rId46"/>
    <p:sldId id="691" r:id="rId47"/>
    <p:sldId id="692" r:id="rId48"/>
    <p:sldId id="693" r:id="rId49"/>
    <p:sldId id="694" r:id="rId50"/>
    <p:sldId id="695" r:id="rId51"/>
    <p:sldId id="696" r:id="rId52"/>
    <p:sldId id="568" r:id="rId53"/>
    <p:sldId id="578" r:id="rId54"/>
    <p:sldId id="540" r:id="rId55"/>
    <p:sldId id="549" r:id="rId56"/>
    <p:sldId id="559" r:id="rId57"/>
    <p:sldId id="548" r:id="rId58"/>
    <p:sldId id="662" r:id="rId59"/>
    <p:sldId id="560" r:id="rId60"/>
    <p:sldId id="545" r:id="rId61"/>
    <p:sldId id="585" r:id="rId62"/>
    <p:sldId id="614" r:id="rId63"/>
    <p:sldId id="615" r:id="rId64"/>
    <p:sldId id="619" r:id="rId65"/>
    <p:sldId id="616" r:id="rId66"/>
    <p:sldId id="620" r:id="rId67"/>
    <p:sldId id="618" r:id="rId68"/>
    <p:sldId id="621" r:id="rId69"/>
    <p:sldId id="613" r:id="rId70"/>
    <p:sldId id="586" r:id="rId71"/>
    <p:sldId id="584" r:id="rId72"/>
    <p:sldId id="623" r:id="rId73"/>
    <p:sldId id="624" r:id="rId74"/>
    <p:sldId id="587" r:id="rId75"/>
    <p:sldId id="603" r:id="rId76"/>
    <p:sldId id="589" r:id="rId77"/>
    <p:sldId id="622" r:id="rId78"/>
    <p:sldId id="605" r:id="rId79"/>
    <p:sldId id="606" r:id="rId80"/>
    <p:sldId id="607" r:id="rId81"/>
    <p:sldId id="608" r:id="rId82"/>
    <p:sldId id="609" r:id="rId83"/>
    <p:sldId id="626" r:id="rId84"/>
    <p:sldId id="610" r:id="rId85"/>
    <p:sldId id="611" r:id="rId86"/>
    <p:sldId id="635" r:id="rId87"/>
    <p:sldId id="628" r:id="rId88"/>
    <p:sldId id="629" r:id="rId89"/>
    <p:sldId id="630" r:id="rId90"/>
    <p:sldId id="638" r:id="rId91"/>
    <p:sldId id="639" r:id="rId92"/>
    <p:sldId id="657" r:id="rId93"/>
    <p:sldId id="655" r:id="rId94"/>
    <p:sldId id="652" r:id="rId95"/>
    <p:sldId id="654" r:id="rId96"/>
    <p:sldId id="653" r:id="rId97"/>
    <p:sldId id="656" r:id="rId98"/>
    <p:sldId id="634" r:id="rId99"/>
    <p:sldId id="667" r:id="rId100"/>
    <p:sldId id="684" r:id="rId101"/>
    <p:sldId id="681" r:id="rId102"/>
    <p:sldId id="665" r:id="rId103"/>
    <p:sldId id="688" r:id="rId104"/>
    <p:sldId id="685" r:id="rId105"/>
    <p:sldId id="687" r:id="rId106"/>
    <p:sldId id="666" r:id="rId107"/>
    <p:sldId id="686" r:id="rId108"/>
    <p:sldId id="546" r:id="rId109"/>
  </p:sldIdLst>
  <p:sldSz cx="9144000" cy="6858000" type="screen4x3"/>
  <p:notesSz cx="6858000" cy="10287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Geneva" pitchFamily="31" charset="0"/>
        <a:ea typeface="+mn-ea"/>
        <a:cs typeface="+mn-cs"/>
      </a:defRPr>
    </a:lvl1pPr>
    <a:lvl2pPr marL="457200" algn="l" rtl="0" eaLnBrk="0" fontAlgn="base" hangingPunct="0">
      <a:spcBef>
        <a:spcPct val="0"/>
      </a:spcBef>
      <a:spcAft>
        <a:spcPct val="0"/>
      </a:spcAft>
      <a:defRPr sz="2400" kern="1200">
        <a:solidFill>
          <a:schemeClr val="tx1"/>
        </a:solidFill>
        <a:latin typeface="Geneva" pitchFamily="31" charset="0"/>
        <a:ea typeface="+mn-ea"/>
        <a:cs typeface="+mn-cs"/>
      </a:defRPr>
    </a:lvl2pPr>
    <a:lvl3pPr marL="914400" algn="l" rtl="0" eaLnBrk="0" fontAlgn="base" hangingPunct="0">
      <a:spcBef>
        <a:spcPct val="0"/>
      </a:spcBef>
      <a:spcAft>
        <a:spcPct val="0"/>
      </a:spcAft>
      <a:defRPr sz="2400" kern="1200">
        <a:solidFill>
          <a:schemeClr val="tx1"/>
        </a:solidFill>
        <a:latin typeface="Geneva" pitchFamily="31" charset="0"/>
        <a:ea typeface="+mn-ea"/>
        <a:cs typeface="+mn-cs"/>
      </a:defRPr>
    </a:lvl3pPr>
    <a:lvl4pPr marL="1371600" algn="l" rtl="0" eaLnBrk="0" fontAlgn="base" hangingPunct="0">
      <a:spcBef>
        <a:spcPct val="0"/>
      </a:spcBef>
      <a:spcAft>
        <a:spcPct val="0"/>
      </a:spcAft>
      <a:defRPr sz="2400" kern="1200">
        <a:solidFill>
          <a:schemeClr val="tx1"/>
        </a:solidFill>
        <a:latin typeface="Geneva" pitchFamily="31" charset="0"/>
        <a:ea typeface="+mn-ea"/>
        <a:cs typeface="+mn-cs"/>
      </a:defRPr>
    </a:lvl4pPr>
    <a:lvl5pPr marL="1828800" algn="l" rtl="0" eaLnBrk="0" fontAlgn="base" hangingPunct="0">
      <a:spcBef>
        <a:spcPct val="0"/>
      </a:spcBef>
      <a:spcAft>
        <a:spcPct val="0"/>
      </a:spcAft>
      <a:defRPr sz="2400" kern="1200">
        <a:solidFill>
          <a:schemeClr val="tx1"/>
        </a:solidFill>
        <a:latin typeface="Geneva" pitchFamily="31" charset="0"/>
        <a:ea typeface="+mn-ea"/>
        <a:cs typeface="+mn-cs"/>
      </a:defRPr>
    </a:lvl5pPr>
    <a:lvl6pPr marL="2286000" algn="l" defTabSz="457200" rtl="0" eaLnBrk="1" latinLnBrk="0" hangingPunct="1">
      <a:defRPr sz="2400" kern="1200">
        <a:solidFill>
          <a:schemeClr val="tx1"/>
        </a:solidFill>
        <a:latin typeface="Geneva" pitchFamily="31" charset="0"/>
        <a:ea typeface="+mn-ea"/>
        <a:cs typeface="+mn-cs"/>
      </a:defRPr>
    </a:lvl6pPr>
    <a:lvl7pPr marL="2743200" algn="l" defTabSz="457200" rtl="0" eaLnBrk="1" latinLnBrk="0" hangingPunct="1">
      <a:defRPr sz="2400" kern="1200">
        <a:solidFill>
          <a:schemeClr val="tx1"/>
        </a:solidFill>
        <a:latin typeface="Geneva" pitchFamily="31" charset="0"/>
        <a:ea typeface="+mn-ea"/>
        <a:cs typeface="+mn-cs"/>
      </a:defRPr>
    </a:lvl7pPr>
    <a:lvl8pPr marL="3200400" algn="l" defTabSz="457200" rtl="0" eaLnBrk="1" latinLnBrk="0" hangingPunct="1">
      <a:defRPr sz="2400" kern="1200">
        <a:solidFill>
          <a:schemeClr val="tx1"/>
        </a:solidFill>
        <a:latin typeface="Geneva" pitchFamily="31" charset="0"/>
        <a:ea typeface="+mn-ea"/>
        <a:cs typeface="+mn-cs"/>
      </a:defRPr>
    </a:lvl8pPr>
    <a:lvl9pPr marL="3657600" algn="l" defTabSz="457200" rtl="0" eaLnBrk="1" latinLnBrk="0" hangingPunct="1">
      <a:defRPr sz="2400" kern="1200">
        <a:solidFill>
          <a:schemeClr val="tx1"/>
        </a:solidFill>
        <a:latin typeface="Geneva" pitchFamily="31"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na Kim"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BF2"/>
    <a:srgbClr val="63A8A1"/>
    <a:srgbClr val="44736D"/>
    <a:srgbClr val="718E25"/>
    <a:srgbClr val="8A703B"/>
    <a:srgbClr val="624270"/>
    <a:srgbClr val="586F1D"/>
    <a:srgbClr val="6F6F6F"/>
    <a:srgbClr val="533723"/>
    <a:srgbClr val="3455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p:restoredLeft sz="16539" autoAdjust="0"/>
    <p:restoredTop sz="94636" autoAdjust="0"/>
  </p:normalViewPr>
  <p:slideViewPr>
    <p:cSldViewPr showGuides="1">
      <p:cViewPr>
        <p:scale>
          <a:sx n="130" d="100"/>
          <a:sy n="130" d="100"/>
        </p:scale>
        <p:origin x="-1856" y="-480"/>
      </p:cViewPr>
      <p:guideLst>
        <p:guide orient="horz" pos="3078"/>
        <p:guide pos="225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1" d="100"/>
        <a:sy n="141" d="100"/>
      </p:scale>
      <p:origin x="0" y="26288"/>
    </p:cViewPr>
  </p:sorterViewPr>
  <p:notesViewPr>
    <p:cSldViewPr showGuides="1">
      <p:cViewPr varScale="1">
        <p:scale>
          <a:sx n="76" d="100"/>
          <a:sy n="76" d="100"/>
        </p:scale>
        <p:origin x="-1416" y="-112"/>
      </p:cViewPr>
      <p:guideLst>
        <p:guide orient="horz" pos="3240"/>
        <p:guide pos="2160"/>
      </p:guideLst>
    </p:cSldViewPr>
  </p:notesViewPr>
  <p:gridSpacing cx="76200" cy="76200"/>
</p:viewPr>
</file>

<file path=ppt/_rels/presentation.xml.rels><?xml version="1.0" encoding="UTF-8" standalone="yes"?>
<Relationships xmlns="http://schemas.openxmlformats.org/package/2006/relationships"><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8" Type="http://schemas.openxmlformats.org/officeDocument/2006/relationships/slide" Target="slides/slide107.xml"/><Relationship Id="rId109" Type="http://schemas.openxmlformats.org/officeDocument/2006/relationships/slide" Target="slides/slide10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110" Type="http://schemas.openxmlformats.org/officeDocument/2006/relationships/notesMaster" Target="notesMasters/notesMaster1.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111" Type="http://schemas.openxmlformats.org/officeDocument/2006/relationships/handoutMaster" Target="handoutMasters/handoutMaster1.xml"/><Relationship Id="rId112" Type="http://schemas.openxmlformats.org/officeDocument/2006/relationships/printerSettings" Target="printerSettings/printerSettings1.bin"/><Relationship Id="rId113" Type="http://schemas.openxmlformats.org/officeDocument/2006/relationships/commentAuthors" Target="commentAuthors.xml"/><Relationship Id="rId114" Type="http://schemas.openxmlformats.org/officeDocument/2006/relationships/presProps" Target="presProps.xml"/><Relationship Id="rId115" Type="http://schemas.openxmlformats.org/officeDocument/2006/relationships/viewProps" Target="viewProps.xml"/><Relationship Id="rId116" Type="http://schemas.openxmlformats.org/officeDocument/2006/relationships/theme" Target="theme/theme1.xml"/><Relationship Id="rId11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slide" Target="slides/slide99.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Microsoft_Excel_Sheet1.xlsx"/></Relationships>
</file>

<file path=ppt/charts/_rels/chart10.xml.rels><?xml version="1.0" encoding="UTF-8" standalone="yes"?>
<Relationships xmlns="http://schemas.openxmlformats.org/package/2006/relationships"><Relationship Id="rId1" Type="http://schemas.openxmlformats.org/officeDocument/2006/relationships/themeOverride" Target="../theme/themeOverride9.xml"/><Relationship Id="rId2" Type="http://schemas.openxmlformats.org/officeDocument/2006/relationships/package" Target="../embeddings/Microsoft_Excel_Sheet10.xlsx"/></Relationships>
</file>

<file path=ppt/charts/_rels/chart11.xml.rels><?xml version="1.0" encoding="UTF-8" standalone="yes"?>
<Relationships xmlns="http://schemas.openxmlformats.org/package/2006/relationships"><Relationship Id="rId1" Type="http://schemas.openxmlformats.org/officeDocument/2006/relationships/themeOverride" Target="../theme/themeOverride10.xml"/><Relationship Id="rId2" Type="http://schemas.openxmlformats.org/officeDocument/2006/relationships/package" Target="../embeddings/Microsoft_Excel_Sheet11.xlsx"/></Relationships>
</file>

<file path=ppt/charts/_rels/chart12.xml.rels><?xml version="1.0" encoding="UTF-8" standalone="yes"?>
<Relationships xmlns="http://schemas.openxmlformats.org/package/2006/relationships"><Relationship Id="rId1" Type="http://schemas.openxmlformats.org/officeDocument/2006/relationships/themeOverride" Target="../theme/themeOverride11.xml"/><Relationship Id="rId2" Type="http://schemas.openxmlformats.org/officeDocument/2006/relationships/package" Target="../embeddings/Microsoft_Excel_Sheet12.xlsx"/></Relationships>
</file>

<file path=ppt/charts/_rels/chart13.xml.rels><?xml version="1.0" encoding="UTF-8" standalone="yes"?>
<Relationships xmlns="http://schemas.openxmlformats.org/package/2006/relationships"><Relationship Id="rId1" Type="http://schemas.openxmlformats.org/officeDocument/2006/relationships/themeOverride" Target="../theme/themeOverride12.xml"/><Relationship Id="rId2" Type="http://schemas.openxmlformats.org/officeDocument/2006/relationships/package" Target="../embeddings/Microsoft_Excel_Sheet13.xlsx"/></Relationships>
</file>

<file path=ppt/charts/_rels/chart14.xml.rels><?xml version="1.0" encoding="UTF-8" standalone="yes"?>
<Relationships xmlns="http://schemas.openxmlformats.org/package/2006/relationships"><Relationship Id="rId1" Type="http://schemas.openxmlformats.org/officeDocument/2006/relationships/themeOverride" Target="../theme/themeOverride13.xml"/><Relationship Id="rId2" Type="http://schemas.openxmlformats.org/officeDocument/2006/relationships/package" Target="../embeddings/Microsoft_Excel_Sheet14.xlsx"/><Relationship Id="rId3" Type="http://schemas.openxmlformats.org/officeDocument/2006/relationships/chartUserShapes" Target="../drawings/drawing1.xml"/></Relationships>
</file>

<file path=ppt/charts/_rels/chart15.xml.rels><?xml version="1.0" encoding="UTF-8" standalone="yes"?>
<Relationships xmlns="http://schemas.openxmlformats.org/package/2006/relationships"><Relationship Id="rId1" Type="http://schemas.openxmlformats.org/officeDocument/2006/relationships/themeOverride" Target="../theme/themeOverride14.xml"/><Relationship Id="rId2" Type="http://schemas.openxmlformats.org/officeDocument/2006/relationships/package" Target="../embeddings/Microsoft_Excel_Sheet15.xlsx"/></Relationships>
</file>

<file path=ppt/charts/_rels/chart16.xml.rels><?xml version="1.0" encoding="UTF-8" standalone="yes"?>
<Relationships xmlns="http://schemas.openxmlformats.org/package/2006/relationships"><Relationship Id="rId1" Type="http://schemas.openxmlformats.org/officeDocument/2006/relationships/themeOverride" Target="../theme/themeOverride15.xml"/><Relationship Id="rId2" Type="http://schemas.openxmlformats.org/officeDocument/2006/relationships/package" Target="../embeddings/Microsoft_Excel_Sheet16.xlsx"/></Relationships>
</file>

<file path=ppt/charts/_rels/chart17.xml.rels><?xml version="1.0" encoding="UTF-8" standalone="yes"?>
<Relationships xmlns="http://schemas.openxmlformats.org/package/2006/relationships"><Relationship Id="rId1" Type="http://schemas.openxmlformats.org/officeDocument/2006/relationships/themeOverride" Target="../theme/themeOverride16.xml"/><Relationship Id="rId2" Type="http://schemas.openxmlformats.org/officeDocument/2006/relationships/package" Target="../embeddings/Microsoft_Excel_Sheet17.xlsx"/></Relationships>
</file>

<file path=ppt/charts/_rels/chart18.xml.rels><?xml version="1.0" encoding="UTF-8" standalone="yes"?>
<Relationships xmlns="http://schemas.openxmlformats.org/package/2006/relationships"><Relationship Id="rId1" Type="http://schemas.openxmlformats.org/officeDocument/2006/relationships/themeOverride" Target="../theme/themeOverride17.xml"/><Relationship Id="rId2" Type="http://schemas.openxmlformats.org/officeDocument/2006/relationships/package" Target="../embeddings/Microsoft_Excel_Sheet18.xlsx"/></Relationships>
</file>

<file path=ppt/charts/_rels/chart19.xml.rels><?xml version="1.0" encoding="UTF-8" standalone="yes"?>
<Relationships xmlns="http://schemas.openxmlformats.org/package/2006/relationships"><Relationship Id="rId1" Type="http://schemas.openxmlformats.org/officeDocument/2006/relationships/themeOverride" Target="../theme/themeOverride18.xml"/><Relationship Id="rId2" Type="http://schemas.openxmlformats.org/officeDocument/2006/relationships/package" Target="../embeddings/Microsoft_Excel_Sheet19.xlsx"/></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package" Target="../embeddings/Microsoft_Excel_Sheet2.xlsx"/></Relationships>
</file>

<file path=ppt/charts/_rels/chart20.xml.rels><?xml version="1.0" encoding="UTF-8" standalone="yes"?>
<Relationships xmlns="http://schemas.openxmlformats.org/package/2006/relationships"><Relationship Id="rId1" Type="http://schemas.openxmlformats.org/officeDocument/2006/relationships/themeOverride" Target="../theme/themeOverride19.xml"/><Relationship Id="rId2" Type="http://schemas.openxmlformats.org/officeDocument/2006/relationships/package" Target="../embeddings/Microsoft_Excel_Sheet20.xlsx"/></Relationships>
</file>

<file path=ppt/charts/_rels/chart21.xml.rels><?xml version="1.0" encoding="UTF-8" standalone="yes"?>
<Relationships xmlns="http://schemas.openxmlformats.org/package/2006/relationships"><Relationship Id="rId1" Type="http://schemas.openxmlformats.org/officeDocument/2006/relationships/themeOverride" Target="../theme/themeOverride20.xml"/><Relationship Id="rId2" Type="http://schemas.openxmlformats.org/officeDocument/2006/relationships/package" Target="../embeddings/Microsoft_Excel_Sheet21.xlsx"/></Relationships>
</file>

<file path=ppt/charts/_rels/chart22.xml.rels><?xml version="1.0" encoding="UTF-8" standalone="yes"?>
<Relationships xmlns="http://schemas.openxmlformats.org/package/2006/relationships"><Relationship Id="rId1" Type="http://schemas.openxmlformats.org/officeDocument/2006/relationships/themeOverride" Target="../theme/themeOverride21.xml"/><Relationship Id="rId2" Type="http://schemas.openxmlformats.org/officeDocument/2006/relationships/package" Target="../embeddings/Microsoft_Excel_Sheet22.xlsx"/></Relationships>
</file>

<file path=ppt/charts/_rels/chart23.xml.rels><?xml version="1.0" encoding="UTF-8" standalone="yes"?>
<Relationships xmlns="http://schemas.openxmlformats.org/package/2006/relationships"><Relationship Id="rId1" Type="http://schemas.openxmlformats.org/officeDocument/2006/relationships/themeOverride" Target="../theme/themeOverride22.xml"/><Relationship Id="rId2" Type="http://schemas.openxmlformats.org/officeDocument/2006/relationships/package" Target="../embeddings/Microsoft_Excel_Sheet23.xlsx"/></Relationships>
</file>

<file path=ppt/charts/_rels/chart24.xml.rels><?xml version="1.0" encoding="UTF-8" standalone="yes"?>
<Relationships xmlns="http://schemas.openxmlformats.org/package/2006/relationships"><Relationship Id="rId1" Type="http://schemas.openxmlformats.org/officeDocument/2006/relationships/themeOverride" Target="../theme/themeOverride23.xml"/><Relationship Id="rId2" Type="http://schemas.openxmlformats.org/officeDocument/2006/relationships/package" Target="../embeddings/Microsoft_Excel_Sheet24.xlsx"/></Relationships>
</file>

<file path=ppt/charts/_rels/chart25.xml.rels><?xml version="1.0" encoding="UTF-8" standalone="yes"?>
<Relationships xmlns="http://schemas.openxmlformats.org/package/2006/relationships"><Relationship Id="rId1" Type="http://schemas.openxmlformats.org/officeDocument/2006/relationships/themeOverride" Target="../theme/themeOverride24.xml"/><Relationship Id="rId2" Type="http://schemas.openxmlformats.org/officeDocument/2006/relationships/package" Target="../embeddings/Microsoft_Excel_Sheet25.xlsx"/></Relationships>
</file>

<file path=ppt/charts/_rels/chart26.xml.rels><?xml version="1.0" encoding="UTF-8" standalone="yes"?>
<Relationships xmlns="http://schemas.openxmlformats.org/package/2006/relationships"><Relationship Id="rId1" Type="http://schemas.openxmlformats.org/officeDocument/2006/relationships/themeOverride" Target="../theme/themeOverride25.xml"/><Relationship Id="rId2" Type="http://schemas.openxmlformats.org/officeDocument/2006/relationships/package" Target="../embeddings/Microsoft_Excel_Sheet26.xlsx"/></Relationships>
</file>

<file path=ppt/charts/_rels/chart3.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4.xlsx"/></Relationships>
</file>

<file path=ppt/charts/_rels/chart5.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package" Target="../embeddings/Microsoft_Excel_Sheet5.xlsx"/></Relationships>
</file>

<file path=ppt/charts/_rels/chart6.xml.rels><?xml version="1.0" encoding="UTF-8" standalone="yes"?>
<Relationships xmlns="http://schemas.openxmlformats.org/package/2006/relationships"><Relationship Id="rId1" Type="http://schemas.openxmlformats.org/officeDocument/2006/relationships/themeOverride" Target="../theme/themeOverride5.xml"/><Relationship Id="rId2" Type="http://schemas.openxmlformats.org/officeDocument/2006/relationships/package" Target="../embeddings/Microsoft_Excel_Sheet6.xlsx"/></Relationships>
</file>

<file path=ppt/charts/_rels/chart7.xml.rels><?xml version="1.0" encoding="UTF-8" standalone="yes"?>
<Relationships xmlns="http://schemas.openxmlformats.org/package/2006/relationships"><Relationship Id="rId1" Type="http://schemas.openxmlformats.org/officeDocument/2006/relationships/themeOverride" Target="../theme/themeOverride6.xml"/><Relationship Id="rId2" Type="http://schemas.openxmlformats.org/officeDocument/2006/relationships/package" Target="../embeddings/Microsoft_Excel_Sheet7.xlsx"/></Relationships>
</file>

<file path=ppt/charts/_rels/chart8.xml.rels><?xml version="1.0" encoding="UTF-8" standalone="yes"?>
<Relationships xmlns="http://schemas.openxmlformats.org/package/2006/relationships"><Relationship Id="rId1" Type="http://schemas.openxmlformats.org/officeDocument/2006/relationships/themeOverride" Target="../theme/themeOverride7.xml"/><Relationship Id="rId2" Type="http://schemas.openxmlformats.org/officeDocument/2006/relationships/package" Target="../embeddings/Microsoft_Excel_Sheet8.xlsx"/></Relationships>
</file>

<file path=ppt/charts/_rels/chart9.xml.rels><?xml version="1.0" encoding="UTF-8" standalone="yes"?>
<Relationships xmlns="http://schemas.openxmlformats.org/package/2006/relationships"><Relationship Id="rId1" Type="http://schemas.openxmlformats.org/officeDocument/2006/relationships/themeOverride" Target="../theme/themeOverride8.xml"/><Relationship Id="rId2" Type="http://schemas.openxmlformats.org/officeDocument/2006/relationships/package" Target="../embeddings/Microsoft_Excel_Sheet9.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952701224847"/>
          <c:y val="0.121637930994787"/>
          <c:w val="0.876364829396325"/>
          <c:h val="0.748130143745128"/>
        </c:manualLayout>
      </c:layout>
      <c:barChart>
        <c:barDir val="col"/>
        <c:grouping val="clustered"/>
        <c:varyColors val="0"/>
        <c:ser>
          <c:idx val="0"/>
          <c:order val="0"/>
          <c:tx>
            <c:strRef>
              <c:f>Sheet1!$B$1</c:f>
              <c:strCache>
                <c:ptCount val="1"/>
                <c:pt idx="0">
                  <c:v>DCV 20 mg + PR</c:v>
                </c:pt>
              </c:strCache>
            </c:strRef>
          </c:tx>
          <c:spPr>
            <a:solidFill>
              <a:srgbClr val="475D7E"/>
            </a:solidFill>
            <a:ln w="12700">
              <a:solidFill>
                <a:schemeClr val="tx1"/>
              </a:solidFill>
            </a:ln>
            <a:effectLst/>
            <a:scene3d>
              <a:camera prst="orthographicFront"/>
              <a:lightRig rig="threePt" dir="t"/>
            </a:scene3d>
            <a:sp3d>
              <a:bevelT/>
            </a:sp3d>
          </c:spPr>
          <c:invertIfNegative val="0"/>
          <c:dPt>
            <c:idx val="0"/>
            <c:invertIfNegative val="0"/>
            <c:bubble3D val="0"/>
          </c:dPt>
          <c:dPt>
            <c:idx val="1"/>
            <c:invertIfNegative val="0"/>
            <c:bubble3D val="0"/>
          </c:dPt>
          <c:dPt>
            <c:idx val="2"/>
            <c:invertIfNegative val="0"/>
            <c:bubble3D val="0"/>
          </c:dPt>
          <c:dLbls>
            <c:numFmt formatCode="0" sourceLinked="0"/>
            <c:spPr>
              <a:solidFill>
                <a:srgbClr val="FFFFFF">
                  <a:alpha val="50000"/>
                </a:srgbClr>
              </a:solidFill>
            </c:spPr>
            <c:txPr>
              <a:bodyPr/>
              <a:lstStyle/>
              <a:p>
                <a:pPr>
                  <a:defRPr sz="1600"/>
                </a:pPr>
                <a:endParaRPr lang="en-US"/>
              </a:p>
            </c:txPr>
            <c:dLblPos val="inEnd"/>
            <c:showLegendKey val="0"/>
            <c:showVal val="1"/>
            <c:showCatName val="0"/>
            <c:showSerName val="0"/>
            <c:showPercent val="0"/>
            <c:showBubbleSize val="0"/>
            <c:showLeaderLines val="0"/>
          </c:dLbls>
          <c:cat>
            <c:strRef>
              <c:f>Sheet1!$A$2:$A$3</c:f>
              <c:strCache>
                <c:ptCount val="2"/>
                <c:pt idx="0">
                  <c:v>Genotype 1 </c:v>
                </c:pt>
                <c:pt idx="1">
                  <c:v>Genotype 4</c:v>
                </c:pt>
              </c:strCache>
            </c:strRef>
          </c:cat>
          <c:val>
            <c:numRef>
              <c:f>Sheet1!$B$2:$B$3</c:f>
              <c:numCache>
                <c:formatCode>0.0</c:formatCode>
                <c:ptCount val="2"/>
                <c:pt idx="0">
                  <c:v>64.6</c:v>
                </c:pt>
                <c:pt idx="1">
                  <c:v>75.0</c:v>
                </c:pt>
              </c:numCache>
            </c:numRef>
          </c:val>
        </c:ser>
        <c:ser>
          <c:idx val="1"/>
          <c:order val="1"/>
          <c:tx>
            <c:v>DCV 60 mg + PR</c:v>
          </c:tx>
          <c:spPr>
            <a:solidFill>
              <a:srgbClr val="6F4B7F"/>
            </a:solidFill>
            <a:ln w="12700">
              <a:solidFill>
                <a:srgbClr val="000000"/>
              </a:solidFill>
            </a:ln>
            <a:effectLst/>
            <a:scene3d>
              <a:camera prst="orthographicFront"/>
              <a:lightRig rig="threePt" dir="t"/>
            </a:scene3d>
            <a:sp3d>
              <a:bevelT/>
            </a:sp3d>
          </c:spPr>
          <c:invertIfNegative val="0"/>
          <c:dLbls>
            <c:numFmt formatCode="0" sourceLinked="0"/>
            <c:spPr>
              <a:solidFill>
                <a:srgbClr val="FFFFFF">
                  <a:alpha val="50000"/>
                </a:srgbClr>
              </a:solidFill>
            </c:spPr>
            <c:txPr>
              <a:bodyPr/>
              <a:lstStyle/>
              <a:p>
                <a:pPr>
                  <a:defRPr sz="1600"/>
                </a:pPr>
                <a:endParaRPr lang="en-US"/>
              </a:p>
            </c:txPr>
            <c:dLblPos val="inEnd"/>
            <c:showLegendKey val="0"/>
            <c:showVal val="1"/>
            <c:showCatName val="0"/>
            <c:showSerName val="0"/>
            <c:showPercent val="0"/>
            <c:showBubbleSize val="0"/>
            <c:showLeaderLines val="0"/>
          </c:dLbls>
          <c:cat>
            <c:strRef>
              <c:f>Sheet1!$A$2:$A$3</c:f>
              <c:strCache>
                <c:ptCount val="2"/>
                <c:pt idx="0">
                  <c:v>Genotype 1 </c:v>
                </c:pt>
                <c:pt idx="1">
                  <c:v>Genotype 4</c:v>
                </c:pt>
              </c:strCache>
            </c:strRef>
          </c:cat>
          <c:val>
            <c:numRef>
              <c:f>Sheet1!$C$2:$C$3</c:f>
              <c:numCache>
                <c:formatCode>0.0</c:formatCode>
                <c:ptCount val="2"/>
                <c:pt idx="0">
                  <c:v>60.3</c:v>
                </c:pt>
                <c:pt idx="1">
                  <c:v>100.0</c:v>
                </c:pt>
              </c:numCache>
            </c:numRef>
          </c:val>
        </c:ser>
        <c:ser>
          <c:idx val="2"/>
          <c:order val="2"/>
          <c:tx>
            <c:v>Placebo + PR</c:v>
          </c:tx>
          <c:spPr>
            <a:solidFill>
              <a:srgbClr val="6F6F6F"/>
            </a:solidFill>
            <a:ln>
              <a:solidFill>
                <a:srgbClr val="000000"/>
              </a:solidFill>
            </a:ln>
            <a:effectLst/>
            <a:scene3d>
              <a:camera prst="orthographicFront"/>
              <a:lightRig rig="threePt" dir="t"/>
            </a:scene3d>
            <a:sp3d>
              <a:bevelT/>
            </a:sp3d>
          </c:spPr>
          <c:invertIfNegative val="0"/>
          <c:dLbls>
            <c:dLbl>
              <c:idx val="0"/>
              <c:numFmt formatCode="0" sourceLinked="0"/>
              <c:spPr>
                <a:solidFill>
                  <a:sysClr val="window" lastClr="FFFFFF">
                    <a:alpha val="50000"/>
                  </a:sysClr>
                </a:solidFill>
              </c:spPr>
              <c:txPr>
                <a:bodyPr/>
                <a:lstStyle/>
                <a:p>
                  <a:pPr>
                    <a:defRPr/>
                  </a:pPr>
                  <a:endParaRPr lang="en-US"/>
                </a:p>
              </c:txPr>
              <c:dLblPos val="inEnd"/>
              <c:showLegendKey val="0"/>
              <c:showVal val="1"/>
              <c:showCatName val="0"/>
              <c:showSerName val="0"/>
              <c:showPercent val="0"/>
              <c:showBubbleSize val="0"/>
            </c:dLbl>
            <c:dLbl>
              <c:idx val="1"/>
              <c:numFmt formatCode="0" sourceLinked="0"/>
              <c:spPr>
                <a:solidFill>
                  <a:sysClr val="window" lastClr="FFFFFF">
                    <a:alpha val="50000"/>
                  </a:sysClr>
                </a:solidFill>
              </c:spPr>
              <c:txPr>
                <a:bodyPr/>
                <a:lstStyle/>
                <a:p>
                  <a:pPr>
                    <a:defRPr/>
                  </a:pPr>
                  <a:endParaRPr lang="en-US"/>
                </a:p>
              </c:txPr>
              <c:dLblPos val="inEnd"/>
              <c:showLegendKey val="0"/>
              <c:showVal val="1"/>
              <c:showCatName val="0"/>
              <c:showSerName val="0"/>
              <c:showPercent val="0"/>
              <c:showBubbleSize val="0"/>
            </c:dLbl>
            <c:numFmt formatCode="0" sourceLinked="0"/>
            <c:spPr>
              <a:solidFill>
                <a:sysClr val="window" lastClr="FFFFFF">
                  <a:alpha val="50000"/>
                </a:sysClr>
              </a:solidFill>
            </c:spPr>
            <c:dLblPos val="inEnd"/>
            <c:showLegendKey val="0"/>
            <c:showVal val="1"/>
            <c:showCatName val="0"/>
            <c:showSerName val="0"/>
            <c:showPercent val="0"/>
            <c:showBubbleSize val="0"/>
            <c:showLeaderLines val="0"/>
          </c:dLbls>
          <c:cat>
            <c:strRef>
              <c:f>Sheet1!$A$2:$A$3</c:f>
              <c:strCache>
                <c:ptCount val="2"/>
                <c:pt idx="0">
                  <c:v>Genotype 1 </c:v>
                </c:pt>
                <c:pt idx="1">
                  <c:v>Genotype 4</c:v>
                </c:pt>
              </c:strCache>
            </c:strRef>
          </c:cat>
          <c:val>
            <c:numRef>
              <c:f>Sheet1!$D$2:$D$3</c:f>
              <c:numCache>
                <c:formatCode>0.0</c:formatCode>
                <c:ptCount val="2"/>
                <c:pt idx="0">
                  <c:v>36.1</c:v>
                </c:pt>
                <c:pt idx="1">
                  <c:v>50.0</c:v>
                </c:pt>
              </c:numCache>
            </c:numRef>
          </c:val>
        </c:ser>
        <c:dLbls>
          <c:showLegendKey val="0"/>
          <c:showVal val="1"/>
          <c:showCatName val="0"/>
          <c:showSerName val="0"/>
          <c:showPercent val="0"/>
          <c:showBubbleSize val="0"/>
        </c:dLbls>
        <c:gapWidth val="125"/>
        <c:axId val="1842560056"/>
        <c:axId val="-2065642648"/>
      </c:barChart>
      <c:catAx>
        <c:axId val="1842560056"/>
        <c:scaling>
          <c:orientation val="minMax"/>
        </c:scaling>
        <c:delete val="0"/>
        <c:axPos val="b"/>
        <c:majorTickMark val="out"/>
        <c:minorTickMark val="none"/>
        <c:tickLblPos val="nextTo"/>
        <c:spPr>
          <a:ln w="19050" cap="flat" cmpd="sng" algn="ctr">
            <a:solidFill>
              <a:prstClr val="black"/>
            </a:solidFill>
            <a:prstDash val="solid"/>
            <a:round/>
            <a:headEnd type="none" w="med" len="med"/>
            <a:tailEnd type="none" w="med" len="med"/>
          </a:ln>
        </c:spPr>
        <c:txPr>
          <a:bodyPr/>
          <a:lstStyle/>
          <a:p>
            <a:pPr>
              <a:defRPr sz="1600" b="1" i="0">
                <a:latin typeface="Arial"/>
                <a:cs typeface="Arial"/>
              </a:defRPr>
            </a:pPr>
            <a:endParaRPr lang="en-US"/>
          </a:p>
        </c:txPr>
        <c:crossAx val="-2065642648"/>
        <c:crosses val="autoZero"/>
        <c:auto val="1"/>
        <c:lblAlgn val="ctr"/>
        <c:lblOffset val="10"/>
        <c:tickLblSkip val="1"/>
        <c:tickMarkSkip val="1"/>
        <c:noMultiLvlLbl val="0"/>
      </c:catAx>
      <c:valAx>
        <c:axId val="-2065642648"/>
        <c:scaling>
          <c:orientation val="minMax"/>
          <c:max val="100.0"/>
          <c:min val="0.0"/>
        </c:scaling>
        <c:delete val="0"/>
        <c:axPos val="l"/>
        <c:title>
          <c:tx>
            <c:rich>
              <a:bodyPr/>
              <a:lstStyle/>
              <a:p>
                <a:pPr>
                  <a:defRPr sz="1600">
                    <a:latin typeface="Arial"/>
                    <a:cs typeface="Arial"/>
                  </a:defRPr>
                </a:pPr>
                <a:r>
                  <a:rPr lang="en-US" sz="1600" dirty="0" smtClean="0">
                    <a:latin typeface="Arial"/>
                    <a:cs typeface="Arial"/>
                  </a:rPr>
                  <a:t>Patients with SVR12 (%)</a:t>
                </a:r>
                <a:endParaRPr lang="en-US" sz="1600" dirty="0">
                  <a:latin typeface="Arial"/>
                  <a:cs typeface="Arial"/>
                </a:endParaRPr>
              </a:p>
            </c:rich>
          </c:tx>
          <c:layout>
            <c:manualLayout>
              <c:xMode val="edge"/>
              <c:yMode val="edge"/>
              <c:x val="0.00161809720183607"/>
              <c:y val="0.187586158253924"/>
            </c:manualLayout>
          </c:layout>
          <c:overlay val="0"/>
        </c:title>
        <c:numFmt formatCode="0" sourceLinked="0"/>
        <c:majorTickMark val="out"/>
        <c:minorTickMark val="none"/>
        <c:tickLblPos val="nextTo"/>
        <c:spPr>
          <a:ln w="19050">
            <a:solidFill>
              <a:schemeClr val="tx1"/>
            </a:solidFill>
          </a:ln>
        </c:spPr>
        <c:txPr>
          <a:bodyPr/>
          <a:lstStyle/>
          <a:p>
            <a:pPr>
              <a:defRPr sz="1600"/>
            </a:pPr>
            <a:endParaRPr lang="en-US"/>
          </a:p>
        </c:txPr>
        <c:crossAx val="1842560056"/>
        <c:crosses val="autoZero"/>
        <c:crossBetween val="between"/>
        <c:majorUnit val="20.0"/>
        <c:minorUnit val="20.0"/>
      </c:valAx>
      <c:spPr>
        <a:solidFill>
          <a:srgbClr val="E6EBF2"/>
        </a:solidFill>
        <a:ln w="19050" cap="flat" cmpd="sng" algn="ctr">
          <a:solidFill>
            <a:srgbClr val="000000"/>
          </a:solidFill>
          <a:prstDash val="solid"/>
          <a:round/>
          <a:headEnd type="none" w="med" len="med"/>
          <a:tailEnd type="none" w="med" len="med"/>
        </a:ln>
        <a:effectLst/>
      </c:spPr>
    </c:plotArea>
    <c:legend>
      <c:legendPos val="t"/>
      <c:layout>
        <c:manualLayout>
          <c:xMode val="edge"/>
          <c:yMode val="edge"/>
          <c:x val="0.118210891114339"/>
          <c:y val="0.0151515151515151"/>
          <c:w val="0.87369849399893"/>
          <c:h val="0.0906029587210689"/>
        </c:manualLayout>
      </c:layout>
      <c:overlay val="0"/>
      <c:spPr>
        <a:noFill/>
        <a:ln>
          <a:noFill/>
        </a:ln>
      </c:spPr>
    </c:legend>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800"/>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952701224847"/>
          <c:y val="0.121637930994787"/>
          <c:w val="0.876364829396325"/>
          <c:h val="0.748130143745128"/>
        </c:manualLayout>
      </c:layout>
      <c:barChart>
        <c:barDir val="col"/>
        <c:grouping val="clustered"/>
        <c:varyColors val="0"/>
        <c:ser>
          <c:idx val="0"/>
          <c:order val="0"/>
          <c:tx>
            <c:strRef>
              <c:f>Sheet1!$B$1</c:f>
              <c:strCache>
                <c:ptCount val="1"/>
                <c:pt idx="0">
                  <c:v>Advanced Fibrosis</c:v>
                </c:pt>
              </c:strCache>
            </c:strRef>
          </c:tx>
          <c:spPr>
            <a:solidFill>
              <a:srgbClr val="735E31"/>
            </a:solidFill>
            <a:ln w="12700">
              <a:solidFill>
                <a:schemeClr val="tx1"/>
              </a:solidFill>
            </a:ln>
            <a:effectLst/>
            <a:scene3d>
              <a:camera prst="orthographicFront"/>
              <a:lightRig rig="threePt" dir="t"/>
            </a:scene3d>
            <a:sp3d>
              <a:bevelT/>
            </a:sp3d>
          </c:spPr>
          <c:invertIfNegative val="0"/>
          <c:dPt>
            <c:idx val="0"/>
            <c:invertIfNegative val="0"/>
            <c:bubble3D val="0"/>
          </c:dPt>
          <c:dPt>
            <c:idx val="1"/>
            <c:invertIfNegative val="0"/>
            <c:bubble3D val="0"/>
          </c:dPt>
          <c:dPt>
            <c:idx val="2"/>
            <c:invertIfNegative val="0"/>
            <c:bubble3D val="0"/>
          </c:dPt>
          <c:dLbls>
            <c:spPr>
              <a:solidFill>
                <a:srgbClr val="FFFFFF">
                  <a:alpha val="50000"/>
                </a:srgbClr>
              </a:solidFill>
            </c:spPr>
            <c:txPr>
              <a:bodyPr/>
              <a:lstStyle/>
              <a:p>
                <a:pPr>
                  <a:defRPr sz="1600"/>
                </a:pPr>
                <a:endParaRPr lang="en-US"/>
              </a:p>
            </c:txPr>
            <c:dLblPos val="inEnd"/>
            <c:showLegendKey val="0"/>
            <c:showVal val="1"/>
            <c:showCatName val="0"/>
            <c:showSerName val="0"/>
            <c:showPercent val="0"/>
            <c:showBubbleSize val="0"/>
            <c:showLeaderLines val="0"/>
          </c:dLbls>
          <c:cat>
            <c:strRef>
              <c:f>Sheet1!$A$2:$A$4</c:f>
              <c:strCache>
                <c:ptCount val="3"/>
                <c:pt idx="0">
                  <c:v>Overall </c:v>
                </c:pt>
                <c:pt idx="1">
                  <c:v>12 weeks</c:v>
                </c:pt>
                <c:pt idx="2">
                  <c:v>16 weeks</c:v>
                </c:pt>
              </c:strCache>
            </c:strRef>
          </c:cat>
          <c:val>
            <c:numRef>
              <c:f>Sheet1!$B$2:$B$4</c:f>
              <c:numCache>
                <c:formatCode>0</c:formatCode>
                <c:ptCount val="3"/>
                <c:pt idx="0">
                  <c:v>100.0</c:v>
                </c:pt>
                <c:pt idx="1">
                  <c:v>100.0</c:v>
                </c:pt>
                <c:pt idx="2">
                  <c:v>100.0</c:v>
                </c:pt>
              </c:numCache>
            </c:numRef>
          </c:val>
        </c:ser>
        <c:ser>
          <c:idx val="1"/>
          <c:order val="1"/>
          <c:tx>
            <c:v>Cirrhosis</c:v>
          </c:tx>
          <c:spPr>
            <a:solidFill>
              <a:srgbClr val="533723"/>
            </a:solidFill>
            <a:ln w="12700">
              <a:solidFill>
                <a:srgbClr val="000000"/>
              </a:solidFill>
            </a:ln>
            <a:effectLst/>
            <a:scene3d>
              <a:camera prst="orthographicFront"/>
              <a:lightRig rig="threePt" dir="t"/>
            </a:scene3d>
            <a:sp3d>
              <a:bevelT/>
            </a:sp3d>
          </c:spPr>
          <c:invertIfNegative val="0"/>
          <c:dLbls>
            <c:spPr>
              <a:solidFill>
                <a:srgbClr val="FFFFFF">
                  <a:alpha val="50000"/>
                </a:srgbClr>
              </a:solidFill>
            </c:spPr>
            <c:txPr>
              <a:bodyPr/>
              <a:lstStyle/>
              <a:p>
                <a:pPr>
                  <a:defRPr sz="1600"/>
                </a:pPr>
                <a:endParaRPr lang="en-US"/>
              </a:p>
            </c:txPr>
            <c:dLblPos val="inEnd"/>
            <c:showLegendKey val="0"/>
            <c:showVal val="1"/>
            <c:showCatName val="0"/>
            <c:showSerName val="0"/>
            <c:showPercent val="0"/>
            <c:showBubbleSize val="0"/>
            <c:showLeaderLines val="0"/>
          </c:dLbls>
          <c:cat>
            <c:strRef>
              <c:f>Sheet1!$A$2:$A$4</c:f>
              <c:strCache>
                <c:ptCount val="3"/>
                <c:pt idx="0">
                  <c:v>Overall </c:v>
                </c:pt>
                <c:pt idx="1">
                  <c:v>12 weeks</c:v>
                </c:pt>
                <c:pt idx="2">
                  <c:v>16 weeks</c:v>
                </c:pt>
              </c:strCache>
            </c:strRef>
          </c:cat>
          <c:val>
            <c:numRef>
              <c:f>Sheet1!$C$2:$C$4</c:f>
              <c:numCache>
                <c:formatCode>0</c:formatCode>
                <c:ptCount val="3"/>
                <c:pt idx="0">
                  <c:v>86.0</c:v>
                </c:pt>
                <c:pt idx="1">
                  <c:v>83.0</c:v>
                </c:pt>
                <c:pt idx="2">
                  <c:v>89.0</c:v>
                </c:pt>
              </c:numCache>
            </c:numRef>
          </c:val>
        </c:ser>
        <c:ser>
          <c:idx val="2"/>
          <c:order val="2"/>
          <c:tx>
            <c:v>Treatment-Experienced Cirrhosis</c:v>
          </c:tx>
          <c:spPr>
            <a:solidFill>
              <a:srgbClr val="345566"/>
            </a:solidFill>
            <a:ln w="12700" cmpd="sng">
              <a:solidFill>
                <a:srgbClr val="000000"/>
              </a:solidFill>
            </a:ln>
            <a:effectLst/>
            <a:scene3d>
              <a:camera prst="orthographicFront"/>
              <a:lightRig rig="threePt" dir="t"/>
            </a:scene3d>
            <a:sp3d>
              <a:bevelT/>
            </a:sp3d>
          </c:spPr>
          <c:invertIfNegative val="0"/>
          <c:dLbls>
            <c:spPr>
              <a:solidFill>
                <a:sysClr val="window" lastClr="FFFFFF">
                  <a:alpha val="50000"/>
                </a:sysClr>
              </a:solidFill>
            </c:spPr>
            <c:dLblPos val="inEnd"/>
            <c:showLegendKey val="0"/>
            <c:showVal val="1"/>
            <c:showCatName val="0"/>
            <c:showSerName val="0"/>
            <c:showPercent val="0"/>
            <c:showBubbleSize val="0"/>
            <c:showLeaderLines val="0"/>
          </c:dLbls>
          <c:cat>
            <c:strRef>
              <c:f>Sheet1!$A$2:$A$4</c:f>
              <c:strCache>
                <c:ptCount val="3"/>
                <c:pt idx="0">
                  <c:v>Overall </c:v>
                </c:pt>
                <c:pt idx="1">
                  <c:v>12 weeks</c:v>
                </c:pt>
                <c:pt idx="2">
                  <c:v>16 weeks</c:v>
                </c:pt>
              </c:strCache>
            </c:strRef>
          </c:cat>
          <c:val>
            <c:numRef>
              <c:f>Sheet1!$D$2:$D$4</c:f>
              <c:numCache>
                <c:formatCode>General</c:formatCode>
                <c:ptCount val="3"/>
                <c:pt idx="0">
                  <c:v>87.0</c:v>
                </c:pt>
                <c:pt idx="1">
                  <c:v>88.0</c:v>
                </c:pt>
                <c:pt idx="2">
                  <c:v>86.0</c:v>
                </c:pt>
              </c:numCache>
            </c:numRef>
          </c:val>
        </c:ser>
        <c:dLbls>
          <c:showLegendKey val="0"/>
          <c:showVal val="1"/>
          <c:showCatName val="0"/>
          <c:showSerName val="0"/>
          <c:showPercent val="0"/>
          <c:showBubbleSize val="0"/>
        </c:dLbls>
        <c:gapWidth val="85"/>
        <c:axId val="1904054952"/>
        <c:axId val="1904058200"/>
      </c:barChart>
      <c:catAx>
        <c:axId val="1904054952"/>
        <c:scaling>
          <c:orientation val="minMax"/>
        </c:scaling>
        <c:delete val="0"/>
        <c:axPos val="b"/>
        <c:majorTickMark val="out"/>
        <c:minorTickMark val="none"/>
        <c:tickLblPos val="nextTo"/>
        <c:spPr>
          <a:ln w="19050" cap="flat" cmpd="sng" algn="ctr">
            <a:solidFill>
              <a:prstClr val="black"/>
            </a:solidFill>
            <a:prstDash val="solid"/>
            <a:round/>
            <a:headEnd type="none" w="med" len="med"/>
            <a:tailEnd type="none" w="med" len="med"/>
          </a:ln>
        </c:spPr>
        <c:txPr>
          <a:bodyPr/>
          <a:lstStyle/>
          <a:p>
            <a:pPr>
              <a:defRPr sz="1600" b="1" i="0">
                <a:latin typeface="Arial"/>
                <a:cs typeface="Arial"/>
              </a:defRPr>
            </a:pPr>
            <a:endParaRPr lang="en-US"/>
          </a:p>
        </c:txPr>
        <c:crossAx val="1904058200"/>
        <c:crosses val="autoZero"/>
        <c:auto val="1"/>
        <c:lblAlgn val="ctr"/>
        <c:lblOffset val="10"/>
        <c:tickLblSkip val="1"/>
        <c:tickMarkSkip val="1"/>
        <c:noMultiLvlLbl val="0"/>
      </c:catAx>
      <c:valAx>
        <c:axId val="1904058200"/>
        <c:scaling>
          <c:orientation val="minMax"/>
          <c:max val="100.0"/>
          <c:min val="0.0"/>
        </c:scaling>
        <c:delete val="0"/>
        <c:axPos val="l"/>
        <c:title>
          <c:tx>
            <c:rich>
              <a:bodyPr/>
              <a:lstStyle/>
              <a:p>
                <a:pPr>
                  <a:defRPr sz="1600">
                    <a:latin typeface="Arial"/>
                    <a:cs typeface="Arial"/>
                  </a:defRPr>
                </a:pPr>
                <a:r>
                  <a:rPr lang="en-US" sz="1600" dirty="0" smtClean="0">
                    <a:latin typeface="Arial"/>
                    <a:cs typeface="Arial"/>
                  </a:rPr>
                  <a:t>(</a:t>
                </a:r>
                <a:r>
                  <a:rPr lang="en-US" sz="1600" dirty="0">
                    <a:latin typeface="Arial"/>
                    <a:cs typeface="Arial"/>
                  </a:rPr>
                  <a:t>%</a:t>
                </a:r>
                <a:r>
                  <a:rPr lang="en-US" sz="1600" dirty="0" smtClean="0">
                    <a:latin typeface="Arial"/>
                    <a:cs typeface="Arial"/>
                  </a:rPr>
                  <a:t>) with SVR12</a:t>
                </a:r>
                <a:endParaRPr lang="en-US" sz="1600" dirty="0">
                  <a:latin typeface="Arial"/>
                  <a:cs typeface="Arial"/>
                </a:endParaRPr>
              </a:p>
            </c:rich>
          </c:tx>
          <c:layout>
            <c:manualLayout>
              <c:xMode val="edge"/>
              <c:yMode val="edge"/>
              <c:x val="0.00161812297734628"/>
              <c:y val="0.3"/>
            </c:manualLayout>
          </c:layout>
          <c:overlay val="0"/>
        </c:title>
        <c:numFmt formatCode="0" sourceLinked="0"/>
        <c:majorTickMark val="out"/>
        <c:minorTickMark val="none"/>
        <c:tickLblPos val="nextTo"/>
        <c:spPr>
          <a:ln w="19050">
            <a:solidFill>
              <a:schemeClr val="tx1"/>
            </a:solidFill>
          </a:ln>
        </c:spPr>
        <c:txPr>
          <a:bodyPr/>
          <a:lstStyle/>
          <a:p>
            <a:pPr>
              <a:defRPr sz="1600"/>
            </a:pPr>
            <a:endParaRPr lang="en-US"/>
          </a:p>
        </c:txPr>
        <c:crossAx val="1904054952"/>
        <c:crosses val="autoZero"/>
        <c:crossBetween val="between"/>
        <c:majorUnit val="20.0"/>
        <c:minorUnit val="20.0"/>
      </c:valAx>
      <c:spPr>
        <a:solidFill>
          <a:srgbClr val="E6EBF2"/>
        </a:solidFill>
        <a:ln w="19050" cap="flat" cmpd="sng" algn="ctr">
          <a:solidFill>
            <a:srgbClr val="000000"/>
          </a:solidFill>
          <a:prstDash val="solid"/>
          <a:round/>
          <a:headEnd type="none" w="med" len="med"/>
          <a:tailEnd type="none" w="med" len="med"/>
        </a:ln>
        <a:effectLst/>
      </c:spPr>
    </c:plotArea>
    <c:legend>
      <c:legendPos val="t"/>
      <c:layout>
        <c:manualLayout>
          <c:xMode val="edge"/>
          <c:yMode val="edge"/>
          <c:x val="0.100627294961175"/>
          <c:y val="0.0181818181818182"/>
          <c:w val="0.893942561051728"/>
          <c:h val="0.081576292391505"/>
        </c:manualLayout>
      </c:layout>
      <c:overlay val="0"/>
      <c:spPr>
        <a:noFill/>
        <a:ln>
          <a:noFill/>
        </a:ln>
      </c:spPr>
    </c:legend>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800"/>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952701224847"/>
          <c:y val="0.0277778663809897"/>
          <c:w val="0.867273920305416"/>
          <c:h val="0.685447332554739"/>
        </c:manualLayout>
      </c:layout>
      <c:barChart>
        <c:barDir val="col"/>
        <c:grouping val="clustered"/>
        <c:varyColors val="0"/>
        <c:ser>
          <c:idx val="0"/>
          <c:order val="0"/>
          <c:tx>
            <c:strRef>
              <c:f>Sheet1!$B$1</c:f>
              <c:strCache>
                <c:ptCount val="1"/>
              </c:strCache>
            </c:strRef>
          </c:tx>
          <c:spPr>
            <a:solidFill>
              <a:schemeClr val="accent2"/>
            </a:solidFill>
            <a:ln w="12700">
              <a:solidFill>
                <a:schemeClr val="tx1"/>
              </a:solidFill>
            </a:ln>
            <a:effectLst/>
            <a:scene3d>
              <a:camera prst="orthographicFront"/>
              <a:lightRig rig="threePt" dir="t"/>
            </a:scene3d>
            <a:sp3d>
              <a:bevelT/>
            </a:sp3d>
          </c:spPr>
          <c:invertIfNegative val="0"/>
          <c:dPt>
            <c:idx val="0"/>
            <c:invertIfNegative val="0"/>
            <c:bubble3D val="0"/>
            <c:spPr>
              <a:solidFill>
                <a:srgbClr val="657F21"/>
              </a:solidFill>
              <a:ln w="12700">
                <a:solidFill>
                  <a:schemeClr val="tx1"/>
                </a:solidFill>
              </a:ln>
              <a:effectLst/>
              <a:scene3d>
                <a:camera prst="orthographicFront"/>
                <a:lightRig rig="threePt" dir="t"/>
              </a:scene3d>
              <a:sp3d>
                <a:bevelT/>
              </a:sp3d>
            </c:spPr>
          </c:dPt>
          <c:dPt>
            <c:idx val="1"/>
            <c:invertIfNegative val="0"/>
            <c:bubble3D val="0"/>
            <c:spPr>
              <a:solidFill>
                <a:srgbClr val="657F21"/>
              </a:solidFill>
              <a:ln w="12700">
                <a:solidFill>
                  <a:schemeClr val="tx1"/>
                </a:solidFill>
              </a:ln>
              <a:effectLst/>
              <a:scene3d>
                <a:camera prst="orthographicFront"/>
                <a:lightRig rig="threePt" dir="t"/>
              </a:scene3d>
              <a:sp3d>
                <a:bevelT/>
              </a:sp3d>
            </c:spPr>
          </c:dPt>
          <c:dPt>
            <c:idx val="2"/>
            <c:invertIfNegative val="0"/>
            <c:bubble3D val="0"/>
            <c:spPr>
              <a:solidFill>
                <a:srgbClr val="657F21"/>
              </a:solidFill>
              <a:ln w="12700">
                <a:solidFill>
                  <a:schemeClr val="tx1"/>
                </a:solidFill>
              </a:ln>
              <a:effectLst/>
              <a:scene3d>
                <a:camera prst="orthographicFront"/>
                <a:lightRig rig="threePt" dir="t"/>
              </a:scene3d>
              <a:sp3d>
                <a:bevelT/>
              </a:sp3d>
            </c:spPr>
          </c:dPt>
          <c:dPt>
            <c:idx val="3"/>
            <c:invertIfNegative val="0"/>
            <c:bubble3D val="0"/>
            <c:spPr>
              <a:solidFill>
                <a:srgbClr val="647E72"/>
              </a:solidFill>
              <a:ln w="12700">
                <a:solidFill>
                  <a:schemeClr val="tx1"/>
                </a:solidFill>
              </a:ln>
              <a:effectLst/>
              <a:scene3d>
                <a:camera prst="orthographicFront"/>
                <a:lightRig rig="threePt" dir="t"/>
              </a:scene3d>
              <a:sp3d>
                <a:bevelT/>
              </a:sp3d>
            </c:spPr>
          </c:dPt>
          <c:dPt>
            <c:idx val="4"/>
            <c:invertIfNegative val="0"/>
            <c:bubble3D val="0"/>
            <c:spPr>
              <a:solidFill>
                <a:srgbClr val="647E72"/>
              </a:solidFill>
              <a:ln w="12700">
                <a:solidFill>
                  <a:schemeClr val="tx1"/>
                </a:solidFill>
              </a:ln>
              <a:effectLst/>
              <a:scene3d>
                <a:camera prst="orthographicFront"/>
                <a:lightRig rig="threePt" dir="t"/>
              </a:scene3d>
              <a:sp3d>
                <a:bevelT/>
              </a:sp3d>
            </c:spPr>
          </c:dPt>
          <c:dPt>
            <c:idx val="5"/>
            <c:invertIfNegative val="0"/>
            <c:bubble3D val="0"/>
            <c:spPr>
              <a:solidFill>
                <a:srgbClr val="647E72"/>
              </a:solidFill>
              <a:ln w="12700">
                <a:solidFill>
                  <a:schemeClr val="tx1"/>
                </a:solidFill>
              </a:ln>
              <a:effectLst/>
              <a:scene3d>
                <a:camera prst="orthographicFront"/>
                <a:lightRig rig="threePt" dir="t"/>
              </a:scene3d>
              <a:sp3d>
                <a:bevelT/>
              </a:sp3d>
            </c:spPr>
          </c:dPt>
          <c:dPt>
            <c:idx val="6"/>
            <c:invertIfNegative val="0"/>
            <c:bubble3D val="0"/>
            <c:spPr>
              <a:solidFill>
                <a:srgbClr val="326496"/>
              </a:solidFill>
              <a:ln w="12700">
                <a:solidFill>
                  <a:schemeClr val="tx1"/>
                </a:solidFill>
              </a:ln>
              <a:effectLst/>
              <a:scene3d>
                <a:camera prst="orthographicFront"/>
                <a:lightRig rig="threePt" dir="t"/>
              </a:scene3d>
              <a:sp3d>
                <a:bevelT/>
              </a:sp3d>
            </c:spPr>
          </c:dPt>
          <c:dLbls>
            <c:spPr>
              <a:solidFill>
                <a:schemeClr val="bg1">
                  <a:alpha val="50000"/>
                </a:schemeClr>
              </a:solidFill>
            </c:spPr>
            <c:txPr>
              <a:bodyPr/>
              <a:lstStyle/>
              <a:p>
                <a:pPr>
                  <a:defRPr sz="1800"/>
                </a:pPr>
                <a:endParaRPr lang="en-US"/>
              </a:p>
            </c:txPr>
            <c:dLblPos val="inEnd"/>
            <c:showLegendKey val="0"/>
            <c:showVal val="1"/>
            <c:showCatName val="0"/>
            <c:showSerName val="0"/>
            <c:showPercent val="0"/>
            <c:showBubbleSize val="0"/>
            <c:showLeaderLines val="0"/>
          </c:dLbls>
          <c:cat>
            <c:strRef>
              <c:f>Sheet1!$A$2:$A$7</c:f>
              <c:strCache>
                <c:ptCount val="6"/>
                <c:pt idx="0">
                  <c:v>SOF x 7d _x000d_DCV + SOF</c:v>
                </c:pt>
                <c:pt idx="1">
                  <c:v>DCV + SOF</c:v>
                </c:pt>
                <c:pt idx="2">
                  <c:v>DCV + SOF _x000d_+ RBV</c:v>
                </c:pt>
                <c:pt idx="3">
                  <c:v>SOF x 7d _x000d_DCV + SOF</c:v>
                </c:pt>
                <c:pt idx="4">
                  <c:v>DCV + SOF</c:v>
                </c:pt>
                <c:pt idx="5">
                  <c:v>DCV + SOF _x000d_+ RBV</c:v>
                </c:pt>
              </c:strCache>
            </c:strRef>
          </c:cat>
          <c:val>
            <c:numRef>
              <c:f>Sheet1!$B$2:$B$7</c:f>
              <c:numCache>
                <c:formatCode>0</c:formatCode>
                <c:ptCount val="6"/>
                <c:pt idx="0">
                  <c:v>88.0</c:v>
                </c:pt>
                <c:pt idx="1">
                  <c:v>100.0</c:v>
                </c:pt>
                <c:pt idx="2">
                  <c:v>86.0</c:v>
                </c:pt>
                <c:pt idx="3">
                  <c:v>100.0</c:v>
                </c:pt>
                <c:pt idx="4">
                  <c:v>100.0</c:v>
                </c:pt>
                <c:pt idx="5">
                  <c:v>100.0</c:v>
                </c:pt>
              </c:numCache>
            </c:numRef>
          </c:val>
        </c:ser>
        <c:dLbls>
          <c:showLegendKey val="0"/>
          <c:showVal val="1"/>
          <c:showCatName val="0"/>
          <c:showSerName val="0"/>
          <c:showPercent val="0"/>
          <c:showBubbleSize val="0"/>
        </c:dLbls>
        <c:gapWidth val="50"/>
        <c:axId val="2144096040"/>
        <c:axId val="2144168792"/>
      </c:barChart>
      <c:catAx>
        <c:axId val="2144096040"/>
        <c:scaling>
          <c:orientation val="minMax"/>
        </c:scaling>
        <c:delete val="0"/>
        <c:axPos val="b"/>
        <c:majorTickMark val="out"/>
        <c:minorTickMark val="none"/>
        <c:tickLblPos val="nextTo"/>
        <c:spPr>
          <a:ln w="19050" cap="flat" cmpd="sng" algn="ctr">
            <a:solidFill>
              <a:prstClr val="black"/>
            </a:solidFill>
            <a:prstDash val="solid"/>
            <a:round/>
            <a:headEnd type="none" w="med" len="med"/>
            <a:tailEnd type="none" w="med" len="med"/>
          </a:ln>
        </c:spPr>
        <c:txPr>
          <a:bodyPr/>
          <a:lstStyle/>
          <a:p>
            <a:pPr>
              <a:defRPr sz="1400" b="0" i="0">
                <a:latin typeface="Arial"/>
                <a:cs typeface="Arial"/>
              </a:defRPr>
            </a:pPr>
            <a:endParaRPr lang="en-US"/>
          </a:p>
        </c:txPr>
        <c:crossAx val="2144168792"/>
        <c:crosses val="autoZero"/>
        <c:auto val="1"/>
        <c:lblAlgn val="ctr"/>
        <c:lblOffset val="1"/>
        <c:tickLblSkip val="1"/>
        <c:tickMarkSkip val="1"/>
        <c:noMultiLvlLbl val="0"/>
      </c:catAx>
      <c:valAx>
        <c:axId val="2144168792"/>
        <c:scaling>
          <c:orientation val="minMax"/>
          <c:max val="100.0"/>
          <c:min val="0.0"/>
        </c:scaling>
        <c:delete val="0"/>
        <c:axPos val="l"/>
        <c:title>
          <c:tx>
            <c:rich>
              <a:bodyPr/>
              <a:lstStyle/>
              <a:p>
                <a:pPr>
                  <a:defRPr sz="1800">
                    <a:latin typeface="Arial"/>
                    <a:cs typeface="Arial"/>
                  </a:defRPr>
                </a:pPr>
                <a:r>
                  <a:rPr lang="en-US" sz="1800" dirty="0">
                    <a:latin typeface="Arial"/>
                    <a:cs typeface="Arial"/>
                  </a:rPr>
                  <a:t>Patients with </a:t>
                </a:r>
                <a:r>
                  <a:rPr lang="en-US" sz="1800" dirty="0" smtClean="0">
                    <a:latin typeface="Arial"/>
                    <a:cs typeface="Arial"/>
                  </a:rPr>
                  <a:t>SVR12 </a:t>
                </a:r>
                <a:r>
                  <a:rPr lang="en-US" sz="1800" dirty="0">
                    <a:latin typeface="Arial"/>
                    <a:cs typeface="Arial"/>
                  </a:rPr>
                  <a:t>(%)</a:t>
                </a:r>
              </a:p>
            </c:rich>
          </c:tx>
          <c:layout>
            <c:manualLayout>
              <c:xMode val="edge"/>
              <c:yMode val="edge"/>
              <c:x val="0.00679479837747554"/>
              <c:y val="0.0781824362410021"/>
            </c:manualLayout>
          </c:layout>
          <c:overlay val="0"/>
        </c:title>
        <c:numFmt formatCode="0" sourceLinked="0"/>
        <c:majorTickMark val="out"/>
        <c:minorTickMark val="none"/>
        <c:tickLblPos val="nextTo"/>
        <c:spPr>
          <a:ln w="19050">
            <a:solidFill>
              <a:schemeClr val="tx1"/>
            </a:solidFill>
          </a:ln>
        </c:spPr>
        <c:txPr>
          <a:bodyPr/>
          <a:lstStyle/>
          <a:p>
            <a:pPr>
              <a:defRPr sz="1600"/>
            </a:pPr>
            <a:endParaRPr lang="en-US"/>
          </a:p>
        </c:txPr>
        <c:crossAx val="2144096040"/>
        <c:crosses val="autoZero"/>
        <c:crossBetween val="between"/>
        <c:majorUnit val="20.0"/>
        <c:minorUnit val="20.0"/>
      </c:valAx>
      <c:spPr>
        <a:solidFill>
          <a:srgbClr val="E6EBF2"/>
        </a:solidFill>
        <a:ln w="19050" cap="flat" cmpd="sng" algn="ctr">
          <a:solidFill>
            <a:schemeClr val="tx1"/>
          </a:solidFill>
          <a:prstDash val="solid"/>
          <a:round/>
          <a:headEnd type="none" w="med" len="med"/>
          <a:tailEnd type="none" w="med" len="med"/>
        </a:ln>
        <a:effectLst/>
      </c:spPr>
    </c:plotArea>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800"/>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952701224847"/>
          <c:y val="0.0277778663809897"/>
          <c:w val="0.867273920305416"/>
          <c:h val="0.685447332554739"/>
        </c:manualLayout>
      </c:layout>
      <c:barChart>
        <c:barDir val="col"/>
        <c:grouping val="clustered"/>
        <c:varyColors val="0"/>
        <c:ser>
          <c:idx val="0"/>
          <c:order val="0"/>
          <c:tx>
            <c:strRef>
              <c:f>Sheet1!$B$1</c:f>
              <c:strCache>
                <c:ptCount val="1"/>
              </c:strCache>
            </c:strRef>
          </c:tx>
          <c:spPr>
            <a:solidFill>
              <a:srgbClr val="718E25"/>
            </a:solidFill>
            <a:ln w="12700">
              <a:solidFill>
                <a:schemeClr val="tx1"/>
              </a:solidFill>
            </a:ln>
            <a:effectLst/>
            <a:scene3d>
              <a:camera prst="orthographicFront"/>
              <a:lightRig rig="threePt" dir="t"/>
            </a:scene3d>
            <a:sp3d>
              <a:bevelT/>
            </a:sp3d>
          </c:spPr>
          <c:invertIfNegative val="0"/>
          <c:dPt>
            <c:idx val="0"/>
            <c:invertIfNegative val="0"/>
            <c:bubble3D val="0"/>
            <c:spPr>
              <a:solidFill>
                <a:srgbClr val="657F21"/>
              </a:solidFill>
              <a:ln w="12700">
                <a:solidFill>
                  <a:schemeClr val="tx1"/>
                </a:solidFill>
              </a:ln>
              <a:effectLst/>
              <a:scene3d>
                <a:camera prst="orthographicFront"/>
                <a:lightRig rig="threePt" dir="t"/>
              </a:scene3d>
              <a:sp3d>
                <a:bevelT/>
              </a:sp3d>
            </c:spPr>
          </c:dPt>
          <c:dPt>
            <c:idx val="1"/>
            <c:invertIfNegative val="0"/>
            <c:bubble3D val="0"/>
            <c:spPr>
              <a:solidFill>
                <a:srgbClr val="657F21"/>
              </a:solidFill>
              <a:ln w="12700">
                <a:solidFill>
                  <a:schemeClr val="tx1"/>
                </a:solidFill>
              </a:ln>
              <a:effectLst/>
              <a:scene3d>
                <a:camera prst="orthographicFront"/>
                <a:lightRig rig="threePt" dir="t"/>
              </a:scene3d>
              <a:sp3d>
                <a:bevelT/>
              </a:sp3d>
            </c:spPr>
          </c:dPt>
          <c:dPt>
            <c:idx val="2"/>
            <c:invertIfNegative val="0"/>
            <c:bubble3D val="0"/>
            <c:spPr>
              <a:solidFill>
                <a:srgbClr val="7F693A"/>
              </a:solidFill>
              <a:ln w="12700">
                <a:solidFill>
                  <a:schemeClr val="tx1"/>
                </a:solidFill>
              </a:ln>
              <a:effectLst/>
              <a:scene3d>
                <a:camera prst="orthographicFront"/>
                <a:lightRig rig="threePt" dir="t"/>
              </a:scene3d>
              <a:sp3d>
                <a:bevelT/>
              </a:sp3d>
            </c:spPr>
          </c:dPt>
          <c:dPt>
            <c:idx val="3"/>
            <c:invertIfNegative val="0"/>
            <c:bubble3D val="0"/>
            <c:spPr>
              <a:solidFill>
                <a:srgbClr val="7F693A"/>
              </a:solidFill>
              <a:ln w="12700">
                <a:solidFill>
                  <a:schemeClr val="tx1"/>
                </a:solidFill>
              </a:ln>
              <a:effectLst/>
              <a:scene3d>
                <a:camera prst="orthographicFront"/>
                <a:lightRig rig="threePt" dir="t"/>
              </a:scene3d>
              <a:sp3d>
                <a:bevelT/>
              </a:sp3d>
            </c:spPr>
          </c:dPt>
          <c:dPt>
            <c:idx val="4"/>
            <c:invertIfNegative val="0"/>
            <c:bubble3D val="0"/>
          </c:dPt>
          <c:dPt>
            <c:idx val="5"/>
            <c:invertIfNegative val="0"/>
            <c:bubble3D val="0"/>
          </c:dPt>
          <c:dPt>
            <c:idx val="6"/>
            <c:invertIfNegative val="0"/>
            <c:bubble3D val="0"/>
          </c:dPt>
          <c:dLbls>
            <c:spPr>
              <a:solidFill>
                <a:schemeClr val="bg1">
                  <a:alpha val="50000"/>
                </a:schemeClr>
              </a:solidFill>
            </c:spPr>
            <c:txPr>
              <a:bodyPr/>
              <a:lstStyle/>
              <a:p>
                <a:pPr>
                  <a:defRPr sz="1800"/>
                </a:pPr>
                <a:endParaRPr lang="en-US"/>
              </a:p>
            </c:txPr>
            <c:dLblPos val="inEnd"/>
            <c:showLegendKey val="0"/>
            <c:showVal val="1"/>
            <c:showCatName val="0"/>
            <c:showSerName val="0"/>
            <c:showPercent val="0"/>
            <c:showBubbleSize val="0"/>
            <c:showLeaderLines val="0"/>
          </c:dLbls>
          <c:cat>
            <c:strRef>
              <c:f>Sheet1!$A$2:$A$5</c:f>
              <c:strCache>
                <c:ptCount val="4"/>
                <c:pt idx="0">
                  <c:v>DCV + SOF</c:v>
                </c:pt>
                <c:pt idx="1">
                  <c:v>DCV + SOF + RBV</c:v>
                </c:pt>
                <c:pt idx="2">
                  <c:v>DCV + SOF</c:v>
                </c:pt>
                <c:pt idx="3">
                  <c:v>DCV + SOF + RBV</c:v>
                </c:pt>
              </c:strCache>
            </c:strRef>
          </c:cat>
          <c:val>
            <c:numRef>
              <c:f>Sheet1!$B$2:$B$5</c:f>
              <c:numCache>
                <c:formatCode>0</c:formatCode>
                <c:ptCount val="4"/>
                <c:pt idx="0">
                  <c:v>100.0</c:v>
                </c:pt>
                <c:pt idx="1">
                  <c:v>95.0</c:v>
                </c:pt>
                <c:pt idx="2">
                  <c:v>100.0</c:v>
                </c:pt>
                <c:pt idx="3">
                  <c:v>95.0</c:v>
                </c:pt>
              </c:numCache>
            </c:numRef>
          </c:val>
        </c:ser>
        <c:dLbls>
          <c:showLegendKey val="0"/>
          <c:showVal val="1"/>
          <c:showCatName val="0"/>
          <c:showSerName val="0"/>
          <c:showPercent val="0"/>
          <c:showBubbleSize val="0"/>
        </c:dLbls>
        <c:gapWidth val="103"/>
        <c:axId val="1966418680"/>
        <c:axId val="2144215048"/>
      </c:barChart>
      <c:catAx>
        <c:axId val="1966418680"/>
        <c:scaling>
          <c:orientation val="minMax"/>
        </c:scaling>
        <c:delete val="0"/>
        <c:axPos val="b"/>
        <c:majorTickMark val="out"/>
        <c:minorTickMark val="none"/>
        <c:tickLblPos val="nextTo"/>
        <c:spPr>
          <a:ln w="19050" cap="flat" cmpd="sng" algn="ctr">
            <a:solidFill>
              <a:prstClr val="black"/>
            </a:solidFill>
            <a:prstDash val="solid"/>
            <a:round/>
            <a:headEnd type="none" w="med" len="med"/>
            <a:tailEnd type="none" w="med" len="med"/>
          </a:ln>
        </c:spPr>
        <c:txPr>
          <a:bodyPr/>
          <a:lstStyle/>
          <a:p>
            <a:pPr>
              <a:defRPr sz="1400" b="0" i="0">
                <a:latin typeface="Arial"/>
                <a:cs typeface="Arial"/>
              </a:defRPr>
            </a:pPr>
            <a:endParaRPr lang="en-US"/>
          </a:p>
        </c:txPr>
        <c:crossAx val="2144215048"/>
        <c:crosses val="autoZero"/>
        <c:auto val="1"/>
        <c:lblAlgn val="ctr"/>
        <c:lblOffset val="1"/>
        <c:tickLblSkip val="1"/>
        <c:tickMarkSkip val="1"/>
        <c:noMultiLvlLbl val="0"/>
      </c:catAx>
      <c:valAx>
        <c:axId val="2144215048"/>
        <c:scaling>
          <c:orientation val="minMax"/>
          <c:max val="100.0"/>
          <c:min val="0.0"/>
        </c:scaling>
        <c:delete val="0"/>
        <c:axPos val="l"/>
        <c:title>
          <c:tx>
            <c:rich>
              <a:bodyPr/>
              <a:lstStyle/>
              <a:p>
                <a:pPr>
                  <a:defRPr sz="1800">
                    <a:latin typeface="Arial"/>
                    <a:cs typeface="Arial"/>
                  </a:defRPr>
                </a:pPr>
                <a:r>
                  <a:rPr lang="en-US" sz="1800" dirty="0">
                    <a:latin typeface="Arial"/>
                    <a:cs typeface="Arial"/>
                  </a:rPr>
                  <a:t>Patients with </a:t>
                </a:r>
                <a:r>
                  <a:rPr lang="en-US" sz="1800" dirty="0" smtClean="0">
                    <a:latin typeface="Arial"/>
                    <a:cs typeface="Arial"/>
                  </a:rPr>
                  <a:t>SVR12 </a:t>
                </a:r>
                <a:r>
                  <a:rPr lang="en-US" sz="1800" dirty="0">
                    <a:latin typeface="Arial"/>
                    <a:cs typeface="Arial"/>
                  </a:rPr>
                  <a:t>(%)</a:t>
                </a:r>
              </a:p>
            </c:rich>
          </c:tx>
          <c:layout>
            <c:manualLayout>
              <c:xMode val="edge"/>
              <c:yMode val="edge"/>
              <c:x val="0.00679479837747554"/>
              <c:y val="0.0781824362410021"/>
            </c:manualLayout>
          </c:layout>
          <c:overlay val="0"/>
        </c:title>
        <c:numFmt formatCode="0" sourceLinked="0"/>
        <c:majorTickMark val="out"/>
        <c:minorTickMark val="none"/>
        <c:tickLblPos val="nextTo"/>
        <c:spPr>
          <a:ln w="19050">
            <a:solidFill>
              <a:schemeClr val="tx1"/>
            </a:solidFill>
          </a:ln>
        </c:spPr>
        <c:txPr>
          <a:bodyPr/>
          <a:lstStyle/>
          <a:p>
            <a:pPr>
              <a:defRPr sz="1600"/>
            </a:pPr>
            <a:endParaRPr lang="en-US"/>
          </a:p>
        </c:txPr>
        <c:crossAx val="1966418680"/>
        <c:crosses val="autoZero"/>
        <c:crossBetween val="between"/>
        <c:majorUnit val="20.0"/>
        <c:minorUnit val="20.0"/>
      </c:valAx>
      <c:spPr>
        <a:solidFill>
          <a:srgbClr val="E6EBF2"/>
        </a:solidFill>
        <a:ln w="19050" cap="flat" cmpd="sng" algn="ctr">
          <a:solidFill>
            <a:schemeClr val="tx1"/>
          </a:solidFill>
          <a:prstDash val="solid"/>
          <a:round/>
          <a:headEnd type="none" w="med" len="med"/>
          <a:tailEnd type="none" w="med" len="med"/>
        </a:ln>
        <a:effectLst/>
      </c:spPr>
    </c:plotArea>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800"/>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30081315770108"/>
          <c:y val="0.145539012168933"/>
          <c:w val="0.843438933451076"/>
          <c:h val="0.744704843712718"/>
        </c:manualLayout>
      </c:layout>
      <c:barChart>
        <c:barDir val="col"/>
        <c:grouping val="clustered"/>
        <c:varyColors val="0"/>
        <c:ser>
          <c:idx val="0"/>
          <c:order val="0"/>
          <c:tx>
            <c:strRef>
              <c:f>Sheet1!$B$1</c:f>
              <c:strCache>
                <c:ptCount val="1"/>
                <c:pt idx="0">
                  <c:v>Treatment-Naïve </c:v>
                </c:pt>
              </c:strCache>
            </c:strRef>
          </c:tx>
          <c:spPr>
            <a:solidFill>
              <a:srgbClr val="718E25"/>
            </a:solidFill>
            <a:ln>
              <a:solidFill>
                <a:srgbClr val="000000"/>
              </a:solidFill>
            </a:ln>
            <a:effectLst/>
            <a:scene3d>
              <a:camera prst="orthographicFront"/>
              <a:lightRig rig="threePt" dir="t"/>
            </a:scene3d>
            <a:sp3d>
              <a:bevelT/>
            </a:sp3d>
          </c:spPr>
          <c:invertIfNegative val="0"/>
          <c:dLbls>
            <c:numFmt formatCode="#,##0" sourceLinked="0"/>
            <c:spPr>
              <a:solidFill>
                <a:sysClr val="window" lastClr="FFFFFF">
                  <a:alpha val="50000"/>
                </a:sysClr>
              </a:solidFill>
            </c:spPr>
            <c:txPr>
              <a:bodyPr/>
              <a:lstStyle/>
              <a:p>
                <a:pPr>
                  <a:defRPr sz="16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All</c:v>
                </c:pt>
                <c:pt idx="1">
                  <c:v>Genotype 1a</c:v>
                </c:pt>
                <c:pt idx="2">
                  <c:v>Genotype 1b</c:v>
                </c:pt>
              </c:strCache>
            </c:strRef>
          </c:cat>
          <c:val>
            <c:numRef>
              <c:f>Sheet1!$B$2:$B$4</c:f>
              <c:numCache>
                <c:formatCode>General</c:formatCode>
                <c:ptCount val="3"/>
                <c:pt idx="0">
                  <c:v>92.0</c:v>
                </c:pt>
                <c:pt idx="1">
                  <c:v>90.0</c:v>
                </c:pt>
                <c:pt idx="2">
                  <c:v>98.0</c:v>
                </c:pt>
              </c:numCache>
            </c:numRef>
          </c:val>
        </c:ser>
        <c:ser>
          <c:idx val="1"/>
          <c:order val="1"/>
          <c:tx>
            <c:strRef>
              <c:f>Sheet1!$C$1</c:f>
              <c:strCache>
                <c:ptCount val="1"/>
                <c:pt idx="0">
                  <c:v>Treatment-Experienced</c:v>
                </c:pt>
              </c:strCache>
            </c:strRef>
          </c:tx>
          <c:spPr>
            <a:solidFill>
              <a:srgbClr val="826939"/>
            </a:solidFill>
            <a:ln>
              <a:solidFill>
                <a:srgbClr val="000000"/>
              </a:solidFill>
            </a:ln>
            <a:scene3d>
              <a:camera prst="orthographicFront"/>
              <a:lightRig rig="threePt" dir="t"/>
            </a:scene3d>
            <a:sp3d>
              <a:bevelT/>
            </a:sp3d>
          </c:spPr>
          <c:invertIfNegative val="0"/>
          <c:dLbls>
            <c:numFmt formatCode="#,##0" sourceLinked="0"/>
            <c:spPr>
              <a:solidFill>
                <a:sysClr val="window" lastClr="FFFFFF">
                  <a:alpha val="50000"/>
                </a:sysClr>
              </a:solidFill>
            </c:spPr>
            <c:txPr>
              <a:bodyPr/>
              <a:lstStyle/>
              <a:p>
                <a:pPr>
                  <a:defRPr sz="16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All</c:v>
                </c:pt>
                <c:pt idx="1">
                  <c:v>Genotype 1a</c:v>
                </c:pt>
                <c:pt idx="2">
                  <c:v>Genotype 1b</c:v>
                </c:pt>
              </c:strCache>
            </c:strRef>
          </c:cat>
          <c:val>
            <c:numRef>
              <c:f>Sheet1!$C$2:$C$4</c:f>
              <c:numCache>
                <c:formatCode>General</c:formatCode>
                <c:ptCount val="3"/>
                <c:pt idx="0">
                  <c:v>89.0</c:v>
                </c:pt>
                <c:pt idx="1">
                  <c:v>85.0</c:v>
                </c:pt>
                <c:pt idx="2">
                  <c:v>100.0</c:v>
                </c:pt>
              </c:numCache>
            </c:numRef>
          </c:val>
        </c:ser>
        <c:dLbls>
          <c:showLegendKey val="0"/>
          <c:showVal val="0"/>
          <c:showCatName val="0"/>
          <c:showSerName val="0"/>
          <c:showPercent val="0"/>
          <c:showBubbleSize val="0"/>
        </c:dLbls>
        <c:gapWidth val="100"/>
        <c:axId val="1903298856"/>
        <c:axId val="-2079352072"/>
      </c:barChart>
      <c:catAx>
        <c:axId val="1903298856"/>
        <c:scaling>
          <c:orientation val="minMax"/>
        </c:scaling>
        <c:delete val="0"/>
        <c:axPos val="b"/>
        <c:numFmt formatCode="General" sourceLinked="0"/>
        <c:majorTickMark val="out"/>
        <c:minorTickMark val="none"/>
        <c:tickLblPos val="nextTo"/>
        <c:spPr>
          <a:ln>
            <a:solidFill>
              <a:srgbClr val="000000"/>
            </a:solidFill>
          </a:ln>
        </c:spPr>
        <c:crossAx val="-2079352072"/>
        <c:crosses val="autoZero"/>
        <c:auto val="1"/>
        <c:lblAlgn val="ctr"/>
        <c:lblOffset val="10"/>
        <c:noMultiLvlLbl val="0"/>
      </c:catAx>
      <c:valAx>
        <c:axId val="-2079352072"/>
        <c:scaling>
          <c:orientation val="minMax"/>
          <c:max val="100.0"/>
          <c:min val="0.0"/>
        </c:scaling>
        <c:delete val="0"/>
        <c:axPos val="l"/>
        <c:majorGridlines>
          <c:spPr>
            <a:ln>
              <a:noFill/>
            </a:ln>
          </c:spPr>
        </c:majorGridlines>
        <c:title>
          <c:tx>
            <c:rich>
              <a:bodyPr rot="-5400000" vert="horz"/>
              <a:lstStyle/>
              <a:p>
                <a:pPr>
                  <a:defRPr/>
                </a:pPr>
                <a:r>
                  <a:rPr lang="en-US" dirty="0" smtClean="0"/>
                  <a:t>Patients (%) with SVR12</a:t>
                </a:r>
                <a:endParaRPr lang="en-US" dirty="0"/>
              </a:p>
            </c:rich>
          </c:tx>
          <c:layout>
            <c:manualLayout>
              <c:xMode val="edge"/>
              <c:yMode val="edge"/>
              <c:x val="0.00755238536359426"/>
              <c:y val="0.190554998806967"/>
            </c:manualLayout>
          </c:layout>
          <c:overlay val="0"/>
        </c:title>
        <c:numFmt formatCode="General" sourceLinked="1"/>
        <c:majorTickMark val="out"/>
        <c:minorTickMark val="none"/>
        <c:tickLblPos val="nextTo"/>
        <c:spPr>
          <a:ln>
            <a:solidFill>
              <a:srgbClr val="000000"/>
            </a:solidFill>
          </a:ln>
        </c:spPr>
        <c:crossAx val="1903298856"/>
        <c:crosses val="autoZero"/>
        <c:crossBetween val="between"/>
        <c:majorUnit val="20.0"/>
      </c:valAx>
      <c:spPr>
        <a:solidFill>
          <a:srgbClr val="E6EBF2"/>
        </a:solidFill>
        <a:ln w="19050" cmpd="sng">
          <a:solidFill>
            <a:srgbClr val="000000"/>
          </a:solidFill>
        </a:ln>
      </c:spPr>
    </c:plotArea>
    <c:legend>
      <c:legendPos val="t"/>
      <c:layout>
        <c:manualLayout>
          <c:xMode val="edge"/>
          <c:yMode val="edge"/>
          <c:x val="0.366905666203489"/>
          <c:y val="0.0260606060606061"/>
          <c:w val="0.602140126601822"/>
          <c:h val="0.0929965879265092"/>
        </c:manualLayout>
      </c:layout>
      <c:overlay val="0"/>
      <c:spPr>
        <a:noFill/>
        <a:ln>
          <a:noFill/>
        </a:ln>
      </c:spPr>
    </c:legend>
    <c:plotVisOnly val="1"/>
    <c:dispBlanksAs val="gap"/>
    <c:showDLblsOverMax val="0"/>
  </c:chart>
  <c:txPr>
    <a:bodyPr/>
    <a:lstStyle/>
    <a:p>
      <a:pPr>
        <a:defRPr sz="1800"/>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952701224847"/>
          <c:y val="0.0277778663809897"/>
          <c:w val="0.867273920305416"/>
          <c:h val="0.685447332554739"/>
        </c:manualLayout>
      </c:layout>
      <c:barChart>
        <c:barDir val="col"/>
        <c:grouping val="clustered"/>
        <c:varyColors val="0"/>
        <c:ser>
          <c:idx val="0"/>
          <c:order val="0"/>
          <c:tx>
            <c:strRef>
              <c:f>Sheet1!$B$1</c:f>
              <c:strCache>
                <c:ptCount val="1"/>
              </c:strCache>
            </c:strRef>
          </c:tx>
          <c:spPr>
            <a:solidFill>
              <a:srgbClr val="B59452"/>
            </a:solidFill>
            <a:ln w="12700">
              <a:solidFill>
                <a:schemeClr val="tx1"/>
              </a:solidFill>
            </a:ln>
            <a:effectLst/>
            <a:scene3d>
              <a:camera prst="orthographicFront"/>
              <a:lightRig rig="threePt" dir="t"/>
            </a:scene3d>
            <a:sp3d>
              <a:bevelT/>
            </a:sp3d>
          </c:spPr>
          <c:invertIfNegative val="0"/>
          <c:dPt>
            <c:idx val="0"/>
            <c:invertIfNegative val="0"/>
            <c:bubble3D val="0"/>
            <c:spPr>
              <a:solidFill>
                <a:srgbClr val="718E25"/>
              </a:solidFill>
              <a:ln w="12700">
                <a:solidFill>
                  <a:schemeClr val="tx1"/>
                </a:solidFill>
              </a:ln>
              <a:effectLst/>
              <a:scene3d>
                <a:camera prst="orthographicFront"/>
                <a:lightRig rig="threePt" dir="t"/>
              </a:scene3d>
              <a:sp3d>
                <a:bevelT/>
              </a:sp3d>
            </c:spPr>
          </c:dPt>
          <c:dPt>
            <c:idx val="1"/>
            <c:invertIfNegative val="0"/>
            <c:bubble3D val="0"/>
            <c:spPr>
              <a:solidFill>
                <a:srgbClr val="718E25"/>
              </a:solidFill>
              <a:ln w="12700">
                <a:solidFill>
                  <a:schemeClr val="tx1"/>
                </a:solidFill>
              </a:ln>
              <a:effectLst/>
              <a:scene3d>
                <a:camera prst="orthographicFront"/>
                <a:lightRig rig="threePt" dir="t"/>
              </a:scene3d>
              <a:sp3d>
                <a:bevelT/>
              </a:sp3d>
            </c:spPr>
          </c:dPt>
          <c:dPt>
            <c:idx val="2"/>
            <c:invertIfNegative val="0"/>
            <c:bubble3D val="0"/>
            <c:spPr>
              <a:solidFill>
                <a:srgbClr val="B59452">
                  <a:lumMod val="75000"/>
                </a:srgbClr>
              </a:solidFill>
              <a:ln w="12700">
                <a:solidFill>
                  <a:schemeClr val="tx1"/>
                </a:solidFill>
              </a:ln>
              <a:effectLst/>
              <a:scene3d>
                <a:camera prst="orthographicFront"/>
                <a:lightRig rig="threePt" dir="t"/>
              </a:scene3d>
              <a:sp3d>
                <a:bevelT/>
              </a:sp3d>
            </c:spPr>
          </c:dPt>
          <c:dPt>
            <c:idx val="3"/>
            <c:invertIfNegative val="0"/>
            <c:bubble3D val="0"/>
            <c:spPr>
              <a:solidFill>
                <a:srgbClr val="8A703B"/>
              </a:solidFill>
              <a:ln w="12700">
                <a:solidFill>
                  <a:schemeClr val="tx1"/>
                </a:solidFill>
              </a:ln>
              <a:effectLst/>
              <a:scene3d>
                <a:camera prst="orthographicFront"/>
                <a:lightRig rig="threePt" dir="t"/>
              </a:scene3d>
              <a:sp3d>
                <a:bevelT/>
              </a:sp3d>
            </c:spPr>
          </c:dPt>
          <c:dPt>
            <c:idx val="4"/>
            <c:invertIfNegative val="0"/>
            <c:bubble3D val="0"/>
            <c:spPr>
              <a:solidFill>
                <a:srgbClr val="6E4B7D"/>
              </a:solidFill>
              <a:ln w="12700">
                <a:solidFill>
                  <a:schemeClr val="tx1"/>
                </a:solidFill>
              </a:ln>
              <a:effectLst/>
              <a:scene3d>
                <a:camera prst="orthographicFront"/>
                <a:lightRig rig="threePt" dir="t"/>
              </a:scene3d>
              <a:sp3d>
                <a:bevelT/>
              </a:sp3d>
            </c:spPr>
          </c:dPt>
          <c:dPt>
            <c:idx val="5"/>
            <c:invertIfNegative val="0"/>
            <c:bubble3D val="0"/>
          </c:dPt>
          <c:dPt>
            <c:idx val="6"/>
            <c:invertIfNegative val="0"/>
            <c:bubble3D val="0"/>
          </c:dPt>
          <c:dLbls>
            <c:spPr>
              <a:solidFill>
                <a:schemeClr val="bg1">
                  <a:alpha val="50000"/>
                </a:schemeClr>
              </a:solidFill>
            </c:spPr>
            <c:txPr>
              <a:bodyPr/>
              <a:lstStyle/>
              <a:p>
                <a:pPr>
                  <a:defRPr sz="1800"/>
                </a:pPr>
                <a:endParaRPr lang="en-US"/>
              </a:p>
            </c:txPr>
            <c:dLblPos val="inEnd"/>
            <c:showLegendKey val="0"/>
            <c:showVal val="1"/>
            <c:showCatName val="0"/>
            <c:showSerName val="0"/>
            <c:showPercent val="0"/>
            <c:showBubbleSize val="0"/>
            <c:showLeaderLines val="0"/>
          </c:dLbls>
          <c:cat>
            <c:strRef>
              <c:f>Sheet1!$A$2:$A$5</c:f>
              <c:strCache>
                <c:ptCount val="4"/>
                <c:pt idx="0">
                  <c:v>DCV/ASV/BCV</c:v>
                </c:pt>
                <c:pt idx="1">
                  <c:v>DCV/ASV/BCV + RBV</c:v>
                </c:pt>
                <c:pt idx="2">
                  <c:v>DCV/ASV/BCV</c:v>
                </c:pt>
                <c:pt idx="3">
                  <c:v>DCV/ASV/BCV + RBV</c:v>
                </c:pt>
              </c:strCache>
            </c:strRef>
          </c:cat>
          <c:val>
            <c:numRef>
              <c:f>Sheet1!$B$2:$B$5</c:f>
              <c:numCache>
                <c:formatCode>0</c:formatCode>
                <c:ptCount val="4"/>
                <c:pt idx="0">
                  <c:v>93.0</c:v>
                </c:pt>
                <c:pt idx="1">
                  <c:v>98.0</c:v>
                </c:pt>
                <c:pt idx="2">
                  <c:v>87.0</c:v>
                </c:pt>
                <c:pt idx="3">
                  <c:v>93.0</c:v>
                </c:pt>
              </c:numCache>
            </c:numRef>
          </c:val>
        </c:ser>
        <c:dLbls>
          <c:showLegendKey val="0"/>
          <c:showVal val="1"/>
          <c:showCatName val="0"/>
          <c:showSerName val="0"/>
          <c:showPercent val="0"/>
          <c:showBubbleSize val="0"/>
        </c:dLbls>
        <c:gapWidth val="103"/>
        <c:axId val="-2079781192"/>
        <c:axId val="-2079799016"/>
      </c:barChart>
      <c:catAx>
        <c:axId val="-2079781192"/>
        <c:scaling>
          <c:orientation val="minMax"/>
        </c:scaling>
        <c:delete val="0"/>
        <c:axPos val="b"/>
        <c:majorTickMark val="out"/>
        <c:minorTickMark val="none"/>
        <c:tickLblPos val="nextTo"/>
        <c:spPr>
          <a:ln w="19050" cap="flat" cmpd="sng" algn="ctr">
            <a:solidFill>
              <a:prstClr val="black"/>
            </a:solidFill>
            <a:prstDash val="solid"/>
            <a:round/>
            <a:headEnd type="none" w="med" len="med"/>
            <a:tailEnd type="none" w="med" len="med"/>
          </a:ln>
        </c:spPr>
        <c:txPr>
          <a:bodyPr/>
          <a:lstStyle/>
          <a:p>
            <a:pPr>
              <a:defRPr sz="1400" b="0" i="0">
                <a:latin typeface="Arial"/>
                <a:cs typeface="Arial"/>
              </a:defRPr>
            </a:pPr>
            <a:endParaRPr lang="en-US"/>
          </a:p>
        </c:txPr>
        <c:crossAx val="-2079799016"/>
        <c:crosses val="autoZero"/>
        <c:auto val="1"/>
        <c:lblAlgn val="ctr"/>
        <c:lblOffset val="1"/>
        <c:tickLblSkip val="1"/>
        <c:tickMarkSkip val="1"/>
        <c:noMultiLvlLbl val="0"/>
      </c:catAx>
      <c:valAx>
        <c:axId val="-2079799016"/>
        <c:scaling>
          <c:orientation val="minMax"/>
          <c:max val="100.0"/>
          <c:min val="0.0"/>
        </c:scaling>
        <c:delete val="0"/>
        <c:axPos val="l"/>
        <c:title>
          <c:tx>
            <c:rich>
              <a:bodyPr/>
              <a:lstStyle/>
              <a:p>
                <a:pPr>
                  <a:defRPr sz="1800">
                    <a:latin typeface="Arial"/>
                    <a:cs typeface="Arial"/>
                  </a:defRPr>
                </a:pPr>
                <a:r>
                  <a:rPr lang="en-US" sz="1800" dirty="0">
                    <a:latin typeface="Arial"/>
                    <a:cs typeface="Arial"/>
                  </a:rPr>
                  <a:t>Patients with </a:t>
                </a:r>
                <a:r>
                  <a:rPr lang="en-US" sz="1800" dirty="0" smtClean="0">
                    <a:latin typeface="Arial"/>
                    <a:cs typeface="Arial"/>
                  </a:rPr>
                  <a:t>SVR12 </a:t>
                </a:r>
                <a:r>
                  <a:rPr lang="en-US" sz="1800" dirty="0">
                    <a:latin typeface="Arial"/>
                    <a:cs typeface="Arial"/>
                  </a:rPr>
                  <a:t>(%)</a:t>
                </a:r>
              </a:p>
            </c:rich>
          </c:tx>
          <c:layout>
            <c:manualLayout>
              <c:xMode val="edge"/>
              <c:yMode val="edge"/>
              <c:x val="0.00679479837747554"/>
              <c:y val="0.0781824362410021"/>
            </c:manualLayout>
          </c:layout>
          <c:overlay val="0"/>
        </c:title>
        <c:numFmt formatCode="0" sourceLinked="0"/>
        <c:majorTickMark val="out"/>
        <c:minorTickMark val="none"/>
        <c:tickLblPos val="nextTo"/>
        <c:spPr>
          <a:ln w="19050">
            <a:solidFill>
              <a:schemeClr val="tx1"/>
            </a:solidFill>
          </a:ln>
        </c:spPr>
        <c:txPr>
          <a:bodyPr/>
          <a:lstStyle/>
          <a:p>
            <a:pPr>
              <a:defRPr sz="1600"/>
            </a:pPr>
            <a:endParaRPr lang="en-US"/>
          </a:p>
        </c:txPr>
        <c:crossAx val="-2079781192"/>
        <c:crosses val="autoZero"/>
        <c:crossBetween val="between"/>
        <c:majorUnit val="20.0"/>
        <c:minorUnit val="20.0"/>
      </c:valAx>
      <c:spPr>
        <a:solidFill>
          <a:srgbClr val="E6EBF2"/>
        </a:solidFill>
        <a:ln w="19050" cap="flat" cmpd="sng" algn="ctr">
          <a:solidFill>
            <a:schemeClr val="tx1"/>
          </a:solidFill>
          <a:prstDash val="solid"/>
          <a:round/>
          <a:headEnd type="none" w="med" len="med"/>
          <a:tailEnd type="none" w="med" len="med"/>
        </a:ln>
        <a:effectLst/>
      </c:spPr>
    </c:plotArea>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800"/>
      </a:pPr>
      <a:endParaRPr lang="en-US"/>
    </a:p>
  </c:txPr>
  <c:externalData r:id="rId2">
    <c:autoUpdate val="0"/>
  </c:externalData>
  <c:userShapes r:id="rId3"/>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200244366006"/>
          <c:y val="0.102463118834284"/>
          <c:w val="0.842659516698344"/>
          <c:h val="0.698361616435876"/>
        </c:manualLayout>
      </c:layout>
      <c:barChart>
        <c:barDir val="col"/>
        <c:grouping val="clustered"/>
        <c:varyColors val="0"/>
        <c:ser>
          <c:idx val="0"/>
          <c:order val="0"/>
          <c:tx>
            <c:v>DCV/ASV/BCV</c:v>
          </c:tx>
          <c:spPr>
            <a:solidFill>
              <a:srgbClr val="326496"/>
            </a:solidFill>
            <a:ln w="12700">
              <a:solidFill>
                <a:schemeClr val="tx1"/>
              </a:solidFill>
            </a:ln>
            <a:effectLst/>
            <a:scene3d>
              <a:camera prst="orthographicFront"/>
              <a:lightRig rig="threePt" dir="t"/>
            </a:scene3d>
            <a:sp3d>
              <a:bevelT/>
            </a:sp3d>
          </c:spPr>
          <c:invertIfNegative val="0"/>
          <c:dPt>
            <c:idx val="0"/>
            <c:invertIfNegative val="0"/>
            <c:bubble3D val="0"/>
          </c:dPt>
          <c:dPt>
            <c:idx val="1"/>
            <c:invertIfNegative val="0"/>
            <c:bubble3D val="0"/>
          </c:dPt>
          <c:dPt>
            <c:idx val="2"/>
            <c:invertIfNegative val="0"/>
            <c:bubble3D val="0"/>
          </c:dPt>
          <c:dLbls>
            <c:dLbl>
              <c:idx val="0"/>
              <c:layout>
                <c:manualLayout>
                  <c:x val="-0.00326797385620915"/>
                  <c:y val="0.10632183908046"/>
                </c:manualLayout>
              </c:layout>
              <c:dLblPos val="outEnd"/>
              <c:showLegendKey val="0"/>
              <c:showVal val="1"/>
              <c:showCatName val="0"/>
              <c:showSerName val="0"/>
              <c:showPercent val="0"/>
              <c:showBubbleSize val="0"/>
            </c:dLbl>
            <c:dLbl>
              <c:idx val="1"/>
              <c:layout>
                <c:manualLayout>
                  <c:x val="-0.00490196078431372"/>
                  <c:y val="0.10632183908046"/>
                </c:manualLayout>
              </c:layout>
              <c:dLblPos val="outEnd"/>
              <c:showLegendKey val="0"/>
              <c:showVal val="1"/>
              <c:showCatName val="0"/>
              <c:showSerName val="0"/>
              <c:showPercent val="0"/>
              <c:showBubbleSize val="0"/>
            </c:dLbl>
            <c:numFmt formatCode="0" sourceLinked="0"/>
            <c:spPr>
              <a:solidFill>
                <a:sysClr val="window" lastClr="FFFFFF">
                  <a:alpha val="50000"/>
                </a:sysClr>
              </a:solidFill>
              <a:ln>
                <a:noFill/>
              </a:ln>
            </c:spPr>
            <c:txPr>
              <a:bodyPr/>
              <a:lstStyle/>
              <a:p>
                <a:pPr>
                  <a:defRPr sz="1600"/>
                </a:pPr>
                <a:endParaRPr lang="en-US"/>
              </a:p>
            </c:txPr>
            <c:dLblPos val="outEnd"/>
            <c:showLegendKey val="0"/>
            <c:showVal val="1"/>
            <c:showCatName val="0"/>
            <c:showSerName val="0"/>
            <c:showPercent val="0"/>
            <c:showBubbleSize val="0"/>
            <c:showLeaderLines val="0"/>
          </c:dLbls>
          <c:cat>
            <c:strRef>
              <c:f>Sheet1!$A$2:$A$3</c:f>
              <c:strCache>
                <c:ptCount val="2"/>
                <c:pt idx="0">
                  <c:v>Platelets ≥100,000 cells/μl</c:v>
                </c:pt>
                <c:pt idx="1">
                  <c:v>Platelets &lt;100,000 cells/μl</c:v>
                </c:pt>
              </c:strCache>
            </c:strRef>
          </c:cat>
          <c:val>
            <c:numRef>
              <c:f>Sheet1!$B$2:$B$3</c:f>
              <c:numCache>
                <c:formatCode>0.0</c:formatCode>
                <c:ptCount val="2"/>
                <c:pt idx="0">
                  <c:v>91.0</c:v>
                </c:pt>
                <c:pt idx="1">
                  <c:v>88.0</c:v>
                </c:pt>
              </c:numCache>
            </c:numRef>
          </c:val>
        </c:ser>
        <c:ser>
          <c:idx val="1"/>
          <c:order val="1"/>
          <c:tx>
            <c:v>DCV/ASV/BCV +RBV</c:v>
          </c:tx>
          <c:spPr>
            <a:solidFill>
              <a:srgbClr val="6E4B7D"/>
            </a:solidFill>
            <a:ln w="12700">
              <a:solidFill>
                <a:srgbClr val="000000"/>
              </a:solidFill>
            </a:ln>
            <a:effectLst/>
            <a:scene3d>
              <a:camera prst="orthographicFront"/>
              <a:lightRig rig="threePt" dir="t"/>
            </a:scene3d>
            <a:sp3d>
              <a:bevelT/>
            </a:sp3d>
          </c:spPr>
          <c:invertIfNegative val="0"/>
          <c:dLbls>
            <c:dLbl>
              <c:idx val="0"/>
              <c:layout>
                <c:manualLayout>
                  <c:x val="-0.00326797385620915"/>
                  <c:y val="0.0948275862068965"/>
                </c:manualLayout>
              </c:layout>
              <c:dLblPos val="outEnd"/>
              <c:showLegendKey val="0"/>
              <c:showVal val="1"/>
              <c:showCatName val="0"/>
              <c:showSerName val="0"/>
              <c:showPercent val="0"/>
              <c:showBubbleSize val="0"/>
            </c:dLbl>
            <c:dLbl>
              <c:idx val="1"/>
              <c:layout>
                <c:manualLayout>
                  <c:x val="0.00490196078431372"/>
                  <c:y val="0.10632183908046"/>
                </c:manualLayout>
              </c:layout>
              <c:dLblPos val="outEnd"/>
              <c:showLegendKey val="0"/>
              <c:showVal val="1"/>
              <c:showCatName val="0"/>
              <c:showSerName val="0"/>
              <c:showPercent val="0"/>
              <c:showBubbleSize val="0"/>
            </c:dLbl>
            <c:numFmt formatCode="0" sourceLinked="0"/>
            <c:spPr>
              <a:solidFill>
                <a:sysClr val="window" lastClr="FFFFFF">
                  <a:alpha val="50000"/>
                </a:sysClr>
              </a:solidFill>
              <a:ln>
                <a:noFill/>
              </a:ln>
            </c:spPr>
            <c:txPr>
              <a:bodyPr/>
              <a:lstStyle/>
              <a:p>
                <a:pPr>
                  <a:defRPr sz="1600"/>
                </a:pPr>
                <a:endParaRPr lang="en-US"/>
              </a:p>
            </c:txPr>
            <c:dLblPos val="outEnd"/>
            <c:showLegendKey val="0"/>
            <c:showVal val="1"/>
            <c:showCatName val="0"/>
            <c:showSerName val="0"/>
            <c:showPercent val="0"/>
            <c:showBubbleSize val="0"/>
            <c:showLeaderLines val="0"/>
          </c:dLbls>
          <c:cat>
            <c:strRef>
              <c:f>Sheet1!$A$2:$A$3</c:f>
              <c:strCache>
                <c:ptCount val="2"/>
                <c:pt idx="0">
                  <c:v>Platelets ≥100,000 cells/μl</c:v>
                </c:pt>
                <c:pt idx="1">
                  <c:v>Platelets &lt;100,000 cells/μl</c:v>
                </c:pt>
              </c:strCache>
            </c:strRef>
          </c:cat>
          <c:val>
            <c:numRef>
              <c:f>Sheet1!$C$2:$C$3</c:f>
              <c:numCache>
                <c:formatCode>0.0</c:formatCode>
                <c:ptCount val="2"/>
                <c:pt idx="0">
                  <c:v>95.0</c:v>
                </c:pt>
                <c:pt idx="1">
                  <c:v>100.0</c:v>
                </c:pt>
              </c:numCache>
            </c:numRef>
          </c:val>
        </c:ser>
        <c:dLbls>
          <c:showLegendKey val="0"/>
          <c:showVal val="1"/>
          <c:showCatName val="0"/>
          <c:showSerName val="0"/>
          <c:showPercent val="0"/>
          <c:showBubbleSize val="0"/>
        </c:dLbls>
        <c:gapWidth val="125"/>
        <c:axId val="-2079979832"/>
        <c:axId val="-2079982024"/>
      </c:barChart>
      <c:catAx>
        <c:axId val="-2079979832"/>
        <c:scaling>
          <c:orientation val="minMax"/>
        </c:scaling>
        <c:delete val="0"/>
        <c:axPos val="b"/>
        <c:majorTickMark val="out"/>
        <c:minorTickMark val="none"/>
        <c:tickLblPos val="nextTo"/>
        <c:spPr>
          <a:ln w="19050" cap="flat" cmpd="sng" algn="ctr">
            <a:solidFill>
              <a:prstClr val="black"/>
            </a:solidFill>
            <a:prstDash val="solid"/>
            <a:round/>
            <a:headEnd type="none" w="med" len="med"/>
            <a:tailEnd type="none" w="med" len="med"/>
          </a:ln>
        </c:spPr>
        <c:txPr>
          <a:bodyPr/>
          <a:lstStyle/>
          <a:p>
            <a:pPr>
              <a:defRPr sz="1600" b="0" i="0">
                <a:latin typeface="Arial"/>
                <a:cs typeface="Arial"/>
              </a:defRPr>
            </a:pPr>
            <a:endParaRPr lang="en-US"/>
          </a:p>
        </c:txPr>
        <c:crossAx val="-2079982024"/>
        <c:crosses val="autoZero"/>
        <c:auto val="1"/>
        <c:lblAlgn val="ctr"/>
        <c:lblOffset val="10"/>
        <c:tickLblSkip val="1"/>
        <c:tickMarkSkip val="1"/>
        <c:noMultiLvlLbl val="0"/>
      </c:catAx>
      <c:valAx>
        <c:axId val="-2079982024"/>
        <c:scaling>
          <c:orientation val="minMax"/>
          <c:max val="100.0"/>
          <c:min val="0.0"/>
        </c:scaling>
        <c:delete val="0"/>
        <c:axPos val="l"/>
        <c:title>
          <c:tx>
            <c:rich>
              <a:bodyPr rot="-5400000" vert="horz"/>
              <a:lstStyle/>
              <a:p>
                <a:pPr>
                  <a:defRPr sz="1400"/>
                </a:pPr>
                <a:r>
                  <a:rPr lang="en-US" sz="1800" b="1" i="0" baseline="0" dirty="0" smtClean="0">
                    <a:effectLst/>
                  </a:rPr>
                  <a:t>Patients (%) with SVR12</a:t>
                </a:r>
                <a:endParaRPr lang="en-US" sz="1400" dirty="0">
                  <a:effectLst/>
                </a:endParaRPr>
              </a:p>
            </c:rich>
          </c:tx>
          <c:layout>
            <c:manualLayout>
              <c:xMode val="edge"/>
              <c:yMode val="edge"/>
              <c:x val="0.0154680664916885"/>
              <c:y val="0.12545162458141"/>
            </c:manualLayout>
          </c:layout>
          <c:overlay val="0"/>
        </c:title>
        <c:numFmt formatCode="0" sourceLinked="0"/>
        <c:majorTickMark val="out"/>
        <c:minorTickMark val="none"/>
        <c:tickLblPos val="nextTo"/>
        <c:spPr>
          <a:ln w="19050">
            <a:solidFill>
              <a:schemeClr val="tx1"/>
            </a:solidFill>
          </a:ln>
        </c:spPr>
        <c:txPr>
          <a:bodyPr/>
          <a:lstStyle/>
          <a:p>
            <a:pPr>
              <a:defRPr sz="1400"/>
            </a:pPr>
            <a:endParaRPr lang="en-US"/>
          </a:p>
        </c:txPr>
        <c:crossAx val="-2079979832"/>
        <c:crosses val="autoZero"/>
        <c:crossBetween val="between"/>
        <c:majorUnit val="20.0"/>
        <c:minorUnit val="20.0"/>
      </c:valAx>
      <c:spPr>
        <a:solidFill>
          <a:srgbClr val="E6EBF2"/>
        </a:solidFill>
        <a:ln w="19050" cap="flat" cmpd="sng" algn="ctr">
          <a:solidFill>
            <a:srgbClr val="000000"/>
          </a:solidFill>
          <a:prstDash val="solid"/>
          <a:round/>
          <a:headEnd type="none" w="med" len="med"/>
          <a:tailEnd type="none" w="med" len="med"/>
        </a:ln>
        <a:effectLst/>
      </c:spPr>
    </c:plotArea>
    <c:legend>
      <c:legendPos val="t"/>
      <c:layout>
        <c:manualLayout>
          <c:xMode val="edge"/>
          <c:yMode val="edge"/>
          <c:x val="0.291293294220575"/>
          <c:y val="0.0"/>
          <c:w val="0.672315372343163"/>
          <c:h val="0.0801694723504389"/>
        </c:manualLayout>
      </c:layout>
      <c:overlay val="0"/>
    </c:legend>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800"/>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952701224847"/>
          <c:y val="0.0684069313122738"/>
          <c:w val="0.876364829396325"/>
          <c:h val="0.801068694966689"/>
        </c:manualLayout>
      </c:layout>
      <c:barChart>
        <c:barDir val="col"/>
        <c:grouping val="clustered"/>
        <c:varyColors val="0"/>
        <c:ser>
          <c:idx val="0"/>
          <c:order val="0"/>
          <c:tx>
            <c:strRef>
              <c:f>Sheet1!$B$1</c:f>
              <c:strCache>
                <c:ptCount val="1"/>
              </c:strCache>
            </c:strRef>
          </c:tx>
          <c:spPr>
            <a:solidFill>
              <a:srgbClr val="718E25"/>
            </a:solidFill>
            <a:ln w="12700">
              <a:solidFill>
                <a:schemeClr val="tx1"/>
              </a:solidFill>
            </a:ln>
            <a:effectLst/>
            <a:scene3d>
              <a:camera prst="orthographicFront"/>
              <a:lightRig rig="threePt" dir="t"/>
            </a:scene3d>
            <a:sp3d>
              <a:bevelT/>
            </a:sp3d>
          </c:spPr>
          <c:invertIfNegative val="0"/>
          <c:dPt>
            <c:idx val="0"/>
            <c:invertIfNegative val="0"/>
            <c:bubble3D val="0"/>
            <c:spPr>
              <a:solidFill>
                <a:srgbClr val="000000">
                  <a:lumMod val="65000"/>
                  <a:lumOff val="35000"/>
                </a:srgbClr>
              </a:solidFill>
              <a:ln w="12700">
                <a:solidFill>
                  <a:schemeClr val="tx1"/>
                </a:solidFill>
              </a:ln>
              <a:effectLst/>
              <a:scene3d>
                <a:camera prst="orthographicFront"/>
                <a:lightRig rig="threePt" dir="t"/>
              </a:scene3d>
              <a:sp3d>
                <a:bevelT/>
              </a:sp3d>
            </c:spPr>
          </c:dPt>
          <c:dPt>
            <c:idx val="1"/>
            <c:invertIfNegative val="0"/>
            <c:bubble3D val="0"/>
          </c:dPt>
          <c:dPt>
            <c:idx val="2"/>
            <c:invertIfNegative val="0"/>
            <c:bubble3D val="0"/>
            <c:spPr>
              <a:solidFill>
                <a:srgbClr val="8F7540"/>
              </a:solidFill>
              <a:ln w="12700">
                <a:solidFill>
                  <a:schemeClr val="tx1"/>
                </a:solidFill>
              </a:ln>
              <a:effectLst/>
              <a:scene3d>
                <a:camera prst="orthographicFront"/>
                <a:lightRig rig="threePt" dir="t"/>
              </a:scene3d>
              <a:sp3d>
                <a:bevelT/>
              </a:sp3d>
            </c:spPr>
          </c:dPt>
          <c:dPt>
            <c:idx val="3"/>
            <c:invertIfNegative val="0"/>
            <c:bubble3D val="0"/>
            <c:spPr>
              <a:solidFill>
                <a:srgbClr val="6E4B7D"/>
              </a:solidFill>
              <a:ln w="12700">
                <a:solidFill>
                  <a:schemeClr val="tx1"/>
                </a:solidFill>
              </a:ln>
              <a:effectLst/>
              <a:scene3d>
                <a:camera prst="orthographicFront"/>
                <a:lightRig rig="threePt" dir="t"/>
              </a:scene3d>
              <a:sp3d>
                <a:bevelT/>
              </a:sp3d>
            </c:spPr>
          </c:dPt>
          <c:dLbls>
            <c:spPr>
              <a:solidFill>
                <a:srgbClr val="FFFFFF">
                  <a:alpha val="50000"/>
                </a:srgbClr>
              </a:solidFill>
            </c:spPr>
            <c:txPr>
              <a:bodyPr/>
              <a:lstStyle/>
              <a:p>
                <a:pPr>
                  <a:defRPr sz="1600"/>
                </a:pPr>
                <a:endParaRPr lang="en-US"/>
              </a:p>
            </c:txPr>
            <c:dLblPos val="inEnd"/>
            <c:showLegendKey val="0"/>
            <c:showVal val="1"/>
            <c:showCatName val="0"/>
            <c:showSerName val="0"/>
            <c:showPercent val="0"/>
            <c:showBubbleSize val="0"/>
            <c:showLeaderLines val="0"/>
          </c:dLbls>
          <c:cat>
            <c:strRef>
              <c:f>Sheet1!$A$2:$A$5</c:f>
              <c:strCache>
                <c:ptCount val="4"/>
                <c:pt idx="0">
                  <c:v>Overall</c:v>
                </c:pt>
                <c:pt idx="1">
                  <c:v>Treatment-naïve</c:v>
                </c:pt>
                <c:pt idx="2">
                  <c:v>Non-responder</c:v>
                </c:pt>
                <c:pt idx="3">
                  <c:v>Ineligible/Intolerant_x000d_(to Peginterferon)</c:v>
                </c:pt>
              </c:strCache>
            </c:strRef>
          </c:cat>
          <c:val>
            <c:numRef>
              <c:f>Sheet1!$B$2:$B$5</c:f>
              <c:numCache>
                <c:formatCode>0</c:formatCode>
                <c:ptCount val="4"/>
                <c:pt idx="0">
                  <c:v>85.0</c:v>
                </c:pt>
                <c:pt idx="1">
                  <c:v>91.0</c:v>
                </c:pt>
                <c:pt idx="2">
                  <c:v>82.0</c:v>
                </c:pt>
                <c:pt idx="3">
                  <c:v>83.0</c:v>
                </c:pt>
              </c:numCache>
            </c:numRef>
          </c:val>
        </c:ser>
        <c:dLbls>
          <c:showLegendKey val="0"/>
          <c:showVal val="1"/>
          <c:showCatName val="0"/>
          <c:showSerName val="0"/>
          <c:showPercent val="0"/>
          <c:showBubbleSize val="0"/>
        </c:dLbls>
        <c:gapWidth val="100"/>
        <c:axId val="-1984293832"/>
        <c:axId val="-1984451864"/>
      </c:barChart>
      <c:catAx>
        <c:axId val="-1984293832"/>
        <c:scaling>
          <c:orientation val="minMax"/>
        </c:scaling>
        <c:delete val="0"/>
        <c:axPos val="b"/>
        <c:majorTickMark val="out"/>
        <c:minorTickMark val="none"/>
        <c:tickLblPos val="nextTo"/>
        <c:spPr>
          <a:ln w="19050" cap="flat" cmpd="sng" algn="ctr">
            <a:solidFill>
              <a:prstClr val="black"/>
            </a:solidFill>
            <a:prstDash val="solid"/>
            <a:round/>
            <a:headEnd type="none" w="med" len="med"/>
            <a:tailEnd type="none" w="med" len="med"/>
          </a:ln>
        </c:spPr>
        <c:txPr>
          <a:bodyPr/>
          <a:lstStyle/>
          <a:p>
            <a:pPr>
              <a:defRPr sz="1400" b="0" i="0">
                <a:latin typeface="Arial"/>
                <a:cs typeface="Arial"/>
              </a:defRPr>
            </a:pPr>
            <a:endParaRPr lang="en-US"/>
          </a:p>
        </c:txPr>
        <c:crossAx val="-1984451864"/>
        <c:crosses val="autoZero"/>
        <c:auto val="1"/>
        <c:lblAlgn val="ctr"/>
        <c:lblOffset val="1"/>
        <c:tickLblSkip val="1"/>
        <c:tickMarkSkip val="1"/>
        <c:noMultiLvlLbl val="0"/>
      </c:catAx>
      <c:valAx>
        <c:axId val="-1984451864"/>
        <c:scaling>
          <c:orientation val="minMax"/>
          <c:max val="100.0"/>
          <c:min val="0.0"/>
        </c:scaling>
        <c:delete val="0"/>
        <c:axPos val="l"/>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rgbClr val="000000"/>
                    </a:solidFill>
                    <a:latin typeface="Arial"/>
                    <a:ea typeface="+mn-ea"/>
                    <a:cs typeface="Arial"/>
                  </a:defRPr>
                </a:pPr>
                <a:r>
                  <a:rPr lang="en-US" sz="1800" b="1" i="0" baseline="0" dirty="0" smtClean="0">
                    <a:effectLst/>
                  </a:rPr>
                  <a:t>Patients (%) with SVR 12</a:t>
                </a:r>
                <a:endParaRPr lang="en-US" sz="1800" dirty="0">
                  <a:effectLst/>
                </a:endParaRPr>
              </a:p>
            </c:rich>
          </c:tx>
          <c:layout>
            <c:manualLayout>
              <c:xMode val="edge"/>
              <c:yMode val="edge"/>
              <c:x val="0.000593953533586079"/>
              <c:y val="0.121317188511738"/>
            </c:manualLayout>
          </c:layout>
          <c:overlay val="0"/>
        </c:title>
        <c:numFmt formatCode="0" sourceLinked="0"/>
        <c:majorTickMark val="out"/>
        <c:minorTickMark val="none"/>
        <c:tickLblPos val="nextTo"/>
        <c:spPr>
          <a:ln w="19050">
            <a:solidFill>
              <a:schemeClr val="tx1"/>
            </a:solidFill>
          </a:ln>
        </c:spPr>
        <c:txPr>
          <a:bodyPr/>
          <a:lstStyle/>
          <a:p>
            <a:pPr>
              <a:defRPr sz="1600"/>
            </a:pPr>
            <a:endParaRPr lang="en-US"/>
          </a:p>
        </c:txPr>
        <c:crossAx val="-1984293832"/>
        <c:crosses val="autoZero"/>
        <c:crossBetween val="between"/>
        <c:majorUnit val="20.0"/>
        <c:minorUnit val="20.0"/>
      </c:valAx>
      <c:spPr>
        <a:solidFill>
          <a:srgbClr val="E6EBF2"/>
        </a:solidFill>
        <a:ln w="19050" cap="flat" cmpd="sng" algn="ctr">
          <a:solidFill>
            <a:srgbClr val="000000"/>
          </a:solidFill>
          <a:prstDash val="solid"/>
          <a:round/>
          <a:headEnd type="none" w="med" len="med"/>
          <a:tailEnd type="none" w="med" len="med"/>
        </a:ln>
        <a:effectLst/>
      </c:spPr>
    </c:plotArea>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800"/>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952701224847"/>
          <c:y val="0.0856484213413848"/>
          <c:w val="0.876364829396325"/>
          <c:h val="0.757965207679616"/>
        </c:manualLayout>
      </c:layout>
      <c:barChart>
        <c:barDir val="col"/>
        <c:grouping val="clustered"/>
        <c:varyColors val="0"/>
        <c:ser>
          <c:idx val="0"/>
          <c:order val="0"/>
          <c:tx>
            <c:strRef>
              <c:f>Sheet1!$B$1</c:f>
              <c:strCache>
                <c:ptCount val="1"/>
                <c:pt idx="0">
                  <c:v>Cirrhotic</c:v>
                </c:pt>
              </c:strCache>
            </c:strRef>
          </c:tx>
          <c:spPr>
            <a:solidFill>
              <a:srgbClr val="5C3927"/>
            </a:solidFill>
            <a:ln w="12700">
              <a:solidFill>
                <a:schemeClr val="tx1"/>
              </a:solidFill>
            </a:ln>
            <a:effectLst/>
            <a:scene3d>
              <a:camera prst="orthographicFront"/>
              <a:lightRig rig="threePt" dir="t"/>
            </a:scene3d>
            <a:sp3d>
              <a:bevelT/>
            </a:sp3d>
          </c:spPr>
          <c:invertIfNegative val="0"/>
          <c:dPt>
            <c:idx val="0"/>
            <c:invertIfNegative val="0"/>
            <c:bubble3D val="0"/>
          </c:dPt>
          <c:dPt>
            <c:idx val="1"/>
            <c:invertIfNegative val="0"/>
            <c:bubble3D val="0"/>
          </c:dPt>
          <c:dPt>
            <c:idx val="2"/>
            <c:invertIfNegative val="0"/>
            <c:bubble3D val="0"/>
          </c:dPt>
          <c:dLbls>
            <c:spPr>
              <a:solidFill>
                <a:srgbClr val="FFFFFF">
                  <a:alpha val="50000"/>
                </a:srgbClr>
              </a:solidFill>
            </c:spPr>
            <c:txPr>
              <a:bodyPr/>
              <a:lstStyle/>
              <a:p>
                <a:pPr>
                  <a:defRPr sz="1600"/>
                </a:pPr>
                <a:endParaRPr lang="en-US"/>
              </a:p>
            </c:txPr>
            <c:dLblPos val="inEnd"/>
            <c:showLegendKey val="0"/>
            <c:showVal val="1"/>
            <c:showCatName val="0"/>
            <c:showSerName val="0"/>
            <c:showPercent val="0"/>
            <c:showBubbleSize val="0"/>
            <c:showLeaderLines val="0"/>
          </c:dLbls>
          <c:cat>
            <c:strRef>
              <c:f>Sheet1!$A$2:$A$5</c:f>
              <c:strCache>
                <c:ptCount val="4"/>
                <c:pt idx="0">
                  <c:v>Overall</c:v>
                </c:pt>
                <c:pt idx="1">
                  <c:v>Treatment-naïve</c:v>
                </c:pt>
                <c:pt idx="2">
                  <c:v>Non-responder</c:v>
                </c:pt>
                <c:pt idx="3">
                  <c:v>Ineligible/Intolerant_x000d_(to Peginterferon)</c:v>
                </c:pt>
              </c:strCache>
            </c:strRef>
          </c:cat>
          <c:val>
            <c:numRef>
              <c:f>Sheet1!$B$2:$B$5</c:f>
              <c:numCache>
                <c:formatCode>0</c:formatCode>
                <c:ptCount val="4"/>
                <c:pt idx="0">
                  <c:v>83.0</c:v>
                </c:pt>
                <c:pt idx="1">
                  <c:v>91.0</c:v>
                </c:pt>
                <c:pt idx="2">
                  <c:v>87.0</c:v>
                </c:pt>
                <c:pt idx="3">
                  <c:v>79.0</c:v>
                </c:pt>
              </c:numCache>
            </c:numRef>
          </c:val>
        </c:ser>
        <c:ser>
          <c:idx val="1"/>
          <c:order val="1"/>
          <c:tx>
            <c:v>Non-cirrhotic</c:v>
          </c:tx>
          <c:spPr>
            <a:solidFill>
              <a:srgbClr val="A18448"/>
            </a:solidFill>
            <a:ln w="12700">
              <a:solidFill>
                <a:srgbClr val="000000"/>
              </a:solidFill>
            </a:ln>
            <a:effectLst/>
            <a:scene3d>
              <a:camera prst="orthographicFront"/>
              <a:lightRig rig="threePt" dir="t"/>
            </a:scene3d>
            <a:sp3d>
              <a:bevelT/>
            </a:sp3d>
          </c:spPr>
          <c:invertIfNegative val="0"/>
          <c:dLbls>
            <c:spPr>
              <a:solidFill>
                <a:srgbClr val="FFFFFF">
                  <a:alpha val="50000"/>
                </a:srgbClr>
              </a:solidFill>
            </c:spPr>
            <c:txPr>
              <a:bodyPr/>
              <a:lstStyle/>
              <a:p>
                <a:pPr>
                  <a:defRPr sz="1600"/>
                </a:pPr>
                <a:endParaRPr lang="en-US"/>
              </a:p>
            </c:txPr>
            <c:dLblPos val="inEnd"/>
            <c:showLegendKey val="0"/>
            <c:showVal val="1"/>
            <c:showCatName val="0"/>
            <c:showSerName val="0"/>
            <c:showPercent val="0"/>
            <c:showBubbleSize val="0"/>
            <c:showLeaderLines val="0"/>
          </c:dLbls>
          <c:cat>
            <c:strRef>
              <c:f>Sheet1!$A$2:$A$5</c:f>
              <c:strCache>
                <c:ptCount val="4"/>
                <c:pt idx="0">
                  <c:v>Overall</c:v>
                </c:pt>
                <c:pt idx="1">
                  <c:v>Treatment-naïve</c:v>
                </c:pt>
                <c:pt idx="2">
                  <c:v>Non-responder</c:v>
                </c:pt>
                <c:pt idx="3">
                  <c:v>Ineligible/Intolerant_x000d_(to Peginterferon)</c:v>
                </c:pt>
              </c:strCache>
            </c:strRef>
          </c:cat>
          <c:val>
            <c:numRef>
              <c:f>Sheet1!$C$2:$C$5</c:f>
              <c:numCache>
                <c:formatCode>0</c:formatCode>
                <c:ptCount val="4"/>
                <c:pt idx="0">
                  <c:v>85.0</c:v>
                </c:pt>
                <c:pt idx="1">
                  <c:v>89.0</c:v>
                </c:pt>
                <c:pt idx="2">
                  <c:v>80.0</c:v>
                </c:pt>
                <c:pt idx="3">
                  <c:v>84.0</c:v>
                </c:pt>
              </c:numCache>
            </c:numRef>
          </c:val>
        </c:ser>
        <c:dLbls>
          <c:showLegendKey val="0"/>
          <c:showVal val="1"/>
          <c:showCatName val="0"/>
          <c:showSerName val="0"/>
          <c:showPercent val="0"/>
          <c:showBubbleSize val="0"/>
        </c:dLbls>
        <c:gapWidth val="60"/>
        <c:axId val="-1984014968"/>
        <c:axId val="-1984019400"/>
      </c:barChart>
      <c:catAx>
        <c:axId val="-1984014968"/>
        <c:scaling>
          <c:orientation val="minMax"/>
        </c:scaling>
        <c:delete val="0"/>
        <c:axPos val="b"/>
        <c:majorTickMark val="out"/>
        <c:minorTickMark val="none"/>
        <c:tickLblPos val="nextTo"/>
        <c:spPr>
          <a:ln w="19050" cap="flat" cmpd="sng" algn="ctr">
            <a:solidFill>
              <a:prstClr val="black"/>
            </a:solidFill>
            <a:prstDash val="solid"/>
            <a:round/>
            <a:headEnd type="none" w="med" len="med"/>
            <a:tailEnd type="none" w="med" len="med"/>
          </a:ln>
        </c:spPr>
        <c:txPr>
          <a:bodyPr/>
          <a:lstStyle/>
          <a:p>
            <a:pPr>
              <a:defRPr sz="1600" b="0" i="0">
                <a:latin typeface="Arial"/>
                <a:cs typeface="Arial"/>
              </a:defRPr>
            </a:pPr>
            <a:endParaRPr lang="en-US"/>
          </a:p>
        </c:txPr>
        <c:crossAx val="-1984019400"/>
        <c:crosses val="autoZero"/>
        <c:auto val="1"/>
        <c:lblAlgn val="ctr"/>
        <c:lblOffset val="1"/>
        <c:tickLblSkip val="1"/>
        <c:tickMarkSkip val="1"/>
        <c:noMultiLvlLbl val="0"/>
      </c:catAx>
      <c:valAx>
        <c:axId val="-1984019400"/>
        <c:scaling>
          <c:orientation val="minMax"/>
          <c:max val="100.0"/>
          <c:min val="0.0"/>
        </c:scaling>
        <c:delete val="0"/>
        <c:axPos val="l"/>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rgbClr val="000000"/>
                    </a:solidFill>
                    <a:latin typeface="Arial"/>
                    <a:ea typeface="+mn-ea"/>
                    <a:cs typeface="Arial"/>
                  </a:defRPr>
                </a:pPr>
                <a:r>
                  <a:rPr lang="en-US" sz="1800" b="1" i="0" baseline="0" dirty="0" smtClean="0">
                    <a:effectLst/>
                  </a:rPr>
                  <a:t>Patients (%) with SVR 12</a:t>
                </a:r>
                <a:endParaRPr lang="en-US" sz="1800" dirty="0">
                  <a:effectLst/>
                </a:endParaRPr>
              </a:p>
            </c:rich>
          </c:tx>
          <c:layout>
            <c:manualLayout>
              <c:xMode val="edge"/>
              <c:yMode val="edge"/>
              <c:x val="0.000593953533586079"/>
              <c:y val="0.121317188511738"/>
            </c:manualLayout>
          </c:layout>
          <c:overlay val="0"/>
        </c:title>
        <c:numFmt formatCode="0" sourceLinked="0"/>
        <c:majorTickMark val="out"/>
        <c:minorTickMark val="none"/>
        <c:tickLblPos val="nextTo"/>
        <c:spPr>
          <a:ln w="19050">
            <a:solidFill>
              <a:schemeClr val="tx1"/>
            </a:solidFill>
          </a:ln>
        </c:spPr>
        <c:txPr>
          <a:bodyPr/>
          <a:lstStyle/>
          <a:p>
            <a:pPr>
              <a:defRPr sz="1600"/>
            </a:pPr>
            <a:endParaRPr lang="en-US"/>
          </a:p>
        </c:txPr>
        <c:crossAx val="-1984014968"/>
        <c:crosses val="autoZero"/>
        <c:crossBetween val="between"/>
        <c:majorUnit val="20.0"/>
        <c:minorUnit val="20.0"/>
      </c:valAx>
      <c:spPr>
        <a:solidFill>
          <a:srgbClr val="E6EBF2"/>
        </a:solidFill>
        <a:ln w="19050" cap="flat" cmpd="sng" algn="ctr">
          <a:solidFill>
            <a:srgbClr val="000000"/>
          </a:solidFill>
          <a:prstDash val="solid"/>
          <a:round/>
          <a:headEnd type="none" w="med" len="med"/>
          <a:tailEnd type="none" w="med" len="med"/>
        </a:ln>
        <a:effectLst/>
      </c:spPr>
    </c:plotArea>
    <c:legend>
      <c:legendPos val="t"/>
      <c:layout>
        <c:manualLayout>
          <c:xMode val="edge"/>
          <c:yMode val="edge"/>
          <c:x val="0.588457653730784"/>
          <c:y val="0.0"/>
          <c:w val="0.402449732845894"/>
          <c:h val="0.080726462290954"/>
        </c:manualLayout>
      </c:layout>
      <c:overlay val="0"/>
      <c:spPr>
        <a:noFill/>
        <a:ln>
          <a:noFill/>
        </a:ln>
      </c:spPr>
    </c:legend>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800"/>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952701224847"/>
          <c:y val="0.0549713672154617"/>
          <c:w val="0.86951953214586"/>
          <c:h val="0.781293724648055"/>
        </c:manualLayout>
      </c:layout>
      <c:barChart>
        <c:barDir val="col"/>
        <c:grouping val="clustered"/>
        <c:varyColors val="0"/>
        <c:ser>
          <c:idx val="0"/>
          <c:order val="0"/>
          <c:tx>
            <c:strRef>
              <c:f>Sheet1!$B$1</c:f>
              <c:strCache>
                <c:ptCount val="1"/>
                <c:pt idx="0">
                  <c:v>Genotype 1</c:v>
                </c:pt>
              </c:strCache>
            </c:strRef>
          </c:tx>
          <c:spPr>
            <a:solidFill>
              <a:srgbClr val="668121"/>
            </a:solidFill>
            <a:ln w="12700">
              <a:solidFill>
                <a:schemeClr val="tx1"/>
              </a:solidFill>
            </a:ln>
            <a:effectLst/>
            <a:scene3d>
              <a:camera prst="orthographicFront"/>
              <a:lightRig rig="threePt" dir="t"/>
            </a:scene3d>
            <a:sp3d>
              <a:bevelT/>
            </a:sp3d>
          </c:spPr>
          <c:invertIfNegative val="0"/>
          <c:dPt>
            <c:idx val="0"/>
            <c:invertIfNegative val="0"/>
            <c:bubble3D val="0"/>
            <c:spPr>
              <a:solidFill>
                <a:srgbClr val="647F22"/>
              </a:solidFill>
              <a:ln w="12700">
                <a:solidFill>
                  <a:schemeClr val="tx1"/>
                </a:solidFill>
              </a:ln>
              <a:effectLst/>
              <a:scene3d>
                <a:camera prst="orthographicFront"/>
                <a:lightRig rig="threePt" dir="t"/>
              </a:scene3d>
              <a:sp3d>
                <a:bevelT/>
              </a:sp3d>
            </c:spPr>
          </c:dPt>
          <c:dPt>
            <c:idx val="1"/>
            <c:invertIfNegative val="0"/>
            <c:bubble3D val="0"/>
            <c:spPr>
              <a:solidFill>
                <a:srgbClr val="647E72"/>
              </a:solidFill>
              <a:ln w="12700">
                <a:solidFill>
                  <a:schemeClr val="tx1"/>
                </a:solidFill>
              </a:ln>
              <a:effectLst/>
              <a:scene3d>
                <a:camera prst="orthographicFront"/>
                <a:lightRig rig="threePt" dir="t"/>
              </a:scene3d>
              <a:sp3d>
                <a:bevelT/>
              </a:sp3d>
            </c:spPr>
          </c:dPt>
          <c:dPt>
            <c:idx val="2"/>
            <c:invertIfNegative val="0"/>
            <c:bubble3D val="0"/>
            <c:spPr>
              <a:solidFill>
                <a:srgbClr val="7F683B"/>
              </a:solidFill>
              <a:ln w="12700">
                <a:solidFill>
                  <a:schemeClr val="tx1"/>
                </a:solidFill>
              </a:ln>
              <a:effectLst/>
              <a:scene3d>
                <a:camera prst="orthographicFront"/>
                <a:lightRig rig="threePt" dir="t"/>
              </a:scene3d>
              <a:sp3d>
                <a:bevelT/>
              </a:sp3d>
            </c:spPr>
          </c:dPt>
          <c:dLbls>
            <c:numFmt formatCode="0" sourceLinked="0"/>
            <c:spPr>
              <a:solidFill>
                <a:srgbClr val="FFFFFF">
                  <a:alpha val="50000"/>
                </a:srgbClr>
              </a:solidFill>
            </c:spPr>
            <c:txPr>
              <a:bodyPr/>
              <a:lstStyle/>
              <a:p>
                <a:pPr>
                  <a:defRPr sz="1600"/>
                </a:pPr>
                <a:endParaRPr lang="en-US"/>
              </a:p>
            </c:txPr>
            <c:dLblPos val="inEnd"/>
            <c:showLegendKey val="0"/>
            <c:showVal val="1"/>
            <c:showCatName val="0"/>
            <c:showSerName val="0"/>
            <c:showPercent val="0"/>
            <c:showBubbleSize val="0"/>
            <c:showLeaderLines val="0"/>
          </c:dLbls>
          <c:cat>
            <c:strRef>
              <c:f>Sheet1!$A$2:$A$4</c:f>
              <c:strCache>
                <c:ptCount val="3"/>
                <c:pt idx="0">
                  <c:v>Treatment Naïve_x000d_DCV + SOF x 12 weeks</c:v>
                </c:pt>
                <c:pt idx="1">
                  <c:v>Treatment Naïve_x000d_DCV + SOF x 8 weeks</c:v>
                </c:pt>
                <c:pt idx="2">
                  <c:v>Treatment Experienced_x000d_DCV + SOF x 12 weeks</c:v>
                </c:pt>
              </c:strCache>
            </c:strRef>
          </c:cat>
          <c:val>
            <c:numRef>
              <c:f>Sheet1!$B$2:$B$4</c:f>
              <c:numCache>
                <c:formatCode>0.0</c:formatCode>
                <c:ptCount val="3"/>
                <c:pt idx="0">
                  <c:v>96.4</c:v>
                </c:pt>
                <c:pt idx="1">
                  <c:v>75.6</c:v>
                </c:pt>
                <c:pt idx="2">
                  <c:v>97.7</c:v>
                </c:pt>
              </c:numCache>
            </c:numRef>
          </c:val>
        </c:ser>
        <c:dLbls>
          <c:showLegendKey val="0"/>
          <c:showVal val="1"/>
          <c:showCatName val="0"/>
          <c:showSerName val="0"/>
          <c:showPercent val="0"/>
          <c:showBubbleSize val="0"/>
        </c:dLbls>
        <c:gapWidth val="100"/>
        <c:axId val="2143776616"/>
        <c:axId val="2143808440"/>
      </c:barChart>
      <c:catAx>
        <c:axId val="2143776616"/>
        <c:scaling>
          <c:orientation val="minMax"/>
        </c:scaling>
        <c:delete val="0"/>
        <c:axPos val="b"/>
        <c:majorTickMark val="out"/>
        <c:minorTickMark val="none"/>
        <c:tickLblPos val="nextTo"/>
        <c:spPr>
          <a:ln w="19050" cap="flat" cmpd="sng" algn="ctr">
            <a:solidFill>
              <a:prstClr val="black"/>
            </a:solidFill>
            <a:prstDash val="solid"/>
            <a:round/>
            <a:headEnd type="none" w="med" len="med"/>
            <a:tailEnd type="none" w="med" len="med"/>
          </a:ln>
        </c:spPr>
        <c:txPr>
          <a:bodyPr/>
          <a:lstStyle/>
          <a:p>
            <a:pPr>
              <a:defRPr sz="1600" b="0" i="0">
                <a:latin typeface="Arial"/>
                <a:cs typeface="Arial"/>
              </a:defRPr>
            </a:pPr>
            <a:endParaRPr lang="en-US"/>
          </a:p>
        </c:txPr>
        <c:crossAx val="2143808440"/>
        <c:crosses val="autoZero"/>
        <c:auto val="1"/>
        <c:lblAlgn val="ctr"/>
        <c:lblOffset val="10"/>
        <c:tickLblSkip val="1"/>
        <c:tickMarkSkip val="1"/>
        <c:noMultiLvlLbl val="0"/>
      </c:catAx>
      <c:valAx>
        <c:axId val="2143808440"/>
        <c:scaling>
          <c:orientation val="minMax"/>
          <c:max val="100.0"/>
          <c:min val="0.0"/>
        </c:scaling>
        <c:delete val="0"/>
        <c:axPos val="l"/>
        <c:title>
          <c:tx>
            <c:rich>
              <a:bodyPr/>
              <a:lstStyle/>
              <a:p>
                <a:pPr>
                  <a:defRPr sz="1600">
                    <a:latin typeface="Arial"/>
                    <a:cs typeface="Arial"/>
                  </a:defRPr>
                </a:pPr>
                <a:r>
                  <a:rPr lang="en-US" sz="1600" dirty="0" smtClean="0">
                    <a:latin typeface="Arial"/>
                    <a:cs typeface="Arial"/>
                  </a:rPr>
                  <a:t>Patients with SVR12 (%)</a:t>
                </a:r>
                <a:endParaRPr lang="en-US" sz="1600" dirty="0">
                  <a:latin typeface="Arial"/>
                  <a:cs typeface="Arial"/>
                </a:endParaRPr>
              </a:p>
            </c:rich>
          </c:tx>
          <c:layout>
            <c:manualLayout>
              <c:xMode val="edge"/>
              <c:yMode val="edge"/>
              <c:x val="0.00161812297734628"/>
              <c:y val="0.166666666666667"/>
            </c:manualLayout>
          </c:layout>
          <c:overlay val="0"/>
        </c:title>
        <c:numFmt formatCode="0" sourceLinked="0"/>
        <c:majorTickMark val="out"/>
        <c:minorTickMark val="none"/>
        <c:tickLblPos val="nextTo"/>
        <c:spPr>
          <a:ln w="19050">
            <a:solidFill>
              <a:schemeClr val="tx1"/>
            </a:solidFill>
          </a:ln>
        </c:spPr>
        <c:txPr>
          <a:bodyPr/>
          <a:lstStyle/>
          <a:p>
            <a:pPr>
              <a:defRPr sz="1600"/>
            </a:pPr>
            <a:endParaRPr lang="en-US"/>
          </a:p>
        </c:txPr>
        <c:crossAx val="2143776616"/>
        <c:crosses val="autoZero"/>
        <c:crossBetween val="between"/>
        <c:majorUnit val="20.0"/>
        <c:minorUnit val="20.0"/>
      </c:valAx>
      <c:spPr>
        <a:solidFill>
          <a:srgbClr val="E6EBF2"/>
        </a:solidFill>
        <a:ln w="19050" cap="flat" cmpd="sng" algn="ctr">
          <a:solidFill>
            <a:srgbClr val="000000"/>
          </a:solidFill>
          <a:prstDash val="solid"/>
          <a:round/>
          <a:headEnd type="none" w="med" len="med"/>
          <a:tailEnd type="none" w="med" len="med"/>
        </a:ln>
        <a:effectLst/>
      </c:spPr>
    </c:plotArea>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800"/>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952701224847"/>
          <c:y val="0.121637930994787"/>
          <c:w val="0.876364829396325"/>
          <c:h val="0.748130143745128"/>
        </c:manualLayout>
      </c:layout>
      <c:barChart>
        <c:barDir val="col"/>
        <c:grouping val="clustered"/>
        <c:varyColors val="0"/>
        <c:ser>
          <c:idx val="0"/>
          <c:order val="0"/>
          <c:tx>
            <c:strRef>
              <c:f>Sheet1!$B$1</c:f>
              <c:strCache>
                <c:ptCount val="1"/>
                <c:pt idx="0">
                  <c:v>Naïve: 12 weeks</c:v>
                </c:pt>
              </c:strCache>
            </c:strRef>
          </c:tx>
          <c:spPr>
            <a:solidFill>
              <a:srgbClr val="668121"/>
            </a:solidFill>
            <a:ln w="12700">
              <a:solidFill>
                <a:schemeClr val="tx1"/>
              </a:solidFill>
            </a:ln>
            <a:effectLst/>
            <a:scene3d>
              <a:camera prst="orthographicFront"/>
              <a:lightRig rig="threePt" dir="t"/>
            </a:scene3d>
            <a:sp3d>
              <a:bevelT/>
            </a:sp3d>
          </c:spPr>
          <c:invertIfNegative val="0"/>
          <c:dPt>
            <c:idx val="0"/>
            <c:invertIfNegative val="0"/>
            <c:bubble3D val="0"/>
          </c:dPt>
          <c:dPt>
            <c:idx val="1"/>
            <c:invertIfNegative val="0"/>
            <c:bubble3D val="0"/>
          </c:dPt>
          <c:dPt>
            <c:idx val="2"/>
            <c:invertIfNegative val="0"/>
            <c:bubble3D val="0"/>
          </c:dPt>
          <c:dLbls>
            <c:numFmt formatCode="0" sourceLinked="0"/>
            <c:spPr>
              <a:solidFill>
                <a:srgbClr val="FFFFFF">
                  <a:alpha val="50000"/>
                </a:srgbClr>
              </a:solidFill>
            </c:spPr>
            <c:txPr>
              <a:bodyPr/>
              <a:lstStyle/>
              <a:p>
                <a:pPr>
                  <a:defRPr sz="1600"/>
                </a:pPr>
                <a:endParaRPr lang="en-US"/>
              </a:p>
            </c:txPr>
            <c:dLblPos val="inEnd"/>
            <c:showLegendKey val="0"/>
            <c:showVal val="1"/>
            <c:showCatName val="0"/>
            <c:showSerName val="0"/>
            <c:showPercent val="0"/>
            <c:showBubbleSize val="0"/>
            <c:showLeaderLines val="0"/>
          </c:dLbls>
          <c:cat>
            <c:strRef>
              <c:f>Sheet1!$A$2:$A$4</c:f>
              <c:strCache>
                <c:ptCount val="3"/>
                <c:pt idx="0">
                  <c:v>Genotype 1 (all)</c:v>
                </c:pt>
                <c:pt idx="1">
                  <c:v>Genotype 1a</c:v>
                </c:pt>
                <c:pt idx="2">
                  <c:v>Genotype 1b</c:v>
                </c:pt>
              </c:strCache>
            </c:strRef>
          </c:cat>
          <c:val>
            <c:numRef>
              <c:f>Sheet1!$B$2:$B$4</c:f>
              <c:numCache>
                <c:formatCode>0.0</c:formatCode>
                <c:ptCount val="3"/>
                <c:pt idx="0">
                  <c:v>96.4</c:v>
                </c:pt>
                <c:pt idx="1">
                  <c:v>95.8</c:v>
                </c:pt>
                <c:pt idx="2" formatCode="0">
                  <c:v>100.0</c:v>
                </c:pt>
              </c:numCache>
            </c:numRef>
          </c:val>
        </c:ser>
        <c:ser>
          <c:idx val="1"/>
          <c:order val="1"/>
          <c:tx>
            <c:v>Naïve: 8 weeks</c:v>
          </c:tx>
          <c:spPr>
            <a:solidFill>
              <a:srgbClr val="3B8096"/>
            </a:solidFill>
            <a:ln w="12700">
              <a:solidFill>
                <a:srgbClr val="000000"/>
              </a:solidFill>
            </a:ln>
            <a:effectLst/>
            <a:scene3d>
              <a:camera prst="orthographicFront"/>
              <a:lightRig rig="threePt" dir="t"/>
            </a:scene3d>
            <a:sp3d>
              <a:bevelT/>
            </a:sp3d>
          </c:spPr>
          <c:invertIfNegative val="0"/>
          <c:dLbls>
            <c:numFmt formatCode="0" sourceLinked="0"/>
            <c:spPr>
              <a:solidFill>
                <a:srgbClr val="FFFFFF">
                  <a:alpha val="50000"/>
                </a:srgbClr>
              </a:solidFill>
            </c:spPr>
            <c:txPr>
              <a:bodyPr/>
              <a:lstStyle/>
              <a:p>
                <a:pPr>
                  <a:defRPr sz="1600"/>
                </a:pPr>
                <a:endParaRPr lang="en-US"/>
              </a:p>
            </c:txPr>
            <c:dLblPos val="inEnd"/>
            <c:showLegendKey val="0"/>
            <c:showVal val="1"/>
            <c:showCatName val="0"/>
            <c:showSerName val="0"/>
            <c:showPercent val="0"/>
            <c:showBubbleSize val="0"/>
            <c:showLeaderLines val="0"/>
          </c:dLbls>
          <c:cat>
            <c:strRef>
              <c:f>Sheet1!$A$2:$A$4</c:f>
              <c:strCache>
                <c:ptCount val="3"/>
                <c:pt idx="0">
                  <c:v>Genotype 1 (all)</c:v>
                </c:pt>
                <c:pt idx="1">
                  <c:v>Genotype 1a</c:v>
                </c:pt>
                <c:pt idx="2">
                  <c:v>Genotype 1b</c:v>
                </c:pt>
              </c:strCache>
            </c:strRef>
          </c:cat>
          <c:val>
            <c:numRef>
              <c:f>Sheet1!$C$2:$C$4</c:f>
              <c:numCache>
                <c:formatCode>0.0</c:formatCode>
                <c:ptCount val="3"/>
                <c:pt idx="0">
                  <c:v>75.6</c:v>
                </c:pt>
                <c:pt idx="1">
                  <c:v>80.0</c:v>
                </c:pt>
                <c:pt idx="2" formatCode="0">
                  <c:v>50.0</c:v>
                </c:pt>
              </c:numCache>
            </c:numRef>
          </c:val>
        </c:ser>
        <c:ser>
          <c:idx val="2"/>
          <c:order val="2"/>
          <c:tx>
            <c:v>Experienced: 12 weeks</c:v>
          </c:tx>
          <c:spPr>
            <a:solidFill>
              <a:srgbClr val="937844"/>
            </a:solidFill>
            <a:ln>
              <a:solidFill>
                <a:srgbClr val="000000"/>
              </a:solidFill>
            </a:ln>
            <a:effectLst/>
            <a:scene3d>
              <a:camera prst="orthographicFront"/>
              <a:lightRig rig="threePt" dir="t"/>
            </a:scene3d>
            <a:sp3d>
              <a:bevelT/>
            </a:sp3d>
          </c:spPr>
          <c:invertIfNegative val="0"/>
          <c:dLbls>
            <c:dLbl>
              <c:idx val="0"/>
              <c:numFmt formatCode="0" sourceLinked="0"/>
              <c:spPr>
                <a:solidFill>
                  <a:sysClr val="window" lastClr="FFFFFF">
                    <a:alpha val="50000"/>
                  </a:sysClr>
                </a:solidFill>
              </c:spPr>
              <c:txPr>
                <a:bodyPr/>
                <a:lstStyle/>
                <a:p>
                  <a:pPr>
                    <a:defRPr/>
                  </a:pPr>
                  <a:endParaRPr lang="en-US"/>
                </a:p>
              </c:txPr>
              <c:dLblPos val="inEnd"/>
              <c:showLegendKey val="0"/>
              <c:showVal val="1"/>
              <c:showCatName val="0"/>
              <c:showSerName val="0"/>
              <c:showPercent val="0"/>
              <c:showBubbleSize val="0"/>
            </c:dLbl>
            <c:dLbl>
              <c:idx val="1"/>
              <c:numFmt formatCode="0" sourceLinked="0"/>
              <c:spPr>
                <a:solidFill>
                  <a:sysClr val="window" lastClr="FFFFFF">
                    <a:alpha val="50000"/>
                  </a:sysClr>
                </a:solidFill>
              </c:spPr>
              <c:txPr>
                <a:bodyPr/>
                <a:lstStyle/>
                <a:p>
                  <a:pPr>
                    <a:defRPr/>
                  </a:pPr>
                  <a:endParaRPr lang="en-US"/>
                </a:p>
              </c:txPr>
              <c:dLblPos val="inEnd"/>
              <c:showLegendKey val="0"/>
              <c:showVal val="1"/>
              <c:showCatName val="0"/>
              <c:showSerName val="0"/>
              <c:showPercent val="0"/>
              <c:showBubbleSize val="0"/>
            </c:dLbl>
            <c:numFmt formatCode="0" sourceLinked="0"/>
            <c:spPr>
              <a:solidFill>
                <a:sysClr val="window" lastClr="FFFFFF">
                  <a:alpha val="50000"/>
                </a:sysClr>
              </a:solidFill>
            </c:spPr>
            <c:dLblPos val="inEnd"/>
            <c:showLegendKey val="0"/>
            <c:showVal val="1"/>
            <c:showCatName val="0"/>
            <c:showSerName val="0"/>
            <c:showPercent val="0"/>
            <c:showBubbleSize val="0"/>
            <c:showLeaderLines val="0"/>
          </c:dLbls>
          <c:cat>
            <c:strRef>
              <c:f>Sheet1!$A$2:$A$4</c:f>
              <c:strCache>
                <c:ptCount val="3"/>
                <c:pt idx="0">
                  <c:v>Genotype 1 (all)</c:v>
                </c:pt>
                <c:pt idx="1">
                  <c:v>Genotype 1a</c:v>
                </c:pt>
                <c:pt idx="2">
                  <c:v>Genotype 1b</c:v>
                </c:pt>
              </c:strCache>
            </c:strRef>
          </c:cat>
          <c:val>
            <c:numRef>
              <c:f>Sheet1!$D$2:$D$4</c:f>
              <c:numCache>
                <c:formatCode>0.0</c:formatCode>
                <c:ptCount val="3"/>
                <c:pt idx="0">
                  <c:v>97.7</c:v>
                </c:pt>
                <c:pt idx="1">
                  <c:v>97.0</c:v>
                </c:pt>
                <c:pt idx="2" formatCode="General">
                  <c:v>100.0</c:v>
                </c:pt>
              </c:numCache>
            </c:numRef>
          </c:val>
        </c:ser>
        <c:dLbls>
          <c:showLegendKey val="0"/>
          <c:showVal val="1"/>
          <c:showCatName val="0"/>
          <c:showSerName val="0"/>
          <c:showPercent val="0"/>
          <c:showBubbleSize val="0"/>
        </c:dLbls>
        <c:gapWidth val="85"/>
        <c:axId val="2143661336"/>
        <c:axId val="2143655416"/>
      </c:barChart>
      <c:catAx>
        <c:axId val="2143661336"/>
        <c:scaling>
          <c:orientation val="minMax"/>
        </c:scaling>
        <c:delete val="0"/>
        <c:axPos val="b"/>
        <c:majorTickMark val="out"/>
        <c:minorTickMark val="none"/>
        <c:tickLblPos val="nextTo"/>
        <c:spPr>
          <a:ln w="19050" cap="flat" cmpd="sng" algn="ctr">
            <a:solidFill>
              <a:prstClr val="black"/>
            </a:solidFill>
            <a:prstDash val="solid"/>
            <a:round/>
            <a:headEnd type="none" w="med" len="med"/>
            <a:tailEnd type="none" w="med" len="med"/>
          </a:ln>
        </c:spPr>
        <c:txPr>
          <a:bodyPr/>
          <a:lstStyle/>
          <a:p>
            <a:pPr>
              <a:defRPr sz="1600" b="1" i="0">
                <a:latin typeface="Arial"/>
                <a:cs typeface="Arial"/>
              </a:defRPr>
            </a:pPr>
            <a:endParaRPr lang="en-US"/>
          </a:p>
        </c:txPr>
        <c:crossAx val="2143655416"/>
        <c:crosses val="autoZero"/>
        <c:auto val="1"/>
        <c:lblAlgn val="ctr"/>
        <c:lblOffset val="10"/>
        <c:tickLblSkip val="1"/>
        <c:tickMarkSkip val="1"/>
        <c:noMultiLvlLbl val="0"/>
      </c:catAx>
      <c:valAx>
        <c:axId val="2143655416"/>
        <c:scaling>
          <c:orientation val="minMax"/>
          <c:max val="100.0"/>
          <c:min val="0.0"/>
        </c:scaling>
        <c:delete val="0"/>
        <c:axPos val="l"/>
        <c:title>
          <c:tx>
            <c:rich>
              <a:bodyPr/>
              <a:lstStyle/>
              <a:p>
                <a:pPr>
                  <a:defRPr sz="1600">
                    <a:latin typeface="Arial"/>
                    <a:cs typeface="Arial"/>
                  </a:defRPr>
                </a:pPr>
                <a:r>
                  <a:rPr lang="en-US" sz="1600" dirty="0" smtClean="0">
                    <a:latin typeface="Arial"/>
                    <a:cs typeface="Arial"/>
                  </a:rPr>
                  <a:t>Patients with SVR12 (%)</a:t>
                </a:r>
                <a:endParaRPr lang="en-US" sz="1600" dirty="0">
                  <a:latin typeface="Arial"/>
                  <a:cs typeface="Arial"/>
                </a:endParaRPr>
              </a:p>
            </c:rich>
          </c:tx>
          <c:layout>
            <c:manualLayout>
              <c:xMode val="edge"/>
              <c:yMode val="edge"/>
              <c:x val="0.00161812297734628"/>
              <c:y val="0.203030303030303"/>
            </c:manualLayout>
          </c:layout>
          <c:overlay val="0"/>
        </c:title>
        <c:numFmt formatCode="0" sourceLinked="0"/>
        <c:majorTickMark val="out"/>
        <c:minorTickMark val="none"/>
        <c:tickLblPos val="nextTo"/>
        <c:spPr>
          <a:ln w="19050">
            <a:solidFill>
              <a:schemeClr val="tx1"/>
            </a:solidFill>
          </a:ln>
        </c:spPr>
        <c:txPr>
          <a:bodyPr/>
          <a:lstStyle/>
          <a:p>
            <a:pPr>
              <a:defRPr sz="1600"/>
            </a:pPr>
            <a:endParaRPr lang="en-US"/>
          </a:p>
        </c:txPr>
        <c:crossAx val="2143661336"/>
        <c:crosses val="autoZero"/>
        <c:crossBetween val="between"/>
        <c:majorUnit val="20.0"/>
        <c:minorUnit val="20.0"/>
      </c:valAx>
      <c:spPr>
        <a:solidFill>
          <a:srgbClr val="E6EBF2"/>
        </a:solidFill>
        <a:ln w="19050" cap="flat" cmpd="sng" algn="ctr">
          <a:solidFill>
            <a:srgbClr val="000000"/>
          </a:solidFill>
          <a:prstDash val="solid"/>
          <a:round/>
          <a:headEnd type="none" w="med" len="med"/>
          <a:tailEnd type="none" w="med" len="med"/>
        </a:ln>
        <a:effectLst/>
      </c:spPr>
    </c:plotArea>
    <c:legend>
      <c:legendPos val="t"/>
      <c:layout>
        <c:manualLayout>
          <c:xMode val="edge"/>
          <c:yMode val="edge"/>
          <c:x val="0.118210891114339"/>
          <c:y val="0.0151515151515151"/>
          <c:w val="0.87369849399893"/>
          <c:h val="0.0906029587210689"/>
        </c:manualLayout>
      </c:layout>
      <c:overlay val="0"/>
      <c:spPr>
        <a:noFill/>
        <a:ln>
          <a:noFill/>
        </a:ln>
      </c:spPr>
    </c:legend>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952701224847"/>
          <c:y val="0.103009587829503"/>
          <c:w val="0.876364829396325"/>
          <c:h val="0.697021443546818"/>
        </c:manualLayout>
      </c:layout>
      <c:barChart>
        <c:barDir val="col"/>
        <c:grouping val="clustered"/>
        <c:varyColors val="0"/>
        <c:ser>
          <c:idx val="0"/>
          <c:order val="0"/>
          <c:tx>
            <c:strRef>
              <c:f>Sheet1!$B$1</c:f>
              <c:strCache>
                <c:ptCount val="1"/>
                <c:pt idx="0">
                  <c:v>Daclatasvir + PR</c:v>
                </c:pt>
              </c:strCache>
            </c:strRef>
          </c:tx>
          <c:spPr>
            <a:solidFill>
              <a:srgbClr val="718E25"/>
            </a:solidFill>
            <a:ln w="12700">
              <a:solidFill>
                <a:schemeClr val="tx1"/>
              </a:solidFill>
            </a:ln>
            <a:effectLst/>
            <a:scene3d>
              <a:camera prst="orthographicFront"/>
              <a:lightRig rig="threePt" dir="t"/>
            </a:scene3d>
            <a:sp3d>
              <a:bevelT/>
            </a:sp3d>
          </c:spPr>
          <c:invertIfNegative val="0"/>
          <c:dPt>
            <c:idx val="0"/>
            <c:invertIfNegative val="0"/>
            <c:bubble3D val="0"/>
          </c:dPt>
          <c:dPt>
            <c:idx val="1"/>
            <c:invertIfNegative val="0"/>
            <c:bubble3D val="0"/>
          </c:dPt>
          <c:dPt>
            <c:idx val="2"/>
            <c:invertIfNegative val="0"/>
            <c:bubble3D val="0"/>
          </c:dPt>
          <c:dLbls>
            <c:dLbl>
              <c:idx val="0"/>
              <c:layout>
                <c:manualLayout>
                  <c:x val="0.00154320987654324"/>
                  <c:y val="-0.0173611664881185"/>
                </c:manualLayout>
              </c:layout>
              <c:dLblPos val="outEnd"/>
              <c:showLegendKey val="0"/>
              <c:showVal val="1"/>
              <c:showCatName val="0"/>
              <c:showSerName val="0"/>
              <c:showPercent val="0"/>
              <c:showBubbleSize val="0"/>
            </c:dLbl>
            <c:spPr>
              <a:noFill/>
              <a:ln>
                <a:noFill/>
              </a:ln>
            </c:spPr>
            <c:txPr>
              <a:bodyPr/>
              <a:lstStyle/>
              <a:p>
                <a:pPr>
                  <a:defRPr sz="1600"/>
                </a:pPr>
                <a:endParaRPr lang="en-US"/>
              </a:p>
            </c:txPr>
            <c:dLblPos val="outEnd"/>
            <c:showLegendKey val="0"/>
            <c:showVal val="1"/>
            <c:showCatName val="0"/>
            <c:showSerName val="0"/>
            <c:showPercent val="0"/>
            <c:showBubbleSize val="0"/>
            <c:showLeaderLines val="0"/>
          </c:dLbls>
          <c:cat>
            <c:strRef>
              <c:f>Sheet1!$A$2:$A$3</c:f>
              <c:strCache>
                <c:ptCount val="2"/>
                <c:pt idx="0">
                  <c:v>Modified ITT</c:v>
                </c:pt>
                <c:pt idx="1">
                  <c:v>SVR at week 12 or later</c:v>
                </c:pt>
              </c:strCache>
            </c:strRef>
          </c:cat>
          <c:val>
            <c:numRef>
              <c:f>Sheet1!$B$2:$B$3</c:f>
              <c:numCache>
                <c:formatCode>0</c:formatCode>
                <c:ptCount val="2"/>
                <c:pt idx="0">
                  <c:v>73.2</c:v>
                </c:pt>
                <c:pt idx="1">
                  <c:v>82.0</c:v>
                </c:pt>
              </c:numCache>
            </c:numRef>
          </c:val>
        </c:ser>
        <c:ser>
          <c:idx val="1"/>
          <c:order val="1"/>
          <c:tx>
            <c:v>Placebo + PR</c:v>
          </c:tx>
          <c:spPr>
            <a:solidFill>
              <a:srgbClr val="326496"/>
            </a:solidFill>
            <a:ln w="12700">
              <a:solidFill>
                <a:srgbClr val="000000"/>
              </a:solidFill>
            </a:ln>
            <a:effectLst/>
            <a:scene3d>
              <a:camera prst="orthographicFront"/>
              <a:lightRig rig="threePt" dir="t"/>
            </a:scene3d>
            <a:sp3d>
              <a:bevelT/>
            </a:sp3d>
          </c:spPr>
          <c:invertIfNegative val="0"/>
          <c:dLbls>
            <c:dLbl>
              <c:idx val="0"/>
              <c:layout>
                <c:manualLayout>
                  <c:x val="-0.00308641975308642"/>
                  <c:y val="-0.023148221984158"/>
                </c:manualLayout>
              </c:layout>
              <c:dLblPos val="outEnd"/>
              <c:showLegendKey val="0"/>
              <c:showVal val="1"/>
              <c:showCatName val="0"/>
              <c:showSerName val="0"/>
              <c:showPercent val="0"/>
              <c:showBubbleSize val="0"/>
            </c:dLbl>
            <c:spPr>
              <a:noFill/>
              <a:ln>
                <a:noFill/>
              </a:ln>
            </c:spPr>
            <c:txPr>
              <a:bodyPr/>
              <a:lstStyle/>
              <a:p>
                <a:pPr>
                  <a:defRPr sz="1600"/>
                </a:pPr>
                <a:endParaRPr lang="en-US"/>
              </a:p>
            </c:txPr>
            <c:dLblPos val="outEnd"/>
            <c:showLegendKey val="0"/>
            <c:showVal val="1"/>
            <c:showCatName val="0"/>
            <c:showSerName val="0"/>
            <c:showPercent val="0"/>
            <c:showBubbleSize val="0"/>
            <c:showLeaderLines val="0"/>
          </c:dLbls>
          <c:cat>
            <c:strRef>
              <c:f>Sheet1!$A$2:$A$3</c:f>
              <c:strCache>
                <c:ptCount val="2"/>
                <c:pt idx="0">
                  <c:v>Modified ITT</c:v>
                </c:pt>
                <c:pt idx="1">
                  <c:v>SVR at week 12 or later</c:v>
                </c:pt>
              </c:strCache>
            </c:strRef>
          </c:cat>
          <c:val>
            <c:numRef>
              <c:f>Sheet1!$C$2:$C$3</c:f>
              <c:numCache>
                <c:formatCode>0</c:formatCode>
                <c:ptCount val="2"/>
                <c:pt idx="0">
                  <c:v>38.0</c:v>
                </c:pt>
                <c:pt idx="1">
                  <c:v>43.0</c:v>
                </c:pt>
              </c:numCache>
            </c:numRef>
          </c:val>
        </c:ser>
        <c:dLbls>
          <c:showLegendKey val="0"/>
          <c:showVal val="1"/>
          <c:showCatName val="0"/>
          <c:showSerName val="0"/>
          <c:showPercent val="0"/>
          <c:showBubbleSize val="0"/>
        </c:dLbls>
        <c:gapWidth val="125"/>
        <c:axId val="-2070120328"/>
        <c:axId val="-2070117080"/>
      </c:barChart>
      <c:catAx>
        <c:axId val="-2070120328"/>
        <c:scaling>
          <c:orientation val="minMax"/>
        </c:scaling>
        <c:delete val="0"/>
        <c:axPos val="b"/>
        <c:majorTickMark val="out"/>
        <c:minorTickMark val="none"/>
        <c:tickLblPos val="nextTo"/>
        <c:spPr>
          <a:ln w="19050" cap="flat" cmpd="sng" algn="ctr">
            <a:solidFill>
              <a:prstClr val="black"/>
            </a:solidFill>
            <a:prstDash val="solid"/>
            <a:round/>
            <a:headEnd type="none" w="med" len="med"/>
            <a:tailEnd type="none" w="med" len="med"/>
          </a:ln>
        </c:spPr>
        <c:txPr>
          <a:bodyPr/>
          <a:lstStyle/>
          <a:p>
            <a:pPr>
              <a:defRPr sz="1800" b="0" i="0">
                <a:latin typeface="Arial"/>
                <a:cs typeface="Arial"/>
              </a:defRPr>
            </a:pPr>
            <a:endParaRPr lang="en-US"/>
          </a:p>
        </c:txPr>
        <c:crossAx val="-2070117080"/>
        <c:crosses val="autoZero"/>
        <c:auto val="1"/>
        <c:lblAlgn val="ctr"/>
        <c:lblOffset val="10"/>
        <c:tickLblSkip val="1"/>
        <c:tickMarkSkip val="1"/>
        <c:noMultiLvlLbl val="0"/>
      </c:catAx>
      <c:valAx>
        <c:axId val="-2070117080"/>
        <c:scaling>
          <c:orientation val="minMax"/>
          <c:max val="100.0"/>
          <c:min val="0.0"/>
        </c:scaling>
        <c:delete val="0"/>
        <c:axPos val="l"/>
        <c:title>
          <c:tx>
            <c:rich>
              <a:bodyPr/>
              <a:lstStyle/>
              <a:p>
                <a:pPr>
                  <a:defRPr sz="1800">
                    <a:latin typeface="Arial"/>
                    <a:cs typeface="Arial"/>
                  </a:defRPr>
                </a:pPr>
                <a:r>
                  <a:rPr lang="en-US" sz="1800" b="1" i="0" baseline="0" dirty="0" smtClean="0">
                    <a:effectLst/>
                  </a:rPr>
                  <a:t>Patients (%) with SVR 12</a:t>
                </a:r>
                <a:endParaRPr lang="en-US" sz="1800" dirty="0">
                  <a:effectLst/>
                </a:endParaRPr>
              </a:p>
            </c:rich>
          </c:tx>
          <c:layout>
            <c:manualLayout>
              <c:xMode val="edge"/>
              <c:yMode val="edge"/>
              <c:x val="0.000593953533586079"/>
              <c:y val="0.10422418597318"/>
            </c:manualLayout>
          </c:layout>
          <c:overlay val="0"/>
        </c:title>
        <c:numFmt formatCode="0" sourceLinked="0"/>
        <c:majorTickMark val="out"/>
        <c:minorTickMark val="none"/>
        <c:tickLblPos val="nextTo"/>
        <c:spPr>
          <a:ln w="19050">
            <a:solidFill>
              <a:schemeClr val="tx1"/>
            </a:solidFill>
          </a:ln>
        </c:spPr>
        <c:txPr>
          <a:bodyPr/>
          <a:lstStyle/>
          <a:p>
            <a:pPr>
              <a:defRPr sz="1600"/>
            </a:pPr>
            <a:endParaRPr lang="en-US"/>
          </a:p>
        </c:txPr>
        <c:crossAx val="-2070120328"/>
        <c:crosses val="autoZero"/>
        <c:crossBetween val="between"/>
        <c:majorUnit val="20.0"/>
        <c:minorUnit val="20.0"/>
      </c:valAx>
      <c:spPr>
        <a:solidFill>
          <a:srgbClr val="E6EBF2"/>
        </a:solidFill>
        <a:ln w="19050" cap="flat" cmpd="sng" algn="ctr">
          <a:solidFill>
            <a:srgbClr val="000000"/>
          </a:solidFill>
          <a:prstDash val="solid"/>
          <a:round/>
          <a:headEnd type="none" w="med" len="med"/>
          <a:tailEnd type="none" w="med" len="med"/>
        </a:ln>
        <a:effectLst/>
      </c:spPr>
    </c:plotArea>
    <c:legend>
      <c:legendPos val="t"/>
      <c:layout>
        <c:manualLayout>
          <c:xMode val="edge"/>
          <c:yMode val="edge"/>
          <c:x val="0.396271629240789"/>
          <c:y val="0.0144676387400988"/>
          <c:w val="0.591382691746865"/>
          <c:h val="0.080726462290954"/>
        </c:manualLayout>
      </c:layout>
      <c:overlay val="0"/>
      <c:spPr>
        <a:noFill/>
        <a:ln>
          <a:noFill/>
        </a:ln>
      </c:spPr>
    </c:legend>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800"/>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952701224847"/>
          <c:y val="0.10975598357998"/>
          <c:w val="0.86951953214586"/>
          <c:h val="0.72650921666993"/>
        </c:manualLayout>
      </c:layout>
      <c:barChart>
        <c:barDir val="col"/>
        <c:grouping val="clustered"/>
        <c:varyColors val="0"/>
        <c:ser>
          <c:idx val="0"/>
          <c:order val="0"/>
          <c:tx>
            <c:strRef>
              <c:f>Sheet1!$B$1</c:f>
              <c:strCache>
                <c:ptCount val="1"/>
                <c:pt idx="0">
                  <c:v>No Cirrhosis</c:v>
                </c:pt>
              </c:strCache>
            </c:strRef>
          </c:tx>
          <c:spPr>
            <a:solidFill>
              <a:srgbClr val="7F7758"/>
            </a:solidFill>
            <a:ln w="12700">
              <a:solidFill>
                <a:schemeClr val="tx1"/>
              </a:solidFill>
            </a:ln>
            <a:effectLst/>
            <a:scene3d>
              <a:camera prst="orthographicFront"/>
              <a:lightRig rig="threePt" dir="t"/>
            </a:scene3d>
            <a:sp3d>
              <a:bevelT/>
            </a:sp3d>
          </c:spPr>
          <c:invertIfNegative val="0"/>
          <c:dPt>
            <c:idx val="0"/>
            <c:invertIfNegative val="0"/>
            <c:bubble3D val="0"/>
          </c:dPt>
          <c:dPt>
            <c:idx val="1"/>
            <c:invertIfNegative val="0"/>
            <c:bubble3D val="0"/>
          </c:dPt>
          <c:dPt>
            <c:idx val="2"/>
            <c:invertIfNegative val="0"/>
            <c:bubble3D val="0"/>
          </c:dPt>
          <c:dLbls>
            <c:numFmt formatCode="0" sourceLinked="0"/>
            <c:spPr>
              <a:solidFill>
                <a:srgbClr val="FFFFFF">
                  <a:alpha val="50000"/>
                </a:srgbClr>
              </a:solidFill>
            </c:spPr>
            <c:txPr>
              <a:bodyPr/>
              <a:lstStyle/>
              <a:p>
                <a:pPr>
                  <a:defRPr sz="1600"/>
                </a:pPr>
                <a:endParaRPr lang="en-US"/>
              </a:p>
            </c:txPr>
            <c:dLblPos val="inEnd"/>
            <c:showLegendKey val="0"/>
            <c:showVal val="1"/>
            <c:showCatName val="0"/>
            <c:showSerName val="0"/>
            <c:showPercent val="0"/>
            <c:showBubbleSize val="0"/>
            <c:showLeaderLines val="0"/>
          </c:dLbls>
          <c:cat>
            <c:strRef>
              <c:f>Sheet1!$A$2:$A$4</c:f>
              <c:strCache>
                <c:ptCount val="3"/>
                <c:pt idx="0">
                  <c:v>Treatment Naïve_x000d_DCV + SOF x 12 weeks</c:v>
                </c:pt>
                <c:pt idx="1">
                  <c:v>Treatment Naïve_x000d_DCV + SOF x 8 weeks</c:v>
                </c:pt>
                <c:pt idx="2">
                  <c:v>Treatment Experienced_x000d_DCV + SOF x 12 weeks</c:v>
                </c:pt>
              </c:strCache>
            </c:strRef>
          </c:cat>
          <c:val>
            <c:numRef>
              <c:f>Sheet1!$B$2:$B$4</c:f>
              <c:numCache>
                <c:formatCode>0.0</c:formatCode>
                <c:ptCount val="3"/>
                <c:pt idx="0">
                  <c:v>97.2</c:v>
                </c:pt>
                <c:pt idx="1">
                  <c:v>77.8</c:v>
                </c:pt>
                <c:pt idx="2">
                  <c:v>100.0</c:v>
                </c:pt>
              </c:numCache>
            </c:numRef>
          </c:val>
        </c:ser>
        <c:ser>
          <c:idx val="1"/>
          <c:order val="1"/>
          <c:tx>
            <c:strRef>
              <c:f>Sheet1!$C$1</c:f>
              <c:strCache>
                <c:ptCount val="1"/>
                <c:pt idx="0">
                  <c:v>Cirrhosis</c:v>
                </c:pt>
              </c:strCache>
            </c:strRef>
          </c:tx>
          <c:spPr>
            <a:solidFill>
              <a:srgbClr val="4A4127"/>
            </a:solidFill>
            <a:ln w="12700"/>
            <a:effectLst/>
            <a:scene3d>
              <a:camera prst="orthographicFront"/>
              <a:lightRig rig="threePt" dir="t"/>
            </a:scene3d>
            <a:sp3d>
              <a:bevelT/>
            </a:sp3d>
          </c:spPr>
          <c:invertIfNegative val="0"/>
          <c:dPt>
            <c:idx val="0"/>
            <c:invertIfNegative val="0"/>
            <c:bubble3D val="0"/>
            <c:spPr>
              <a:solidFill>
                <a:srgbClr val="4A4127"/>
              </a:solidFill>
              <a:ln w="12700">
                <a:solidFill>
                  <a:srgbClr val="000000"/>
                </a:solidFill>
              </a:ln>
              <a:effectLst/>
              <a:scene3d>
                <a:camera prst="orthographicFront"/>
                <a:lightRig rig="threePt" dir="t"/>
              </a:scene3d>
              <a:sp3d>
                <a:bevelT/>
              </a:sp3d>
            </c:spPr>
          </c:dPt>
          <c:dLbls>
            <c:numFmt formatCode="0" sourceLinked="0"/>
            <c:spPr>
              <a:solidFill>
                <a:sysClr val="window" lastClr="FFFFFF">
                  <a:alpha val="50000"/>
                </a:sysClr>
              </a:solidFill>
            </c:spPr>
            <c:dLblPos val="inEnd"/>
            <c:showLegendKey val="0"/>
            <c:showVal val="1"/>
            <c:showCatName val="0"/>
            <c:showSerName val="0"/>
            <c:showPercent val="0"/>
            <c:showBubbleSize val="0"/>
            <c:showLeaderLines val="0"/>
          </c:dLbls>
          <c:val>
            <c:numRef>
              <c:f>Sheet1!$C$2:$C$4</c:f>
              <c:numCache>
                <c:formatCode>0.0</c:formatCode>
                <c:ptCount val="3"/>
                <c:pt idx="0">
                  <c:v>88.9</c:v>
                </c:pt>
                <c:pt idx="1">
                  <c:v>50.0</c:v>
                </c:pt>
                <c:pt idx="2">
                  <c:v>92.3</c:v>
                </c:pt>
              </c:numCache>
            </c:numRef>
          </c:val>
        </c:ser>
        <c:dLbls>
          <c:showLegendKey val="0"/>
          <c:showVal val="1"/>
          <c:showCatName val="0"/>
          <c:showSerName val="0"/>
          <c:showPercent val="0"/>
          <c:showBubbleSize val="0"/>
        </c:dLbls>
        <c:gapWidth val="100"/>
        <c:axId val="1893699208"/>
        <c:axId val="1893149288"/>
      </c:barChart>
      <c:catAx>
        <c:axId val="1893699208"/>
        <c:scaling>
          <c:orientation val="minMax"/>
        </c:scaling>
        <c:delete val="0"/>
        <c:axPos val="b"/>
        <c:majorTickMark val="out"/>
        <c:minorTickMark val="none"/>
        <c:tickLblPos val="nextTo"/>
        <c:spPr>
          <a:ln w="19050" cap="flat" cmpd="sng" algn="ctr">
            <a:solidFill>
              <a:prstClr val="black"/>
            </a:solidFill>
            <a:prstDash val="solid"/>
            <a:round/>
            <a:headEnd type="none" w="med" len="med"/>
            <a:tailEnd type="none" w="med" len="med"/>
          </a:ln>
        </c:spPr>
        <c:txPr>
          <a:bodyPr/>
          <a:lstStyle/>
          <a:p>
            <a:pPr>
              <a:defRPr sz="1600" b="0" i="0">
                <a:latin typeface="Arial"/>
                <a:cs typeface="Arial"/>
              </a:defRPr>
            </a:pPr>
            <a:endParaRPr lang="en-US"/>
          </a:p>
        </c:txPr>
        <c:crossAx val="1893149288"/>
        <c:crosses val="autoZero"/>
        <c:auto val="1"/>
        <c:lblAlgn val="ctr"/>
        <c:lblOffset val="10"/>
        <c:tickLblSkip val="1"/>
        <c:tickMarkSkip val="1"/>
        <c:noMultiLvlLbl val="0"/>
      </c:catAx>
      <c:valAx>
        <c:axId val="1893149288"/>
        <c:scaling>
          <c:orientation val="minMax"/>
          <c:max val="100.0"/>
          <c:min val="0.0"/>
        </c:scaling>
        <c:delete val="0"/>
        <c:axPos val="l"/>
        <c:title>
          <c:tx>
            <c:rich>
              <a:bodyPr/>
              <a:lstStyle/>
              <a:p>
                <a:pPr>
                  <a:defRPr sz="1600">
                    <a:latin typeface="Arial"/>
                    <a:cs typeface="Arial"/>
                  </a:defRPr>
                </a:pPr>
                <a:r>
                  <a:rPr lang="en-US" sz="1600" dirty="0" smtClean="0">
                    <a:latin typeface="Arial"/>
                    <a:cs typeface="Arial"/>
                  </a:rPr>
                  <a:t>Patients with SVR12 (%)</a:t>
                </a:r>
                <a:endParaRPr lang="en-US" sz="1600" dirty="0">
                  <a:latin typeface="Arial"/>
                  <a:cs typeface="Arial"/>
                </a:endParaRPr>
              </a:p>
            </c:rich>
          </c:tx>
          <c:layout>
            <c:manualLayout>
              <c:xMode val="edge"/>
              <c:yMode val="edge"/>
              <c:x val="0.00161812297734628"/>
              <c:y val="0.166666666666667"/>
            </c:manualLayout>
          </c:layout>
          <c:overlay val="0"/>
        </c:title>
        <c:numFmt formatCode="0" sourceLinked="0"/>
        <c:majorTickMark val="out"/>
        <c:minorTickMark val="none"/>
        <c:tickLblPos val="nextTo"/>
        <c:spPr>
          <a:ln w="19050">
            <a:solidFill>
              <a:schemeClr val="tx1"/>
            </a:solidFill>
          </a:ln>
        </c:spPr>
        <c:txPr>
          <a:bodyPr/>
          <a:lstStyle/>
          <a:p>
            <a:pPr>
              <a:defRPr sz="1600"/>
            </a:pPr>
            <a:endParaRPr lang="en-US"/>
          </a:p>
        </c:txPr>
        <c:crossAx val="1893699208"/>
        <c:crosses val="autoZero"/>
        <c:crossBetween val="between"/>
        <c:majorUnit val="20.0"/>
        <c:minorUnit val="20.0"/>
      </c:valAx>
      <c:spPr>
        <a:solidFill>
          <a:srgbClr val="E6EBF2"/>
        </a:solidFill>
        <a:ln w="19050" cap="flat" cmpd="sng" algn="ctr">
          <a:solidFill>
            <a:srgbClr val="000000"/>
          </a:solidFill>
          <a:prstDash val="solid"/>
          <a:round/>
          <a:headEnd type="none" w="med" len="med"/>
          <a:tailEnd type="none" w="med" len="med"/>
        </a:ln>
        <a:effectLst/>
      </c:spPr>
    </c:plotArea>
    <c:legend>
      <c:legendPos val="t"/>
      <c:layout>
        <c:manualLayout>
          <c:xMode val="edge"/>
          <c:yMode val="edge"/>
          <c:x val="0.58227925988637"/>
          <c:y val="0.0"/>
          <c:w val="0.382143405224105"/>
          <c:h val="0.0849129019479183"/>
        </c:manualLayout>
      </c:layout>
      <c:overlay val="0"/>
    </c:legend>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800"/>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952701224847"/>
          <c:y val="0.0549713672154617"/>
          <c:w val="0.86951953214586"/>
          <c:h val="0.781293724648055"/>
        </c:manualLayout>
      </c:layout>
      <c:barChart>
        <c:barDir val="col"/>
        <c:grouping val="clustered"/>
        <c:varyColors val="0"/>
        <c:ser>
          <c:idx val="0"/>
          <c:order val="0"/>
          <c:tx>
            <c:strRef>
              <c:f>Sheet1!$B$1</c:f>
              <c:strCache>
                <c:ptCount val="1"/>
                <c:pt idx="0">
                  <c:v>Genotype 2</c:v>
                </c:pt>
              </c:strCache>
            </c:strRef>
          </c:tx>
          <c:spPr>
            <a:solidFill>
              <a:srgbClr val="668121"/>
            </a:solidFill>
            <a:ln w="12700">
              <a:solidFill>
                <a:schemeClr val="tx1"/>
              </a:solidFill>
            </a:ln>
            <a:effectLst/>
            <a:scene3d>
              <a:camera prst="orthographicFront"/>
              <a:lightRig rig="threePt" dir="t"/>
            </a:scene3d>
            <a:sp3d>
              <a:bevelT/>
            </a:sp3d>
          </c:spPr>
          <c:invertIfNegative val="0"/>
          <c:dPt>
            <c:idx val="0"/>
            <c:invertIfNegative val="0"/>
            <c:bubble3D val="0"/>
            <c:spPr>
              <a:solidFill>
                <a:srgbClr val="647F22"/>
              </a:solidFill>
              <a:ln w="12700">
                <a:solidFill>
                  <a:schemeClr val="tx1"/>
                </a:solidFill>
              </a:ln>
              <a:effectLst/>
              <a:scene3d>
                <a:camera prst="orthographicFront"/>
                <a:lightRig rig="threePt" dir="t"/>
              </a:scene3d>
              <a:sp3d>
                <a:bevelT/>
              </a:sp3d>
            </c:spPr>
          </c:dPt>
          <c:dPt>
            <c:idx val="1"/>
            <c:invertIfNegative val="0"/>
            <c:bubble3D val="0"/>
            <c:spPr>
              <a:solidFill>
                <a:srgbClr val="647E72"/>
              </a:solidFill>
              <a:ln w="12700">
                <a:solidFill>
                  <a:schemeClr val="tx1"/>
                </a:solidFill>
              </a:ln>
              <a:effectLst/>
              <a:scene3d>
                <a:camera prst="orthographicFront"/>
                <a:lightRig rig="threePt" dir="t"/>
              </a:scene3d>
              <a:sp3d>
                <a:bevelT/>
              </a:sp3d>
            </c:spPr>
          </c:dPt>
          <c:dPt>
            <c:idx val="2"/>
            <c:invertIfNegative val="0"/>
            <c:bubble3D val="0"/>
            <c:spPr>
              <a:solidFill>
                <a:srgbClr val="7F683B"/>
              </a:solidFill>
              <a:ln w="12700">
                <a:solidFill>
                  <a:schemeClr val="tx1"/>
                </a:solidFill>
              </a:ln>
              <a:effectLst/>
              <a:scene3d>
                <a:camera prst="orthographicFront"/>
                <a:lightRig rig="threePt" dir="t"/>
              </a:scene3d>
              <a:sp3d>
                <a:bevelT/>
              </a:sp3d>
            </c:spPr>
          </c:dPt>
          <c:dLbls>
            <c:numFmt formatCode="0" sourceLinked="0"/>
            <c:spPr>
              <a:solidFill>
                <a:srgbClr val="FFFFFF">
                  <a:alpha val="50000"/>
                </a:srgbClr>
              </a:solidFill>
            </c:spPr>
            <c:txPr>
              <a:bodyPr/>
              <a:lstStyle/>
              <a:p>
                <a:pPr>
                  <a:defRPr sz="1600"/>
                </a:pPr>
                <a:endParaRPr lang="en-US"/>
              </a:p>
            </c:txPr>
            <c:dLblPos val="inEnd"/>
            <c:showLegendKey val="0"/>
            <c:showVal val="1"/>
            <c:showCatName val="0"/>
            <c:showSerName val="0"/>
            <c:showPercent val="0"/>
            <c:showBubbleSize val="0"/>
            <c:showLeaderLines val="0"/>
          </c:dLbls>
          <c:cat>
            <c:strRef>
              <c:f>Sheet1!$A$2:$A$4</c:f>
              <c:strCache>
                <c:ptCount val="3"/>
                <c:pt idx="0">
                  <c:v>Treatment Naïve_x000d_DCV + SOF x 12 weeks</c:v>
                </c:pt>
                <c:pt idx="1">
                  <c:v>Treatment Naïve_x000d_DCV + SOF x 8 weeks</c:v>
                </c:pt>
                <c:pt idx="2">
                  <c:v>Treatment Experienced_x000d_DCV + SOF x 12 weeks</c:v>
                </c:pt>
              </c:strCache>
            </c:strRef>
          </c:cat>
          <c:val>
            <c:numRef>
              <c:f>Sheet1!$B$2:$B$4</c:f>
              <c:numCache>
                <c:formatCode>0.0</c:formatCode>
                <c:ptCount val="3"/>
                <c:pt idx="0">
                  <c:v>100.0</c:v>
                </c:pt>
                <c:pt idx="1">
                  <c:v>83.3</c:v>
                </c:pt>
                <c:pt idx="2" formatCode="0">
                  <c:v>100.0</c:v>
                </c:pt>
              </c:numCache>
            </c:numRef>
          </c:val>
        </c:ser>
        <c:dLbls>
          <c:showLegendKey val="0"/>
          <c:showVal val="1"/>
          <c:showCatName val="0"/>
          <c:showSerName val="0"/>
          <c:showPercent val="0"/>
          <c:showBubbleSize val="0"/>
        </c:dLbls>
        <c:gapWidth val="100"/>
        <c:axId val="-2053818792"/>
        <c:axId val="1893240584"/>
      </c:barChart>
      <c:catAx>
        <c:axId val="-2053818792"/>
        <c:scaling>
          <c:orientation val="minMax"/>
        </c:scaling>
        <c:delete val="0"/>
        <c:axPos val="b"/>
        <c:majorTickMark val="out"/>
        <c:minorTickMark val="none"/>
        <c:tickLblPos val="nextTo"/>
        <c:spPr>
          <a:ln w="19050" cap="flat" cmpd="sng" algn="ctr">
            <a:solidFill>
              <a:prstClr val="black"/>
            </a:solidFill>
            <a:prstDash val="solid"/>
            <a:round/>
            <a:headEnd type="none" w="med" len="med"/>
            <a:tailEnd type="none" w="med" len="med"/>
          </a:ln>
        </c:spPr>
        <c:txPr>
          <a:bodyPr/>
          <a:lstStyle/>
          <a:p>
            <a:pPr>
              <a:defRPr sz="1600" b="0" i="0">
                <a:latin typeface="Arial"/>
                <a:cs typeface="Arial"/>
              </a:defRPr>
            </a:pPr>
            <a:endParaRPr lang="en-US"/>
          </a:p>
        </c:txPr>
        <c:crossAx val="1893240584"/>
        <c:crosses val="autoZero"/>
        <c:auto val="1"/>
        <c:lblAlgn val="ctr"/>
        <c:lblOffset val="10"/>
        <c:tickLblSkip val="1"/>
        <c:tickMarkSkip val="1"/>
        <c:noMultiLvlLbl val="0"/>
      </c:catAx>
      <c:valAx>
        <c:axId val="1893240584"/>
        <c:scaling>
          <c:orientation val="minMax"/>
          <c:max val="100.0"/>
          <c:min val="0.0"/>
        </c:scaling>
        <c:delete val="0"/>
        <c:axPos val="l"/>
        <c:title>
          <c:tx>
            <c:rich>
              <a:bodyPr/>
              <a:lstStyle/>
              <a:p>
                <a:pPr>
                  <a:defRPr sz="1600">
                    <a:latin typeface="Arial"/>
                    <a:cs typeface="Arial"/>
                  </a:defRPr>
                </a:pPr>
                <a:r>
                  <a:rPr lang="en-US" sz="1600" dirty="0" smtClean="0">
                    <a:latin typeface="Arial"/>
                    <a:cs typeface="Arial"/>
                  </a:rPr>
                  <a:t>Patients with SVR12 (%)</a:t>
                </a:r>
                <a:endParaRPr lang="en-US" sz="1600" dirty="0">
                  <a:latin typeface="Arial"/>
                  <a:cs typeface="Arial"/>
                </a:endParaRPr>
              </a:p>
            </c:rich>
          </c:tx>
          <c:layout>
            <c:manualLayout>
              <c:xMode val="edge"/>
              <c:yMode val="edge"/>
              <c:x val="0.00161812297734628"/>
              <c:y val="0.166666666666667"/>
            </c:manualLayout>
          </c:layout>
          <c:overlay val="0"/>
        </c:title>
        <c:numFmt formatCode="0" sourceLinked="0"/>
        <c:majorTickMark val="out"/>
        <c:minorTickMark val="none"/>
        <c:tickLblPos val="nextTo"/>
        <c:spPr>
          <a:ln w="19050">
            <a:solidFill>
              <a:schemeClr val="tx1"/>
            </a:solidFill>
          </a:ln>
        </c:spPr>
        <c:txPr>
          <a:bodyPr/>
          <a:lstStyle/>
          <a:p>
            <a:pPr>
              <a:defRPr sz="1600"/>
            </a:pPr>
            <a:endParaRPr lang="en-US"/>
          </a:p>
        </c:txPr>
        <c:crossAx val="-2053818792"/>
        <c:crosses val="autoZero"/>
        <c:crossBetween val="between"/>
        <c:majorUnit val="20.0"/>
        <c:minorUnit val="20.0"/>
      </c:valAx>
      <c:spPr>
        <a:solidFill>
          <a:srgbClr val="E6EBF2"/>
        </a:solidFill>
        <a:ln w="19050" cap="flat" cmpd="sng" algn="ctr">
          <a:solidFill>
            <a:srgbClr val="000000"/>
          </a:solidFill>
          <a:prstDash val="solid"/>
          <a:round/>
          <a:headEnd type="none" w="med" len="med"/>
          <a:tailEnd type="none" w="med" len="med"/>
        </a:ln>
        <a:effectLst/>
      </c:spPr>
    </c:plotArea>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800"/>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952701224847"/>
          <c:y val="0.0549713672154617"/>
          <c:w val="0.86951953214586"/>
          <c:h val="0.781293724648055"/>
        </c:manualLayout>
      </c:layout>
      <c:barChart>
        <c:barDir val="col"/>
        <c:grouping val="clustered"/>
        <c:varyColors val="0"/>
        <c:ser>
          <c:idx val="0"/>
          <c:order val="0"/>
          <c:tx>
            <c:strRef>
              <c:f>Sheet1!$B$1</c:f>
              <c:strCache>
                <c:ptCount val="1"/>
                <c:pt idx="0">
                  <c:v>Genotype 3</c:v>
                </c:pt>
              </c:strCache>
            </c:strRef>
          </c:tx>
          <c:spPr>
            <a:solidFill>
              <a:srgbClr val="668121"/>
            </a:solidFill>
            <a:ln w="12700">
              <a:solidFill>
                <a:schemeClr val="tx1"/>
              </a:solidFill>
            </a:ln>
            <a:effectLst/>
            <a:scene3d>
              <a:camera prst="orthographicFront"/>
              <a:lightRig rig="threePt" dir="t"/>
            </a:scene3d>
            <a:sp3d>
              <a:bevelT/>
            </a:sp3d>
          </c:spPr>
          <c:invertIfNegative val="0"/>
          <c:dPt>
            <c:idx val="0"/>
            <c:invertIfNegative val="0"/>
            <c:bubble3D val="0"/>
            <c:spPr>
              <a:solidFill>
                <a:srgbClr val="647F22"/>
              </a:solidFill>
              <a:ln w="12700">
                <a:solidFill>
                  <a:schemeClr val="tx1"/>
                </a:solidFill>
              </a:ln>
              <a:effectLst/>
              <a:scene3d>
                <a:camera prst="orthographicFront"/>
                <a:lightRig rig="threePt" dir="t"/>
              </a:scene3d>
              <a:sp3d>
                <a:bevelT/>
              </a:sp3d>
            </c:spPr>
          </c:dPt>
          <c:dPt>
            <c:idx val="1"/>
            <c:invertIfNegative val="0"/>
            <c:bubble3D val="0"/>
            <c:spPr>
              <a:solidFill>
                <a:srgbClr val="647E72"/>
              </a:solidFill>
              <a:ln w="12700">
                <a:solidFill>
                  <a:schemeClr val="tx1"/>
                </a:solidFill>
              </a:ln>
              <a:effectLst/>
              <a:scene3d>
                <a:camera prst="orthographicFront"/>
                <a:lightRig rig="threePt" dir="t"/>
              </a:scene3d>
              <a:sp3d>
                <a:bevelT/>
              </a:sp3d>
            </c:spPr>
          </c:dPt>
          <c:dPt>
            <c:idx val="2"/>
            <c:invertIfNegative val="0"/>
            <c:bubble3D val="0"/>
            <c:spPr>
              <a:solidFill>
                <a:srgbClr val="7F683B"/>
              </a:solidFill>
              <a:ln w="12700">
                <a:solidFill>
                  <a:schemeClr val="tx1"/>
                </a:solidFill>
              </a:ln>
              <a:effectLst/>
              <a:scene3d>
                <a:camera prst="orthographicFront"/>
                <a:lightRig rig="threePt" dir="t"/>
              </a:scene3d>
              <a:sp3d>
                <a:bevelT/>
              </a:sp3d>
            </c:spPr>
          </c:dPt>
          <c:dLbls>
            <c:numFmt formatCode="0" sourceLinked="0"/>
            <c:spPr>
              <a:solidFill>
                <a:srgbClr val="FFFFFF">
                  <a:alpha val="50000"/>
                </a:srgbClr>
              </a:solidFill>
            </c:spPr>
            <c:txPr>
              <a:bodyPr/>
              <a:lstStyle/>
              <a:p>
                <a:pPr>
                  <a:defRPr sz="1600"/>
                </a:pPr>
                <a:endParaRPr lang="en-US"/>
              </a:p>
            </c:txPr>
            <c:dLblPos val="inEnd"/>
            <c:showLegendKey val="0"/>
            <c:showVal val="1"/>
            <c:showCatName val="0"/>
            <c:showSerName val="0"/>
            <c:showPercent val="0"/>
            <c:showBubbleSize val="0"/>
            <c:showLeaderLines val="0"/>
          </c:dLbls>
          <c:cat>
            <c:strRef>
              <c:f>Sheet1!$A$2:$A$4</c:f>
              <c:strCache>
                <c:ptCount val="3"/>
                <c:pt idx="0">
                  <c:v>Treatment Naïve_x000d_DCV + SOF x 12 weeks</c:v>
                </c:pt>
                <c:pt idx="1">
                  <c:v>Treatment Naïve_x000d_DCV + SOF x 8 weeks</c:v>
                </c:pt>
                <c:pt idx="2">
                  <c:v>Treatment Experienced_x000d_DCV + SOF x 12 weeks</c:v>
                </c:pt>
              </c:strCache>
            </c:strRef>
          </c:cat>
          <c:val>
            <c:numRef>
              <c:f>Sheet1!$B$2:$B$4</c:f>
              <c:numCache>
                <c:formatCode>0.0</c:formatCode>
                <c:ptCount val="3"/>
                <c:pt idx="0">
                  <c:v>100.0</c:v>
                </c:pt>
                <c:pt idx="1">
                  <c:v>66.7</c:v>
                </c:pt>
                <c:pt idx="2" formatCode="0">
                  <c:v>100.0</c:v>
                </c:pt>
              </c:numCache>
            </c:numRef>
          </c:val>
        </c:ser>
        <c:dLbls>
          <c:showLegendKey val="0"/>
          <c:showVal val="1"/>
          <c:showCatName val="0"/>
          <c:showSerName val="0"/>
          <c:showPercent val="0"/>
          <c:showBubbleSize val="0"/>
        </c:dLbls>
        <c:gapWidth val="100"/>
        <c:axId val="1785697368"/>
        <c:axId val="-2050985176"/>
      </c:barChart>
      <c:catAx>
        <c:axId val="1785697368"/>
        <c:scaling>
          <c:orientation val="minMax"/>
        </c:scaling>
        <c:delete val="0"/>
        <c:axPos val="b"/>
        <c:majorTickMark val="out"/>
        <c:minorTickMark val="none"/>
        <c:tickLblPos val="nextTo"/>
        <c:spPr>
          <a:ln w="19050" cap="flat" cmpd="sng" algn="ctr">
            <a:solidFill>
              <a:prstClr val="black"/>
            </a:solidFill>
            <a:prstDash val="solid"/>
            <a:round/>
            <a:headEnd type="none" w="med" len="med"/>
            <a:tailEnd type="none" w="med" len="med"/>
          </a:ln>
        </c:spPr>
        <c:txPr>
          <a:bodyPr/>
          <a:lstStyle/>
          <a:p>
            <a:pPr>
              <a:defRPr sz="1600" b="0" i="0">
                <a:latin typeface="Arial"/>
                <a:cs typeface="Arial"/>
              </a:defRPr>
            </a:pPr>
            <a:endParaRPr lang="en-US"/>
          </a:p>
        </c:txPr>
        <c:crossAx val="-2050985176"/>
        <c:crosses val="autoZero"/>
        <c:auto val="1"/>
        <c:lblAlgn val="ctr"/>
        <c:lblOffset val="10"/>
        <c:tickLblSkip val="1"/>
        <c:tickMarkSkip val="1"/>
        <c:noMultiLvlLbl val="0"/>
      </c:catAx>
      <c:valAx>
        <c:axId val="-2050985176"/>
        <c:scaling>
          <c:orientation val="minMax"/>
          <c:max val="100.0"/>
          <c:min val="0.0"/>
        </c:scaling>
        <c:delete val="0"/>
        <c:axPos val="l"/>
        <c:title>
          <c:tx>
            <c:rich>
              <a:bodyPr/>
              <a:lstStyle/>
              <a:p>
                <a:pPr>
                  <a:defRPr sz="1600">
                    <a:latin typeface="Arial"/>
                    <a:cs typeface="Arial"/>
                  </a:defRPr>
                </a:pPr>
                <a:r>
                  <a:rPr lang="en-US" sz="1600" dirty="0" smtClean="0">
                    <a:latin typeface="Arial"/>
                    <a:cs typeface="Arial"/>
                  </a:rPr>
                  <a:t>Patients with SVR12 (%)</a:t>
                </a:r>
                <a:endParaRPr lang="en-US" sz="1600" dirty="0">
                  <a:latin typeface="Arial"/>
                  <a:cs typeface="Arial"/>
                </a:endParaRPr>
              </a:p>
            </c:rich>
          </c:tx>
          <c:layout>
            <c:manualLayout>
              <c:xMode val="edge"/>
              <c:yMode val="edge"/>
              <c:x val="0.00161812297734628"/>
              <c:y val="0.166666666666667"/>
            </c:manualLayout>
          </c:layout>
          <c:overlay val="0"/>
        </c:title>
        <c:numFmt formatCode="0" sourceLinked="0"/>
        <c:majorTickMark val="out"/>
        <c:minorTickMark val="none"/>
        <c:tickLblPos val="nextTo"/>
        <c:spPr>
          <a:ln w="19050">
            <a:solidFill>
              <a:schemeClr val="tx1"/>
            </a:solidFill>
          </a:ln>
        </c:spPr>
        <c:txPr>
          <a:bodyPr/>
          <a:lstStyle/>
          <a:p>
            <a:pPr>
              <a:defRPr sz="1600"/>
            </a:pPr>
            <a:endParaRPr lang="en-US"/>
          </a:p>
        </c:txPr>
        <c:crossAx val="1785697368"/>
        <c:crosses val="autoZero"/>
        <c:crossBetween val="between"/>
        <c:majorUnit val="20.0"/>
        <c:minorUnit val="20.0"/>
      </c:valAx>
      <c:spPr>
        <a:solidFill>
          <a:srgbClr val="E6EBF2"/>
        </a:solidFill>
        <a:ln w="19050" cap="flat" cmpd="sng" algn="ctr">
          <a:solidFill>
            <a:srgbClr val="000000"/>
          </a:solidFill>
          <a:prstDash val="solid"/>
          <a:round/>
          <a:headEnd type="none" w="med" len="med"/>
          <a:tailEnd type="none" w="med" len="med"/>
        </a:ln>
        <a:effectLst/>
      </c:spPr>
    </c:plotArea>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800"/>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952701224847"/>
          <c:y val="0.0549713672154617"/>
          <c:w val="0.86951953214586"/>
          <c:h val="0.781293724648055"/>
        </c:manualLayout>
      </c:layout>
      <c:barChart>
        <c:barDir val="col"/>
        <c:grouping val="clustered"/>
        <c:varyColors val="0"/>
        <c:ser>
          <c:idx val="0"/>
          <c:order val="0"/>
          <c:tx>
            <c:strRef>
              <c:f>Sheet1!$B$1</c:f>
              <c:strCache>
                <c:ptCount val="1"/>
                <c:pt idx="0">
                  <c:v>Genotype 4</c:v>
                </c:pt>
              </c:strCache>
            </c:strRef>
          </c:tx>
          <c:spPr>
            <a:solidFill>
              <a:srgbClr val="668121"/>
            </a:solidFill>
            <a:ln w="12700">
              <a:solidFill>
                <a:schemeClr val="tx1"/>
              </a:solidFill>
            </a:ln>
            <a:effectLst/>
            <a:scene3d>
              <a:camera prst="orthographicFront"/>
              <a:lightRig rig="threePt" dir="t"/>
            </a:scene3d>
            <a:sp3d>
              <a:bevelT/>
            </a:sp3d>
          </c:spPr>
          <c:invertIfNegative val="0"/>
          <c:dPt>
            <c:idx val="0"/>
            <c:invertIfNegative val="0"/>
            <c:bubble3D val="0"/>
            <c:spPr>
              <a:solidFill>
                <a:srgbClr val="647F22"/>
              </a:solidFill>
              <a:ln w="12700">
                <a:solidFill>
                  <a:schemeClr val="tx1"/>
                </a:solidFill>
              </a:ln>
              <a:effectLst/>
              <a:scene3d>
                <a:camera prst="orthographicFront"/>
                <a:lightRig rig="threePt" dir="t"/>
              </a:scene3d>
              <a:sp3d>
                <a:bevelT/>
              </a:sp3d>
            </c:spPr>
          </c:dPt>
          <c:dPt>
            <c:idx val="1"/>
            <c:invertIfNegative val="0"/>
            <c:bubble3D val="0"/>
            <c:spPr>
              <a:solidFill>
                <a:srgbClr val="647E72"/>
              </a:solidFill>
              <a:ln w="12700">
                <a:solidFill>
                  <a:schemeClr val="tx1"/>
                </a:solidFill>
              </a:ln>
              <a:effectLst/>
              <a:scene3d>
                <a:camera prst="orthographicFront"/>
                <a:lightRig rig="threePt" dir="t"/>
              </a:scene3d>
              <a:sp3d>
                <a:bevelT/>
              </a:sp3d>
            </c:spPr>
          </c:dPt>
          <c:dPt>
            <c:idx val="2"/>
            <c:invertIfNegative val="0"/>
            <c:bubble3D val="0"/>
            <c:spPr>
              <a:solidFill>
                <a:srgbClr val="7F683B"/>
              </a:solidFill>
              <a:ln w="12700">
                <a:solidFill>
                  <a:schemeClr val="tx1"/>
                </a:solidFill>
              </a:ln>
              <a:effectLst/>
              <a:scene3d>
                <a:camera prst="orthographicFront"/>
                <a:lightRig rig="threePt" dir="t"/>
              </a:scene3d>
              <a:sp3d>
                <a:bevelT/>
              </a:sp3d>
            </c:spPr>
          </c:dPt>
          <c:dLbls>
            <c:dLbl>
              <c:idx val="1"/>
              <c:delete val="1"/>
            </c:dLbl>
            <c:numFmt formatCode="0" sourceLinked="0"/>
            <c:spPr>
              <a:solidFill>
                <a:srgbClr val="FFFFFF">
                  <a:alpha val="50000"/>
                </a:srgbClr>
              </a:solidFill>
            </c:spPr>
            <c:txPr>
              <a:bodyPr/>
              <a:lstStyle/>
              <a:p>
                <a:pPr>
                  <a:defRPr sz="1600"/>
                </a:pPr>
                <a:endParaRPr lang="en-US"/>
              </a:p>
            </c:txPr>
            <c:dLblPos val="inEnd"/>
            <c:showLegendKey val="0"/>
            <c:showVal val="1"/>
            <c:showCatName val="0"/>
            <c:showSerName val="0"/>
            <c:showPercent val="0"/>
            <c:showBubbleSize val="0"/>
            <c:showLeaderLines val="0"/>
          </c:dLbls>
          <c:cat>
            <c:strRef>
              <c:f>Sheet1!$A$2:$A$4</c:f>
              <c:strCache>
                <c:ptCount val="3"/>
                <c:pt idx="0">
                  <c:v>Treatment Naïve_x000d_DCV + SOF x 12 weeks</c:v>
                </c:pt>
                <c:pt idx="1">
                  <c:v>Treatment Naïve_x000d_DCV + SOF x 8 weeks</c:v>
                </c:pt>
                <c:pt idx="2">
                  <c:v>Treatment Experienced_x000d_DCV + SOF x 12 weeks</c:v>
                </c:pt>
              </c:strCache>
            </c:strRef>
          </c:cat>
          <c:val>
            <c:numRef>
              <c:f>Sheet1!$B$2:$B$4</c:f>
              <c:numCache>
                <c:formatCode>0.0</c:formatCode>
                <c:ptCount val="3"/>
                <c:pt idx="0">
                  <c:v>100.0</c:v>
                </c:pt>
                <c:pt idx="1">
                  <c:v>0.0</c:v>
                </c:pt>
                <c:pt idx="2" formatCode="0">
                  <c:v>100.0</c:v>
                </c:pt>
              </c:numCache>
            </c:numRef>
          </c:val>
        </c:ser>
        <c:dLbls>
          <c:showLegendKey val="0"/>
          <c:showVal val="1"/>
          <c:showCatName val="0"/>
          <c:showSerName val="0"/>
          <c:showPercent val="0"/>
          <c:showBubbleSize val="0"/>
        </c:dLbls>
        <c:gapWidth val="100"/>
        <c:axId val="1839547992"/>
        <c:axId val="1839342840"/>
      </c:barChart>
      <c:catAx>
        <c:axId val="1839547992"/>
        <c:scaling>
          <c:orientation val="minMax"/>
        </c:scaling>
        <c:delete val="0"/>
        <c:axPos val="b"/>
        <c:majorTickMark val="out"/>
        <c:minorTickMark val="none"/>
        <c:tickLblPos val="nextTo"/>
        <c:spPr>
          <a:ln w="19050" cap="flat" cmpd="sng" algn="ctr">
            <a:solidFill>
              <a:prstClr val="black"/>
            </a:solidFill>
            <a:prstDash val="solid"/>
            <a:round/>
            <a:headEnd type="none" w="med" len="med"/>
            <a:tailEnd type="none" w="med" len="med"/>
          </a:ln>
        </c:spPr>
        <c:txPr>
          <a:bodyPr/>
          <a:lstStyle/>
          <a:p>
            <a:pPr>
              <a:defRPr sz="1600" b="0" i="0">
                <a:latin typeface="Arial"/>
                <a:cs typeface="Arial"/>
              </a:defRPr>
            </a:pPr>
            <a:endParaRPr lang="en-US"/>
          </a:p>
        </c:txPr>
        <c:crossAx val="1839342840"/>
        <c:crosses val="autoZero"/>
        <c:auto val="1"/>
        <c:lblAlgn val="ctr"/>
        <c:lblOffset val="10"/>
        <c:tickLblSkip val="1"/>
        <c:tickMarkSkip val="1"/>
        <c:noMultiLvlLbl val="0"/>
      </c:catAx>
      <c:valAx>
        <c:axId val="1839342840"/>
        <c:scaling>
          <c:orientation val="minMax"/>
          <c:max val="100.0"/>
          <c:min val="0.0"/>
        </c:scaling>
        <c:delete val="0"/>
        <c:axPos val="l"/>
        <c:title>
          <c:tx>
            <c:rich>
              <a:bodyPr/>
              <a:lstStyle/>
              <a:p>
                <a:pPr>
                  <a:defRPr sz="1600">
                    <a:latin typeface="Arial"/>
                    <a:cs typeface="Arial"/>
                  </a:defRPr>
                </a:pPr>
                <a:r>
                  <a:rPr lang="en-US" sz="1600" dirty="0" smtClean="0">
                    <a:latin typeface="Arial"/>
                    <a:cs typeface="Arial"/>
                  </a:rPr>
                  <a:t>Patients with SVR12 (%)</a:t>
                </a:r>
                <a:endParaRPr lang="en-US" sz="1600" dirty="0">
                  <a:latin typeface="Arial"/>
                  <a:cs typeface="Arial"/>
                </a:endParaRPr>
              </a:p>
            </c:rich>
          </c:tx>
          <c:layout>
            <c:manualLayout>
              <c:xMode val="edge"/>
              <c:yMode val="edge"/>
              <c:x val="0.00161812297734628"/>
              <c:y val="0.166666666666667"/>
            </c:manualLayout>
          </c:layout>
          <c:overlay val="0"/>
        </c:title>
        <c:numFmt formatCode="0" sourceLinked="0"/>
        <c:majorTickMark val="out"/>
        <c:minorTickMark val="none"/>
        <c:tickLblPos val="nextTo"/>
        <c:spPr>
          <a:ln w="19050">
            <a:solidFill>
              <a:schemeClr val="tx1"/>
            </a:solidFill>
          </a:ln>
        </c:spPr>
        <c:txPr>
          <a:bodyPr/>
          <a:lstStyle/>
          <a:p>
            <a:pPr>
              <a:defRPr sz="1600"/>
            </a:pPr>
            <a:endParaRPr lang="en-US"/>
          </a:p>
        </c:txPr>
        <c:crossAx val="1839547992"/>
        <c:crosses val="autoZero"/>
        <c:crossBetween val="between"/>
        <c:majorUnit val="20.0"/>
        <c:minorUnit val="20.0"/>
      </c:valAx>
      <c:spPr>
        <a:solidFill>
          <a:srgbClr val="E6EBF2"/>
        </a:solidFill>
        <a:ln w="19050" cap="flat" cmpd="sng" algn="ctr">
          <a:solidFill>
            <a:srgbClr val="000000"/>
          </a:solidFill>
          <a:prstDash val="solid"/>
          <a:round/>
          <a:headEnd type="none" w="med" len="med"/>
          <a:tailEnd type="none" w="med" len="med"/>
        </a:ln>
        <a:effectLst/>
      </c:spPr>
    </c:plotArea>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800"/>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952701224847"/>
          <c:y val="0.0277778663809897"/>
          <c:w val="0.867273920305416"/>
          <c:h val="0.780933748239391"/>
        </c:manualLayout>
      </c:layout>
      <c:barChart>
        <c:barDir val="col"/>
        <c:grouping val="clustered"/>
        <c:varyColors val="0"/>
        <c:ser>
          <c:idx val="0"/>
          <c:order val="0"/>
          <c:tx>
            <c:strRef>
              <c:f>Sheet1!$B$1</c:f>
              <c:strCache>
                <c:ptCount val="1"/>
              </c:strCache>
            </c:strRef>
          </c:tx>
          <c:spPr>
            <a:solidFill>
              <a:srgbClr val="5C4B27"/>
            </a:solidFill>
            <a:ln w="12700">
              <a:solidFill>
                <a:schemeClr val="tx1"/>
              </a:solidFill>
            </a:ln>
            <a:effectLst/>
            <a:scene3d>
              <a:camera prst="orthographicFront"/>
              <a:lightRig rig="threePt" dir="t"/>
            </a:scene3d>
            <a:sp3d>
              <a:bevelT/>
            </a:sp3d>
          </c:spPr>
          <c:invertIfNegative val="0"/>
          <c:dPt>
            <c:idx val="0"/>
            <c:invertIfNegative val="0"/>
            <c:bubble3D val="0"/>
            <c:spPr>
              <a:solidFill>
                <a:srgbClr val="595959"/>
              </a:solidFill>
              <a:ln w="12700">
                <a:solidFill>
                  <a:schemeClr val="tx1"/>
                </a:solidFill>
              </a:ln>
              <a:effectLst/>
              <a:scene3d>
                <a:camera prst="orthographicFront"/>
                <a:lightRig rig="threePt" dir="t"/>
              </a:scene3d>
              <a:sp3d>
                <a:bevelT/>
              </a:sp3d>
            </c:spPr>
          </c:dPt>
          <c:dPt>
            <c:idx val="1"/>
            <c:invertIfNegative val="0"/>
            <c:bubble3D val="0"/>
          </c:dPt>
          <c:dPt>
            <c:idx val="2"/>
            <c:invertIfNegative val="0"/>
            <c:bubble3D val="0"/>
          </c:dPt>
          <c:dPt>
            <c:idx val="3"/>
            <c:invertIfNegative val="0"/>
            <c:bubble3D val="0"/>
          </c:dPt>
          <c:dPt>
            <c:idx val="4"/>
            <c:invertIfNegative val="0"/>
            <c:bubble3D val="0"/>
          </c:dPt>
          <c:dLbls>
            <c:dLbl>
              <c:idx val="6"/>
              <c:delete val="1"/>
            </c:dLbl>
            <c:numFmt formatCode="0" sourceLinked="0"/>
            <c:spPr>
              <a:solidFill>
                <a:sysClr val="window" lastClr="FFFFFF">
                  <a:alpha val="50000"/>
                </a:sysClr>
              </a:solidFill>
            </c:spPr>
            <c:txPr>
              <a:bodyPr/>
              <a:lstStyle/>
              <a:p>
                <a:pPr>
                  <a:defRPr sz="1600"/>
                </a:pPr>
                <a:endParaRPr lang="en-US"/>
              </a:p>
            </c:txPr>
            <c:dLblPos val="inEnd"/>
            <c:showLegendKey val="0"/>
            <c:showVal val="1"/>
            <c:showCatName val="0"/>
            <c:showSerName val="0"/>
            <c:showPercent val="0"/>
            <c:showBubbleSize val="0"/>
            <c:showLeaderLines val="0"/>
          </c:dLbls>
          <c:cat>
            <c:strRef>
              <c:f>Sheet1!$A$2:$A$8</c:f>
              <c:strCache>
                <c:ptCount val="7"/>
                <c:pt idx="0">
                  <c:v>All</c:v>
                </c:pt>
                <c:pt idx="1">
                  <c:v>1a</c:v>
                </c:pt>
                <c:pt idx="2">
                  <c:v>1b</c:v>
                </c:pt>
                <c:pt idx="3">
                  <c:v>2</c:v>
                </c:pt>
                <c:pt idx="4">
                  <c:v>3</c:v>
                </c:pt>
                <c:pt idx="5">
                  <c:v>4</c:v>
                </c:pt>
                <c:pt idx="6">
                  <c:v>6</c:v>
                </c:pt>
              </c:strCache>
            </c:strRef>
          </c:cat>
          <c:val>
            <c:numRef>
              <c:f>Sheet1!$B$2:$B$8</c:f>
              <c:numCache>
                <c:formatCode>0.0</c:formatCode>
                <c:ptCount val="7"/>
                <c:pt idx="0">
                  <c:v>83.3</c:v>
                </c:pt>
                <c:pt idx="1">
                  <c:v>76.4</c:v>
                </c:pt>
                <c:pt idx="2">
                  <c:v>100.0</c:v>
                </c:pt>
                <c:pt idx="3">
                  <c:v>80.0</c:v>
                </c:pt>
                <c:pt idx="4">
                  <c:v>83.3</c:v>
                </c:pt>
                <c:pt idx="5">
                  <c:v>100.0</c:v>
                </c:pt>
                <c:pt idx="6">
                  <c:v>0.0</c:v>
                </c:pt>
              </c:numCache>
            </c:numRef>
          </c:val>
        </c:ser>
        <c:dLbls>
          <c:showLegendKey val="0"/>
          <c:showVal val="1"/>
          <c:showCatName val="0"/>
          <c:showSerName val="0"/>
          <c:showPercent val="0"/>
          <c:showBubbleSize val="0"/>
        </c:dLbls>
        <c:gapWidth val="85"/>
        <c:axId val="1859336360"/>
        <c:axId val="1859986984"/>
      </c:barChart>
      <c:catAx>
        <c:axId val="1859336360"/>
        <c:scaling>
          <c:orientation val="minMax"/>
        </c:scaling>
        <c:delete val="0"/>
        <c:axPos val="b"/>
        <c:title>
          <c:tx>
            <c:rich>
              <a:bodyPr/>
              <a:lstStyle/>
              <a:p>
                <a:pPr>
                  <a:defRPr/>
                </a:pPr>
                <a:r>
                  <a:rPr lang="en-US" dirty="0" smtClean="0"/>
                  <a:t>Genotype</a:t>
                </a:r>
                <a:endParaRPr lang="en-US" dirty="0"/>
              </a:p>
            </c:rich>
          </c:tx>
          <c:layout>
            <c:manualLayout>
              <c:xMode val="edge"/>
              <c:yMode val="edge"/>
              <c:x val="0.544607611548556"/>
              <c:y val="0.911230669753704"/>
            </c:manualLayout>
          </c:layout>
          <c:overlay val="0"/>
        </c:title>
        <c:majorTickMark val="out"/>
        <c:minorTickMark val="none"/>
        <c:tickLblPos val="nextTo"/>
        <c:spPr>
          <a:ln w="19050" cap="flat" cmpd="sng" algn="ctr">
            <a:solidFill>
              <a:prstClr val="black"/>
            </a:solidFill>
            <a:prstDash val="solid"/>
            <a:round/>
            <a:headEnd type="none" w="med" len="med"/>
            <a:tailEnd type="none" w="med" len="med"/>
          </a:ln>
        </c:spPr>
        <c:txPr>
          <a:bodyPr/>
          <a:lstStyle/>
          <a:p>
            <a:pPr>
              <a:defRPr sz="1600" b="0" i="0">
                <a:latin typeface="Arial"/>
                <a:cs typeface="Arial"/>
              </a:defRPr>
            </a:pPr>
            <a:endParaRPr lang="en-US"/>
          </a:p>
        </c:txPr>
        <c:crossAx val="1859986984"/>
        <c:crosses val="autoZero"/>
        <c:auto val="1"/>
        <c:lblAlgn val="ctr"/>
        <c:lblOffset val="1"/>
        <c:tickLblSkip val="1"/>
        <c:tickMarkSkip val="1"/>
        <c:noMultiLvlLbl val="0"/>
      </c:catAx>
      <c:valAx>
        <c:axId val="1859986984"/>
        <c:scaling>
          <c:orientation val="minMax"/>
          <c:max val="100.0"/>
          <c:min val="0.0"/>
        </c:scaling>
        <c:delete val="0"/>
        <c:axPos val="l"/>
        <c:title>
          <c:tx>
            <c:rich>
              <a:bodyPr/>
              <a:lstStyle/>
              <a:p>
                <a:pPr>
                  <a:defRPr sz="1800">
                    <a:latin typeface="Arial"/>
                    <a:cs typeface="Arial"/>
                  </a:defRPr>
                </a:pPr>
                <a:r>
                  <a:rPr lang="en-US" sz="1800" dirty="0">
                    <a:latin typeface="Arial"/>
                    <a:cs typeface="Arial"/>
                  </a:rPr>
                  <a:t>Patients with </a:t>
                </a:r>
                <a:r>
                  <a:rPr lang="en-US" sz="1800" dirty="0" smtClean="0">
                    <a:latin typeface="Arial"/>
                    <a:cs typeface="Arial"/>
                  </a:rPr>
                  <a:t>SVR12  </a:t>
                </a:r>
                <a:r>
                  <a:rPr lang="en-US" sz="1800" dirty="0">
                    <a:latin typeface="Arial"/>
                    <a:cs typeface="Arial"/>
                  </a:rPr>
                  <a:t>(%)</a:t>
                </a:r>
              </a:p>
            </c:rich>
          </c:tx>
          <c:layout>
            <c:manualLayout>
              <c:xMode val="edge"/>
              <c:yMode val="edge"/>
              <c:x val="0.00831000291630213"/>
              <c:y val="0.10422418597318"/>
            </c:manualLayout>
          </c:layout>
          <c:overlay val="0"/>
        </c:title>
        <c:numFmt formatCode="0" sourceLinked="0"/>
        <c:majorTickMark val="out"/>
        <c:minorTickMark val="none"/>
        <c:tickLblPos val="nextTo"/>
        <c:spPr>
          <a:ln w="19050">
            <a:solidFill>
              <a:schemeClr val="tx1"/>
            </a:solidFill>
          </a:ln>
        </c:spPr>
        <c:txPr>
          <a:bodyPr/>
          <a:lstStyle/>
          <a:p>
            <a:pPr>
              <a:defRPr sz="1600"/>
            </a:pPr>
            <a:endParaRPr lang="en-US"/>
          </a:p>
        </c:txPr>
        <c:crossAx val="1859336360"/>
        <c:crosses val="autoZero"/>
        <c:crossBetween val="between"/>
        <c:majorUnit val="20.0"/>
        <c:minorUnit val="20.0"/>
      </c:valAx>
      <c:spPr>
        <a:solidFill>
          <a:srgbClr val="E6EBF2"/>
        </a:solidFill>
        <a:ln w="19050" cap="flat" cmpd="sng" algn="ctr">
          <a:solidFill>
            <a:schemeClr val="tx1"/>
          </a:solidFill>
          <a:prstDash val="solid"/>
          <a:round/>
          <a:headEnd type="none" w="med" len="med"/>
          <a:tailEnd type="none" w="med" len="med"/>
        </a:ln>
        <a:effectLst/>
      </c:spPr>
    </c:plotArea>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800"/>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952701224847"/>
          <c:y val="0.0277778663809897"/>
          <c:w val="0.867273920305416"/>
          <c:h val="0.780933748239391"/>
        </c:manualLayout>
      </c:layout>
      <c:barChart>
        <c:barDir val="col"/>
        <c:grouping val="clustered"/>
        <c:varyColors val="0"/>
        <c:ser>
          <c:idx val="0"/>
          <c:order val="0"/>
          <c:tx>
            <c:strRef>
              <c:f>Sheet1!$B$1</c:f>
              <c:strCache>
                <c:ptCount val="1"/>
                <c:pt idx="0">
                  <c:v>Child_Pugh Class</c:v>
                </c:pt>
              </c:strCache>
            </c:strRef>
          </c:tx>
          <c:spPr>
            <a:solidFill>
              <a:srgbClr val="326496"/>
            </a:solidFill>
            <a:ln w="12700">
              <a:solidFill>
                <a:schemeClr val="tx1"/>
              </a:solidFill>
            </a:ln>
            <a:effectLst/>
            <a:scene3d>
              <a:camera prst="orthographicFront"/>
              <a:lightRig rig="threePt" dir="t"/>
            </a:scene3d>
            <a:sp3d>
              <a:bevelT/>
            </a:sp3d>
          </c:spPr>
          <c:invertIfNegative val="0"/>
          <c:dPt>
            <c:idx val="0"/>
            <c:invertIfNegative val="0"/>
            <c:bubble3D val="0"/>
            <c:spPr>
              <a:solidFill>
                <a:srgbClr val="000000">
                  <a:lumMod val="65000"/>
                  <a:lumOff val="35000"/>
                </a:srgbClr>
              </a:solidFill>
              <a:ln w="12700">
                <a:solidFill>
                  <a:schemeClr val="tx1"/>
                </a:solidFill>
              </a:ln>
              <a:effectLst/>
              <a:scene3d>
                <a:camera prst="orthographicFront"/>
                <a:lightRig rig="threePt" dir="t"/>
              </a:scene3d>
              <a:sp3d>
                <a:bevelT/>
              </a:sp3d>
            </c:spPr>
          </c:dPt>
          <c:dPt>
            <c:idx val="1"/>
            <c:invertIfNegative val="0"/>
            <c:bubble3D val="0"/>
            <c:spPr>
              <a:solidFill>
                <a:srgbClr val="886F3F"/>
              </a:solidFill>
              <a:ln w="12700">
                <a:solidFill>
                  <a:schemeClr val="tx1"/>
                </a:solidFill>
              </a:ln>
              <a:effectLst/>
              <a:scene3d>
                <a:camera prst="orthographicFront"/>
                <a:lightRig rig="threePt" dir="t"/>
              </a:scene3d>
              <a:sp3d>
                <a:bevelT/>
              </a:sp3d>
            </c:spPr>
          </c:dPt>
          <c:dPt>
            <c:idx val="2"/>
            <c:invertIfNegative val="0"/>
            <c:bubble3D val="0"/>
            <c:spPr>
              <a:solidFill>
                <a:srgbClr val="5E4D29"/>
              </a:solidFill>
              <a:ln w="12700">
                <a:solidFill>
                  <a:schemeClr val="tx1"/>
                </a:solidFill>
              </a:ln>
              <a:effectLst/>
              <a:scene3d>
                <a:camera prst="orthographicFront"/>
                <a:lightRig rig="threePt" dir="t"/>
              </a:scene3d>
              <a:sp3d>
                <a:bevelT/>
              </a:sp3d>
            </c:spPr>
          </c:dPt>
          <c:dPt>
            <c:idx val="3"/>
            <c:invertIfNegative val="0"/>
            <c:bubble3D val="0"/>
            <c:spPr>
              <a:solidFill>
                <a:srgbClr val="3F2519"/>
              </a:solidFill>
              <a:ln w="12700">
                <a:solidFill>
                  <a:schemeClr val="tx1"/>
                </a:solidFill>
              </a:ln>
              <a:effectLst/>
              <a:scene3d>
                <a:camera prst="orthographicFront"/>
                <a:lightRig rig="threePt" dir="t"/>
              </a:scene3d>
              <a:sp3d>
                <a:bevelT/>
              </a:sp3d>
            </c:spPr>
          </c:dPt>
          <c:dPt>
            <c:idx val="4"/>
            <c:invertIfNegative val="0"/>
            <c:bubble3D val="0"/>
          </c:dPt>
          <c:dLbls>
            <c:numFmt formatCode="0" sourceLinked="0"/>
            <c:spPr>
              <a:solidFill>
                <a:sysClr val="window" lastClr="FFFFFF">
                  <a:alpha val="50000"/>
                </a:sysClr>
              </a:solidFill>
            </c:spPr>
            <c:dLblPos val="inEnd"/>
            <c:showLegendKey val="0"/>
            <c:showVal val="1"/>
            <c:showCatName val="0"/>
            <c:showSerName val="0"/>
            <c:showPercent val="0"/>
            <c:showBubbleSize val="0"/>
            <c:showLeaderLines val="0"/>
          </c:dLbls>
          <c:cat>
            <c:strRef>
              <c:f>Sheet1!$A$2:$A$5</c:f>
              <c:strCache>
                <c:ptCount val="4"/>
                <c:pt idx="0">
                  <c:v>All</c:v>
                </c:pt>
                <c:pt idx="1">
                  <c:v>A</c:v>
                </c:pt>
                <c:pt idx="2">
                  <c:v>B</c:v>
                </c:pt>
                <c:pt idx="3">
                  <c:v>C</c:v>
                </c:pt>
              </c:strCache>
            </c:strRef>
          </c:cat>
          <c:val>
            <c:numRef>
              <c:f>Sheet1!$B$2:$B$5</c:f>
              <c:numCache>
                <c:formatCode>0.0</c:formatCode>
                <c:ptCount val="4"/>
                <c:pt idx="0">
                  <c:v>94.3</c:v>
                </c:pt>
                <c:pt idx="1">
                  <c:v>91.7</c:v>
                </c:pt>
                <c:pt idx="2">
                  <c:v>93.8</c:v>
                </c:pt>
                <c:pt idx="3">
                  <c:v>56.3</c:v>
                </c:pt>
              </c:numCache>
            </c:numRef>
          </c:val>
        </c:ser>
        <c:dLbls>
          <c:showLegendKey val="0"/>
          <c:showVal val="1"/>
          <c:showCatName val="0"/>
          <c:showSerName val="0"/>
          <c:showPercent val="0"/>
          <c:showBubbleSize val="0"/>
        </c:dLbls>
        <c:gapWidth val="85"/>
        <c:axId val="1840100040"/>
        <c:axId val="1839805304"/>
      </c:barChart>
      <c:catAx>
        <c:axId val="1840100040"/>
        <c:scaling>
          <c:orientation val="minMax"/>
        </c:scaling>
        <c:delete val="0"/>
        <c:axPos val="b"/>
        <c:title>
          <c:tx>
            <c:rich>
              <a:bodyPr/>
              <a:lstStyle/>
              <a:p>
                <a:pPr>
                  <a:defRPr/>
                </a:pPr>
                <a:r>
                  <a:rPr lang="en-US" dirty="0" smtClean="0"/>
                  <a:t>Child-Pugh</a:t>
                </a:r>
                <a:r>
                  <a:rPr lang="en-US" baseline="0" dirty="0" smtClean="0"/>
                  <a:t> Class</a:t>
                </a:r>
                <a:endParaRPr lang="en-US" dirty="0"/>
              </a:p>
            </c:rich>
          </c:tx>
          <c:layout>
            <c:manualLayout>
              <c:xMode val="edge"/>
              <c:yMode val="edge"/>
              <c:x val="0.54630959198282"/>
              <c:y val="0.911230669753704"/>
            </c:manualLayout>
          </c:layout>
          <c:overlay val="0"/>
        </c:title>
        <c:majorTickMark val="out"/>
        <c:minorTickMark val="none"/>
        <c:tickLblPos val="nextTo"/>
        <c:spPr>
          <a:ln w="19050" cap="flat" cmpd="sng" algn="ctr">
            <a:solidFill>
              <a:prstClr val="black"/>
            </a:solidFill>
            <a:prstDash val="solid"/>
            <a:round/>
            <a:headEnd type="none" w="med" len="med"/>
            <a:tailEnd type="none" w="med" len="med"/>
          </a:ln>
        </c:spPr>
        <c:txPr>
          <a:bodyPr/>
          <a:lstStyle/>
          <a:p>
            <a:pPr>
              <a:defRPr sz="1800" b="0" i="0">
                <a:latin typeface="Arial"/>
                <a:cs typeface="Arial"/>
              </a:defRPr>
            </a:pPr>
            <a:endParaRPr lang="en-US"/>
          </a:p>
        </c:txPr>
        <c:crossAx val="1839805304"/>
        <c:crosses val="autoZero"/>
        <c:auto val="1"/>
        <c:lblAlgn val="ctr"/>
        <c:lblOffset val="1"/>
        <c:tickLblSkip val="1"/>
        <c:tickMarkSkip val="1"/>
        <c:noMultiLvlLbl val="0"/>
      </c:catAx>
      <c:valAx>
        <c:axId val="1839805304"/>
        <c:scaling>
          <c:orientation val="minMax"/>
          <c:max val="100.0"/>
          <c:min val="0.0"/>
        </c:scaling>
        <c:delete val="0"/>
        <c:axPos val="l"/>
        <c:title>
          <c:tx>
            <c:rich>
              <a:bodyPr/>
              <a:lstStyle/>
              <a:p>
                <a:pPr>
                  <a:defRPr sz="1800">
                    <a:latin typeface="Arial"/>
                    <a:cs typeface="Arial"/>
                  </a:defRPr>
                </a:pPr>
                <a:r>
                  <a:rPr lang="en-US" sz="1800" dirty="0">
                    <a:latin typeface="Arial"/>
                    <a:cs typeface="Arial"/>
                  </a:rPr>
                  <a:t>Patients with </a:t>
                </a:r>
                <a:r>
                  <a:rPr lang="en-US" sz="1800" dirty="0" smtClean="0">
                    <a:latin typeface="Arial"/>
                    <a:cs typeface="Arial"/>
                  </a:rPr>
                  <a:t>SVR12  </a:t>
                </a:r>
                <a:r>
                  <a:rPr lang="en-US" sz="1800" dirty="0">
                    <a:latin typeface="Arial"/>
                    <a:cs typeface="Arial"/>
                  </a:rPr>
                  <a:t>(%)</a:t>
                </a:r>
              </a:p>
            </c:rich>
          </c:tx>
          <c:layout>
            <c:manualLayout>
              <c:xMode val="edge"/>
              <c:yMode val="edge"/>
              <c:x val="0.00831000291630213"/>
              <c:y val="0.10422418597318"/>
            </c:manualLayout>
          </c:layout>
          <c:overlay val="0"/>
        </c:title>
        <c:numFmt formatCode="0" sourceLinked="0"/>
        <c:majorTickMark val="out"/>
        <c:minorTickMark val="none"/>
        <c:tickLblPos val="nextTo"/>
        <c:spPr>
          <a:ln w="19050">
            <a:solidFill>
              <a:schemeClr val="tx1"/>
            </a:solidFill>
          </a:ln>
        </c:spPr>
        <c:txPr>
          <a:bodyPr/>
          <a:lstStyle/>
          <a:p>
            <a:pPr>
              <a:defRPr sz="1600"/>
            </a:pPr>
            <a:endParaRPr lang="en-US"/>
          </a:p>
        </c:txPr>
        <c:crossAx val="1840100040"/>
        <c:crosses val="autoZero"/>
        <c:crossBetween val="between"/>
        <c:majorUnit val="20.0"/>
        <c:minorUnit val="20.0"/>
      </c:valAx>
      <c:spPr>
        <a:solidFill>
          <a:srgbClr val="E6EBF2"/>
        </a:solidFill>
        <a:ln w="19050" cap="flat" cmpd="sng" algn="ctr">
          <a:solidFill>
            <a:schemeClr val="tx1"/>
          </a:solidFill>
          <a:prstDash val="solid"/>
          <a:round/>
          <a:headEnd type="none" w="med" len="med"/>
          <a:tailEnd type="none" w="med" len="med"/>
        </a:ln>
        <a:effectLst/>
      </c:spPr>
    </c:plotArea>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800"/>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952701224847"/>
          <c:y val="0.0277778663809897"/>
          <c:w val="0.867273920305416"/>
          <c:h val="0.780933748239391"/>
        </c:manualLayout>
      </c:layout>
      <c:barChart>
        <c:barDir val="col"/>
        <c:grouping val="clustered"/>
        <c:varyColors val="0"/>
        <c:ser>
          <c:idx val="0"/>
          <c:order val="0"/>
          <c:tx>
            <c:strRef>
              <c:f>Sheet1!$B$1</c:f>
              <c:strCache>
                <c:ptCount val="1"/>
              </c:strCache>
            </c:strRef>
          </c:tx>
          <c:spPr>
            <a:solidFill>
              <a:srgbClr val="326496"/>
            </a:solidFill>
            <a:ln w="12700">
              <a:solidFill>
                <a:schemeClr val="tx1"/>
              </a:solidFill>
            </a:ln>
            <a:effectLst/>
            <a:scene3d>
              <a:camera prst="orthographicFront"/>
              <a:lightRig rig="threePt" dir="t"/>
            </a:scene3d>
            <a:sp3d>
              <a:bevelT/>
            </a:sp3d>
          </c:spPr>
          <c:invertIfNegative val="0"/>
          <c:dPt>
            <c:idx val="0"/>
            <c:invertIfNegative val="0"/>
            <c:bubble3D val="0"/>
            <c:spPr>
              <a:solidFill>
                <a:srgbClr val="595959"/>
              </a:solidFill>
              <a:ln w="12700">
                <a:solidFill>
                  <a:schemeClr val="tx1"/>
                </a:solidFill>
              </a:ln>
              <a:effectLst/>
              <a:scene3d>
                <a:camera prst="orthographicFront"/>
                <a:lightRig rig="threePt" dir="t"/>
              </a:scene3d>
              <a:sp3d>
                <a:bevelT/>
              </a:sp3d>
            </c:spPr>
          </c:dPt>
          <c:dPt>
            <c:idx val="1"/>
            <c:invertIfNegative val="0"/>
            <c:bubble3D val="0"/>
          </c:dPt>
          <c:dPt>
            <c:idx val="2"/>
            <c:invertIfNegative val="0"/>
            <c:bubble3D val="0"/>
          </c:dPt>
          <c:dPt>
            <c:idx val="3"/>
            <c:invertIfNegative val="0"/>
            <c:bubble3D val="0"/>
          </c:dPt>
          <c:dPt>
            <c:idx val="4"/>
            <c:invertIfNegative val="0"/>
            <c:bubble3D val="0"/>
          </c:dPt>
          <c:dLbls>
            <c:dLbl>
              <c:idx val="3"/>
              <c:delete val="1"/>
            </c:dLbl>
            <c:dLbl>
              <c:idx val="5"/>
              <c:delete val="1"/>
            </c:dLbl>
            <c:numFmt formatCode="0" sourceLinked="0"/>
            <c:spPr>
              <a:solidFill>
                <a:schemeClr val="bg1">
                  <a:alpha val="50000"/>
                </a:schemeClr>
              </a:solidFill>
            </c:spPr>
            <c:txPr>
              <a:bodyPr/>
              <a:lstStyle/>
              <a:p>
                <a:pPr>
                  <a:defRPr sz="1600"/>
                </a:pPr>
                <a:endParaRPr lang="en-US"/>
              </a:p>
            </c:txPr>
            <c:dLblPos val="inEnd"/>
            <c:showLegendKey val="0"/>
            <c:showVal val="1"/>
            <c:showCatName val="0"/>
            <c:showSerName val="0"/>
            <c:showPercent val="0"/>
            <c:showBubbleSize val="0"/>
            <c:showLeaderLines val="0"/>
          </c:dLbls>
          <c:cat>
            <c:strRef>
              <c:f>Sheet1!$A$2:$A$8</c:f>
              <c:strCache>
                <c:ptCount val="7"/>
                <c:pt idx="0">
                  <c:v>All</c:v>
                </c:pt>
                <c:pt idx="1">
                  <c:v>1a</c:v>
                </c:pt>
                <c:pt idx="2">
                  <c:v>1b</c:v>
                </c:pt>
                <c:pt idx="3">
                  <c:v>2</c:v>
                </c:pt>
                <c:pt idx="4">
                  <c:v>3</c:v>
                </c:pt>
                <c:pt idx="5">
                  <c:v>4</c:v>
                </c:pt>
                <c:pt idx="6">
                  <c:v>6</c:v>
                </c:pt>
              </c:strCache>
            </c:strRef>
          </c:cat>
          <c:val>
            <c:numRef>
              <c:f>Sheet1!$B$2:$B$8</c:f>
              <c:numCache>
                <c:formatCode>0.0</c:formatCode>
                <c:ptCount val="7"/>
                <c:pt idx="0">
                  <c:v>94.3</c:v>
                </c:pt>
                <c:pt idx="1">
                  <c:v>96.8</c:v>
                </c:pt>
                <c:pt idx="2">
                  <c:v>90.0</c:v>
                </c:pt>
                <c:pt idx="3">
                  <c:v>0.0</c:v>
                </c:pt>
                <c:pt idx="4">
                  <c:v>90.9</c:v>
                </c:pt>
                <c:pt idx="5">
                  <c:v>0.0</c:v>
                </c:pt>
                <c:pt idx="6">
                  <c:v>100.0</c:v>
                </c:pt>
              </c:numCache>
            </c:numRef>
          </c:val>
        </c:ser>
        <c:dLbls>
          <c:showLegendKey val="0"/>
          <c:showVal val="1"/>
          <c:showCatName val="0"/>
          <c:showSerName val="0"/>
          <c:showPercent val="0"/>
          <c:showBubbleSize val="0"/>
        </c:dLbls>
        <c:gapWidth val="85"/>
        <c:axId val="1967059896"/>
        <c:axId val="1966772856"/>
      </c:barChart>
      <c:catAx>
        <c:axId val="1967059896"/>
        <c:scaling>
          <c:orientation val="minMax"/>
        </c:scaling>
        <c:delete val="0"/>
        <c:axPos val="b"/>
        <c:title>
          <c:tx>
            <c:rich>
              <a:bodyPr/>
              <a:lstStyle/>
              <a:p>
                <a:pPr>
                  <a:defRPr/>
                </a:pPr>
                <a:r>
                  <a:rPr lang="en-US" dirty="0" smtClean="0"/>
                  <a:t>Genotype</a:t>
                </a:r>
                <a:endParaRPr lang="en-US" dirty="0"/>
              </a:p>
            </c:rich>
          </c:tx>
          <c:layout>
            <c:manualLayout>
              <c:xMode val="edge"/>
              <c:yMode val="edge"/>
              <c:x val="0.546122763063708"/>
              <c:y val="0.911230669753704"/>
            </c:manualLayout>
          </c:layout>
          <c:overlay val="0"/>
        </c:title>
        <c:majorTickMark val="out"/>
        <c:minorTickMark val="none"/>
        <c:tickLblPos val="nextTo"/>
        <c:spPr>
          <a:ln w="19050" cap="flat" cmpd="sng" algn="ctr">
            <a:solidFill>
              <a:prstClr val="black"/>
            </a:solidFill>
            <a:prstDash val="solid"/>
            <a:round/>
            <a:headEnd type="none" w="med" len="med"/>
            <a:tailEnd type="none" w="med" len="med"/>
          </a:ln>
        </c:spPr>
        <c:txPr>
          <a:bodyPr/>
          <a:lstStyle/>
          <a:p>
            <a:pPr>
              <a:defRPr sz="1600" b="0" i="0">
                <a:latin typeface="Arial"/>
                <a:cs typeface="Arial"/>
              </a:defRPr>
            </a:pPr>
            <a:endParaRPr lang="en-US"/>
          </a:p>
        </c:txPr>
        <c:crossAx val="1966772856"/>
        <c:crosses val="autoZero"/>
        <c:auto val="1"/>
        <c:lblAlgn val="ctr"/>
        <c:lblOffset val="1"/>
        <c:tickLblSkip val="1"/>
        <c:tickMarkSkip val="1"/>
        <c:noMultiLvlLbl val="0"/>
      </c:catAx>
      <c:valAx>
        <c:axId val="1966772856"/>
        <c:scaling>
          <c:orientation val="minMax"/>
          <c:max val="100.0"/>
          <c:min val="0.0"/>
        </c:scaling>
        <c:delete val="0"/>
        <c:axPos val="l"/>
        <c:title>
          <c:tx>
            <c:rich>
              <a:bodyPr/>
              <a:lstStyle/>
              <a:p>
                <a:pPr>
                  <a:defRPr sz="1800">
                    <a:latin typeface="Arial"/>
                    <a:cs typeface="Arial"/>
                  </a:defRPr>
                </a:pPr>
                <a:r>
                  <a:rPr lang="en-US" sz="1800" dirty="0">
                    <a:latin typeface="Arial"/>
                    <a:cs typeface="Arial"/>
                  </a:rPr>
                  <a:t>Patients with </a:t>
                </a:r>
                <a:r>
                  <a:rPr lang="en-US" sz="1800" dirty="0" smtClean="0">
                    <a:latin typeface="Arial"/>
                    <a:cs typeface="Arial"/>
                  </a:rPr>
                  <a:t>SVR12  </a:t>
                </a:r>
                <a:r>
                  <a:rPr lang="en-US" sz="1800" dirty="0">
                    <a:latin typeface="Arial"/>
                    <a:cs typeface="Arial"/>
                  </a:rPr>
                  <a:t>(%)</a:t>
                </a:r>
              </a:p>
            </c:rich>
          </c:tx>
          <c:layout>
            <c:manualLayout>
              <c:xMode val="edge"/>
              <c:yMode val="edge"/>
              <c:x val="0.00831000291630213"/>
              <c:y val="0.10422418597318"/>
            </c:manualLayout>
          </c:layout>
          <c:overlay val="0"/>
        </c:title>
        <c:numFmt formatCode="0" sourceLinked="0"/>
        <c:majorTickMark val="out"/>
        <c:minorTickMark val="none"/>
        <c:tickLblPos val="nextTo"/>
        <c:spPr>
          <a:ln w="19050">
            <a:solidFill>
              <a:schemeClr val="tx1"/>
            </a:solidFill>
          </a:ln>
        </c:spPr>
        <c:txPr>
          <a:bodyPr/>
          <a:lstStyle/>
          <a:p>
            <a:pPr>
              <a:defRPr sz="1600"/>
            </a:pPr>
            <a:endParaRPr lang="en-US"/>
          </a:p>
        </c:txPr>
        <c:crossAx val="1967059896"/>
        <c:crosses val="autoZero"/>
        <c:crossBetween val="between"/>
        <c:majorUnit val="20.0"/>
        <c:minorUnit val="20.0"/>
      </c:valAx>
      <c:spPr>
        <a:solidFill>
          <a:srgbClr val="E6EBF2"/>
        </a:solidFill>
        <a:ln w="19050" cap="flat" cmpd="sng" algn="ctr">
          <a:solidFill>
            <a:schemeClr val="tx1"/>
          </a:solidFill>
          <a:prstDash val="solid"/>
          <a:round/>
          <a:headEnd type="none" w="med" len="med"/>
          <a:tailEnd type="none" w="med" len="med"/>
        </a:ln>
        <a:effectLst/>
      </c:spPr>
    </c:plotArea>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8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200244366006"/>
          <c:y val="0.0541445513755225"/>
          <c:w val="0.842659516698344"/>
          <c:h val="0.816071011956839"/>
        </c:manualLayout>
      </c:layout>
      <c:barChart>
        <c:barDir val="col"/>
        <c:grouping val="clustered"/>
        <c:varyColors val="0"/>
        <c:ser>
          <c:idx val="0"/>
          <c:order val="0"/>
          <c:tx>
            <c:v>Sofosbuvir + Ribavirin (12 wks)</c:v>
          </c:tx>
          <c:spPr>
            <a:solidFill>
              <a:srgbClr val="6E4B7D"/>
            </a:solidFill>
            <a:ln w="12700">
              <a:solidFill>
                <a:schemeClr val="tx1"/>
              </a:solidFill>
            </a:ln>
            <a:effectLst/>
            <a:scene3d>
              <a:camera prst="orthographicFront"/>
              <a:lightRig rig="threePt" dir="t"/>
            </a:scene3d>
            <a:sp3d>
              <a:bevelT/>
            </a:sp3d>
          </c:spPr>
          <c:invertIfNegative val="0"/>
          <c:dPt>
            <c:idx val="0"/>
            <c:invertIfNegative val="0"/>
            <c:bubble3D val="0"/>
          </c:dPt>
          <c:dPt>
            <c:idx val="1"/>
            <c:invertIfNegative val="0"/>
            <c:bubble3D val="0"/>
            <c:spPr>
              <a:solidFill>
                <a:srgbClr val="404D7D"/>
              </a:solidFill>
              <a:ln w="12700">
                <a:solidFill>
                  <a:schemeClr val="tx1"/>
                </a:solidFill>
              </a:ln>
              <a:effectLst/>
              <a:scene3d>
                <a:camera prst="orthographicFront"/>
                <a:lightRig rig="threePt" dir="t"/>
              </a:scene3d>
              <a:sp3d>
                <a:bevelT/>
              </a:sp3d>
            </c:spPr>
          </c:dPt>
          <c:dPt>
            <c:idx val="2"/>
            <c:invertIfNegative val="0"/>
            <c:bubble3D val="0"/>
          </c:dPt>
          <c:dLbls>
            <c:numFmt formatCode="0" sourceLinked="0"/>
            <c:spPr>
              <a:solidFill>
                <a:srgbClr val="FFFFFF">
                  <a:alpha val="50000"/>
                </a:srgbClr>
              </a:solidFill>
            </c:spPr>
            <c:txPr>
              <a:bodyPr/>
              <a:lstStyle/>
              <a:p>
                <a:pPr>
                  <a:defRPr sz="1600"/>
                </a:pPr>
                <a:endParaRPr lang="en-US"/>
              </a:p>
            </c:txPr>
            <c:dLblPos val="inEnd"/>
            <c:showLegendKey val="0"/>
            <c:showVal val="1"/>
            <c:showCatName val="0"/>
            <c:showSerName val="0"/>
            <c:showPercent val="0"/>
            <c:showBubbleSize val="0"/>
            <c:showLeaderLines val="0"/>
          </c:dLbls>
          <c:cat>
            <c:strRef>
              <c:f>Sheet1!$A$2:$A$3</c:f>
              <c:strCache>
                <c:ptCount val="2"/>
                <c:pt idx="0">
                  <c:v>With eRVR</c:v>
                </c:pt>
                <c:pt idx="1">
                  <c:v>Without eRVR</c:v>
                </c:pt>
              </c:strCache>
            </c:strRef>
          </c:cat>
          <c:val>
            <c:numRef>
              <c:f>Sheet1!$B$2:$B$3</c:f>
              <c:numCache>
                <c:formatCode>0.0</c:formatCode>
                <c:ptCount val="2"/>
                <c:pt idx="0">
                  <c:v>86.0</c:v>
                </c:pt>
                <c:pt idx="1">
                  <c:v>24.0</c:v>
                </c:pt>
              </c:numCache>
            </c:numRef>
          </c:val>
        </c:ser>
        <c:dLbls>
          <c:showLegendKey val="0"/>
          <c:showVal val="1"/>
          <c:showCatName val="0"/>
          <c:showSerName val="0"/>
          <c:showPercent val="0"/>
          <c:showBubbleSize val="0"/>
        </c:dLbls>
        <c:gapWidth val="150"/>
        <c:axId val="-2070237224"/>
        <c:axId val="-2070238552"/>
      </c:barChart>
      <c:catAx>
        <c:axId val="-2070237224"/>
        <c:scaling>
          <c:orientation val="minMax"/>
        </c:scaling>
        <c:delete val="0"/>
        <c:axPos val="b"/>
        <c:majorTickMark val="out"/>
        <c:minorTickMark val="none"/>
        <c:tickLblPos val="nextTo"/>
        <c:spPr>
          <a:ln w="19050" cap="flat" cmpd="sng" algn="ctr">
            <a:solidFill>
              <a:prstClr val="black"/>
            </a:solidFill>
            <a:prstDash val="solid"/>
            <a:round/>
            <a:headEnd type="none" w="med" len="med"/>
            <a:tailEnd type="none" w="med" len="med"/>
          </a:ln>
        </c:spPr>
        <c:txPr>
          <a:bodyPr/>
          <a:lstStyle/>
          <a:p>
            <a:pPr>
              <a:defRPr sz="1800" b="1" i="0">
                <a:latin typeface="Arial"/>
                <a:cs typeface="Arial"/>
              </a:defRPr>
            </a:pPr>
            <a:endParaRPr lang="en-US"/>
          </a:p>
        </c:txPr>
        <c:crossAx val="-2070238552"/>
        <c:crosses val="autoZero"/>
        <c:auto val="1"/>
        <c:lblAlgn val="ctr"/>
        <c:lblOffset val="1"/>
        <c:tickLblSkip val="1"/>
        <c:tickMarkSkip val="1"/>
        <c:noMultiLvlLbl val="0"/>
      </c:catAx>
      <c:valAx>
        <c:axId val="-2070238552"/>
        <c:scaling>
          <c:orientation val="minMax"/>
          <c:max val="100.0"/>
          <c:min val="0.0"/>
        </c:scaling>
        <c:delete val="0"/>
        <c:axPos val="l"/>
        <c:title>
          <c:tx>
            <c:rich>
              <a:bodyPr rot="-5400000" vert="horz"/>
              <a:lstStyle/>
              <a:p>
                <a:pPr>
                  <a:defRPr sz="1800"/>
                </a:pPr>
                <a:r>
                  <a:rPr lang="en-US" sz="1800" b="1" i="0" baseline="0" dirty="0" smtClean="0">
                    <a:effectLst/>
                  </a:rPr>
                  <a:t>Patients (%) SVR12</a:t>
                </a:r>
                <a:endParaRPr lang="en-US" sz="1800" dirty="0">
                  <a:effectLst/>
                </a:endParaRPr>
              </a:p>
            </c:rich>
          </c:tx>
          <c:layout>
            <c:manualLayout>
              <c:xMode val="edge"/>
              <c:yMode val="edge"/>
              <c:x val="0.00396544657097707"/>
              <c:y val="0.196971420239137"/>
            </c:manualLayout>
          </c:layout>
          <c:overlay val="0"/>
        </c:title>
        <c:numFmt formatCode="0" sourceLinked="0"/>
        <c:majorTickMark val="out"/>
        <c:minorTickMark val="none"/>
        <c:tickLblPos val="nextTo"/>
        <c:spPr>
          <a:ln w="19050">
            <a:solidFill>
              <a:schemeClr val="tx1"/>
            </a:solidFill>
          </a:ln>
        </c:spPr>
        <c:txPr>
          <a:bodyPr/>
          <a:lstStyle/>
          <a:p>
            <a:pPr>
              <a:defRPr sz="1400"/>
            </a:pPr>
            <a:endParaRPr lang="en-US"/>
          </a:p>
        </c:txPr>
        <c:crossAx val="-2070237224"/>
        <c:crosses val="autoZero"/>
        <c:crossBetween val="between"/>
        <c:majorUnit val="20.0"/>
        <c:minorUnit val="20.0"/>
      </c:valAx>
      <c:spPr>
        <a:solidFill>
          <a:srgbClr val="E6EBF2"/>
        </a:solidFill>
        <a:ln w="19050" cap="flat" cmpd="sng" algn="ctr">
          <a:solidFill>
            <a:srgbClr val="000000"/>
          </a:solidFill>
          <a:prstDash val="solid"/>
          <a:round/>
          <a:headEnd type="none" w="med" len="med"/>
          <a:tailEnd type="none" w="med" len="med"/>
        </a:ln>
        <a:effectLst/>
      </c:spPr>
    </c:plotArea>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8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14952701224847"/>
          <c:y val="0.0277778663809897"/>
          <c:w val="0.876364829396325"/>
          <c:h val="0.772253164995332"/>
        </c:manualLayout>
      </c:layout>
      <c:barChart>
        <c:barDir val="col"/>
        <c:grouping val="clustered"/>
        <c:varyColors val="0"/>
        <c:ser>
          <c:idx val="0"/>
          <c:order val="0"/>
          <c:tx>
            <c:strRef>
              <c:f>Sheet1!$B$1</c:f>
              <c:strCache>
                <c:ptCount val="1"/>
              </c:strCache>
            </c:strRef>
          </c:tx>
          <c:spPr>
            <a:solidFill>
              <a:schemeClr val="accent2"/>
            </a:solidFill>
            <a:ln w="12700">
              <a:solidFill>
                <a:schemeClr val="tx1"/>
              </a:solidFill>
            </a:ln>
            <a:effectLst/>
            <a:scene3d>
              <a:camera prst="orthographicFront"/>
              <a:lightRig rig="threePt" dir="t"/>
            </a:scene3d>
            <a:sp3d>
              <a:bevelT/>
            </a:sp3d>
          </c:spPr>
          <c:invertIfNegative val="0"/>
          <c:dPt>
            <c:idx val="0"/>
            <c:invertIfNegative val="0"/>
            <c:bubble3D val="0"/>
            <c:spPr>
              <a:solidFill>
                <a:schemeClr val="accent5">
                  <a:lumMod val="75000"/>
                </a:schemeClr>
              </a:solidFill>
              <a:ln w="12700">
                <a:solidFill>
                  <a:schemeClr val="tx1"/>
                </a:solidFill>
              </a:ln>
              <a:effectLst/>
              <a:scene3d>
                <a:camera prst="orthographicFront"/>
                <a:lightRig rig="threePt" dir="t"/>
              </a:scene3d>
              <a:sp3d>
                <a:bevelT/>
              </a:sp3d>
            </c:spPr>
          </c:dPt>
          <c:dPt>
            <c:idx val="1"/>
            <c:invertIfNegative val="0"/>
            <c:bubble3D val="0"/>
            <c:spPr>
              <a:solidFill>
                <a:schemeClr val="accent5">
                  <a:lumMod val="75000"/>
                </a:schemeClr>
              </a:solidFill>
              <a:ln w="12700">
                <a:solidFill>
                  <a:schemeClr val="tx1"/>
                </a:solidFill>
              </a:ln>
              <a:effectLst/>
              <a:scene3d>
                <a:camera prst="orthographicFront"/>
                <a:lightRig rig="threePt" dir="t"/>
              </a:scene3d>
              <a:sp3d>
                <a:bevelT/>
              </a:sp3d>
            </c:spPr>
          </c:dPt>
          <c:dPt>
            <c:idx val="2"/>
            <c:invertIfNegative val="0"/>
            <c:bubble3D val="0"/>
            <c:spPr>
              <a:solidFill>
                <a:srgbClr val="8A703B"/>
              </a:solidFill>
              <a:ln w="12700">
                <a:solidFill>
                  <a:schemeClr val="tx1"/>
                </a:solidFill>
              </a:ln>
              <a:effectLst/>
              <a:scene3d>
                <a:camera prst="orthographicFront"/>
                <a:lightRig rig="threePt" dir="t"/>
              </a:scene3d>
              <a:sp3d>
                <a:bevelT/>
              </a:sp3d>
            </c:spPr>
          </c:dPt>
          <c:dPt>
            <c:idx val="3"/>
            <c:invertIfNegative val="0"/>
            <c:bubble3D val="0"/>
            <c:spPr>
              <a:solidFill>
                <a:schemeClr val="accent6"/>
              </a:solidFill>
              <a:ln w="12700">
                <a:solidFill>
                  <a:schemeClr val="tx1"/>
                </a:solidFill>
              </a:ln>
              <a:effectLst/>
              <a:scene3d>
                <a:camera prst="orthographicFront"/>
                <a:lightRig rig="threePt" dir="t"/>
              </a:scene3d>
              <a:sp3d>
                <a:bevelT/>
              </a:sp3d>
            </c:spPr>
          </c:dPt>
          <c:dPt>
            <c:idx val="4"/>
            <c:invertIfNegative val="0"/>
            <c:bubble3D val="0"/>
            <c:spPr>
              <a:solidFill>
                <a:schemeClr val="accent5"/>
              </a:solidFill>
              <a:ln w="12700">
                <a:solidFill>
                  <a:schemeClr val="tx1"/>
                </a:solidFill>
              </a:ln>
              <a:effectLst/>
              <a:scene3d>
                <a:camera prst="orthographicFront"/>
                <a:lightRig rig="threePt" dir="t"/>
              </a:scene3d>
              <a:sp3d>
                <a:bevelT/>
              </a:sp3d>
            </c:spPr>
          </c:dPt>
          <c:dLbls>
            <c:spPr>
              <a:solidFill>
                <a:schemeClr val="bg1">
                  <a:alpha val="50000"/>
                </a:schemeClr>
              </a:solidFill>
            </c:spPr>
            <c:txPr>
              <a:bodyPr/>
              <a:lstStyle/>
              <a:p>
                <a:pPr>
                  <a:defRPr sz="1800"/>
                </a:pPr>
                <a:endParaRPr lang="en-US"/>
              </a:p>
            </c:txPr>
            <c:dLblPos val="inEnd"/>
            <c:showLegendKey val="0"/>
            <c:showVal val="1"/>
            <c:showCatName val="0"/>
            <c:showSerName val="0"/>
            <c:showPercent val="0"/>
            <c:showBubbleSize val="0"/>
            <c:showLeaderLines val="0"/>
          </c:dLbls>
          <c:cat>
            <c:strRef>
              <c:f>Sheet1!$A$2:$A$5</c:f>
              <c:strCache>
                <c:ptCount val="4"/>
                <c:pt idx="0">
                  <c:v>GT 1_x000d_(all subtypes)</c:v>
                </c:pt>
                <c:pt idx="1">
                  <c:v>GT 1a </c:v>
                </c:pt>
                <c:pt idx="2">
                  <c:v>GT 1b </c:v>
                </c:pt>
                <c:pt idx="3">
                  <c:v>GT 4</c:v>
                </c:pt>
              </c:strCache>
            </c:strRef>
          </c:cat>
          <c:val>
            <c:numRef>
              <c:f>Sheet1!$B$2:$B$5</c:f>
              <c:numCache>
                <c:formatCode>0</c:formatCode>
                <c:ptCount val="4"/>
                <c:pt idx="0">
                  <c:v>93.0</c:v>
                </c:pt>
                <c:pt idx="1">
                  <c:v>87.0</c:v>
                </c:pt>
                <c:pt idx="2">
                  <c:v>99.0</c:v>
                </c:pt>
                <c:pt idx="3">
                  <c:v>98.0</c:v>
                </c:pt>
              </c:numCache>
            </c:numRef>
          </c:val>
        </c:ser>
        <c:dLbls>
          <c:showLegendKey val="0"/>
          <c:showVal val="1"/>
          <c:showCatName val="0"/>
          <c:showSerName val="0"/>
          <c:showPercent val="0"/>
          <c:showBubbleSize val="0"/>
        </c:dLbls>
        <c:gapWidth val="85"/>
        <c:axId val="-2070547720"/>
        <c:axId val="-2070555736"/>
      </c:barChart>
      <c:catAx>
        <c:axId val="-2070547720"/>
        <c:scaling>
          <c:orientation val="minMax"/>
        </c:scaling>
        <c:delete val="0"/>
        <c:axPos val="b"/>
        <c:majorTickMark val="out"/>
        <c:minorTickMark val="none"/>
        <c:tickLblPos val="nextTo"/>
        <c:spPr>
          <a:ln w="19050" cap="flat" cmpd="sng" algn="ctr">
            <a:solidFill>
              <a:prstClr val="black"/>
            </a:solidFill>
            <a:prstDash val="solid"/>
            <a:round/>
            <a:headEnd type="none" w="med" len="med"/>
            <a:tailEnd type="none" w="med" len="med"/>
          </a:ln>
        </c:spPr>
        <c:txPr>
          <a:bodyPr/>
          <a:lstStyle/>
          <a:p>
            <a:pPr>
              <a:defRPr sz="1800" b="1" i="0">
                <a:latin typeface="Arial"/>
                <a:cs typeface="Arial"/>
              </a:defRPr>
            </a:pPr>
            <a:endParaRPr lang="en-US"/>
          </a:p>
        </c:txPr>
        <c:crossAx val="-2070555736"/>
        <c:crosses val="autoZero"/>
        <c:auto val="1"/>
        <c:lblAlgn val="ctr"/>
        <c:lblOffset val="1"/>
        <c:tickLblSkip val="1"/>
        <c:tickMarkSkip val="1"/>
        <c:noMultiLvlLbl val="0"/>
      </c:catAx>
      <c:valAx>
        <c:axId val="-2070555736"/>
        <c:scaling>
          <c:orientation val="minMax"/>
          <c:max val="100.0"/>
          <c:min val="0.0"/>
        </c:scaling>
        <c:delete val="0"/>
        <c:axPos val="l"/>
        <c:title>
          <c:tx>
            <c:rich>
              <a:bodyPr/>
              <a:lstStyle/>
              <a:p>
                <a:pPr>
                  <a:defRPr sz="1800">
                    <a:latin typeface="Arial"/>
                    <a:cs typeface="Arial"/>
                  </a:defRPr>
                </a:pPr>
                <a:r>
                  <a:rPr lang="en-US" sz="1800" dirty="0">
                    <a:latin typeface="Arial"/>
                    <a:cs typeface="Arial"/>
                  </a:rPr>
                  <a:t>Patients with </a:t>
                </a:r>
                <a:r>
                  <a:rPr lang="en-US" sz="1800" dirty="0" smtClean="0">
                    <a:latin typeface="Arial"/>
                    <a:cs typeface="Arial"/>
                  </a:rPr>
                  <a:t>SVR 12 </a:t>
                </a:r>
                <a:r>
                  <a:rPr lang="en-US" sz="1800" dirty="0">
                    <a:latin typeface="Arial"/>
                    <a:cs typeface="Arial"/>
                  </a:rPr>
                  <a:t>(%)</a:t>
                </a:r>
              </a:p>
            </c:rich>
          </c:tx>
          <c:layout>
            <c:manualLayout>
              <c:xMode val="edge"/>
              <c:yMode val="edge"/>
              <c:x val="0.00831000291630213"/>
              <c:y val="0.10422418597318"/>
            </c:manualLayout>
          </c:layout>
          <c:overlay val="0"/>
        </c:title>
        <c:numFmt formatCode="0" sourceLinked="0"/>
        <c:majorTickMark val="out"/>
        <c:minorTickMark val="none"/>
        <c:tickLblPos val="nextTo"/>
        <c:spPr>
          <a:ln w="19050">
            <a:solidFill>
              <a:schemeClr val="tx1"/>
            </a:solidFill>
          </a:ln>
        </c:spPr>
        <c:txPr>
          <a:bodyPr/>
          <a:lstStyle/>
          <a:p>
            <a:pPr>
              <a:defRPr sz="1600"/>
            </a:pPr>
            <a:endParaRPr lang="en-US"/>
          </a:p>
        </c:txPr>
        <c:crossAx val="-2070547720"/>
        <c:crosses val="autoZero"/>
        <c:crossBetween val="between"/>
        <c:majorUnit val="20.0"/>
        <c:minorUnit val="20.0"/>
      </c:valAx>
      <c:spPr>
        <a:solidFill>
          <a:srgbClr val="E6EBF2"/>
        </a:solidFill>
        <a:ln w="19050" cap="flat" cmpd="sng" algn="ctr">
          <a:solidFill>
            <a:schemeClr val="tx1"/>
          </a:solidFill>
          <a:prstDash val="solid"/>
          <a:round/>
          <a:headEnd type="none" w="med" len="med"/>
          <a:tailEnd type="none" w="med" len="med"/>
        </a:ln>
        <a:effectLst/>
      </c:spPr>
    </c:plotArea>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952701224847"/>
          <c:y val="0.103009587829503"/>
          <c:w val="0.857846310877807"/>
          <c:h val="0.809869025719588"/>
        </c:manualLayout>
      </c:layout>
      <c:barChart>
        <c:barDir val="col"/>
        <c:grouping val="clustered"/>
        <c:varyColors val="0"/>
        <c:ser>
          <c:idx val="0"/>
          <c:order val="0"/>
          <c:tx>
            <c:v>Cirrhosis</c:v>
          </c:tx>
          <c:spPr>
            <a:solidFill>
              <a:srgbClr val="5C3927"/>
            </a:solidFill>
            <a:ln w="12700">
              <a:solidFill>
                <a:schemeClr val="tx1"/>
              </a:solidFill>
            </a:ln>
            <a:effectLst/>
            <a:scene3d>
              <a:camera prst="orthographicFront"/>
              <a:lightRig rig="threePt" dir="t"/>
            </a:scene3d>
            <a:sp3d>
              <a:bevelT/>
            </a:sp3d>
          </c:spPr>
          <c:invertIfNegative val="0"/>
          <c:dPt>
            <c:idx val="0"/>
            <c:invertIfNegative val="0"/>
            <c:bubble3D val="0"/>
          </c:dPt>
          <c:dPt>
            <c:idx val="1"/>
            <c:invertIfNegative val="0"/>
            <c:bubble3D val="0"/>
          </c:dPt>
          <c:dPt>
            <c:idx val="2"/>
            <c:invertIfNegative val="0"/>
            <c:bubble3D val="0"/>
          </c:dPt>
          <c:dLbls>
            <c:dLbl>
              <c:idx val="0"/>
              <c:layout>
                <c:manualLayout>
                  <c:x val="0.00154320987654324"/>
                  <c:y val="0.11284758217277"/>
                </c:manualLayout>
              </c:layout>
              <c:dLblPos val="outEnd"/>
              <c:showLegendKey val="0"/>
              <c:showVal val="1"/>
              <c:showCatName val="0"/>
              <c:showSerName val="0"/>
              <c:showPercent val="0"/>
              <c:showBubbleSize val="0"/>
            </c:dLbl>
            <c:dLbl>
              <c:idx val="1"/>
              <c:layout>
                <c:manualLayout>
                  <c:x val="-1.13167416960178E-16"/>
                  <c:y val="0.0868058324405927"/>
                </c:manualLayout>
              </c:layout>
              <c:dLblPos val="outEnd"/>
              <c:showLegendKey val="0"/>
              <c:showVal val="1"/>
              <c:showCatName val="0"/>
              <c:showSerName val="0"/>
              <c:showPercent val="0"/>
              <c:showBubbleSize val="0"/>
            </c:dLbl>
            <c:spPr>
              <a:solidFill>
                <a:sysClr val="window" lastClr="FFFFFF">
                  <a:alpha val="50000"/>
                </a:sysClr>
              </a:solidFill>
              <a:ln w="9525" cap="flat" cmpd="sng" algn="ctr">
                <a:noFill/>
                <a:prstDash val="solid"/>
              </a:ln>
              <a:effectLst>
                <a:outerShdw blurRad="40000" dist="20000" dir="5400000" rotWithShape="0">
                  <a:srgbClr val="000000">
                    <a:alpha val="38000"/>
                  </a:srgbClr>
                </a:outerShdw>
              </a:effectLst>
            </c:spPr>
            <c:txPr>
              <a:bodyPr/>
              <a:lstStyle/>
              <a:p>
                <a:pPr>
                  <a:defRPr>
                    <a:solidFill>
                      <a:srgbClr val="000000"/>
                    </a:solidFill>
                    <a:latin typeface="+mn-lt"/>
                    <a:ea typeface="+mn-ea"/>
                    <a:cs typeface="+mn-cs"/>
                  </a:defRPr>
                </a:pPr>
                <a:endParaRPr lang="en-US"/>
              </a:p>
            </c:txPr>
            <c:dLblPos val="outEnd"/>
            <c:showLegendKey val="0"/>
            <c:showVal val="1"/>
            <c:showCatName val="0"/>
            <c:showSerName val="0"/>
            <c:showPercent val="0"/>
            <c:showBubbleSize val="0"/>
            <c:showLeaderLines val="0"/>
          </c:dLbls>
          <c:cat>
            <c:strRef>
              <c:f>Sheet1!$A$2:$A$3</c:f>
              <c:strCache>
                <c:ptCount val="2"/>
                <c:pt idx="0">
                  <c:v>GT 1</c:v>
                </c:pt>
                <c:pt idx="1">
                  <c:v>GT 4</c:v>
                </c:pt>
              </c:strCache>
            </c:strRef>
          </c:cat>
          <c:val>
            <c:numRef>
              <c:f>Sheet1!$B$2:$B$3</c:f>
              <c:numCache>
                <c:formatCode>0</c:formatCode>
                <c:ptCount val="2"/>
                <c:pt idx="0">
                  <c:v>90.0</c:v>
                </c:pt>
                <c:pt idx="1">
                  <c:v>95.0</c:v>
                </c:pt>
              </c:numCache>
            </c:numRef>
          </c:val>
        </c:ser>
        <c:ser>
          <c:idx val="1"/>
          <c:order val="1"/>
          <c:tx>
            <c:v>No cirrhosis</c:v>
          </c:tx>
          <c:spPr>
            <a:solidFill>
              <a:srgbClr val="A18448"/>
            </a:solidFill>
            <a:ln w="12700">
              <a:solidFill>
                <a:srgbClr val="000000"/>
              </a:solidFill>
            </a:ln>
            <a:effectLst/>
            <a:scene3d>
              <a:camera prst="orthographicFront"/>
              <a:lightRig rig="threePt" dir="t"/>
            </a:scene3d>
            <a:sp3d>
              <a:bevelT/>
            </a:sp3d>
          </c:spPr>
          <c:invertIfNegative val="0"/>
          <c:dLbls>
            <c:dLbl>
              <c:idx val="0"/>
              <c:layout>
                <c:manualLayout>
                  <c:x val="-0.00462962962962963"/>
                  <c:y val="0.104166998928711"/>
                </c:manualLayout>
              </c:layout>
              <c:dLblPos val="outEnd"/>
              <c:showLegendKey val="0"/>
              <c:showVal val="1"/>
              <c:showCatName val="0"/>
              <c:showSerName val="0"/>
              <c:showPercent val="0"/>
              <c:showBubbleSize val="0"/>
            </c:dLbl>
            <c:dLbl>
              <c:idx val="1"/>
              <c:layout>
                <c:manualLayout>
                  <c:x val="0.00154320987654321"/>
                  <c:y val="0.104166998928711"/>
                </c:manualLayout>
              </c:layout>
              <c:dLblPos val="outEnd"/>
              <c:showLegendKey val="0"/>
              <c:showVal val="1"/>
              <c:showCatName val="0"/>
              <c:showSerName val="0"/>
              <c:showPercent val="0"/>
              <c:showBubbleSize val="0"/>
            </c:dLbl>
            <c:spPr>
              <a:solidFill>
                <a:sysClr val="window" lastClr="FFFFFF">
                  <a:alpha val="50000"/>
                </a:sysClr>
              </a:solidFill>
              <a:ln w="9525" cap="flat" cmpd="sng" algn="ctr">
                <a:noFill/>
                <a:prstDash val="solid"/>
              </a:ln>
              <a:effectLst>
                <a:outerShdw blurRad="40000" dist="20000" dir="5400000" rotWithShape="0">
                  <a:srgbClr val="000000">
                    <a:alpha val="38000"/>
                  </a:srgbClr>
                </a:outerShdw>
              </a:effectLst>
            </c:spPr>
            <c:txPr>
              <a:bodyPr/>
              <a:lstStyle/>
              <a:p>
                <a:pPr>
                  <a:defRPr>
                    <a:solidFill>
                      <a:srgbClr val="000000"/>
                    </a:solidFill>
                    <a:latin typeface="+mn-lt"/>
                    <a:ea typeface="+mn-ea"/>
                    <a:cs typeface="+mn-cs"/>
                  </a:defRPr>
                </a:pPr>
                <a:endParaRPr lang="en-US"/>
              </a:p>
            </c:txPr>
            <c:dLblPos val="outEnd"/>
            <c:showLegendKey val="0"/>
            <c:showVal val="1"/>
            <c:showCatName val="0"/>
            <c:showSerName val="0"/>
            <c:showPercent val="0"/>
            <c:showBubbleSize val="0"/>
            <c:showLeaderLines val="0"/>
          </c:dLbls>
          <c:cat>
            <c:strRef>
              <c:f>Sheet1!$A$2:$A$3</c:f>
              <c:strCache>
                <c:ptCount val="2"/>
                <c:pt idx="0">
                  <c:v>GT 1</c:v>
                </c:pt>
                <c:pt idx="1">
                  <c:v>GT 4</c:v>
                </c:pt>
              </c:strCache>
            </c:strRef>
          </c:cat>
          <c:val>
            <c:numRef>
              <c:f>Sheet1!$C$2:$C$3</c:f>
              <c:numCache>
                <c:formatCode>0</c:formatCode>
                <c:ptCount val="2"/>
                <c:pt idx="0">
                  <c:v>94.0</c:v>
                </c:pt>
                <c:pt idx="1">
                  <c:v>100.0</c:v>
                </c:pt>
              </c:numCache>
            </c:numRef>
          </c:val>
        </c:ser>
        <c:dLbls>
          <c:showLegendKey val="0"/>
          <c:showVal val="1"/>
          <c:showCatName val="0"/>
          <c:showSerName val="0"/>
          <c:showPercent val="0"/>
          <c:showBubbleSize val="0"/>
        </c:dLbls>
        <c:gapWidth val="150"/>
        <c:axId val="-2070695928"/>
        <c:axId val="-2070692616"/>
      </c:barChart>
      <c:catAx>
        <c:axId val="-2070695928"/>
        <c:scaling>
          <c:orientation val="minMax"/>
        </c:scaling>
        <c:delete val="0"/>
        <c:axPos val="b"/>
        <c:numFmt formatCode="0%" sourceLinked="1"/>
        <c:majorTickMark val="out"/>
        <c:minorTickMark val="none"/>
        <c:tickLblPos val="nextTo"/>
        <c:spPr>
          <a:ln w="19050" cap="flat" cmpd="sng" algn="ctr">
            <a:solidFill>
              <a:prstClr val="black"/>
            </a:solidFill>
            <a:prstDash val="solid"/>
            <a:round/>
            <a:headEnd type="none" w="med" len="med"/>
            <a:tailEnd type="none" w="med" len="med"/>
          </a:ln>
        </c:spPr>
        <c:txPr>
          <a:bodyPr/>
          <a:lstStyle/>
          <a:p>
            <a:pPr>
              <a:defRPr sz="1800" b="0" i="0">
                <a:latin typeface="Arial"/>
                <a:cs typeface="Arial"/>
              </a:defRPr>
            </a:pPr>
            <a:endParaRPr lang="en-US"/>
          </a:p>
        </c:txPr>
        <c:crossAx val="-2070692616"/>
        <c:crosses val="autoZero"/>
        <c:auto val="1"/>
        <c:lblAlgn val="ctr"/>
        <c:lblOffset val="10"/>
        <c:tickLblSkip val="1"/>
        <c:tickMarkSkip val="1"/>
        <c:noMultiLvlLbl val="0"/>
      </c:catAx>
      <c:valAx>
        <c:axId val="-2070692616"/>
        <c:scaling>
          <c:orientation val="minMax"/>
          <c:max val="100.0"/>
          <c:min val="0.0"/>
        </c:scaling>
        <c:delete val="0"/>
        <c:axPos val="l"/>
        <c:title>
          <c:tx>
            <c:rich>
              <a:bodyPr/>
              <a:lstStyle/>
              <a:p>
                <a:pPr>
                  <a:defRPr sz="1800">
                    <a:latin typeface="Arial"/>
                    <a:cs typeface="Arial"/>
                  </a:defRPr>
                </a:pPr>
                <a:r>
                  <a:rPr lang="en-US" sz="1800" b="1" i="0" baseline="0" dirty="0" smtClean="0">
                    <a:effectLst/>
                  </a:rPr>
                  <a:t>Patients (%) with SVR 12</a:t>
                </a:r>
                <a:endParaRPr lang="en-US" sz="1800" dirty="0">
                  <a:effectLst/>
                </a:endParaRPr>
              </a:p>
            </c:rich>
          </c:tx>
          <c:layout>
            <c:manualLayout>
              <c:xMode val="edge"/>
              <c:yMode val="edge"/>
              <c:x val="0.00831000291630213"/>
              <c:y val="0.182349435169713"/>
            </c:manualLayout>
          </c:layout>
          <c:overlay val="0"/>
        </c:title>
        <c:numFmt formatCode="0" sourceLinked="0"/>
        <c:majorTickMark val="out"/>
        <c:minorTickMark val="none"/>
        <c:tickLblPos val="nextTo"/>
        <c:spPr>
          <a:ln w="19050">
            <a:solidFill>
              <a:schemeClr val="tx1"/>
            </a:solidFill>
          </a:ln>
        </c:spPr>
        <c:txPr>
          <a:bodyPr/>
          <a:lstStyle/>
          <a:p>
            <a:pPr>
              <a:defRPr sz="1600"/>
            </a:pPr>
            <a:endParaRPr lang="en-US"/>
          </a:p>
        </c:txPr>
        <c:crossAx val="-2070695928"/>
        <c:crosses val="autoZero"/>
        <c:crossBetween val="between"/>
        <c:majorUnit val="20.0"/>
        <c:minorUnit val="20.0"/>
      </c:valAx>
      <c:spPr>
        <a:solidFill>
          <a:srgbClr val="E6EBF2"/>
        </a:solidFill>
        <a:ln w="19050" cap="flat" cmpd="sng" algn="ctr">
          <a:solidFill>
            <a:srgbClr val="000000"/>
          </a:solidFill>
          <a:prstDash val="solid"/>
          <a:round/>
          <a:headEnd type="none" w="med" len="med"/>
          <a:tailEnd type="none" w="med" len="med"/>
        </a:ln>
        <a:effectLst/>
      </c:spPr>
    </c:plotArea>
    <c:legend>
      <c:legendPos val="t"/>
      <c:layout>
        <c:manualLayout>
          <c:xMode val="edge"/>
          <c:yMode val="edge"/>
          <c:x val="0.505839530475357"/>
          <c:y val="0.0144676387400988"/>
          <c:w val="0.481814790512297"/>
          <c:h val="0.080726462290954"/>
        </c:manualLayout>
      </c:layout>
      <c:overlay val="0"/>
      <c:spPr>
        <a:noFill/>
        <a:ln>
          <a:noFill/>
        </a:ln>
      </c:spPr>
    </c:legend>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80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952701224847"/>
          <c:y val="0.0367895490336435"/>
          <c:w val="0.876364829396325"/>
          <c:h val="0.72691791935099"/>
        </c:manualLayout>
      </c:layout>
      <c:barChart>
        <c:barDir val="col"/>
        <c:grouping val="clustered"/>
        <c:varyColors val="0"/>
        <c:ser>
          <c:idx val="0"/>
          <c:order val="0"/>
          <c:tx>
            <c:strRef>
              <c:f>Sheet1!$B$1</c:f>
              <c:strCache>
                <c:ptCount val="1"/>
              </c:strCache>
            </c:strRef>
          </c:tx>
          <c:spPr>
            <a:solidFill>
              <a:srgbClr val="737373"/>
            </a:solidFill>
            <a:ln w="12700">
              <a:solidFill>
                <a:schemeClr val="tx1"/>
              </a:solidFill>
            </a:ln>
            <a:effectLst/>
            <a:scene3d>
              <a:camera prst="orthographicFront"/>
              <a:lightRig rig="threePt" dir="t"/>
            </a:scene3d>
            <a:sp3d>
              <a:bevelT/>
            </a:sp3d>
          </c:spPr>
          <c:invertIfNegative val="0"/>
          <c:dPt>
            <c:idx val="0"/>
            <c:invertIfNegative val="0"/>
            <c:bubble3D val="0"/>
            <c:spPr>
              <a:solidFill>
                <a:srgbClr val="63A8A1"/>
              </a:solidFill>
              <a:ln w="12700">
                <a:solidFill>
                  <a:schemeClr val="tx1"/>
                </a:solidFill>
              </a:ln>
              <a:effectLst/>
              <a:scene3d>
                <a:camera prst="orthographicFront"/>
                <a:lightRig rig="threePt" dir="t"/>
              </a:scene3d>
              <a:sp3d>
                <a:bevelT/>
              </a:sp3d>
            </c:spPr>
          </c:dPt>
          <c:dPt>
            <c:idx val="1"/>
            <c:invertIfNegative val="0"/>
            <c:bubble3D val="0"/>
            <c:spPr>
              <a:solidFill>
                <a:srgbClr val="326496"/>
              </a:solidFill>
              <a:ln w="12700">
                <a:solidFill>
                  <a:schemeClr val="tx1"/>
                </a:solidFill>
              </a:ln>
              <a:effectLst/>
              <a:scene3d>
                <a:camera prst="orthographicFront"/>
                <a:lightRig rig="threePt" dir="t"/>
              </a:scene3d>
              <a:sp3d>
                <a:bevelT/>
              </a:sp3d>
            </c:spPr>
          </c:dPt>
          <c:dPt>
            <c:idx val="2"/>
            <c:invertIfNegative val="0"/>
            <c:bubble3D val="0"/>
            <c:spPr>
              <a:solidFill>
                <a:srgbClr val="84A82D"/>
              </a:solidFill>
              <a:ln w="12700">
                <a:solidFill>
                  <a:schemeClr val="tx1"/>
                </a:solidFill>
              </a:ln>
              <a:effectLst/>
              <a:scene3d>
                <a:camera prst="orthographicFront"/>
                <a:lightRig rig="threePt" dir="t"/>
              </a:scene3d>
              <a:sp3d>
                <a:bevelT/>
              </a:sp3d>
            </c:spPr>
          </c:dPt>
          <c:dPt>
            <c:idx val="3"/>
            <c:invertIfNegative val="0"/>
            <c:bubble3D val="0"/>
            <c:spPr>
              <a:solidFill>
                <a:srgbClr val="AF3838"/>
              </a:solidFill>
              <a:ln w="12700">
                <a:solidFill>
                  <a:schemeClr val="tx1"/>
                </a:solidFill>
              </a:ln>
              <a:effectLst/>
              <a:scene3d>
                <a:camera prst="orthographicFront"/>
                <a:lightRig rig="threePt" dir="t"/>
              </a:scene3d>
              <a:sp3d>
                <a:bevelT/>
              </a:sp3d>
            </c:spPr>
          </c:dPt>
          <c:dLbls>
            <c:spPr>
              <a:solidFill>
                <a:srgbClr val="FFFFFF">
                  <a:alpha val="50000"/>
                </a:srgbClr>
              </a:solidFill>
            </c:spPr>
            <c:txPr>
              <a:bodyPr/>
              <a:lstStyle/>
              <a:p>
                <a:pPr>
                  <a:defRPr sz="1600"/>
                </a:pPr>
                <a:endParaRPr lang="en-US"/>
              </a:p>
            </c:txPr>
            <c:dLblPos val="inEnd"/>
            <c:showLegendKey val="0"/>
            <c:showVal val="1"/>
            <c:showCatName val="0"/>
            <c:showSerName val="0"/>
            <c:showPercent val="0"/>
            <c:showBubbleSize val="0"/>
            <c:showLeaderLines val="0"/>
          </c:dLbls>
          <c:cat>
            <c:strRef>
              <c:f>Sheet1!$A$2:$A$5</c:f>
              <c:strCache>
                <c:ptCount val="4"/>
                <c:pt idx="0">
                  <c:v>Gender</c:v>
                </c:pt>
                <c:pt idx="1">
                  <c:v>Age (Years)</c:v>
                </c:pt>
                <c:pt idx="2">
                  <c:v>HCV RNA</c:v>
                </c:pt>
                <c:pt idx="3">
                  <c:v>IL28B Genotype</c:v>
                </c:pt>
              </c:strCache>
            </c:strRef>
          </c:cat>
          <c:val>
            <c:numRef>
              <c:f>Sheet1!$B$2:$B$5</c:f>
              <c:numCache>
                <c:formatCode>0</c:formatCode>
                <c:ptCount val="4"/>
                <c:pt idx="0">
                  <c:v>86.0</c:v>
                </c:pt>
                <c:pt idx="1">
                  <c:v>90.0</c:v>
                </c:pt>
                <c:pt idx="2">
                  <c:v>91.0</c:v>
                </c:pt>
                <c:pt idx="3">
                  <c:v>92.0</c:v>
                </c:pt>
              </c:numCache>
            </c:numRef>
          </c:val>
        </c:ser>
        <c:ser>
          <c:idx val="1"/>
          <c:order val="1"/>
          <c:tx>
            <c:v>blank</c:v>
          </c:tx>
          <c:spPr>
            <a:solidFill>
              <a:srgbClr val="434343"/>
            </a:solidFill>
            <a:ln w="12700">
              <a:solidFill>
                <a:srgbClr val="000000"/>
              </a:solidFill>
            </a:ln>
            <a:effectLst/>
            <a:scene3d>
              <a:camera prst="orthographicFront"/>
              <a:lightRig rig="threePt" dir="t"/>
            </a:scene3d>
            <a:sp3d>
              <a:bevelT/>
            </a:sp3d>
          </c:spPr>
          <c:invertIfNegative val="0"/>
          <c:dPt>
            <c:idx val="0"/>
            <c:invertIfNegative val="0"/>
            <c:bubble3D val="0"/>
            <c:spPr>
              <a:solidFill>
                <a:srgbClr val="44736D"/>
              </a:solidFill>
              <a:ln w="12700">
                <a:solidFill>
                  <a:srgbClr val="000000"/>
                </a:solidFill>
              </a:ln>
              <a:effectLst/>
              <a:scene3d>
                <a:camera prst="orthographicFront"/>
                <a:lightRig rig="threePt" dir="t"/>
              </a:scene3d>
              <a:sp3d>
                <a:bevelT/>
              </a:sp3d>
            </c:spPr>
          </c:dPt>
          <c:dPt>
            <c:idx val="1"/>
            <c:invertIfNegative val="0"/>
            <c:bubble3D val="0"/>
            <c:spPr>
              <a:solidFill>
                <a:srgbClr val="003A78"/>
              </a:solidFill>
              <a:ln w="12700">
                <a:solidFill>
                  <a:srgbClr val="000000"/>
                </a:solidFill>
              </a:ln>
              <a:effectLst/>
              <a:scene3d>
                <a:camera prst="orthographicFront"/>
                <a:lightRig rig="threePt" dir="t"/>
              </a:scene3d>
              <a:sp3d>
                <a:bevelT/>
              </a:sp3d>
            </c:spPr>
          </c:dPt>
          <c:dPt>
            <c:idx val="2"/>
            <c:invertIfNegative val="0"/>
            <c:bubble3D val="0"/>
            <c:spPr>
              <a:solidFill>
                <a:srgbClr val="718E25">
                  <a:lumMod val="75000"/>
                </a:srgbClr>
              </a:solidFill>
              <a:ln w="12700">
                <a:solidFill>
                  <a:srgbClr val="000000"/>
                </a:solidFill>
              </a:ln>
              <a:effectLst/>
              <a:scene3d>
                <a:camera prst="orthographicFront"/>
                <a:lightRig rig="threePt" dir="t"/>
              </a:scene3d>
              <a:sp3d>
                <a:bevelT/>
              </a:sp3d>
            </c:spPr>
          </c:dPt>
          <c:dPt>
            <c:idx val="3"/>
            <c:invertIfNegative val="0"/>
            <c:bubble3D val="0"/>
            <c:spPr>
              <a:solidFill>
                <a:srgbClr val="712626"/>
              </a:solidFill>
              <a:ln w="12700">
                <a:solidFill>
                  <a:srgbClr val="000000"/>
                </a:solidFill>
              </a:ln>
              <a:effectLst/>
              <a:scene3d>
                <a:camera prst="orthographicFront"/>
                <a:lightRig rig="threePt" dir="t"/>
              </a:scene3d>
              <a:sp3d>
                <a:bevelT/>
              </a:sp3d>
            </c:spPr>
          </c:dPt>
          <c:dLbls>
            <c:spPr>
              <a:solidFill>
                <a:srgbClr val="FFFFFF">
                  <a:alpha val="50000"/>
                </a:srgbClr>
              </a:solidFill>
            </c:spPr>
            <c:txPr>
              <a:bodyPr/>
              <a:lstStyle/>
              <a:p>
                <a:pPr>
                  <a:defRPr sz="1600"/>
                </a:pPr>
                <a:endParaRPr lang="en-US"/>
              </a:p>
            </c:txPr>
            <c:dLblPos val="inEnd"/>
            <c:showLegendKey val="0"/>
            <c:showVal val="1"/>
            <c:showCatName val="0"/>
            <c:showSerName val="0"/>
            <c:showPercent val="0"/>
            <c:showBubbleSize val="0"/>
            <c:showLeaderLines val="0"/>
          </c:dLbls>
          <c:cat>
            <c:strRef>
              <c:f>Sheet1!$A$2:$A$5</c:f>
              <c:strCache>
                <c:ptCount val="4"/>
                <c:pt idx="0">
                  <c:v>Gender</c:v>
                </c:pt>
                <c:pt idx="1">
                  <c:v>Age (Years)</c:v>
                </c:pt>
                <c:pt idx="2">
                  <c:v>HCV RNA</c:v>
                </c:pt>
                <c:pt idx="3">
                  <c:v>IL28B Genotype</c:v>
                </c:pt>
              </c:strCache>
            </c:strRef>
          </c:cat>
          <c:val>
            <c:numRef>
              <c:f>Sheet1!$C$2:$C$5</c:f>
              <c:numCache>
                <c:formatCode>0</c:formatCode>
                <c:ptCount val="4"/>
                <c:pt idx="0">
                  <c:v>94.0</c:v>
                </c:pt>
                <c:pt idx="1">
                  <c:v>70.0</c:v>
                </c:pt>
                <c:pt idx="2">
                  <c:v>88.0</c:v>
                </c:pt>
                <c:pt idx="3">
                  <c:v>87.0</c:v>
                </c:pt>
              </c:numCache>
            </c:numRef>
          </c:val>
        </c:ser>
        <c:dLbls>
          <c:showLegendKey val="0"/>
          <c:showVal val="1"/>
          <c:showCatName val="0"/>
          <c:showSerName val="0"/>
          <c:showPercent val="0"/>
          <c:showBubbleSize val="0"/>
        </c:dLbls>
        <c:gapWidth val="85"/>
        <c:axId val="1810526200"/>
        <c:axId val="1810522376"/>
      </c:barChart>
      <c:catAx>
        <c:axId val="1810526200"/>
        <c:scaling>
          <c:orientation val="minMax"/>
        </c:scaling>
        <c:delete val="0"/>
        <c:axPos val="b"/>
        <c:majorTickMark val="out"/>
        <c:minorTickMark val="none"/>
        <c:tickLblPos val="nextTo"/>
        <c:spPr>
          <a:ln w="19050" cap="flat" cmpd="sng" algn="ctr">
            <a:solidFill>
              <a:prstClr val="black"/>
            </a:solidFill>
            <a:prstDash val="solid"/>
            <a:round/>
            <a:headEnd type="none" w="med" len="med"/>
            <a:tailEnd type="none" w="med" len="med"/>
          </a:ln>
        </c:spPr>
        <c:txPr>
          <a:bodyPr/>
          <a:lstStyle/>
          <a:p>
            <a:pPr>
              <a:defRPr sz="1600" b="1" i="0">
                <a:latin typeface="Arial"/>
                <a:cs typeface="Arial"/>
              </a:defRPr>
            </a:pPr>
            <a:endParaRPr lang="en-US"/>
          </a:p>
        </c:txPr>
        <c:crossAx val="1810522376"/>
        <c:crosses val="autoZero"/>
        <c:auto val="1"/>
        <c:lblAlgn val="ctr"/>
        <c:lblOffset val="600"/>
        <c:tickLblSkip val="1"/>
        <c:tickMarkSkip val="1"/>
        <c:noMultiLvlLbl val="0"/>
      </c:catAx>
      <c:valAx>
        <c:axId val="1810522376"/>
        <c:scaling>
          <c:orientation val="minMax"/>
          <c:max val="100.0"/>
          <c:min val="0.0"/>
        </c:scaling>
        <c:delete val="0"/>
        <c:axPos val="l"/>
        <c:title>
          <c:tx>
            <c:rich>
              <a:bodyPr/>
              <a:lstStyle/>
              <a:p>
                <a:pPr>
                  <a:defRPr sz="1600">
                    <a:latin typeface="Arial"/>
                    <a:cs typeface="Arial"/>
                  </a:defRPr>
                </a:pPr>
                <a:r>
                  <a:rPr lang="en-US" sz="1600" dirty="0" smtClean="0">
                    <a:latin typeface="Arial"/>
                    <a:cs typeface="Arial"/>
                  </a:rPr>
                  <a:t>SVR12, %</a:t>
                </a:r>
                <a:endParaRPr lang="en-US" sz="1600" dirty="0">
                  <a:latin typeface="Arial"/>
                  <a:cs typeface="Arial"/>
                </a:endParaRPr>
              </a:p>
            </c:rich>
          </c:tx>
          <c:layout>
            <c:manualLayout>
              <c:xMode val="edge"/>
              <c:yMode val="edge"/>
              <c:x val="0.0129449838187702"/>
              <c:y val="0.290909090909091"/>
            </c:manualLayout>
          </c:layout>
          <c:overlay val="0"/>
        </c:title>
        <c:numFmt formatCode="0" sourceLinked="0"/>
        <c:majorTickMark val="out"/>
        <c:minorTickMark val="none"/>
        <c:tickLblPos val="nextTo"/>
        <c:spPr>
          <a:ln w="19050">
            <a:solidFill>
              <a:schemeClr val="tx1"/>
            </a:solidFill>
          </a:ln>
        </c:spPr>
        <c:txPr>
          <a:bodyPr/>
          <a:lstStyle/>
          <a:p>
            <a:pPr>
              <a:defRPr sz="1600"/>
            </a:pPr>
            <a:endParaRPr lang="en-US"/>
          </a:p>
        </c:txPr>
        <c:crossAx val="1810526200"/>
        <c:crosses val="autoZero"/>
        <c:crossBetween val="between"/>
        <c:majorUnit val="20.0"/>
        <c:minorUnit val="20.0"/>
      </c:valAx>
      <c:spPr>
        <a:solidFill>
          <a:srgbClr val="E6EBF2"/>
        </a:solidFill>
        <a:ln w="19050" cap="flat" cmpd="sng" algn="ctr">
          <a:solidFill>
            <a:srgbClr val="000000"/>
          </a:solidFill>
          <a:prstDash val="solid"/>
          <a:round/>
          <a:headEnd type="none" w="med" len="med"/>
          <a:tailEnd type="none" w="med" len="med"/>
        </a:ln>
        <a:effectLst/>
      </c:spPr>
    </c:plotArea>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800"/>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952701224847"/>
          <c:y val="0.121637930994787"/>
          <c:w val="0.876364829396325"/>
          <c:h val="0.748130143745128"/>
        </c:manualLayout>
      </c:layout>
      <c:barChart>
        <c:barDir val="col"/>
        <c:grouping val="clustered"/>
        <c:varyColors val="0"/>
        <c:ser>
          <c:idx val="0"/>
          <c:order val="0"/>
          <c:tx>
            <c:strRef>
              <c:f>Sheet1!$B$1</c:f>
              <c:strCache>
                <c:ptCount val="1"/>
              </c:strCache>
            </c:strRef>
          </c:tx>
          <c:spPr>
            <a:solidFill>
              <a:srgbClr val="59706D"/>
            </a:solidFill>
            <a:ln w="12700">
              <a:solidFill>
                <a:schemeClr val="tx1"/>
              </a:solidFill>
            </a:ln>
            <a:effectLst/>
            <a:scene3d>
              <a:camera prst="orthographicFront"/>
              <a:lightRig rig="threePt" dir="t"/>
            </a:scene3d>
            <a:sp3d>
              <a:bevelT/>
            </a:sp3d>
          </c:spPr>
          <c:invertIfNegative val="0"/>
          <c:dPt>
            <c:idx val="0"/>
            <c:invertIfNegative val="0"/>
            <c:bubble3D val="0"/>
          </c:dPt>
          <c:dPt>
            <c:idx val="1"/>
            <c:invertIfNegative val="0"/>
            <c:bubble3D val="0"/>
            <c:spPr>
              <a:solidFill>
                <a:srgbClr val="718E25"/>
              </a:solidFill>
              <a:ln w="12700">
                <a:solidFill>
                  <a:schemeClr val="tx1"/>
                </a:solidFill>
              </a:ln>
              <a:effectLst/>
              <a:scene3d>
                <a:camera prst="orthographicFront"/>
                <a:lightRig rig="threePt" dir="t"/>
              </a:scene3d>
              <a:sp3d>
                <a:bevelT/>
              </a:sp3d>
            </c:spPr>
          </c:dPt>
          <c:dPt>
            <c:idx val="2"/>
            <c:invertIfNegative val="0"/>
            <c:bubble3D val="0"/>
            <c:spPr>
              <a:solidFill>
                <a:srgbClr val="B59452">
                  <a:lumMod val="75000"/>
                </a:srgbClr>
              </a:solidFill>
              <a:ln w="12700">
                <a:solidFill>
                  <a:schemeClr val="tx1"/>
                </a:solidFill>
              </a:ln>
              <a:effectLst/>
              <a:scene3d>
                <a:camera prst="orthographicFront"/>
                <a:lightRig rig="threePt" dir="t"/>
              </a:scene3d>
              <a:sp3d>
                <a:bevelT/>
              </a:sp3d>
            </c:spPr>
          </c:dPt>
          <c:dLbls>
            <c:numFmt formatCode="0" sourceLinked="0"/>
            <c:spPr>
              <a:solidFill>
                <a:srgbClr val="FFFFFF">
                  <a:alpha val="50000"/>
                </a:srgbClr>
              </a:solidFill>
            </c:spPr>
            <c:txPr>
              <a:bodyPr/>
              <a:lstStyle/>
              <a:p>
                <a:pPr>
                  <a:defRPr sz="1800"/>
                </a:pPr>
                <a:endParaRPr lang="en-US"/>
              </a:p>
            </c:txPr>
            <c:dLblPos val="inEnd"/>
            <c:showLegendKey val="0"/>
            <c:showVal val="1"/>
            <c:showCatName val="0"/>
            <c:showSerName val="0"/>
            <c:showPercent val="0"/>
            <c:showBubbleSize val="0"/>
            <c:showLeaderLines val="0"/>
          </c:dLbls>
          <c:cat>
            <c:strRef>
              <c:f>Sheet1!$A$2:$A$4</c:f>
              <c:strCache>
                <c:ptCount val="3"/>
                <c:pt idx="0">
                  <c:v>All Patients</c:v>
                </c:pt>
                <c:pt idx="1">
                  <c:v>Treatment-naïve</c:v>
                </c:pt>
                <c:pt idx="2">
                  <c:v>Treatment-experienced</c:v>
                </c:pt>
              </c:strCache>
            </c:strRef>
          </c:cat>
          <c:val>
            <c:numRef>
              <c:f>Sheet1!$B$2:$B$4</c:f>
              <c:numCache>
                <c:formatCode>0.0</c:formatCode>
                <c:ptCount val="3"/>
                <c:pt idx="0">
                  <c:v>88.8</c:v>
                </c:pt>
                <c:pt idx="1">
                  <c:v>90.1</c:v>
                </c:pt>
                <c:pt idx="2">
                  <c:v>86.3</c:v>
                </c:pt>
              </c:numCache>
            </c:numRef>
          </c:val>
        </c:ser>
        <c:dLbls>
          <c:showLegendKey val="0"/>
          <c:showVal val="1"/>
          <c:showCatName val="0"/>
          <c:showSerName val="0"/>
          <c:showPercent val="0"/>
          <c:showBubbleSize val="0"/>
        </c:dLbls>
        <c:gapWidth val="85"/>
        <c:axId val="1810291032"/>
        <c:axId val="1810262920"/>
      </c:barChart>
      <c:catAx>
        <c:axId val="1810291032"/>
        <c:scaling>
          <c:orientation val="minMax"/>
        </c:scaling>
        <c:delete val="0"/>
        <c:axPos val="b"/>
        <c:majorTickMark val="out"/>
        <c:minorTickMark val="none"/>
        <c:tickLblPos val="nextTo"/>
        <c:spPr>
          <a:ln w="19050" cap="flat" cmpd="sng" algn="ctr">
            <a:solidFill>
              <a:prstClr val="black"/>
            </a:solidFill>
            <a:prstDash val="solid"/>
            <a:round/>
            <a:headEnd type="none" w="med" len="med"/>
            <a:tailEnd type="none" w="med" len="med"/>
          </a:ln>
        </c:spPr>
        <c:txPr>
          <a:bodyPr/>
          <a:lstStyle/>
          <a:p>
            <a:pPr>
              <a:defRPr sz="1600" b="1" i="0">
                <a:latin typeface="Arial"/>
                <a:cs typeface="Arial"/>
              </a:defRPr>
            </a:pPr>
            <a:endParaRPr lang="en-US"/>
          </a:p>
        </c:txPr>
        <c:crossAx val="1810262920"/>
        <c:crosses val="autoZero"/>
        <c:auto val="1"/>
        <c:lblAlgn val="ctr"/>
        <c:lblOffset val="10"/>
        <c:tickLblSkip val="1"/>
        <c:tickMarkSkip val="1"/>
        <c:noMultiLvlLbl val="0"/>
      </c:catAx>
      <c:valAx>
        <c:axId val="1810262920"/>
        <c:scaling>
          <c:orientation val="minMax"/>
          <c:max val="100.0"/>
          <c:min val="0.0"/>
        </c:scaling>
        <c:delete val="0"/>
        <c:axPos val="l"/>
        <c:title>
          <c:tx>
            <c:rich>
              <a:bodyPr/>
              <a:lstStyle/>
              <a:p>
                <a:pPr>
                  <a:defRPr sz="1600">
                    <a:latin typeface="Arial"/>
                    <a:cs typeface="Arial"/>
                  </a:defRPr>
                </a:pPr>
                <a:r>
                  <a:rPr lang="en-US" sz="1600" dirty="0" smtClean="0">
                    <a:latin typeface="Arial"/>
                    <a:cs typeface="Arial"/>
                  </a:rPr>
                  <a:t>(</a:t>
                </a:r>
                <a:r>
                  <a:rPr lang="en-US" sz="1600" dirty="0">
                    <a:latin typeface="Arial"/>
                    <a:cs typeface="Arial"/>
                  </a:rPr>
                  <a:t>%</a:t>
                </a:r>
                <a:r>
                  <a:rPr lang="en-US" sz="1600" dirty="0" smtClean="0">
                    <a:latin typeface="Arial"/>
                    <a:cs typeface="Arial"/>
                  </a:rPr>
                  <a:t>) with SVR12</a:t>
                </a:r>
                <a:endParaRPr lang="en-US" sz="1600" dirty="0">
                  <a:latin typeface="Arial"/>
                  <a:cs typeface="Arial"/>
                </a:endParaRPr>
              </a:p>
            </c:rich>
          </c:tx>
          <c:layout>
            <c:manualLayout>
              <c:xMode val="edge"/>
              <c:yMode val="edge"/>
              <c:x val="0.00161812297734628"/>
              <c:y val="0.3"/>
            </c:manualLayout>
          </c:layout>
          <c:overlay val="0"/>
        </c:title>
        <c:numFmt formatCode="0" sourceLinked="0"/>
        <c:majorTickMark val="out"/>
        <c:minorTickMark val="none"/>
        <c:tickLblPos val="nextTo"/>
        <c:spPr>
          <a:ln w="19050">
            <a:solidFill>
              <a:schemeClr val="tx1"/>
            </a:solidFill>
          </a:ln>
        </c:spPr>
        <c:txPr>
          <a:bodyPr/>
          <a:lstStyle/>
          <a:p>
            <a:pPr>
              <a:defRPr sz="1600"/>
            </a:pPr>
            <a:endParaRPr lang="en-US"/>
          </a:p>
        </c:txPr>
        <c:crossAx val="1810291032"/>
        <c:crosses val="autoZero"/>
        <c:crossBetween val="between"/>
        <c:majorUnit val="20.0"/>
        <c:minorUnit val="20.0"/>
      </c:valAx>
      <c:spPr>
        <a:solidFill>
          <a:srgbClr val="E6EBF2"/>
        </a:solidFill>
        <a:ln w="19050" cap="flat" cmpd="sng" algn="ctr">
          <a:solidFill>
            <a:srgbClr val="000000"/>
          </a:solidFill>
          <a:prstDash val="solid"/>
          <a:round/>
          <a:headEnd type="none" w="med" len="med"/>
          <a:tailEnd type="none" w="med" len="med"/>
        </a:ln>
        <a:effectLst/>
      </c:spPr>
    </c:plotArea>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800"/>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952701224847"/>
          <c:y val="0.121637930994787"/>
          <c:w val="0.876364829396325"/>
          <c:h val="0.748130143745128"/>
        </c:manualLayout>
      </c:layout>
      <c:barChart>
        <c:barDir val="col"/>
        <c:grouping val="clustered"/>
        <c:varyColors val="0"/>
        <c:ser>
          <c:idx val="0"/>
          <c:order val="0"/>
          <c:tx>
            <c:strRef>
              <c:f>Sheet1!$B$1</c:f>
              <c:strCache>
                <c:ptCount val="1"/>
                <c:pt idx="0">
                  <c:v>No cirrhosis</c:v>
                </c:pt>
              </c:strCache>
            </c:strRef>
          </c:tx>
          <c:spPr>
            <a:solidFill>
              <a:srgbClr val="59706D"/>
            </a:solidFill>
            <a:ln w="12700">
              <a:solidFill>
                <a:schemeClr val="tx1"/>
              </a:solidFill>
            </a:ln>
            <a:effectLst/>
            <a:scene3d>
              <a:camera prst="orthographicFront"/>
              <a:lightRig rig="threePt" dir="t"/>
            </a:scene3d>
            <a:sp3d>
              <a:bevelT/>
            </a:sp3d>
          </c:spPr>
          <c:invertIfNegative val="0"/>
          <c:dPt>
            <c:idx val="0"/>
            <c:invertIfNegative val="0"/>
            <c:bubble3D val="0"/>
          </c:dPt>
          <c:dPt>
            <c:idx val="1"/>
            <c:invertIfNegative val="0"/>
            <c:bubble3D val="0"/>
          </c:dPt>
          <c:dPt>
            <c:idx val="2"/>
            <c:invertIfNegative val="0"/>
            <c:bubble3D val="0"/>
          </c:dPt>
          <c:dLbls>
            <c:spPr>
              <a:solidFill>
                <a:srgbClr val="FFFFFF">
                  <a:alpha val="50000"/>
                </a:srgbClr>
              </a:solidFill>
            </c:spPr>
            <c:txPr>
              <a:bodyPr/>
              <a:lstStyle/>
              <a:p>
                <a:pPr>
                  <a:defRPr sz="1600"/>
                </a:pPr>
                <a:endParaRPr lang="en-US"/>
              </a:p>
            </c:txPr>
            <c:dLblPos val="inEnd"/>
            <c:showLegendKey val="0"/>
            <c:showVal val="1"/>
            <c:showCatName val="0"/>
            <c:showSerName val="0"/>
            <c:showPercent val="0"/>
            <c:showBubbleSize val="0"/>
            <c:showLeaderLines val="0"/>
          </c:dLbls>
          <c:cat>
            <c:strRef>
              <c:f>Sheet1!$A$2:$A$4</c:f>
              <c:strCache>
                <c:ptCount val="3"/>
                <c:pt idx="0">
                  <c:v>All Patients</c:v>
                </c:pt>
                <c:pt idx="1">
                  <c:v>Treatment-naïve</c:v>
                </c:pt>
                <c:pt idx="2">
                  <c:v>Treatment-experienced</c:v>
                </c:pt>
              </c:strCache>
            </c:strRef>
          </c:cat>
          <c:val>
            <c:numRef>
              <c:f>Sheet1!$B$2:$B$4</c:f>
              <c:numCache>
                <c:formatCode>0</c:formatCode>
                <c:ptCount val="3"/>
                <c:pt idx="0">
                  <c:v>96.0</c:v>
                </c:pt>
                <c:pt idx="1">
                  <c:v>97.0</c:v>
                </c:pt>
                <c:pt idx="2">
                  <c:v>94.0</c:v>
                </c:pt>
              </c:numCache>
            </c:numRef>
          </c:val>
        </c:ser>
        <c:ser>
          <c:idx val="1"/>
          <c:order val="1"/>
          <c:tx>
            <c:v>Cirrhosis</c:v>
          </c:tx>
          <c:spPr>
            <a:solidFill>
              <a:srgbClr val="B59452">
                <a:lumMod val="50000"/>
              </a:srgbClr>
            </a:solidFill>
            <a:ln w="12700">
              <a:solidFill>
                <a:srgbClr val="000000"/>
              </a:solidFill>
            </a:ln>
            <a:effectLst/>
            <a:scene3d>
              <a:camera prst="orthographicFront"/>
              <a:lightRig rig="threePt" dir="t"/>
            </a:scene3d>
            <a:sp3d>
              <a:bevelT/>
            </a:sp3d>
          </c:spPr>
          <c:invertIfNegative val="0"/>
          <c:dLbls>
            <c:spPr>
              <a:solidFill>
                <a:srgbClr val="FFFFFF">
                  <a:alpha val="50000"/>
                </a:srgbClr>
              </a:solidFill>
            </c:spPr>
            <c:txPr>
              <a:bodyPr/>
              <a:lstStyle/>
              <a:p>
                <a:pPr>
                  <a:defRPr sz="1600"/>
                </a:pPr>
                <a:endParaRPr lang="en-US"/>
              </a:p>
            </c:txPr>
            <c:dLblPos val="inEnd"/>
            <c:showLegendKey val="0"/>
            <c:showVal val="1"/>
            <c:showCatName val="0"/>
            <c:showSerName val="0"/>
            <c:showPercent val="0"/>
            <c:showBubbleSize val="0"/>
            <c:showLeaderLines val="0"/>
          </c:dLbls>
          <c:cat>
            <c:strRef>
              <c:f>Sheet1!$A$2:$A$4</c:f>
              <c:strCache>
                <c:ptCount val="3"/>
                <c:pt idx="0">
                  <c:v>All Patients</c:v>
                </c:pt>
                <c:pt idx="1">
                  <c:v>Treatment-naïve</c:v>
                </c:pt>
                <c:pt idx="2">
                  <c:v>Treatment-experienced</c:v>
                </c:pt>
              </c:strCache>
            </c:strRef>
          </c:cat>
          <c:val>
            <c:numRef>
              <c:f>Sheet1!$C$2:$C$4</c:f>
              <c:numCache>
                <c:formatCode>0</c:formatCode>
                <c:ptCount val="3"/>
                <c:pt idx="0">
                  <c:v>63.0</c:v>
                </c:pt>
                <c:pt idx="1">
                  <c:v>58.0</c:v>
                </c:pt>
                <c:pt idx="2">
                  <c:v>69.0</c:v>
                </c:pt>
              </c:numCache>
            </c:numRef>
          </c:val>
        </c:ser>
        <c:dLbls>
          <c:showLegendKey val="0"/>
          <c:showVal val="1"/>
          <c:showCatName val="0"/>
          <c:showSerName val="0"/>
          <c:showPercent val="0"/>
          <c:showBubbleSize val="0"/>
        </c:dLbls>
        <c:gapWidth val="85"/>
        <c:axId val="1810133448"/>
        <c:axId val="1810125112"/>
      </c:barChart>
      <c:catAx>
        <c:axId val="1810133448"/>
        <c:scaling>
          <c:orientation val="minMax"/>
        </c:scaling>
        <c:delete val="0"/>
        <c:axPos val="b"/>
        <c:majorTickMark val="out"/>
        <c:minorTickMark val="none"/>
        <c:tickLblPos val="nextTo"/>
        <c:spPr>
          <a:ln w="19050" cap="flat" cmpd="sng" algn="ctr">
            <a:solidFill>
              <a:prstClr val="black"/>
            </a:solidFill>
            <a:prstDash val="solid"/>
            <a:round/>
            <a:headEnd type="none" w="med" len="med"/>
            <a:tailEnd type="none" w="med" len="med"/>
          </a:ln>
        </c:spPr>
        <c:txPr>
          <a:bodyPr/>
          <a:lstStyle/>
          <a:p>
            <a:pPr>
              <a:defRPr sz="1600" b="1" i="0">
                <a:latin typeface="Arial"/>
                <a:cs typeface="Arial"/>
              </a:defRPr>
            </a:pPr>
            <a:endParaRPr lang="en-US"/>
          </a:p>
        </c:txPr>
        <c:crossAx val="1810125112"/>
        <c:crosses val="autoZero"/>
        <c:auto val="1"/>
        <c:lblAlgn val="ctr"/>
        <c:lblOffset val="10"/>
        <c:tickLblSkip val="1"/>
        <c:tickMarkSkip val="1"/>
        <c:noMultiLvlLbl val="0"/>
      </c:catAx>
      <c:valAx>
        <c:axId val="1810125112"/>
        <c:scaling>
          <c:orientation val="minMax"/>
          <c:max val="100.0"/>
          <c:min val="0.0"/>
        </c:scaling>
        <c:delete val="0"/>
        <c:axPos val="l"/>
        <c:title>
          <c:tx>
            <c:rich>
              <a:bodyPr/>
              <a:lstStyle/>
              <a:p>
                <a:pPr>
                  <a:defRPr sz="1600">
                    <a:latin typeface="Arial"/>
                    <a:cs typeface="Arial"/>
                  </a:defRPr>
                </a:pPr>
                <a:r>
                  <a:rPr lang="en-US" sz="1600" dirty="0" smtClean="0">
                    <a:latin typeface="Arial"/>
                    <a:cs typeface="Arial"/>
                  </a:rPr>
                  <a:t>(</a:t>
                </a:r>
                <a:r>
                  <a:rPr lang="en-US" sz="1600" dirty="0">
                    <a:latin typeface="Arial"/>
                    <a:cs typeface="Arial"/>
                  </a:rPr>
                  <a:t>%</a:t>
                </a:r>
                <a:r>
                  <a:rPr lang="en-US" sz="1600" dirty="0" smtClean="0">
                    <a:latin typeface="Arial"/>
                    <a:cs typeface="Arial"/>
                  </a:rPr>
                  <a:t>) with SVR12</a:t>
                </a:r>
                <a:endParaRPr lang="en-US" sz="1600" dirty="0">
                  <a:latin typeface="Arial"/>
                  <a:cs typeface="Arial"/>
                </a:endParaRPr>
              </a:p>
            </c:rich>
          </c:tx>
          <c:layout>
            <c:manualLayout>
              <c:xMode val="edge"/>
              <c:yMode val="edge"/>
              <c:x val="0.00161812297734628"/>
              <c:y val="0.3"/>
            </c:manualLayout>
          </c:layout>
          <c:overlay val="0"/>
        </c:title>
        <c:numFmt formatCode="0" sourceLinked="0"/>
        <c:majorTickMark val="out"/>
        <c:minorTickMark val="none"/>
        <c:tickLblPos val="nextTo"/>
        <c:spPr>
          <a:ln w="19050">
            <a:solidFill>
              <a:schemeClr val="tx1"/>
            </a:solidFill>
          </a:ln>
        </c:spPr>
        <c:txPr>
          <a:bodyPr/>
          <a:lstStyle/>
          <a:p>
            <a:pPr>
              <a:defRPr sz="1600"/>
            </a:pPr>
            <a:endParaRPr lang="en-US"/>
          </a:p>
        </c:txPr>
        <c:crossAx val="1810133448"/>
        <c:crosses val="autoZero"/>
        <c:crossBetween val="between"/>
        <c:majorUnit val="20.0"/>
        <c:minorUnit val="20.0"/>
      </c:valAx>
      <c:spPr>
        <a:solidFill>
          <a:srgbClr val="E6EBF2"/>
        </a:solidFill>
        <a:ln w="19050" cap="flat" cmpd="sng" algn="ctr">
          <a:solidFill>
            <a:srgbClr val="000000"/>
          </a:solidFill>
          <a:prstDash val="solid"/>
          <a:round/>
          <a:headEnd type="none" w="med" len="med"/>
          <a:tailEnd type="none" w="med" len="med"/>
        </a:ln>
        <a:effectLst/>
      </c:spPr>
    </c:plotArea>
    <c:legend>
      <c:legendPos val="t"/>
      <c:layout>
        <c:manualLayout>
          <c:xMode val="edge"/>
          <c:yMode val="edge"/>
          <c:x val="0.585848431567413"/>
          <c:y val="0.0272727272727273"/>
          <c:w val="0.399455571694315"/>
          <c:h val="0.081576292391505"/>
        </c:manualLayout>
      </c:layout>
      <c:overlay val="0"/>
      <c:spPr>
        <a:noFill/>
        <a:ln>
          <a:noFill/>
        </a:ln>
      </c:spPr>
    </c:legend>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800"/>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3334607445914"/>
          <c:y val="0.0549713672154617"/>
          <c:w val="0.876364829396325"/>
          <c:h val="0.784493676926748"/>
        </c:manualLayout>
      </c:layout>
      <c:barChart>
        <c:barDir val="col"/>
        <c:grouping val="clustered"/>
        <c:varyColors val="0"/>
        <c:ser>
          <c:idx val="0"/>
          <c:order val="0"/>
          <c:tx>
            <c:strRef>
              <c:f>Sheet1!$B$1</c:f>
              <c:strCache>
                <c:ptCount val="1"/>
              </c:strCache>
            </c:strRef>
          </c:tx>
          <c:spPr>
            <a:solidFill>
              <a:srgbClr val="59706D"/>
            </a:solidFill>
            <a:ln w="12700">
              <a:solidFill>
                <a:schemeClr val="tx1"/>
              </a:solidFill>
            </a:ln>
            <a:effectLst/>
            <a:scene3d>
              <a:camera prst="orthographicFront"/>
              <a:lightRig rig="threePt" dir="t"/>
            </a:scene3d>
            <a:sp3d>
              <a:bevelT/>
            </a:sp3d>
          </c:spPr>
          <c:invertIfNegative val="0"/>
          <c:dPt>
            <c:idx val="0"/>
            <c:invertIfNegative val="0"/>
            <c:bubble3D val="0"/>
          </c:dPt>
          <c:dPt>
            <c:idx val="1"/>
            <c:invertIfNegative val="0"/>
            <c:bubble3D val="0"/>
            <c:spPr>
              <a:solidFill>
                <a:srgbClr val="326496"/>
              </a:solidFill>
              <a:ln w="12700">
                <a:solidFill>
                  <a:schemeClr val="tx1"/>
                </a:solidFill>
              </a:ln>
              <a:effectLst/>
              <a:scene3d>
                <a:camera prst="orthographicFront"/>
                <a:lightRig rig="threePt" dir="t"/>
              </a:scene3d>
              <a:sp3d>
                <a:bevelT/>
              </a:sp3d>
            </c:spPr>
          </c:dPt>
          <c:dPt>
            <c:idx val="2"/>
            <c:invertIfNegative val="0"/>
            <c:bubble3D val="0"/>
            <c:spPr>
              <a:solidFill>
                <a:srgbClr val="6E4B7D"/>
              </a:solidFill>
              <a:ln w="12700">
                <a:solidFill>
                  <a:schemeClr val="tx1"/>
                </a:solidFill>
              </a:ln>
              <a:effectLst/>
              <a:scene3d>
                <a:camera prst="orthographicFront"/>
                <a:lightRig rig="threePt" dir="t"/>
              </a:scene3d>
              <a:sp3d>
                <a:bevelT/>
              </a:sp3d>
            </c:spPr>
          </c:dPt>
          <c:dLbls>
            <c:numFmt formatCode="0" sourceLinked="0"/>
            <c:spPr>
              <a:solidFill>
                <a:srgbClr val="FFFFFF">
                  <a:alpha val="50000"/>
                </a:srgbClr>
              </a:solidFill>
            </c:spPr>
            <c:txPr>
              <a:bodyPr/>
              <a:lstStyle/>
              <a:p>
                <a:pPr>
                  <a:defRPr sz="1600"/>
                </a:pPr>
                <a:endParaRPr lang="en-US"/>
              </a:p>
            </c:txPr>
            <c:dLblPos val="inEnd"/>
            <c:showLegendKey val="0"/>
            <c:showVal val="1"/>
            <c:showCatName val="0"/>
            <c:showSerName val="0"/>
            <c:showPercent val="0"/>
            <c:showBubbleSize val="0"/>
            <c:showLeaderLines val="0"/>
          </c:dLbls>
          <c:cat>
            <c:strRef>
              <c:f>Sheet1!$A$2:$A$4</c:f>
              <c:strCache>
                <c:ptCount val="3"/>
                <c:pt idx="0">
                  <c:v>All Patients</c:v>
                </c:pt>
                <c:pt idx="1">
                  <c:v>12 weeks</c:v>
                </c:pt>
                <c:pt idx="2">
                  <c:v>16 weeks</c:v>
                </c:pt>
              </c:strCache>
            </c:strRef>
          </c:cat>
          <c:val>
            <c:numRef>
              <c:f>Sheet1!$B$2:$B$4</c:f>
              <c:numCache>
                <c:formatCode>0.0</c:formatCode>
                <c:ptCount val="3"/>
                <c:pt idx="0">
                  <c:v>90.0</c:v>
                </c:pt>
                <c:pt idx="1">
                  <c:v>88.0</c:v>
                </c:pt>
                <c:pt idx="2">
                  <c:v>92.0</c:v>
                </c:pt>
              </c:numCache>
            </c:numRef>
          </c:val>
        </c:ser>
        <c:dLbls>
          <c:showLegendKey val="0"/>
          <c:showVal val="1"/>
          <c:showCatName val="0"/>
          <c:showSerName val="0"/>
          <c:showPercent val="0"/>
          <c:showBubbleSize val="0"/>
        </c:dLbls>
        <c:gapWidth val="85"/>
        <c:axId val="2053154072"/>
        <c:axId val="-2050003976"/>
      </c:barChart>
      <c:catAx>
        <c:axId val="2053154072"/>
        <c:scaling>
          <c:orientation val="minMax"/>
        </c:scaling>
        <c:delete val="0"/>
        <c:axPos val="b"/>
        <c:majorTickMark val="out"/>
        <c:minorTickMark val="none"/>
        <c:tickLblPos val="nextTo"/>
        <c:spPr>
          <a:ln w="19050" cap="flat" cmpd="sng" algn="ctr">
            <a:solidFill>
              <a:prstClr val="black"/>
            </a:solidFill>
            <a:prstDash val="solid"/>
            <a:round/>
            <a:headEnd type="none" w="med" len="med"/>
            <a:tailEnd type="none" w="med" len="med"/>
          </a:ln>
        </c:spPr>
        <c:txPr>
          <a:bodyPr/>
          <a:lstStyle/>
          <a:p>
            <a:pPr>
              <a:defRPr sz="1600" b="1" i="0">
                <a:latin typeface="Arial"/>
                <a:cs typeface="Arial"/>
              </a:defRPr>
            </a:pPr>
            <a:endParaRPr lang="en-US"/>
          </a:p>
        </c:txPr>
        <c:crossAx val="-2050003976"/>
        <c:crosses val="autoZero"/>
        <c:auto val="1"/>
        <c:lblAlgn val="ctr"/>
        <c:lblOffset val="10"/>
        <c:tickLblSkip val="1"/>
        <c:tickMarkSkip val="1"/>
        <c:noMultiLvlLbl val="0"/>
      </c:catAx>
      <c:valAx>
        <c:axId val="-2050003976"/>
        <c:scaling>
          <c:orientation val="minMax"/>
          <c:max val="100.0"/>
          <c:min val="0.0"/>
        </c:scaling>
        <c:delete val="0"/>
        <c:axPos val="l"/>
        <c:title>
          <c:tx>
            <c:rich>
              <a:bodyPr/>
              <a:lstStyle/>
              <a:p>
                <a:pPr>
                  <a:defRPr sz="1600">
                    <a:latin typeface="Arial"/>
                    <a:cs typeface="Arial"/>
                  </a:defRPr>
                </a:pPr>
                <a:r>
                  <a:rPr lang="en-US" sz="1600" dirty="0" smtClean="0">
                    <a:latin typeface="Arial"/>
                    <a:cs typeface="Arial"/>
                  </a:rPr>
                  <a:t>(</a:t>
                </a:r>
                <a:r>
                  <a:rPr lang="en-US" sz="1600" dirty="0">
                    <a:latin typeface="Arial"/>
                    <a:cs typeface="Arial"/>
                  </a:rPr>
                  <a:t>%</a:t>
                </a:r>
                <a:r>
                  <a:rPr lang="en-US" sz="1600" dirty="0" smtClean="0">
                    <a:latin typeface="Arial"/>
                    <a:cs typeface="Arial"/>
                  </a:rPr>
                  <a:t>) with SVR12</a:t>
                </a:r>
                <a:endParaRPr lang="en-US" sz="1600" dirty="0">
                  <a:latin typeface="Arial"/>
                  <a:cs typeface="Arial"/>
                </a:endParaRPr>
              </a:p>
            </c:rich>
          </c:tx>
          <c:layout>
            <c:manualLayout>
              <c:xMode val="edge"/>
              <c:yMode val="edge"/>
              <c:x val="0.00161812297734628"/>
              <c:y val="0.3"/>
            </c:manualLayout>
          </c:layout>
          <c:overlay val="0"/>
        </c:title>
        <c:numFmt formatCode="0" sourceLinked="0"/>
        <c:majorTickMark val="out"/>
        <c:minorTickMark val="none"/>
        <c:tickLblPos val="nextTo"/>
        <c:spPr>
          <a:ln w="19050">
            <a:solidFill>
              <a:schemeClr val="tx1"/>
            </a:solidFill>
          </a:ln>
        </c:spPr>
        <c:txPr>
          <a:bodyPr/>
          <a:lstStyle/>
          <a:p>
            <a:pPr>
              <a:defRPr sz="1600"/>
            </a:pPr>
            <a:endParaRPr lang="en-US"/>
          </a:p>
        </c:txPr>
        <c:crossAx val="2053154072"/>
        <c:crosses val="autoZero"/>
        <c:crossBetween val="between"/>
        <c:majorUnit val="20.0"/>
        <c:minorUnit val="20.0"/>
      </c:valAx>
      <c:spPr>
        <a:solidFill>
          <a:srgbClr val="E6EBF2"/>
        </a:solidFill>
        <a:ln w="19050" cap="flat" cmpd="sng" algn="ctr">
          <a:solidFill>
            <a:srgbClr val="000000"/>
          </a:solidFill>
          <a:prstDash val="solid"/>
          <a:round/>
          <a:headEnd type="none" w="med" len="med"/>
          <a:tailEnd type="none" w="med" len="med"/>
        </a:ln>
        <a:effectLst/>
      </c:spPr>
    </c:plotArea>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800"/>
      </a:pPr>
      <a:endParaRPr lang="en-US"/>
    </a:p>
  </c:txPr>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0.17273</cdr:x>
      <cdr:y>0.60764</cdr:y>
    </cdr:from>
    <cdr:to>
      <cdr:x>0.27195</cdr:x>
      <cdr:y>0.69445</cdr:y>
    </cdr:to>
    <cdr:sp macro="" textlink="">
      <cdr:nvSpPr>
        <cdr:cNvPr id="4" name="Rectangle 3"/>
        <cdr:cNvSpPr/>
      </cdr:nvSpPr>
      <cdr:spPr>
        <a:xfrm xmlns:a="http://schemas.openxmlformats.org/drawingml/2006/main">
          <a:off x="1447800" y="2667000"/>
          <a:ext cx="831667" cy="381000"/>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defPPr>
            <a:defRPr lang="en-US"/>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457200" rtl="0" eaLnBrk="1" latinLnBrk="0" hangingPunct="1">
            <a:defRPr sz="2400" kern="1200">
              <a:solidFill>
                <a:schemeClr val="lt1"/>
              </a:solidFill>
              <a:latin typeface="+mn-lt"/>
              <a:ea typeface="+mn-ea"/>
              <a:cs typeface="+mn-cs"/>
            </a:defRPr>
          </a:lvl6pPr>
          <a:lvl7pPr marL="2743200" algn="l" defTabSz="457200" rtl="0" eaLnBrk="1" latinLnBrk="0" hangingPunct="1">
            <a:defRPr sz="2400" kern="1200">
              <a:solidFill>
                <a:schemeClr val="lt1"/>
              </a:solidFill>
              <a:latin typeface="+mn-lt"/>
              <a:ea typeface="+mn-ea"/>
              <a:cs typeface="+mn-cs"/>
            </a:defRPr>
          </a:lvl7pPr>
          <a:lvl8pPr marL="3200400" algn="l" defTabSz="457200" rtl="0" eaLnBrk="1" latinLnBrk="0" hangingPunct="1">
            <a:defRPr sz="2400" kern="1200">
              <a:solidFill>
                <a:schemeClr val="lt1"/>
              </a:solidFill>
              <a:latin typeface="+mn-lt"/>
              <a:ea typeface="+mn-ea"/>
              <a:cs typeface="+mn-cs"/>
            </a:defRPr>
          </a:lvl8pPr>
          <a:lvl9pPr marL="3657600" algn="l" defTabSz="457200" rtl="0" eaLnBrk="1" latinLnBrk="0" hangingPunct="1">
            <a:defRPr sz="2400" kern="1200">
              <a:solidFill>
                <a:schemeClr val="lt1"/>
              </a:solidFill>
              <a:latin typeface="+mn-lt"/>
              <a:ea typeface="+mn-ea"/>
              <a:cs typeface="+mn-cs"/>
            </a:defRPr>
          </a:lvl9pPr>
        </a:lstStyle>
        <a:p xmlns:a="http://schemas.openxmlformats.org/drawingml/2006/main">
          <a:pPr algn="ctr"/>
          <a:r>
            <a:rPr lang="en-US" sz="1400" dirty="0" smtClean="0">
              <a:solidFill>
                <a:schemeClr val="bg1"/>
              </a:solidFill>
            </a:rPr>
            <a:t>53/57</a:t>
          </a:r>
          <a:endParaRPr lang="en-US" sz="1400" dirty="0">
            <a:solidFill>
              <a:schemeClr val="bg1"/>
            </a:solidFill>
          </a:endParaRPr>
        </a:p>
      </cdr:txBody>
    </cdr:sp>
  </cdr:relSizeAnchor>
  <cdr:relSizeAnchor xmlns:cdr="http://schemas.openxmlformats.org/drawingml/2006/chartDrawing">
    <cdr:from>
      <cdr:x>0.39091</cdr:x>
      <cdr:y>0.60764</cdr:y>
    </cdr:from>
    <cdr:to>
      <cdr:x>0.49013</cdr:x>
      <cdr:y>0.69445</cdr:y>
    </cdr:to>
    <cdr:sp macro="" textlink="">
      <cdr:nvSpPr>
        <cdr:cNvPr id="5" name="Rectangle 4"/>
        <cdr:cNvSpPr/>
      </cdr:nvSpPr>
      <cdr:spPr>
        <a:xfrm xmlns:a="http://schemas.openxmlformats.org/drawingml/2006/main">
          <a:off x="3276600" y="2667000"/>
          <a:ext cx="831667" cy="381000"/>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defPPr>
            <a:defRPr lang="en-US"/>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457200" rtl="0" eaLnBrk="1" latinLnBrk="0" hangingPunct="1">
            <a:defRPr sz="2400" kern="1200">
              <a:solidFill>
                <a:schemeClr val="lt1"/>
              </a:solidFill>
              <a:latin typeface="+mn-lt"/>
              <a:ea typeface="+mn-ea"/>
              <a:cs typeface="+mn-cs"/>
            </a:defRPr>
          </a:lvl6pPr>
          <a:lvl7pPr marL="2743200" algn="l" defTabSz="457200" rtl="0" eaLnBrk="1" latinLnBrk="0" hangingPunct="1">
            <a:defRPr sz="2400" kern="1200">
              <a:solidFill>
                <a:schemeClr val="lt1"/>
              </a:solidFill>
              <a:latin typeface="+mn-lt"/>
              <a:ea typeface="+mn-ea"/>
              <a:cs typeface="+mn-cs"/>
            </a:defRPr>
          </a:lvl7pPr>
          <a:lvl8pPr marL="3200400" algn="l" defTabSz="457200" rtl="0" eaLnBrk="1" latinLnBrk="0" hangingPunct="1">
            <a:defRPr sz="2400" kern="1200">
              <a:solidFill>
                <a:schemeClr val="lt1"/>
              </a:solidFill>
              <a:latin typeface="+mn-lt"/>
              <a:ea typeface="+mn-ea"/>
              <a:cs typeface="+mn-cs"/>
            </a:defRPr>
          </a:lvl8pPr>
          <a:lvl9pPr marL="3657600" algn="l" defTabSz="457200" rtl="0" eaLnBrk="1" latinLnBrk="0" hangingPunct="1">
            <a:defRPr sz="2400" kern="1200">
              <a:solidFill>
                <a:schemeClr val="lt1"/>
              </a:solidFill>
              <a:latin typeface="+mn-lt"/>
              <a:ea typeface="+mn-ea"/>
              <a:cs typeface="+mn-cs"/>
            </a:defRPr>
          </a:lvl9pPr>
        </a:lstStyle>
        <a:p xmlns:a="http://schemas.openxmlformats.org/drawingml/2006/main">
          <a:pPr algn="ctr"/>
          <a:r>
            <a:rPr lang="en-US" sz="1400" dirty="0" smtClean="0">
              <a:solidFill>
                <a:schemeClr val="bg1"/>
              </a:solidFill>
            </a:rPr>
            <a:t>54/55</a:t>
          </a:r>
          <a:endParaRPr lang="en-US" sz="1400" dirty="0">
            <a:solidFill>
              <a:schemeClr val="bg1"/>
            </a:solidFill>
          </a:endParaRPr>
        </a:p>
      </cdr:txBody>
    </cdr:sp>
  </cdr:relSizeAnchor>
  <cdr:relSizeAnchor xmlns:cdr="http://schemas.openxmlformats.org/drawingml/2006/chartDrawing">
    <cdr:from>
      <cdr:x>0.60909</cdr:x>
      <cdr:y>0.60764</cdr:y>
    </cdr:from>
    <cdr:to>
      <cdr:x>0.70831</cdr:x>
      <cdr:y>0.69445</cdr:y>
    </cdr:to>
    <cdr:sp macro="" textlink="">
      <cdr:nvSpPr>
        <cdr:cNvPr id="6" name="Rectangle 5"/>
        <cdr:cNvSpPr/>
      </cdr:nvSpPr>
      <cdr:spPr>
        <a:xfrm xmlns:a="http://schemas.openxmlformats.org/drawingml/2006/main">
          <a:off x="5105400" y="2667000"/>
          <a:ext cx="831667" cy="381000"/>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sz="1400" dirty="0">
              <a:solidFill>
                <a:schemeClr val="bg1"/>
              </a:solidFill>
            </a:rPr>
            <a:t>39/45</a:t>
          </a:r>
        </a:p>
      </cdr:txBody>
    </cdr:sp>
  </cdr:relSizeAnchor>
  <cdr:relSizeAnchor xmlns:cdr="http://schemas.openxmlformats.org/drawingml/2006/chartDrawing">
    <cdr:from>
      <cdr:x>0.82727</cdr:x>
      <cdr:y>0.60764</cdr:y>
    </cdr:from>
    <cdr:to>
      <cdr:x>0.92649</cdr:x>
      <cdr:y>0.69445</cdr:y>
    </cdr:to>
    <cdr:sp macro="" textlink="">
      <cdr:nvSpPr>
        <cdr:cNvPr id="7" name="Rectangle 6"/>
        <cdr:cNvSpPr/>
      </cdr:nvSpPr>
      <cdr:spPr>
        <a:xfrm xmlns:a="http://schemas.openxmlformats.org/drawingml/2006/main">
          <a:off x="6934200" y="2667000"/>
          <a:ext cx="831667" cy="381000"/>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sz="1400" dirty="0">
              <a:solidFill>
                <a:schemeClr val="bg1"/>
              </a:solidFill>
            </a:rPr>
            <a:t>42/45</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5715000" y="533400"/>
            <a:ext cx="375104" cy="274434"/>
          </a:xfrm>
          <a:prstGeom prst="rect">
            <a:avLst/>
          </a:prstGeom>
          <a:noFill/>
          <a:ln w="12700">
            <a:noFill/>
            <a:miter lim="800000"/>
            <a:headEnd/>
            <a:tailEnd/>
          </a:ln>
          <a:effectLst/>
        </p:spPr>
        <p:txBody>
          <a:bodyPr wrap="none" lIns="90488" tIns="44450" rIns="90488" bIns="44450">
            <a:prstTxWarp prst="textNoShape">
              <a:avLst/>
            </a:prstTxWarp>
            <a:spAutoFit/>
          </a:bodyPr>
          <a:lstStyle/>
          <a:p>
            <a:pPr>
              <a:defRPr/>
            </a:pPr>
            <a:fld id="{AFADDE07-A3B2-714E-914F-4081EC661B9E}" type="slidenum">
              <a:rPr lang="en-US" sz="1200">
                <a:latin typeface="Arial"/>
                <a:cs typeface="Arial"/>
              </a:rPr>
              <a:pPr>
                <a:defRPr/>
              </a:pPr>
              <a:t>‹#›</a:t>
            </a:fld>
            <a:endParaRPr lang="en-US" sz="1200" dirty="0">
              <a:latin typeface="Arial"/>
              <a:cs typeface="Arial"/>
            </a:endParaRPr>
          </a:p>
        </p:txBody>
      </p:sp>
      <p:sp>
        <p:nvSpPr>
          <p:cNvPr id="3083" name="Rectangle 11"/>
          <p:cNvSpPr>
            <a:spLocks noChangeArrowheads="1"/>
          </p:cNvSpPr>
          <p:nvPr/>
        </p:nvSpPr>
        <p:spPr bwMode="auto">
          <a:xfrm>
            <a:off x="390525" y="282575"/>
            <a:ext cx="915988" cy="307975"/>
          </a:xfrm>
          <a:prstGeom prst="rect">
            <a:avLst/>
          </a:prstGeom>
          <a:noFill/>
          <a:ln w="12700">
            <a:noFill/>
            <a:miter lim="800000"/>
            <a:headEnd/>
            <a:tailEnd/>
          </a:ln>
          <a:effectLst/>
        </p:spPr>
        <p:txBody>
          <a:bodyPr>
            <a:prstTxWarp prst="textNoShape">
              <a:avLst/>
            </a:prstTxWarp>
          </a:bodyPr>
          <a:lstStyle/>
          <a:p>
            <a:pPr>
              <a:defRPr/>
            </a:pPr>
            <a:endParaRPr lang="en-US" dirty="0">
              <a:latin typeface="Arial"/>
            </a:endParaRPr>
          </a:p>
        </p:txBody>
      </p:sp>
    </p:spTree>
    <p:extLst>
      <p:ext uri="{BB962C8B-B14F-4D97-AF65-F5344CB8AC3E}">
        <p14:creationId xmlns:p14="http://schemas.microsoft.com/office/powerpoint/2010/main" val="16118730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idx="2"/>
          </p:nvPr>
        </p:nvSpPr>
        <p:spPr bwMode="auto">
          <a:xfrm>
            <a:off x="917575" y="857250"/>
            <a:ext cx="5024438" cy="3768725"/>
          </a:xfrm>
          <a:prstGeom prst="rect">
            <a:avLst/>
          </a:prstGeom>
          <a:noFill/>
          <a:ln w="12700">
            <a:solidFill>
              <a:srgbClr val="000000"/>
            </a:solidFill>
            <a:miter lim="800000"/>
            <a:headEnd/>
            <a:tailEnd/>
          </a:ln>
        </p:spPr>
      </p:sp>
      <p:sp>
        <p:nvSpPr>
          <p:cNvPr id="2051" name="Rectangle 3"/>
          <p:cNvSpPr>
            <a:spLocks noGrp="1" noChangeArrowheads="1"/>
          </p:cNvSpPr>
          <p:nvPr>
            <p:ph type="body" sz="quarter" idx="3"/>
          </p:nvPr>
        </p:nvSpPr>
        <p:spPr bwMode="auto">
          <a:xfrm>
            <a:off x="966788" y="4897438"/>
            <a:ext cx="5013325" cy="4645025"/>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1798078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08" charset="0"/>
        <a:ea typeface="ＭＳ Ｐゴシック" pitchFamily="-105"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4.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5.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41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42</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48</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49</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67</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75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76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82</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83</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92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16</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93</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94</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95</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96</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97</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104</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105</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106</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22</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23</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30</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31</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32</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39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40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15" name="Picture 14"/>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0" y="1922499"/>
            <a:ext cx="9157371" cy="3895344"/>
          </a:xfrm>
          <a:prstGeom prst="rect">
            <a:avLst/>
          </a:prstGeom>
        </p:spPr>
      </p:pic>
      <p:sp>
        <p:nvSpPr>
          <p:cNvPr id="16" name="Rectangle 15"/>
          <p:cNvSpPr/>
          <p:nvPr userDrawn="1"/>
        </p:nvSpPr>
        <p:spPr>
          <a:xfrm>
            <a:off x="479299" y="2057400"/>
            <a:ext cx="4092701" cy="369332"/>
          </a:xfrm>
          <a:prstGeom prst="rect">
            <a:avLst/>
          </a:prstGeom>
        </p:spPr>
        <p:txBody>
          <a:bodyPr wrap="square">
            <a:spAutoFit/>
          </a:bodyPr>
          <a:lstStyle/>
          <a:p>
            <a:pPr defTabSz="457200">
              <a:spcAft>
                <a:spcPts val="300"/>
              </a:spcAft>
            </a:pPr>
            <a:r>
              <a:rPr lang="en-US" sz="1800" cap="small" dirty="0" smtClean="0">
                <a:solidFill>
                  <a:schemeClr val="accent5">
                    <a:lumMod val="40000"/>
                    <a:lumOff val="60000"/>
                  </a:schemeClr>
                </a:solidFill>
                <a:latin typeface="Arial" pitchFamily="-108" charset="0"/>
                <a:ea typeface="ＭＳ Ｐゴシック" pitchFamily="-108" charset="-128"/>
                <a:cs typeface="ＭＳ Ｐゴシック" pitchFamily="-108" charset="-128"/>
              </a:rPr>
              <a:t>Hepatitis Web</a:t>
            </a:r>
            <a:r>
              <a:rPr lang="en-US" sz="1800" cap="small" baseline="0" dirty="0" smtClean="0">
                <a:solidFill>
                  <a:schemeClr val="accent5">
                    <a:lumMod val="40000"/>
                    <a:lumOff val="60000"/>
                  </a:schemeClr>
                </a:solidFill>
                <a:latin typeface="Arial" pitchFamily="-108" charset="0"/>
                <a:ea typeface="ＭＳ Ｐゴシック" pitchFamily="-108" charset="-128"/>
                <a:cs typeface="ＭＳ Ｐゴシック" pitchFamily="-108" charset="-128"/>
              </a:rPr>
              <a:t> Study</a:t>
            </a:r>
            <a:endParaRPr lang="en-US" sz="1800" cap="small" dirty="0" smtClean="0">
              <a:solidFill>
                <a:schemeClr val="accent5">
                  <a:lumMod val="40000"/>
                  <a:lumOff val="60000"/>
                </a:schemeClr>
              </a:solidFill>
              <a:latin typeface="Arial" pitchFamily="-108" charset="0"/>
              <a:ea typeface="ＭＳ Ｐゴシック" pitchFamily="-108" charset="-128"/>
              <a:cs typeface="ＭＳ Ｐゴシック" pitchFamily="-108" charset="-128"/>
            </a:endParaRPr>
          </a:p>
        </p:txBody>
      </p:sp>
      <p:grpSp>
        <p:nvGrpSpPr>
          <p:cNvPr id="21" name="Group 20"/>
          <p:cNvGrpSpPr>
            <a:grpSpLocks noChangeAspect="1"/>
          </p:cNvGrpSpPr>
          <p:nvPr userDrawn="1"/>
        </p:nvGrpSpPr>
        <p:grpSpPr>
          <a:xfrm>
            <a:off x="2597460" y="457201"/>
            <a:ext cx="910232" cy="908413"/>
            <a:chOff x="1573527" y="457200"/>
            <a:chExt cx="1093473" cy="1091294"/>
          </a:xfrm>
          <a:solidFill>
            <a:srgbClr val="C0504D"/>
          </a:solidFill>
        </p:grpSpPr>
        <p:sp>
          <p:nvSpPr>
            <p:cNvPr id="22" name="Dodecagon 21"/>
            <p:cNvSpPr>
              <a:spLocks noChangeAspect="1"/>
            </p:cNvSpPr>
            <p:nvPr userDrawn="1"/>
          </p:nvSpPr>
          <p:spPr>
            <a:xfrm>
              <a:off x="2092643" y="45720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Dodecagon 22"/>
            <p:cNvSpPr>
              <a:spLocks noChangeAspect="1"/>
            </p:cNvSpPr>
            <p:nvPr userDrawn="1"/>
          </p:nvSpPr>
          <p:spPr>
            <a:xfrm>
              <a:off x="1896750" y="49672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Dodecagon 23"/>
            <p:cNvSpPr>
              <a:spLocks noChangeAspect="1"/>
            </p:cNvSpPr>
            <p:nvPr userDrawn="1"/>
          </p:nvSpPr>
          <p:spPr>
            <a:xfrm>
              <a:off x="2268946" y="49672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Dodecagon 24"/>
            <p:cNvSpPr>
              <a:spLocks noChangeAspect="1"/>
            </p:cNvSpPr>
            <p:nvPr userDrawn="1"/>
          </p:nvSpPr>
          <p:spPr>
            <a:xfrm>
              <a:off x="2435455" y="599493"/>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Dodecagon 25"/>
            <p:cNvSpPr>
              <a:spLocks noChangeAspect="1"/>
            </p:cNvSpPr>
            <p:nvPr userDrawn="1"/>
          </p:nvSpPr>
          <p:spPr>
            <a:xfrm>
              <a:off x="2547117" y="76747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Dodecagon 26"/>
            <p:cNvSpPr>
              <a:spLocks noChangeAspect="1"/>
            </p:cNvSpPr>
            <p:nvPr userDrawn="1"/>
          </p:nvSpPr>
          <p:spPr>
            <a:xfrm>
              <a:off x="2582374" y="95521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Dodecagon 27"/>
            <p:cNvSpPr>
              <a:spLocks noChangeAspect="1"/>
            </p:cNvSpPr>
            <p:nvPr userDrawn="1"/>
          </p:nvSpPr>
          <p:spPr>
            <a:xfrm>
              <a:off x="1740036" y="60541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Dodecagon 28"/>
            <p:cNvSpPr>
              <a:spLocks noChangeAspect="1"/>
            </p:cNvSpPr>
            <p:nvPr userDrawn="1"/>
          </p:nvSpPr>
          <p:spPr>
            <a:xfrm>
              <a:off x="2543196" y="115877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Dodecagon 29"/>
            <p:cNvSpPr>
              <a:spLocks noChangeAspect="1"/>
            </p:cNvSpPr>
            <p:nvPr userDrawn="1"/>
          </p:nvSpPr>
          <p:spPr>
            <a:xfrm>
              <a:off x="1622500" y="773401"/>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Dodecagon 30"/>
            <p:cNvSpPr>
              <a:spLocks noChangeAspect="1"/>
            </p:cNvSpPr>
            <p:nvPr userDrawn="1"/>
          </p:nvSpPr>
          <p:spPr>
            <a:xfrm>
              <a:off x="2445249" y="1326752"/>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Dodecagon 31"/>
            <p:cNvSpPr>
              <a:spLocks noChangeAspect="1"/>
            </p:cNvSpPr>
            <p:nvPr userDrawn="1"/>
          </p:nvSpPr>
          <p:spPr>
            <a:xfrm>
              <a:off x="2278741" y="142952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Dodecagon 32"/>
            <p:cNvSpPr>
              <a:spLocks noChangeAspect="1"/>
            </p:cNvSpPr>
            <p:nvPr userDrawn="1"/>
          </p:nvSpPr>
          <p:spPr>
            <a:xfrm>
              <a:off x="2092643" y="146312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Dodecagon 33"/>
            <p:cNvSpPr>
              <a:spLocks noChangeAspect="1"/>
            </p:cNvSpPr>
            <p:nvPr userDrawn="1"/>
          </p:nvSpPr>
          <p:spPr>
            <a:xfrm>
              <a:off x="1896750" y="1435446"/>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Dodecagon 34"/>
            <p:cNvSpPr>
              <a:spLocks noChangeAspect="1"/>
            </p:cNvSpPr>
            <p:nvPr userDrawn="1"/>
          </p:nvSpPr>
          <p:spPr>
            <a:xfrm>
              <a:off x="1730241" y="1318841"/>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Dodecagon 35"/>
            <p:cNvSpPr>
              <a:spLocks noChangeAspect="1"/>
            </p:cNvSpPr>
            <p:nvPr userDrawn="1"/>
          </p:nvSpPr>
          <p:spPr>
            <a:xfrm>
              <a:off x="1573527" y="971026"/>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Dodecagon 36"/>
            <p:cNvSpPr>
              <a:spLocks noChangeAspect="1"/>
            </p:cNvSpPr>
            <p:nvPr userDrawn="1"/>
          </p:nvSpPr>
          <p:spPr>
            <a:xfrm>
              <a:off x="1622500" y="114888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Dodecagon 37"/>
            <p:cNvSpPr>
              <a:spLocks noChangeAspect="1"/>
            </p:cNvSpPr>
            <p:nvPr userDrawn="1"/>
          </p:nvSpPr>
          <p:spPr>
            <a:xfrm>
              <a:off x="1984902" y="941382"/>
              <a:ext cx="98730" cy="99603"/>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Dodecagon 38"/>
            <p:cNvSpPr>
              <a:spLocks noChangeAspect="1"/>
            </p:cNvSpPr>
            <p:nvPr userDrawn="1"/>
          </p:nvSpPr>
          <p:spPr>
            <a:xfrm>
              <a:off x="2190589" y="941382"/>
              <a:ext cx="98730" cy="99603"/>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 name="Oval 39"/>
            <p:cNvSpPr>
              <a:spLocks noChangeAspect="1"/>
            </p:cNvSpPr>
            <p:nvPr userDrawn="1"/>
          </p:nvSpPr>
          <p:spPr>
            <a:xfrm rot="2305559" flipH="1" flipV="1">
              <a:off x="2077326" y="785152"/>
              <a:ext cx="98730" cy="9960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 name="Oval 40"/>
            <p:cNvSpPr>
              <a:spLocks noChangeAspect="1"/>
            </p:cNvSpPr>
            <p:nvPr userDrawn="1"/>
          </p:nvSpPr>
          <p:spPr>
            <a:xfrm rot="2305559" flipH="1" flipV="1">
              <a:off x="2087121" y="1107942"/>
              <a:ext cx="98730" cy="9960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2" name="Oval 41"/>
            <p:cNvSpPr>
              <a:spLocks noChangeAspect="1"/>
            </p:cNvSpPr>
            <p:nvPr userDrawn="1"/>
          </p:nvSpPr>
          <p:spPr>
            <a:xfrm rot="2305559" flipH="1" flipV="1">
              <a:off x="2288924" y="1067365"/>
              <a:ext cx="84626" cy="8537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3" name="Oval 42"/>
            <p:cNvSpPr>
              <a:spLocks noChangeAspect="1"/>
            </p:cNvSpPr>
            <p:nvPr userDrawn="1"/>
          </p:nvSpPr>
          <p:spPr>
            <a:xfrm rot="2305559" flipH="1" flipV="1">
              <a:off x="1906933" y="1085297"/>
              <a:ext cx="84626" cy="8537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4" name="Oval 43"/>
            <p:cNvSpPr>
              <a:spLocks noChangeAspect="1"/>
            </p:cNvSpPr>
            <p:nvPr userDrawn="1"/>
          </p:nvSpPr>
          <p:spPr>
            <a:xfrm rot="2305559" flipH="1" flipV="1">
              <a:off x="2175899" y="127842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5" name="Oval 44"/>
            <p:cNvSpPr>
              <a:spLocks noChangeAspect="1"/>
            </p:cNvSpPr>
            <p:nvPr userDrawn="1"/>
          </p:nvSpPr>
          <p:spPr>
            <a:xfrm rot="2305559" flipH="1" flipV="1">
              <a:off x="2175899" y="127734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6" name="Oval 45"/>
            <p:cNvSpPr>
              <a:spLocks noChangeAspect="1"/>
            </p:cNvSpPr>
            <p:nvPr userDrawn="1"/>
          </p:nvSpPr>
          <p:spPr>
            <a:xfrm rot="2305559" flipH="1" flipV="1">
              <a:off x="1978562" y="128171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7" name="Oval 46"/>
            <p:cNvSpPr>
              <a:spLocks noChangeAspect="1"/>
            </p:cNvSpPr>
            <p:nvPr userDrawn="1"/>
          </p:nvSpPr>
          <p:spPr>
            <a:xfrm rot="2305559" flipH="1" flipV="1">
              <a:off x="1978562" y="128063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 name="Oval 47"/>
            <p:cNvSpPr>
              <a:spLocks noChangeAspect="1"/>
            </p:cNvSpPr>
            <p:nvPr userDrawn="1"/>
          </p:nvSpPr>
          <p:spPr>
            <a:xfrm rot="2305559" flipH="1" flipV="1">
              <a:off x="1800812" y="118618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 name="Oval 48"/>
            <p:cNvSpPr>
              <a:spLocks noChangeAspect="1"/>
            </p:cNvSpPr>
            <p:nvPr userDrawn="1"/>
          </p:nvSpPr>
          <p:spPr>
            <a:xfrm rot="2305559" flipH="1" flipV="1">
              <a:off x="1800812" y="118510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0" name="Oval 49"/>
            <p:cNvSpPr>
              <a:spLocks noChangeAspect="1"/>
            </p:cNvSpPr>
            <p:nvPr userDrawn="1"/>
          </p:nvSpPr>
          <p:spPr>
            <a:xfrm rot="2305559" flipH="1" flipV="1">
              <a:off x="1739838" y="1001728"/>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 name="Oval 50"/>
            <p:cNvSpPr>
              <a:spLocks noChangeAspect="1"/>
            </p:cNvSpPr>
            <p:nvPr userDrawn="1"/>
          </p:nvSpPr>
          <p:spPr>
            <a:xfrm rot="2305559" flipH="1" flipV="1">
              <a:off x="1739838" y="1000648"/>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 name="Oval 51"/>
            <p:cNvSpPr>
              <a:spLocks noChangeAspect="1"/>
            </p:cNvSpPr>
            <p:nvPr userDrawn="1"/>
          </p:nvSpPr>
          <p:spPr>
            <a:xfrm rot="2305559" flipH="1" flipV="1">
              <a:off x="1788812" y="837033"/>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 name="Oval 52"/>
            <p:cNvSpPr>
              <a:spLocks noChangeAspect="1"/>
            </p:cNvSpPr>
            <p:nvPr userDrawn="1"/>
          </p:nvSpPr>
          <p:spPr>
            <a:xfrm rot="2305559" flipH="1" flipV="1">
              <a:off x="1788812" y="835953"/>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4" name="Oval 53"/>
            <p:cNvSpPr>
              <a:spLocks noChangeAspect="1"/>
            </p:cNvSpPr>
            <p:nvPr userDrawn="1"/>
          </p:nvSpPr>
          <p:spPr>
            <a:xfrm rot="2305559" flipH="1" flipV="1">
              <a:off x="1903083" y="70197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 name="Oval 54"/>
            <p:cNvSpPr>
              <a:spLocks noChangeAspect="1"/>
            </p:cNvSpPr>
            <p:nvPr userDrawn="1"/>
          </p:nvSpPr>
          <p:spPr>
            <a:xfrm rot="2305559" flipH="1" flipV="1">
              <a:off x="1903083" y="70089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 name="Oval 55"/>
            <p:cNvSpPr>
              <a:spLocks noChangeAspect="1"/>
            </p:cNvSpPr>
            <p:nvPr userDrawn="1"/>
          </p:nvSpPr>
          <p:spPr>
            <a:xfrm rot="2305559" flipH="1" flipV="1">
              <a:off x="2077952" y="60649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7" name="Oval 56"/>
            <p:cNvSpPr>
              <a:spLocks noChangeAspect="1"/>
            </p:cNvSpPr>
            <p:nvPr userDrawn="1"/>
          </p:nvSpPr>
          <p:spPr>
            <a:xfrm rot="2305559" flipH="1" flipV="1">
              <a:off x="2077952" y="60541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 name="Oval 57"/>
            <p:cNvSpPr>
              <a:spLocks noChangeAspect="1"/>
            </p:cNvSpPr>
            <p:nvPr userDrawn="1"/>
          </p:nvSpPr>
          <p:spPr>
            <a:xfrm rot="2305559" flipH="1" flipV="1">
              <a:off x="2278938" y="70201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 name="Oval 58"/>
            <p:cNvSpPr>
              <a:spLocks noChangeAspect="1"/>
            </p:cNvSpPr>
            <p:nvPr userDrawn="1"/>
          </p:nvSpPr>
          <p:spPr>
            <a:xfrm rot="2305559" flipH="1" flipV="1">
              <a:off x="2278938" y="70093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0" name="Oval 59"/>
            <p:cNvSpPr>
              <a:spLocks noChangeAspect="1"/>
            </p:cNvSpPr>
            <p:nvPr userDrawn="1"/>
          </p:nvSpPr>
          <p:spPr>
            <a:xfrm rot="2305559" flipH="1" flipV="1">
              <a:off x="2359128" y="84694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1" name="Oval 60"/>
            <p:cNvSpPr>
              <a:spLocks noChangeAspect="1"/>
            </p:cNvSpPr>
            <p:nvPr userDrawn="1"/>
          </p:nvSpPr>
          <p:spPr>
            <a:xfrm rot="2305559" flipH="1" flipV="1">
              <a:off x="2359128" y="84586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2" name="Oval 61"/>
            <p:cNvSpPr>
              <a:spLocks noChangeAspect="1"/>
            </p:cNvSpPr>
            <p:nvPr userDrawn="1"/>
          </p:nvSpPr>
          <p:spPr>
            <a:xfrm rot="2305559" flipH="1" flipV="1">
              <a:off x="2356903" y="1199375"/>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3" name="Oval 62"/>
            <p:cNvSpPr>
              <a:spLocks noChangeAspect="1"/>
            </p:cNvSpPr>
            <p:nvPr userDrawn="1"/>
          </p:nvSpPr>
          <p:spPr>
            <a:xfrm rot="2305559" flipH="1" flipV="1">
              <a:off x="2356903" y="1198295"/>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4" name="Oval 63"/>
            <p:cNvSpPr>
              <a:spLocks noChangeAspect="1"/>
            </p:cNvSpPr>
            <p:nvPr userDrawn="1"/>
          </p:nvSpPr>
          <p:spPr>
            <a:xfrm rot="2305559" flipH="1" flipV="1">
              <a:off x="2430559" y="1031394"/>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5" name="Oval 64"/>
            <p:cNvSpPr>
              <a:spLocks noChangeAspect="1"/>
            </p:cNvSpPr>
            <p:nvPr userDrawn="1"/>
          </p:nvSpPr>
          <p:spPr>
            <a:xfrm rot="2305559" flipH="1" flipV="1">
              <a:off x="2430559" y="1030314"/>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66" name="Group 65"/>
          <p:cNvGrpSpPr>
            <a:grpSpLocks noChangeAspect="1"/>
          </p:cNvGrpSpPr>
          <p:nvPr userDrawn="1"/>
        </p:nvGrpSpPr>
        <p:grpSpPr>
          <a:xfrm>
            <a:off x="5645460" y="457201"/>
            <a:ext cx="910232" cy="908413"/>
            <a:chOff x="4011927" y="457200"/>
            <a:chExt cx="1093473" cy="1091294"/>
          </a:xfrm>
          <a:solidFill>
            <a:srgbClr val="B36C34"/>
          </a:solidFill>
        </p:grpSpPr>
        <p:sp>
          <p:nvSpPr>
            <p:cNvPr id="67" name="Dodecagon 66"/>
            <p:cNvSpPr>
              <a:spLocks noChangeAspect="1"/>
            </p:cNvSpPr>
            <p:nvPr userDrawn="1"/>
          </p:nvSpPr>
          <p:spPr>
            <a:xfrm>
              <a:off x="4531043" y="45720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8" name="Dodecagon 67"/>
            <p:cNvSpPr>
              <a:spLocks noChangeAspect="1"/>
            </p:cNvSpPr>
            <p:nvPr userDrawn="1"/>
          </p:nvSpPr>
          <p:spPr>
            <a:xfrm>
              <a:off x="4335150" y="49672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9" name="Dodecagon 68"/>
            <p:cNvSpPr>
              <a:spLocks noChangeAspect="1"/>
            </p:cNvSpPr>
            <p:nvPr userDrawn="1"/>
          </p:nvSpPr>
          <p:spPr>
            <a:xfrm>
              <a:off x="4707346" y="49672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0" name="Dodecagon 69"/>
            <p:cNvSpPr>
              <a:spLocks noChangeAspect="1"/>
            </p:cNvSpPr>
            <p:nvPr userDrawn="1"/>
          </p:nvSpPr>
          <p:spPr>
            <a:xfrm>
              <a:off x="4873855" y="599493"/>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1" name="Dodecagon 70"/>
            <p:cNvSpPr>
              <a:spLocks noChangeAspect="1"/>
            </p:cNvSpPr>
            <p:nvPr userDrawn="1"/>
          </p:nvSpPr>
          <p:spPr>
            <a:xfrm>
              <a:off x="4985517" y="76747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2" name="Dodecagon 71"/>
            <p:cNvSpPr>
              <a:spLocks noChangeAspect="1"/>
            </p:cNvSpPr>
            <p:nvPr userDrawn="1"/>
          </p:nvSpPr>
          <p:spPr>
            <a:xfrm>
              <a:off x="5020774" y="95521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3" name="Dodecagon 72"/>
            <p:cNvSpPr>
              <a:spLocks noChangeAspect="1"/>
            </p:cNvSpPr>
            <p:nvPr userDrawn="1"/>
          </p:nvSpPr>
          <p:spPr>
            <a:xfrm>
              <a:off x="4178436" y="60541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4" name="Dodecagon 73"/>
            <p:cNvSpPr>
              <a:spLocks noChangeAspect="1"/>
            </p:cNvSpPr>
            <p:nvPr userDrawn="1"/>
          </p:nvSpPr>
          <p:spPr>
            <a:xfrm>
              <a:off x="4981596" y="115877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5" name="Dodecagon 74"/>
            <p:cNvSpPr>
              <a:spLocks noChangeAspect="1"/>
            </p:cNvSpPr>
            <p:nvPr userDrawn="1"/>
          </p:nvSpPr>
          <p:spPr>
            <a:xfrm>
              <a:off x="4060900" y="773401"/>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6" name="Dodecagon 75"/>
            <p:cNvSpPr>
              <a:spLocks noChangeAspect="1"/>
            </p:cNvSpPr>
            <p:nvPr userDrawn="1"/>
          </p:nvSpPr>
          <p:spPr>
            <a:xfrm>
              <a:off x="4883649" y="1326752"/>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7" name="Dodecagon 76"/>
            <p:cNvSpPr>
              <a:spLocks noChangeAspect="1"/>
            </p:cNvSpPr>
            <p:nvPr userDrawn="1"/>
          </p:nvSpPr>
          <p:spPr>
            <a:xfrm>
              <a:off x="4717141" y="142952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8" name="Dodecagon 77"/>
            <p:cNvSpPr>
              <a:spLocks noChangeAspect="1"/>
            </p:cNvSpPr>
            <p:nvPr userDrawn="1"/>
          </p:nvSpPr>
          <p:spPr>
            <a:xfrm>
              <a:off x="4531043" y="146312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9" name="Dodecagon 78"/>
            <p:cNvSpPr>
              <a:spLocks noChangeAspect="1"/>
            </p:cNvSpPr>
            <p:nvPr userDrawn="1"/>
          </p:nvSpPr>
          <p:spPr>
            <a:xfrm>
              <a:off x="4335150" y="1435446"/>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0" name="Dodecagon 79"/>
            <p:cNvSpPr>
              <a:spLocks noChangeAspect="1"/>
            </p:cNvSpPr>
            <p:nvPr userDrawn="1"/>
          </p:nvSpPr>
          <p:spPr>
            <a:xfrm>
              <a:off x="4168641" y="1318841"/>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1" name="Dodecagon 80"/>
            <p:cNvSpPr>
              <a:spLocks noChangeAspect="1"/>
            </p:cNvSpPr>
            <p:nvPr userDrawn="1"/>
          </p:nvSpPr>
          <p:spPr>
            <a:xfrm>
              <a:off x="4011927" y="971026"/>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2" name="Dodecagon 81"/>
            <p:cNvSpPr>
              <a:spLocks noChangeAspect="1"/>
            </p:cNvSpPr>
            <p:nvPr userDrawn="1"/>
          </p:nvSpPr>
          <p:spPr>
            <a:xfrm>
              <a:off x="4060900" y="114888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3" name="Dodecagon 82"/>
            <p:cNvSpPr>
              <a:spLocks noChangeAspect="1"/>
            </p:cNvSpPr>
            <p:nvPr userDrawn="1"/>
          </p:nvSpPr>
          <p:spPr>
            <a:xfrm>
              <a:off x="4423302" y="941382"/>
              <a:ext cx="98730" cy="99603"/>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4" name="Dodecagon 83"/>
            <p:cNvSpPr>
              <a:spLocks noChangeAspect="1"/>
            </p:cNvSpPr>
            <p:nvPr userDrawn="1"/>
          </p:nvSpPr>
          <p:spPr>
            <a:xfrm>
              <a:off x="4628989" y="941382"/>
              <a:ext cx="98730" cy="99603"/>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5" name="Oval 84"/>
            <p:cNvSpPr>
              <a:spLocks noChangeAspect="1"/>
            </p:cNvSpPr>
            <p:nvPr userDrawn="1"/>
          </p:nvSpPr>
          <p:spPr>
            <a:xfrm rot="2305559" flipH="1" flipV="1">
              <a:off x="4515726" y="785152"/>
              <a:ext cx="98730" cy="9960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6" name="Oval 85"/>
            <p:cNvSpPr>
              <a:spLocks noChangeAspect="1"/>
            </p:cNvSpPr>
            <p:nvPr userDrawn="1"/>
          </p:nvSpPr>
          <p:spPr>
            <a:xfrm rot="2305559" flipH="1" flipV="1">
              <a:off x="4525521" y="1107942"/>
              <a:ext cx="98730" cy="9960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7" name="Oval 86"/>
            <p:cNvSpPr>
              <a:spLocks noChangeAspect="1"/>
            </p:cNvSpPr>
            <p:nvPr userDrawn="1"/>
          </p:nvSpPr>
          <p:spPr>
            <a:xfrm rot="2305559" flipH="1" flipV="1">
              <a:off x="4727324" y="1067365"/>
              <a:ext cx="84626" cy="8537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8" name="Oval 87"/>
            <p:cNvSpPr>
              <a:spLocks noChangeAspect="1"/>
            </p:cNvSpPr>
            <p:nvPr userDrawn="1"/>
          </p:nvSpPr>
          <p:spPr>
            <a:xfrm rot="2305559" flipH="1" flipV="1">
              <a:off x="4345333" y="1085297"/>
              <a:ext cx="84626" cy="8537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9" name="Oval 88"/>
            <p:cNvSpPr>
              <a:spLocks noChangeAspect="1"/>
            </p:cNvSpPr>
            <p:nvPr userDrawn="1"/>
          </p:nvSpPr>
          <p:spPr>
            <a:xfrm rot="2305559" flipH="1" flipV="1">
              <a:off x="4614299" y="127842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0" name="Oval 89"/>
            <p:cNvSpPr>
              <a:spLocks noChangeAspect="1"/>
            </p:cNvSpPr>
            <p:nvPr userDrawn="1"/>
          </p:nvSpPr>
          <p:spPr>
            <a:xfrm rot="2305559" flipH="1" flipV="1">
              <a:off x="4614299" y="127734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1" name="Oval 90"/>
            <p:cNvSpPr>
              <a:spLocks noChangeAspect="1"/>
            </p:cNvSpPr>
            <p:nvPr userDrawn="1"/>
          </p:nvSpPr>
          <p:spPr>
            <a:xfrm rot="2305559" flipH="1" flipV="1">
              <a:off x="4416962" y="128171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2" name="Oval 91"/>
            <p:cNvSpPr>
              <a:spLocks noChangeAspect="1"/>
            </p:cNvSpPr>
            <p:nvPr userDrawn="1"/>
          </p:nvSpPr>
          <p:spPr>
            <a:xfrm rot="2305559" flipH="1" flipV="1">
              <a:off x="4416962" y="128063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3" name="Oval 92"/>
            <p:cNvSpPr>
              <a:spLocks noChangeAspect="1"/>
            </p:cNvSpPr>
            <p:nvPr userDrawn="1"/>
          </p:nvSpPr>
          <p:spPr>
            <a:xfrm rot="2305559" flipH="1" flipV="1">
              <a:off x="4239212" y="118618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4" name="Oval 93"/>
            <p:cNvSpPr>
              <a:spLocks noChangeAspect="1"/>
            </p:cNvSpPr>
            <p:nvPr userDrawn="1"/>
          </p:nvSpPr>
          <p:spPr>
            <a:xfrm rot="2305559" flipH="1" flipV="1">
              <a:off x="4239212" y="118510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5" name="Oval 94"/>
            <p:cNvSpPr>
              <a:spLocks noChangeAspect="1"/>
            </p:cNvSpPr>
            <p:nvPr userDrawn="1"/>
          </p:nvSpPr>
          <p:spPr>
            <a:xfrm rot="2305559" flipH="1" flipV="1">
              <a:off x="4178238" y="1001728"/>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6" name="Oval 95"/>
            <p:cNvSpPr>
              <a:spLocks noChangeAspect="1"/>
            </p:cNvSpPr>
            <p:nvPr userDrawn="1"/>
          </p:nvSpPr>
          <p:spPr>
            <a:xfrm rot="2305559" flipH="1" flipV="1">
              <a:off x="4178238" y="1000648"/>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7" name="Oval 96"/>
            <p:cNvSpPr>
              <a:spLocks noChangeAspect="1"/>
            </p:cNvSpPr>
            <p:nvPr userDrawn="1"/>
          </p:nvSpPr>
          <p:spPr>
            <a:xfrm rot="2305559" flipH="1" flipV="1">
              <a:off x="4227212" y="837033"/>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8" name="Oval 97"/>
            <p:cNvSpPr>
              <a:spLocks noChangeAspect="1"/>
            </p:cNvSpPr>
            <p:nvPr userDrawn="1"/>
          </p:nvSpPr>
          <p:spPr>
            <a:xfrm rot="2305559" flipH="1" flipV="1">
              <a:off x="4227212" y="835953"/>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9" name="Oval 98"/>
            <p:cNvSpPr>
              <a:spLocks noChangeAspect="1"/>
            </p:cNvSpPr>
            <p:nvPr userDrawn="1"/>
          </p:nvSpPr>
          <p:spPr>
            <a:xfrm rot="2305559" flipH="1" flipV="1">
              <a:off x="4341483" y="70197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0" name="Oval 99"/>
            <p:cNvSpPr>
              <a:spLocks noChangeAspect="1"/>
            </p:cNvSpPr>
            <p:nvPr userDrawn="1"/>
          </p:nvSpPr>
          <p:spPr>
            <a:xfrm rot="2305559" flipH="1" flipV="1">
              <a:off x="4341483" y="70089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1" name="Oval 100"/>
            <p:cNvSpPr>
              <a:spLocks noChangeAspect="1"/>
            </p:cNvSpPr>
            <p:nvPr userDrawn="1"/>
          </p:nvSpPr>
          <p:spPr>
            <a:xfrm rot="2305559" flipH="1" flipV="1">
              <a:off x="4516352" y="60649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2" name="Oval 101"/>
            <p:cNvSpPr>
              <a:spLocks noChangeAspect="1"/>
            </p:cNvSpPr>
            <p:nvPr userDrawn="1"/>
          </p:nvSpPr>
          <p:spPr>
            <a:xfrm rot="2305559" flipH="1" flipV="1">
              <a:off x="4516352" y="60541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3" name="Oval 102"/>
            <p:cNvSpPr>
              <a:spLocks noChangeAspect="1"/>
            </p:cNvSpPr>
            <p:nvPr userDrawn="1"/>
          </p:nvSpPr>
          <p:spPr>
            <a:xfrm rot="2305559" flipH="1" flipV="1">
              <a:off x="4717338" y="70201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4" name="Oval 103"/>
            <p:cNvSpPr>
              <a:spLocks noChangeAspect="1"/>
            </p:cNvSpPr>
            <p:nvPr userDrawn="1"/>
          </p:nvSpPr>
          <p:spPr>
            <a:xfrm rot="2305559" flipH="1" flipV="1">
              <a:off x="4717338" y="70093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5" name="Oval 104"/>
            <p:cNvSpPr>
              <a:spLocks noChangeAspect="1"/>
            </p:cNvSpPr>
            <p:nvPr userDrawn="1"/>
          </p:nvSpPr>
          <p:spPr>
            <a:xfrm rot="2305559" flipH="1" flipV="1">
              <a:off x="4797528" y="84694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6" name="Oval 105"/>
            <p:cNvSpPr>
              <a:spLocks noChangeAspect="1"/>
            </p:cNvSpPr>
            <p:nvPr userDrawn="1"/>
          </p:nvSpPr>
          <p:spPr>
            <a:xfrm rot="2305559" flipH="1" flipV="1">
              <a:off x="4797528" y="84586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7" name="Oval 106"/>
            <p:cNvSpPr>
              <a:spLocks noChangeAspect="1"/>
            </p:cNvSpPr>
            <p:nvPr userDrawn="1"/>
          </p:nvSpPr>
          <p:spPr>
            <a:xfrm rot="2305559" flipH="1" flipV="1">
              <a:off x="4795303" y="1199375"/>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8" name="Oval 107"/>
            <p:cNvSpPr>
              <a:spLocks noChangeAspect="1"/>
            </p:cNvSpPr>
            <p:nvPr userDrawn="1"/>
          </p:nvSpPr>
          <p:spPr>
            <a:xfrm rot="2305559" flipH="1" flipV="1">
              <a:off x="4795303" y="1198295"/>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9" name="Oval 108"/>
            <p:cNvSpPr>
              <a:spLocks noChangeAspect="1"/>
            </p:cNvSpPr>
            <p:nvPr userDrawn="1"/>
          </p:nvSpPr>
          <p:spPr>
            <a:xfrm rot="2305559" flipH="1" flipV="1">
              <a:off x="4868959" y="1031394"/>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0" name="Oval 109"/>
            <p:cNvSpPr>
              <a:spLocks noChangeAspect="1"/>
            </p:cNvSpPr>
            <p:nvPr userDrawn="1"/>
          </p:nvSpPr>
          <p:spPr>
            <a:xfrm rot="2305559" flipH="1" flipV="1">
              <a:off x="4868959" y="1030314"/>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11" name="Group 110"/>
          <p:cNvGrpSpPr>
            <a:grpSpLocks noChangeAspect="1"/>
          </p:cNvGrpSpPr>
          <p:nvPr userDrawn="1"/>
        </p:nvGrpSpPr>
        <p:grpSpPr>
          <a:xfrm>
            <a:off x="7169460" y="457201"/>
            <a:ext cx="910232" cy="908413"/>
            <a:chOff x="4011927" y="457200"/>
            <a:chExt cx="1093473" cy="1091294"/>
          </a:xfrm>
          <a:solidFill>
            <a:schemeClr val="accent4">
              <a:lumMod val="75000"/>
            </a:schemeClr>
          </a:solidFill>
        </p:grpSpPr>
        <p:sp>
          <p:nvSpPr>
            <p:cNvPr id="112" name="Dodecagon 111"/>
            <p:cNvSpPr>
              <a:spLocks noChangeAspect="1"/>
            </p:cNvSpPr>
            <p:nvPr userDrawn="1"/>
          </p:nvSpPr>
          <p:spPr>
            <a:xfrm>
              <a:off x="4531043" y="45720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3" name="Dodecagon 112"/>
            <p:cNvSpPr>
              <a:spLocks noChangeAspect="1"/>
            </p:cNvSpPr>
            <p:nvPr userDrawn="1"/>
          </p:nvSpPr>
          <p:spPr>
            <a:xfrm>
              <a:off x="4335150" y="49672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4" name="Dodecagon 113"/>
            <p:cNvSpPr>
              <a:spLocks noChangeAspect="1"/>
            </p:cNvSpPr>
            <p:nvPr userDrawn="1"/>
          </p:nvSpPr>
          <p:spPr>
            <a:xfrm>
              <a:off x="4707346" y="49672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5" name="Dodecagon 114"/>
            <p:cNvSpPr>
              <a:spLocks noChangeAspect="1"/>
            </p:cNvSpPr>
            <p:nvPr userDrawn="1"/>
          </p:nvSpPr>
          <p:spPr>
            <a:xfrm>
              <a:off x="4873855" y="599493"/>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6" name="Dodecagon 115"/>
            <p:cNvSpPr>
              <a:spLocks noChangeAspect="1"/>
            </p:cNvSpPr>
            <p:nvPr userDrawn="1"/>
          </p:nvSpPr>
          <p:spPr>
            <a:xfrm>
              <a:off x="4985517" y="76747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7" name="Dodecagon 116"/>
            <p:cNvSpPr>
              <a:spLocks noChangeAspect="1"/>
            </p:cNvSpPr>
            <p:nvPr userDrawn="1"/>
          </p:nvSpPr>
          <p:spPr>
            <a:xfrm>
              <a:off x="5020774" y="95521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8" name="Dodecagon 117"/>
            <p:cNvSpPr>
              <a:spLocks noChangeAspect="1"/>
            </p:cNvSpPr>
            <p:nvPr userDrawn="1"/>
          </p:nvSpPr>
          <p:spPr>
            <a:xfrm>
              <a:off x="4178436" y="60541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9" name="Dodecagon 118"/>
            <p:cNvSpPr>
              <a:spLocks noChangeAspect="1"/>
            </p:cNvSpPr>
            <p:nvPr userDrawn="1"/>
          </p:nvSpPr>
          <p:spPr>
            <a:xfrm>
              <a:off x="4981596" y="115877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0" name="Dodecagon 119"/>
            <p:cNvSpPr>
              <a:spLocks noChangeAspect="1"/>
            </p:cNvSpPr>
            <p:nvPr userDrawn="1"/>
          </p:nvSpPr>
          <p:spPr>
            <a:xfrm>
              <a:off x="4060900" y="773401"/>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1" name="Dodecagon 120"/>
            <p:cNvSpPr>
              <a:spLocks noChangeAspect="1"/>
            </p:cNvSpPr>
            <p:nvPr userDrawn="1"/>
          </p:nvSpPr>
          <p:spPr>
            <a:xfrm>
              <a:off x="4883649" y="1326752"/>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2" name="Dodecagon 121"/>
            <p:cNvSpPr>
              <a:spLocks noChangeAspect="1"/>
            </p:cNvSpPr>
            <p:nvPr userDrawn="1"/>
          </p:nvSpPr>
          <p:spPr>
            <a:xfrm>
              <a:off x="4717141" y="142952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3" name="Dodecagon 122"/>
            <p:cNvSpPr>
              <a:spLocks noChangeAspect="1"/>
            </p:cNvSpPr>
            <p:nvPr userDrawn="1"/>
          </p:nvSpPr>
          <p:spPr>
            <a:xfrm>
              <a:off x="4531043" y="146312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4" name="Dodecagon 123"/>
            <p:cNvSpPr>
              <a:spLocks noChangeAspect="1"/>
            </p:cNvSpPr>
            <p:nvPr userDrawn="1"/>
          </p:nvSpPr>
          <p:spPr>
            <a:xfrm>
              <a:off x="4335150" y="1435446"/>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5" name="Dodecagon 124"/>
            <p:cNvSpPr>
              <a:spLocks noChangeAspect="1"/>
            </p:cNvSpPr>
            <p:nvPr userDrawn="1"/>
          </p:nvSpPr>
          <p:spPr>
            <a:xfrm>
              <a:off x="4168641" y="1318841"/>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6" name="Dodecagon 125"/>
            <p:cNvSpPr>
              <a:spLocks noChangeAspect="1"/>
            </p:cNvSpPr>
            <p:nvPr userDrawn="1"/>
          </p:nvSpPr>
          <p:spPr>
            <a:xfrm>
              <a:off x="4011927" y="971026"/>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7" name="Dodecagon 126"/>
            <p:cNvSpPr>
              <a:spLocks noChangeAspect="1"/>
            </p:cNvSpPr>
            <p:nvPr userDrawn="1"/>
          </p:nvSpPr>
          <p:spPr>
            <a:xfrm>
              <a:off x="4060900" y="114888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8" name="Dodecagon 127"/>
            <p:cNvSpPr>
              <a:spLocks noChangeAspect="1"/>
            </p:cNvSpPr>
            <p:nvPr userDrawn="1"/>
          </p:nvSpPr>
          <p:spPr>
            <a:xfrm>
              <a:off x="4423302" y="941382"/>
              <a:ext cx="98730" cy="99603"/>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9" name="Dodecagon 128"/>
            <p:cNvSpPr>
              <a:spLocks noChangeAspect="1"/>
            </p:cNvSpPr>
            <p:nvPr userDrawn="1"/>
          </p:nvSpPr>
          <p:spPr>
            <a:xfrm>
              <a:off x="4628989" y="941382"/>
              <a:ext cx="98730" cy="99603"/>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0" name="Oval 129"/>
            <p:cNvSpPr>
              <a:spLocks noChangeAspect="1"/>
            </p:cNvSpPr>
            <p:nvPr userDrawn="1"/>
          </p:nvSpPr>
          <p:spPr>
            <a:xfrm rot="2305559" flipH="1" flipV="1">
              <a:off x="4515726" y="785152"/>
              <a:ext cx="98730" cy="9960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1" name="Oval 130"/>
            <p:cNvSpPr>
              <a:spLocks noChangeAspect="1"/>
            </p:cNvSpPr>
            <p:nvPr userDrawn="1"/>
          </p:nvSpPr>
          <p:spPr>
            <a:xfrm rot="2305559" flipH="1" flipV="1">
              <a:off x="4525521" y="1107942"/>
              <a:ext cx="98730" cy="9960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2" name="Oval 131"/>
            <p:cNvSpPr>
              <a:spLocks noChangeAspect="1"/>
            </p:cNvSpPr>
            <p:nvPr userDrawn="1"/>
          </p:nvSpPr>
          <p:spPr>
            <a:xfrm rot="2305559" flipH="1" flipV="1">
              <a:off x="4727324" y="1067365"/>
              <a:ext cx="84626" cy="8537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3" name="Oval 132"/>
            <p:cNvSpPr>
              <a:spLocks noChangeAspect="1"/>
            </p:cNvSpPr>
            <p:nvPr userDrawn="1"/>
          </p:nvSpPr>
          <p:spPr>
            <a:xfrm rot="2305559" flipH="1" flipV="1">
              <a:off x="4345333" y="1085297"/>
              <a:ext cx="84626" cy="8537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4" name="Oval 133"/>
            <p:cNvSpPr>
              <a:spLocks noChangeAspect="1"/>
            </p:cNvSpPr>
            <p:nvPr userDrawn="1"/>
          </p:nvSpPr>
          <p:spPr>
            <a:xfrm rot="2305559" flipH="1" flipV="1">
              <a:off x="4614299" y="127842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5" name="Oval 134"/>
            <p:cNvSpPr>
              <a:spLocks noChangeAspect="1"/>
            </p:cNvSpPr>
            <p:nvPr userDrawn="1"/>
          </p:nvSpPr>
          <p:spPr>
            <a:xfrm rot="2305559" flipH="1" flipV="1">
              <a:off x="4614299" y="127734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6" name="Oval 135"/>
            <p:cNvSpPr>
              <a:spLocks noChangeAspect="1"/>
            </p:cNvSpPr>
            <p:nvPr userDrawn="1"/>
          </p:nvSpPr>
          <p:spPr>
            <a:xfrm rot="2305559" flipH="1" flipV="1">
              <a:off x="4416962" y="128171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7" name="Oval 136"/>
            <p:cNvSpPr>
              <a:spLocks noChangeAspect="1"/>
            </p:cNvSpPr>
            <p:nvPr userDrawn="1"/>
          </p:nvSpPr>
          <p:spPr>
            <a:xfrm rot="2305559" flipH="1" flipV="1">
              <a:off x="4416962" y="128063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8" name="Oval 137"/>
            <p:cNvSpPr>
              <a:spLocks noChangeAspect="1"/>
            </p:cNvSpPr>
            <p:nvPr userDrawn="1"/>
          </p:nvSpPr>
          <p:spPr>
            <a:xfrm rot="2305559" flipH="1" flipV="1">
              <a:off x="4239212" y="118618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9" name="Oval 138"/>
            <p:cNvSpPr>
              <a:spLocks noChangeAspect="1"/>
            </p:cNvSpPr>
            <p:nvPr userDrawn="1"/>
          </p:nvSpPr>
          <p:spPr>
            <a:xfrm rot="2305559" flipH="1" flipV="1">
              <a:off x="4239212" y="118510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0" name="Oval 139"/>
            <p:cNvSpPr>
              <a:spLocks noChangeAspect="1"/>
            </p:cNvSpPr>
            <p:nvPr userDrawn="1"/>
          </p:nvSpPr>
          <p:spPr>
            <a:xfrm rot="2305559" flipH="1" flipV="1">
              <a:off x="4178238" y="1001728"/>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1" name="Oval 140"/>
            <p:cNvSpPr>
              <a:spLocks noChangeAspect="1"/>
            </p:cNvSpPr>
            <p:nvPr userDrawn="1"/>
          </p:nvSpPr>
          <p:spPr>
            <a:xfrm rot="2305559" flipH="1" flipV="1">
              <a:off x="4178238" y="1000648"/>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2" name="Oval 141"/>
            <p:cNvSpPr>
              <a:spLocks noChangeAspect="1"/>
            </p:cNvSpPr>
            <p:nvPr userDrawn="1"/>
          </p:nvSpPr>
          <p:spPr>
            <a:xfrm rot="2305559" flipH="1" flipV="1">
              <a:off x="4227212" y="837033"/>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3" name="Oval 142"/>
            <p:cNvSpPr>
              <a:spLocks noChangeAspect="1"/>
            </p:cNvSpPr>
            <p:nvPr userDrawn="1"/>
          </p:nvSpPr>
          <p:spPr>
            <a:xfrm rot="2305559" flipH="1" flipV="1">
              <a:off x="4227212" y="835953"/>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4" name="Oval 143"/>
            <p:cNvSpPr>
              <a:spLocks noChangeAspect="1"/>
            </p:cNvSpPr>
            <p:nvPr userDrawn="1"/>
          </p:nvSpPr>
          <p:spPr>
            <a:xfrm rot="2305559" flipH="1" flipV="1">
              <a:off x="4341483" y="70197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5" name="Oval 144"/>
            <p:cNvSpPr>
              <a:spLocks noChangeAspect="1"/>
            </p:cNvSpPr>
            <p:nvPr userDrawn="1"/>
          </p:nvSpPr>
          <p:spPr>
            <a:xfrm rot="2305559" flipH="1" flipV="1">
              <a:off x="4341483" y="70089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6" name="Oval 145"/>
            <p:cNvSpPr>
              <a:spLocks noChangeAspect="1"/>
            </p:cNvSpPr>
            <p:nvPr userDrawn="1"/>
          </p:nvSpPr>
          <p:spPr>
            <a:xfrm rot="2305559" flipH="1" flipV="1">
              <a:off x="4516352" y="60649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7" name="Oval 146"/>
            <p:cNvSpPr>
              <a:spLocks noChangeAspect="1"/>
            </p:cNvSpPr>
            <p:nvPr userDrawn="1"/>
          </p:nvSpPr>
          <p:spPr>
            <a:xfrm rot="2305559" flipH="1" flipV="1">
              <a:off x="4516352" y="60541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8" name="Oval 147"/>
            <p:cNvSpPr>
              <a:spLocks noChangeAspect="1"/>
            </p:cNvSpPr>
            <p:nvPr userDrawn="1"/>
          </p:nvSpPr>
          <p:spPr>
            <a:xfrm rot="2305559" flipH="1" flipV="1">
              <a:off x="4717338" y="70201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9" name="Oval 148"/>
            <p:cNvSpPr>
              <a:spLocks noChangeAspect="1"/>
            </p:cNvSpPr>
            <p:nvPr userDrawn="1"/>
          </p:nvSpPr>
          <p:spPr>
            <a:xfrm rot="2305559" flipH="1" flipV="1">
              <a:off x="4717338" y="70093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0" name="Oval 149"/>
            <p:cNvSpPr>
              <a:spLocks noChangeAspect="1"/>
            </p:cNvSpPr>
            <p:nvPr userDrawn="1"/>
          </p:nvSpPr>
          <p:spPr>
            <a:xfrm rot="2305559" flipH="1" flipV="1">
              <a:off x="4797528" y="84694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1" name="Oval 150"/>
            <p:cNvSpPr>
              <a:spLocks noChangeAspect="1"/>
            </p:cNvSpPr>
            <p:nvPr userDrawn="1"/>
          </p:nvSpPr>
          <p:spPr>
            <a:xfrm rot="2305559" flipH="1" flipV="1">
              <a:off x="4797528" y="84586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2" name="Oval 151"/>
            <p:cNvSpPr>
              <a:spLocks noChangeAspect="1"/>
            </p:cNvSpPr>
            <p:nvPr userDrawn="1"/>
          </p:nvSpPr>
          <p:spPr>
            <a:xfrm rot="2305559" flipH="1" flipV="1">
              <a:off x="4795303" y="1199375"/>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3" name="Oval 152"/>
            <p:cNvSpPr>
              <a:spLocks noChangeAspect="1"/>
            </p:cNvSpPr>
            <p:nvPr userDrawn="1"/>
          </p:nvSpPr>
          <p:spPr>
            <a:xfrm rot="2305559" flipH="1" flipV="1">
              <a:off x="4795303" y="1198295"/>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4" name="Oval 153"/>
            <p:cNvSpPr>
              <a:spLocks noChangeAspect="1"/>
            </p:cNvSpPr>
            <p:nvPr userDrawn="1"/>
          </p:nvSpPr>
          <p:spPr>
            <a:xfrm rot="2305559" flipH="1" flipV="1">
              <a:off x="4868959" y="1031394"/>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5" name="Oval 154"/>
            <p:cNvSpPr>
              <a:spLocks noChangeAspect="1"/>
            </p:cNvSpPr>
            <p:nvPr userDrawn="1"/>
          </p:nvSpPr>
          <p:spPr>
            <a:xfrm rot="2305559" flipH="1" flipV="1">
              <a:off x="4868959" y="1030314"/>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56" name="Group 155"/>
          <p:cNvGrpSpPr>
            <a:grpSpLocks noChangeAspect="1"/>
          </p:cNvGrpSpPr>
          <p:nvPr userDrawn="1"/>
        </p:nvGrpSpPr>
        <p:grpSpPr>
          <a:xfrm>
            <a:off x="1073460" y="457201"/>
            <a:ext cx="910232" cy="908413"/>
            <a:chOff x="1573527" y="457200"/>
            <a:chExt cx="1093473" cy="1091294"/>
          </a:xfrm>
          <a:solidFill>
            <a:schemeClr val="tx2"/>
          </a:solidFill>
        </p:grpSpPr>
        <p:sp>
          <p:nvSpPr>
            <p:cNvPr id="157" name="Dodecagon 156"/>
            <p:cNvSpPr>
              <a:spLocks noChangeAspect="1"/>
            </p:cNvSpPr>
            <p:nvPr userDrawn="1"/>
          </p:nvSpPr>
          <p:spPr>
            <a:xfrm>
              <a:off x="2092643" y="45720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8" name="Dodecagon 157"/>
            <p:cNvSpPr>
              <a:spLocks noChangeAspect="1"/>
            </p:cNvSpPr>
            <p:nvPr userDrawn="1"/>
          </p:nvSpPr>
          <p:spPr>
            <a:xfrm>
              <a:off x="1896750" y="49672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9" name="Dodecagon 158"/>
            <p:cNvSpPr>
              <a:spLocks noChangeAspect="1"/>
            </p:cNvSpPr>
            <p:nvPr userDrawn="1"/>
          </p:nvSpPr>
          <p:spPr>
            <a:xfrm>
              <a:off x="2268946" y="49672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0" name="Dodecagon 159"/>
            <p:cNvSpPr>
              <a:spLocks noChangeAspect="1"/>
            </p:cNvSpPr>
            <p:nvPr userDrawn="1"/>
          </p:nvSpPr>
          <p:spPr>
            <a:xfrm>
              <a:off x="2435455" y="599493"/>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1" name="Dodecagon 160"/>
            <p:cNvSpPr>
              <a:spLocks noChangeAspect="1"/>
            </p:cNvSpPr>
            <p:nvPr userDrawn="1"/>
          </p:nvSpPr>
          <p:spPr>
            <a:xfrm>
              <a:off x="2547117" y="76747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2" name="Dodecagon 161"/>
            <p:cNvSpPr>
              <a:spLocks noChangeAspect="1"/>
            </p:cNvSpPr>
            <p:nvPr userDrawn="1"/>
          </p:nvSpPr>
          <p:spPr>
            <a:xfrm>
              <a:off x="2582374" y="95521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3" name="Dodecagon 162"/>
            <p:cNvSpPr>
              <a:spLocks noChangeAspect="1"/>
            </p:cNvSpPr>
            <p:nvPr userDrawn="1"/>
          </p:nvSpPr>
          <p:spPr>
            <a:xfrm>
              <a:off x="1740036" y="60541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4" name="Dodecagon 163"/>
            <p:cNvSpPr>
              <a:spLocks noChangeAspect="1"/>
            </p:cNvSpPr>
            <p:nvPr userDrawn="1"/>
          </p:nvSpPr>
          <p:spPr>
            <a:xfrm>
              <a:off x="2543196" y="115877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5" name="Dodecagon 164"/>
            <p:cNvSpPr>
              <a:spLocks noChangeAspect="1"/>
            </p:cNvSpPr>
            <p:nvPr userDrawn="1"/>
          </p:nvSpPr>
          <p:spPr>
            <a:xfrm>
              <a:off x="1622500" y="773401"/>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6" name="Dodecagon 165"/>
            <p:cNvSpPr>
              <a:spLocks noChangeAspect="1"/>
            </p:cNvSpPr>
            <p:nvPr userDrawn="1"/>
          </p:nvSpPr>
          <p:spPr>
            <a:xfrm>
              <a:off x="2445249" y="1326752"/>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7" name="Dodecagon 166"/>
            <p:cNvSpPr>
              <a:spLocks noChangeAspect="1"/>
            </p:cNvSpPr>
            <p:nvPr userDrawn="1"/>
          </p:nvSpPr>
          <p:spPr>
            <a:xfrm>
              <a:off x="2278741" y="142952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8" name="Dodecagon 167"/>
            <p:cNvSpPr>
              <a:spLocks noChangeAspect="1"/>
            </p:cNvSpPr>
            <p:nvPr userDrawn="1"/>
          </p:nvSpPr>
          <p:spPr>
            <a:xfrm>
              <a:off x="2092643" y="146312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9" name="Dodecagon 168"/>
            <p:cNvSpPr>
              <a:spLocks noChangeAspect="1"/>
            </p:cNvSpPr>
            <p:nvPr userDrawn="1"/>
          </p:nvSpPr>
          <p:spPr>
            <a:xfrm>
              <a:off x="1896750" y="1435446"/>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0" name="Dodecagon 169"/>
            <p:cNvSpPr>
              <a:spLocks noChangeAspect="1"/>
            </p:cNvSpPr>
            <p:nvPr userDrawn="1"/>
          </p:nvSpPr>
          <p:spPr>
            <a:xfrm>
              <a:off x="1730241" y="1318841"/>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1" name="Dodecagon 170"/>
            <p:cNvSpPr>
              <a:spLocks noChangeAspect="1"/>
            </p:cNvSpPr>
            <p:nvPr userDrawn="1"/>
          </p:nvSpPr>
          <p:spPr>
            <a:xfrm>
              <a:off x="1573527" y="971026"/>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2" name="Dodecagon 171"/>
            <p:cNvSpPr>
              <a:spLocks noChangeAspect="1"/>
            </p:cNvSpPr>
            <p:nvPr userDrawn="1"/>
          </p:nvSpPr>
          <p:spPr>
            <a:xfrm>
              <a:off x="1622500" y="114888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3" name="Dodecagon 172"/>
            <p:cNvSpPr>
              <a:spLocks noChangeAspect="1"/>
            </p:cNvSpPr>
            <p:nvPr userDrawn="1"/>
          </p:nvSpPr>
          <p:spPr>
            <a:xfrm>
              <a:off x="1984902" y="941382"/>
              <a:ext cx="98730" cy="99603"/>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4" name="Dodecagon 173"/>
            <p:cNvSpPr>
              <a:spLocks noChangeAspect="1"/>
            </p:cNvSpPr>
            <p:nvPr userDrawn="1"/>
          </p:nvSpPr>
          <p:spPr>
            <a:xfrm>
              <a:off x="2190589" y="941382"/>
              <a:ext cx="98730" cy="99603"/>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5" name="Oval 174"/>
            <p:cNvSpPr>
              <a:spLocks noChangeAspect="1"/>
            </p:cNvSpPr>
            <p:nvPr userDrawn="1"/>
          </p:nvSpPr>
          <p:spPr>
            <a:xfrm rot="2305559" flipH="1" flipV="1">
              <a:off x="2077326" y="785152"/>
              <a:ext cx="98730" cy="9960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6" name="Oval 175"/>
            <p:cNvSpPr>
              <a:spLocks noChangeAspect="1"/>
            </p:cNvSpPr>
            <p:nvPr userDrawn="1"/>
          </p:nvSpPr>
          <p:spPr>
            <a:xfrm rot="2305559" flipH="1" flipV="1">
              <a:off x="2087121" y="1107942"/>
              <a:ext cx="98730" cy="9960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7" name="Oval 176"/>
            <p:cNvSpPr>
              <a:spLocks noChangeAspect="1"/>
            </p:cNvSpPr>
            <p:nvPr userDrawn="1"/>
          </p:nvSpPr>
          <p:spPr>
            <a:xfrm rot="2305559" flipH="1" flipV="1">
              <a:off x="2288924" y="1067365"/>
              <a:ext cx="84626" cy="8537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8" name="Oval 177"/>
            <p:cNvSpPr>
              <a:spLocks noChangeAspect="1"/>
            </p:cNvSpPr>
            <p:nvPr userDrawn="1"/>
          </p:nvSpPr>
          <p:spPr>
            <a:xfrm rot="2305559" flipH="1" flipV="1">
              <a:off x="1906933" y="1085297"/>
              <a:ext cx="84626" cy="8537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9" name="Oval 178"/>
            <p:cNvSpPr>
              <a:spLocks noChangeAspect="1"/>
            </p:cNvSpPr>
            <p:nvPr userDrawn="1"/>
          </p:nvSpPr>
          <p:spPr>
            <a:xfrm rot="2305559" flipH="1" flipV="1">
              <a:off x="2175899" y="127842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0" name="Oval 179"/>
            <p:cNvSpPr>
              <a:spLocks noChangeAspect="1"/>
            </p:cNvSpPr>
            <p:nvPr userDrawn="1"/>
          </p:nvSpPr>
          <p:spPr>
            <a:xfrm rot="2305559" flipH="1" flipV="1">
              <a:off x="2175899" y="127734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1" name="Oval 180"/>
            <p:cNvSpPr>
              <a:spLocks noChangeAspect="1"/>
            </p:cNvSpPr>
            <p:nvPr userDrawn="1"/>
          </p:nvSpPr>
          <p:spPr>
            <a:xfrm rot="2305559" flipH="1" flipV="1">
              <a:off x="1978562" y="128171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2" name="Oval 181"/>
            <p:cNvSpPr>
              <a:spLocks noChangeAspect="1"/>
            </p:cNvSpPr>
            <p:nvPr userDrawn="1"/>
          </p:nvSpPr>
          <p:spPr>
            <a:xfrm rot="2305559" flipH="1" flipV="1">
              <a:off x="1978562" y="128063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3" name="Oval 182"/>
            <p:cNvSpPr>
              <a:spLocks noChangeAspect="1"/>
            </p:cNvSpPr>
            <p:nvPr userDrawn="1"/>
          </p:nvSpPr>
          <p:spPr>
            <a:xfrm rot="2305559" flipH="1" flipV="1">
              <a:off x="1800812" y="118618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4" name="Oval 183"/>
            <p:cNvSpPr>
              <a:spLocks noChangeAspect="1"/>
            </p:cNvSpPr>
            <p:nvPr userDrawn="1"/>
          </p:nvSpPr>
          <p:spPr>
            <a:xfrm rot="2305559" flipH="1" flipV="1">
              <a:off x="1800812" y="118510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5" name="Oval 184"/>
            <p:cNvSpPr>
              <a:spLocks noChangeAspect="1"/>
            </p:cNvSpPr>
            <p:nvPr userDrawn="1"/>
          </p:nvSpPr>
          <p:spPr>
            <a:xfrm rot="2305559" flipH="1" flipV="1">
              <a:off x="1739838" y="1001728"/>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6" name="Oval 185"/>
            <p:cNvSpPr>
              <a:spLocks noChangeAspect="1"/>
            </p:cNvSpPr>
            <p:nvPr userDrawn="1"/>
          </p:nvSpPr>
          <p:spPr>
            <a:xfrm rot="2305559" flipH="1" flipV="1">
              <a:off x="1739838" y="1000648"/>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7" name="Oval 186"/>
            <p:cNvSpPr>
              <a:spLocks noChangeAspect="1"/>
            </p:cNvSpPr>
            <p:nvPr userDrawn="1"/>
          </p:nvSpPr>
          <p:spPr>
            <a:xfrm rot="2305559" flipH="1" flipV="1">
              <a:off x="1788812" y="837033"/>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8" name="Oval 187"/>
            <p:cNvSpPr>
              <a:spLocks noChangeAspect="1"/>
            </p:cNvSpPr>
            <p:nvPr userDrawn="1"/>
          </p:nvSpPr>
          <p:spPr>
            <a:xfrm rot="2305559" flipH="1" flipV="1">
              <a:off x="1788812" y="835953"/>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9" name="Oval 188"/>
            <p:cNvSpPr>
              <a:spLocks noChangeAspect="1"/>
            </p:cNvSpPr>
            <p:nvPr userDrawn="1"/>
          </p:nvSpPr>
          <p:spPr>
            <a:xfrm rot="2305559" flipH="1" flipV="1">
              <a:off x="1903083" y="70197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0" name="Oval 189"/>
            <p:cNvSpPr>
              <a:spLocks noChangeAspect="1"/>
            </p:cNvSpPr>
            <p:nvPr userDrawn="1"/>
          </p:nvSpPr>
          <p:spPr>
            <a:xfrm rot="2305559" flipH="1" flipV="1">
              <a:off x="1903083" y="70089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1" name="Oval 190"/>
            <p:cNvSpPr>
              <a:spLocks noChangeAspect="1"/>
            </p:cNvSpPr>
            <p:nvPr userDrawn="1"/>
          </p:nvSpPr>
          <p:spPr>
            <a:xfrm rot="2305559" flipH="1" flipV="1">
              <a:off x="2077952" y="60649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2" name="Oval 191"/>
            <p:cNvSpPr>
              <a:spLocks noChangeAspect="1"/>
            </p:cNvSpPr>
            <p:nvPr userDrawn="1"/>
          </p:nvSpPr>
          <p:spPr>
            <a:xfrm rot="2305559" flipH="1" flipV="1">
              <a:off x="2077952" y="60541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3" name="Oval 192"/>
            <p:cNvSpPr>
              <a:spLocks noChangeAspect="1"/>
            </p:cNvSpPr>
            <p:nvPr userDrawn="1"/>
          </p:nvSpPr>
          <p:spPr>
            <a:xfrm rot="2305559" flipH="1" flipV="1">
              <a:off x="2278938" y="70201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4" name="Oval 193"/>
            <p:cNvSpPr>
              <a:spLocks noChangeAspect="1"/>
            </p:cNvSpPr>
            <p:nvPr userDrawn="1"/>
          </p:nvSpPr>
          <p:spPr>
            <a:xfrm rot="2305559" flipH="1" flipV="1">
              <a:off x="2278938" y="70093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5" name="Oval 194"/>
            <p:cNvSpPr>
              <a:spLocks noChangeAspect="1"/>
            </p:cNvSpPr>
            <p:nvPr userDrawn="1"/>
          </p:nvSpPr>
          <p:spPr>
            <a:xfrm rot="2305559" flipH="1" flipV="1">
              <a:off x="2359128" y="84694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6" name="Oval 195"/>
            <p:cNvSpPr>
              <a:spLocks noChangeAspect="1"/>
            </p:cNvSpPr>
            <p:nvPr userDrawn="1"/>
          </p:nvSpPr>
          <p:spPr>
            <a:xfrm rot="2305559" flipH="1" flipV="1">
              <a:off x="2359128" y="84586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7" name="Oval 196"/>
            <p:cNvSpPr>
              <a:spLocks noChangeAspect="1"/>
            </p:cNvSpPr>
            <p:nvPr userDrawn="1"/>
          </p:nvSpPr>
          <p:spPr>
            <a:xfrm rot="2305559" flipH="1" flipV="1">
              <a:off x="2356903" y="1199375"/>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8" name="Oval 197"/>
            <p:cNvSpPr>
              <a:spLocks noChangeAspect="1"/>
            </p:cNvSpPr>
            <p:nvPr userDrawn="1"/>
          </p:nvSpPr>
          <p:spPr>
            <a:xfrm rot="2305559" flipH="1" flipV="1">
              <a:off x="2356903" y="1198295"/>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9" name="Oval 198"/>
            <p:cNvSpPr>
              <a:spLocks noChangeAspect="1"/>
            </p:cNvSpPr>
            <p:nvPr userDrawn="1"/>
          </p:nvSpPr>
          <p:spPr>
            <a:xfrm rot="2305559" flipH="1" flipV="1">
              <a:off x="2430559" y="1031394"/>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0" name="Oval 199"/>
            <p:cNvSpPr>
              <a:spLocks noChangeAspect="1"/>
            </p:cNvSpPr>
            <p:nvPr userDrawn="1"/>
          </p:nvSpPr>
          <p:spPr>
            <a:xfrm rot="2305559" flipH="1" flipV="1">
              <a:off x="2430559" y="1030314"/>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201" name="Group 200"/>
          <p:cNvGrpSpPr>
            <a:grpSpLocks noChangeAspect="1"/>
          </p:cNvGrpSpPr>
          <p:nvPr userDrawn="1"/>
        </p:nvGrpSpPr>
        <p:grpSpPr>
          <a:xfrm>
            <a:off x="4121460" y="457201"/>
            <a:ext cx="910232" cy="908413"/>
            <a:chOff x="1573527" y="457200"/>
            <a:chExt cx="1093473" cy="1091294"/>
          </a:xfrm>
          <a:solidFill>
            <a:srgbClr val="687E3C"/>
          </a:solidFill>
        </p:grpSpPr>
        <p:sp>
          <p:nvSpPr>
            <p:cNvPr id="202" name="Dodecagon 201"/>
            <p:cNvSpPr>
              <a:spLocks noChangeAspect="1"/>
            </p:cNvSpPr>
            <p:nvPr userDrawn="1"/>
          </p:nvSpPr>
          <p:spPr>
            <a:xfrm>
              <a:off x="2092643" y="45720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3" name="Dodecagon 202"/>
            <p:cNvSpPr>
              <a:spLocks noChangeAspect="1"/>
            </p:cNvSpPr>
            <p:nvPr userDrawn="1"/>
          </p:nvSpPr>
          <p:spPr>
            <a:xfrm>
              <a:off x="1896750" y="49672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4" name="Dodecagon 203"/>
            <p:cNvSpPr>
              <a:spLocks noChangeAspect="1"/>
            </p:cNvSpPr>
            <p:nvPr userDrawn="1"/>
          </p:nvSpPr>
          <p:spPr>
            <a:xfrm>
              <a:off x="2268946" y="49672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5" name="Dodecagon 204"/>
            <p:cNvSpPr>
              <a:spLocks noChangeAspect="1"/>
            </p:cNvSpPr>
            <p:nvPr userDrawn="1"/>
          </p:nvSpPr>
          <p:spPr>
            <a:xfrm>
              <a:off x="2435455" y="599493"/>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6" name="Dodecagon 205"/>
            <p:cNvSpPr>
              <a:spLocks noChangeAspect="1"/>
            </p:cNvSpPr>
            <p:nvPr userDrawn="1"/>
          </p:nvSpPr>
          <p:spPr>
            <a:xfrm>
              <a:off x="2547117" y="76747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7" name="Dodecagon 206"/>
            <p:cNvSpPr>
              <a:spLocks noChangeAspect="1"/>
            </p:cNvSpPr>
            <p:nvPr userDrawn="1"/>
          </p:nvSpPr>
          <p:spPr>
            <a:xfrm>
              <a:off x="2582374" y="95521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8" name="Dodecagon 207"/>
            <p:cNvSpPr>
              <a:spLocks noChangeAspect="1"/>
            </p:cNvSpPr>
            <p:nvPr userDrawn="1"/>
          </p:nvSpPr>
          <p:spPr>
            <a:xfrm>
              <a:off x="1740036" y="60541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9" name="Dodecagon 208"/>
            <p:cNvSpPr>
              <a:spLocks noChangeAspect="1"/>
            </p:cNvSpPr>
            <p:nvPr userDrawn="1"/>
          </p:nvSpPr>
          <p:spPr>
            <a:xfrm>
              <a:off x="2543196" y="115877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0" name="Dodecagon 209"/>
            <p:cNvSpPr>
              <a:spLocks noChangeAspect="1"/>
            </p:cNvSpPr>
            <p:nvPr userDrawn="1"/>
          </p:nvSpPr>
          <p:spPr>
            <a:xfrm>
              <a:off x="1622500" y="773401"/>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1" name="Dodecagon 210"/>
            <p:cNvSpPr>
              <a:spLocks noChangeAspect="1"/>
            </p:cNvSpPr>
            <p:nvPr userDrawn="1"/>
          </p:nvSpPr>
          <p:spPr>
            <a:xfrm>
              <a:off x="2445249" y="1326752"/>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2" name="Dodecagon 211"/>
            <p:cNvSpPr>
              <a:spLocks noChangeAspect="1"/>
            </p:cNvSpPr>
            <p:nvPr userDrawn="1"/>
          </p:nvSpPr>
          <p:spPr>
            <a:xfrm>
              <a:off x="2278741" y="142952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3" name="Dodecagon 212"/>
            <p:cNvSpPr>
              <a:spLocks noChangeAspect="1"/>
            </p:cNvSpPr>
            <p:nvPr userDrawn="1"/>
          </p:nvSpPr>
          <p:spPr>
            <a:xfrm>
              <a:off x="2092643" y="146312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4" name="Dodecagon 213"/>
            <p:cNvSpPr>
              <a:spLocks noChangeAspect="1"/>
            </p:cNvSpPr>
            <p:nvPr userDrawn="1"/>
          </p:nvSpPr>
          <p:spPr>
            <a:xfrm>
              <a:off x="1896750" y="1435446"/>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5" name="Dodecagon 214"/>
            <p:cNvSpPr>
              <a:spLocks noChangeAspect="1"/>
            </p:cNvSpPr>
            <p:nvPr userDrawn="1"/>
          </p:nvSpPr>
          <p:spPr>
            <a:xfrm>
              <a:off x="1730241" y="1318841"/>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6" name="Dodecagon 215"/>
            <p:cNvSpPr>
              <a:spLocks noChangeAspect="1"/>
            </p:cNvSpPr>
            <p:nvPr userDrawn="1"/>
          </p:nvSpPr>
          <p:spPr>
            <a:xfrm>
              <a:off x="1573527" y="971026"/>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7" name="Dodecagon 216"/>
            <p:cNvSpPr>
              <a:spLocks noChangeAspect="1"/>
            </p:cNvSpPr>
            <p:nvPr userDrawn="1"/>
          </p:nvSpPr>
          <p:spPr>
            <a:xfrm>
              <a:off x="1622500" y="114888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8" name="Dodecagon 217"/>
            <p:cNvSpPr>
              <a:spLocks noChangeAspect="1"/>
            </p:cNvSpPr>
            <p:nvPr userDrawn="1"/>
          </p:nvSpPr>
          <p:spPr>
            <a:xfrm>
              <a:off x="1984902" y="941382"/>
              <a:ext cx="98730" cy="99603"/>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9" name="Dodecagon 218"/>
            <p:cNvSpPr>
              <a:spLocks noChangeAspect="1"/>
            </p:cNvSpPr>
            <p:nvPr userDrawn="1"/>
          </p:nvSpPr>
          <p:spPr>
            <a:xfrm>
              <a:off x="2190589" y="941382"/>
              <a:ext cx="98730" cy="99603"/>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0" name="Oval 219"/>
            <p:cNvSpPr>
              <a:spLocks noChangeAspect="1"/>
            </p:cNvSpPr>
            <p:nvPr userDrawn="1"/>
          </p:nvSpPr>
          <p:spPr>
            <a:xfrm rot="2305559" flipH="1" flipV="1">
              <a:off x="2077326" y="785152"/>
              <a:ext cx="98730" cy="9960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1" name="Oval 220"/>
            <p:cNvSpPr>
              <a:spLocks noChangeAspect="1"/>
            </p:cNvSpPr>
            <p:nvPr userDrawn="1"/>
          </p:nvSpPr>
          <p:spPr>
            <a:xfrm rot="2305559" flipH="1" flipV="1">
              <a:off x="2087121" y="1107942"/>
              <a:ext cx="98730" cy="9960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2" name="Oval 221"/>
            <p:cNvSpPr>
              <a:spLocks noChangeAspect="1"/>
            </p:cNvSpPr>
            <p:nvPr userDrawn="1"/>
          </p:nvSpPr>
          <p:spPr>
            <a:xfrm rot="2305559" flipH="1" flipV="1">
              <a:off x="2288924" y="1067365"/>
              <a:ext cx="84626" cy="8537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3" name="Oval 222"/>
            <p:cNvSpPr>
              <a:spLocks noChangeAspect="1"/>
            </p:cNvSpPr>
            <p:nvPr userDrawn="1"/>
          </p:nvSpPr>
          <p:spPr>
            <a:xfrm rot="2305559" flipH="1" flipV="1">
              <a:off x="1906933" y="1085297"/>
              <a:ext cx="84626" cy="8537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4" name="Oval 223"/>
            <p:cNvSpPr>
              <a:spLocks noChangeAspect="1"/>
            </p:cNvSpPr>
            <p:nvPr userDrawn="1"/>
          </p:nvSpPr>
          <p:spPr>
            <a:xfrm rot="2305559" flipH="1" flipV="1">
              <a:off x="2175899" y="127842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5" name="Oval 224"/>
            <p:cNvSpPr>
              <a:spLocks noChangeAspect="1"/>
            </p:cNvSpPr>
            <p:nvPr userDrawn="1"/>
          </p:nvSpPr>
          <p:spPr>
            <a:xfrm rot="2305559" flipH="1" flipV="1">
              <a:off x="2175899" y="127734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6" name="Oval 225"/>
            <p:cNvSpPr>
              <a:spLocks noChangeAspect="1"/>
            </p:cNvSpPr>
            <p:nvPr userDrawn="1"/>
          </p:nvSpPr>
          <p:spPr>
            <a:xfrm rot="2305559" flipH="1" flipV="1">
              <a:off x="1978562" y="128171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7" name="Oval 226"/>
            <p:cNvSpPr>
              <a:spLocks noChangeAspect="1"/>
            </p:cNvSpPr>
            <p:nvPr userDrawn="1"/>
          </p:nvSpPr>
          <p:spPr>
            <a:xfrm rot="2305559" flipH="1" flipV="1">
              <a:off x="1978562" y="128063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8" name="Oval 227"/>
            <p:cNvSpPr>
              <a:spLocks noChangeAspect="1"/>
            </p:cNvSpPr>
            <p:nvPr userDrawn="1"/>
          </p:nvSpPr>
          <p:spPr>
            <a:xfrm rot="2305559" flipH="1" flipV="1">
              <a:off x="1800812" y="118618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9" name="Oval 228"/>
            <p:cNvSpPr>
              <a:spLocks noChangeAspect="1"/>
            </p:cNvSpPr>
            <p:nvPr userDrawn="1"/>
          </p:nvSpPr>
          <p:spPr>
            <a:xfrm rot="2305559" flipH="1" flipV="1">
              <a:off x="1800812" y="118510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0" name="Oval 229"/>
            <p:cNvSpPr>
              <a:spLocks noChangeAspect="1"/>
            </p:cNvSpPr>
            <p:nvPr userDrawn="1"/>
          </p:nvSpPr>
          <p:spPr>
            <a:xfrm rot="2305559" flipH="1" flipV="1">
              <a:off x="1739838" y="1001728"/>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1" name="Oval 230"/>
            <p:cNvSpPr>
              <a:spLocks noChangeAspect="1"/>
            </p:cNvSpPr>
            <p:nvPr userDrawn="1"/>
          </p:nvSpPr>
          <p:spPr>
            <a:xfrm rot="2305559" flipH="1" flipV="1">
              <a:off x="1739838" y="1000648"/>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2" name="Oval 231"/>
            <p:cNvSpPr>
              <a:spLocks noChangeAspect="1"/>
            </p:cNvSpPr>
            <p:nvPr userDrawn="1"/>
          </p:nvSpPr>
          <p:spPr>
            <a:xfrm rot="2305559" flipH="1" flipV="1">
              <a:off x="1788812" y="837033"/>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3" name="Oval 232"/>
            <p:cNvSpPr>
              <a:spLocks noChangeAspect="1"/>
            </p:cNvSpPr>
            <p:nvPr userDrawn="1"/>
          </p:nvSpPr>
          <p:spPr>
            <a:xfrm rot="2305559" flipH="1" flipV="1">
              <a:off x="1788812" y="835953"/>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4" name="Oval 233"/>
            <p:cNvSpPr>
              <a:spLocks noChangeAspect="1"/>
            </p:cNvSpPr>
            <p:nvPr userDrawn="1"/>
          </p:nvSpPr>
          <p:spPr>
            <a:xfrm rot="2305559" flipH="1" flipV="1">
              <a:off x="1903083" y="70197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5" name="Oval 234"/>
            <p:cNvSpPr>
              <a:spLocks noChangeAspect="1"/>
            </p:cNvSpPr>
            <p:nvPr userDrawn="1"/>
          </p:nvSpPr>
          <p:spPr>
            <a:xfrm rot="2305559" flipH="1" flipV="1">
              <a:off x="1903083" y="70089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6" name="Oval 235"/>
            <p:cNvSpPr>
              <a:spLocks noChangeAspect="1"/>
            </p:cNvSpPr>
            <p:nvPr userDrawn="1"/>
          </p:nvSpPr>
          <p:spPr>
            <a:xfrm rot="2305559" flipH="1" flipV="1">
              <a:off x="2077952" y="60649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7" name="Oval 236"/>
            <p:cNvSpPr>
              <a:spLocks noChangeAspect="1"/>
            </p:cNvSpPr>
            <p:nvPr userDrawn="1"/>
          </p:nvSpPr>
          <p:spPr>
            <a:xfrm rot="2305559" flipH="1" flipV="1">
              <a:off x="2077952" y="60541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8" name="Oval 237"/>
            <p:cNvSpPr>
              <a:spLocks noChangeAspect="1"/>
            </p:cNvSpPr>
            <p:nvPr userDrawn="1"/>
          </p:nvSpPr>
          <p:spPr>
            <a:xfrm rot="2305559" flipH="1" flipV="1">
              <a:off x="2278938" y="70201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9" name="Oval 238"/>
            <p:cNvSpPr>
              <a:spLocks noChangeAspect="1"/>
            </p:cNvSpPr>
            <p:nvPr userDrawn="1"/>
          </p:nvSpPr>
          <p:spPr>
            <a:xfrm rot="2305559" flipH="1" flipV="1">
              <a:off x="2278938" y="70093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0" name="Oval 239"/>
            <p:cNvSpPr>
              <a:spLocks noChangeAspect="1"/>
            </p:cNvSpPr>
            <p:nvPr userDrawn="1"/>
          </p:nvSpPr>
          <p:spPr>
            <a:xfrm rot="2305559" flipH="1" flipV="1">
              <a:off x="2359128" y="84694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1" name="Oval 240"/>
            <p:cNvSpPr>
              <a:spLocks noChangeAspect="1"/>
            </p:cNvSpPr>
            <p:nvPr userDrawn="1"/>
          </p:nvSpPr>
          <p:spPr>
            <a:xfrm rot="2305559" flipH="1" flipV="1">
              <a:off x="2359128" y="84586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2" name="Oval 241"/>
            <p:cNvSpPr>
              <a:spLocks noChangeAspect="1"/>
            </p:cNvSpPr>
            <p:nvPr userDrawn="1"/>
          </p:nvSpPr>
          <p:spPr>
            <a:xfrm rot="2305559" flipH="1" flipV="1">
              <a:off x="2356903" y="1199375"/>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3" name="Oval 242"/>
            <p:cNvSpPr>
              <a:spLocks noChangeAspect="1"/>
            </p:cNvSpPr>
            <p:nvPr userDrawn="1"/>
          </p:nvSpPr>
          <p:spPr>
            <a:xfrm rot="2305559" flipH="1" flipV="1">
              <a:off x="2356903" y="1198295"/>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4" name="Oval 243"/>
            <p:cNvSpPr>
              <a:spLocks noChangeAspect="1"/>
            </p:cNvSpPr>
            <p:nvPr userDrawn="1"/>
          </p:nvSpPr>
          <p:spPr>
            <a:xfrm rot="2305559" flipH="1" flipV="1">
              <a:off x="2430559" y="1031394"/>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5" name="Oval 244"/>
            <p:cNvSpPr>
              <a:spLocks noChangeAspect="1"/>
            </p:cNvSpPr>
            <p:nvPr userDrawn="1"/>
          </p:nvSpPr>
          <p:spPr>
            <a:xfrm rot="2305559" flipH="1" flipV="1">
              <a:off x="2430559" y="1030314"/>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46" name="Title 1"/>
          <p:cNvSpPr>
            <a:spLocks noGrp="1"/>
          </p:cNvSpPr>
          <p:nvPr>
            <p:ph type="ctrTitle" hasCustomPrompt="1"/>
          </p:nvPr>
        </p:nvSpPr>
        <p:spPr>
          <a:xfrm>
            <a:off x="431652" y="3318780"/>
            <a:ext cx="8314182" cy="1131570"/>
          </a:xfrm>
          <a:prstGeom prst="rect">
            <a:avLst/>
          </a:prstGeom>
        </p:spPr>
        <p:txBody>
          <a:bodyPr anchor="ctr" anchorCtr="0">
            <a:normAutofit/>
          </a:bodyPr>
          <a:lstStyle>
            <a:lvl1pPr algn="l">
              <a:defRPr sz="3600">
                <a:solidFill>
                  <a:schemeClr val="bg1"/>
                </a:solidFill>
              </a:defRPr>
            </a:lvl1pPr>
          </a:lstStyle>
          <a:p>
            <a:r>
              <a:rPr lang="en-US" dirty="0" smtClean="0"/>
              <a:t>Add title</a:t>
            </a:r>
            <a:endParaRPr lang="en-US" dirty="0"/>
          </a:p>
        </p:txBody>
      </p:sp>
      <p:sp>
        <p:nvSpPr>
          <p:cNvPr id="247" name="Text Placeholder 18"/>
          <p:cNvSpPr>
            <a:spLocks noGrp="1"/>
          </p:cNvSpPr>
          <p:nvPr>
            <p:ph type="body" sz="quarter" idx="10" hasCustomPrompt="1"/>
          </p:nvPr>
        </p:nvSpPr>
        <p:spPr>
          <a:xfrm>
            <a:off x="430890" y="5162255"/>
            <a:ext cx="8314944" cy="545592"/>
          </a:xfrm>
          <a:prstGeom prst="rect">
            <a:avLst/>
          </a:prstGeom>
        </p:spPr>
        <p:txBody>
          <a:bodyPr vert="horz" anchor="ctr"/>
          <a:lstStyle>
            <a:lvl1pPr marL="0" indent="0">
              <a:spcBef>
                <a:spcPts val="0"/>
              </a:spcBef>
              <a:buNone/>
              <a:defRPr sz="1400" baseline="0">
                <a:solidFill>
                  <a:schemeClr val="accent5">
                    <a:lumMod val="20000"/>
                    <a:lumOff val="80000"/>
                  </a:schemeClr>
                </a:solidFill>
                <a:latin typeface="Arial"/>
              </a:defRPr>
            </a:lvl1pPr>
          </a:lstStyle>
          <a:p>
            <a:pPr lvl="0"/>
            <a:r>
              <a:rPr lang="en-US" dirty="0" smtClean="0"/>
              <a:t>Add Presenter Information</a:t>
            </a:r>
          </a:p>
        </p:txBody>
      </p:sp>
      <p:grpSp>
        <p:nvGrpSpPr>
          <p:cNvPr id="248" name="Group 247"/>
          <p:cNvGrpSpPr>
            <a:grpSpLocks noChangeAspect="1"/>
          </p:cNvGrpSpPr>
          <p:nvPr userDrawn="1"/>
        </p:nvGrpSpPr>
        <p:grpSpPr>
          <a:xfrm>
            <a:off x="2861580" y="2150932"/>
            <a:ext cx="223524" cy="223072"/>
            <a:chOff x="1573527" y="457200"/>
            <a:chExt cx="1093473" cy="1091294"/>
          </a:xfrm>
          <a:solidFill>
            <a:srgbClr val="FFFFFF"/>
          </a:solidFill>
        </p:grpSpPr>
        <p:sp>
          <p:nvSpPr>
            <p:cNvPr id="249" name="Dodecagon 248"/>
            <p:cNvSpPr>
              <a:spLocks noChangeAspect="1"/>
            </p:cNvSpPr>
            <p:nvPr userDrawn="1"/>
          </p:nvSpPr>
          <p:spPr>
            <a:xfrm>
              <a:off x="2092643" y="45720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0" name="Dodecagon 249"/>
            <p:cNvSpPr>
              <a:spLocks noChangeAspect="1"/>
            </p:cNvSpPr>
            <p:nvPr userDrawn="1"/>
          </p:nvSpPr>
          <p:spPr>
            <a:xfrm>
              <a:off x="1896750" y="49672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1" name="Dodecagon 250"/>
            <p:cNvSpPr>
              <a:spLocks noChangeAspect="1"/>
            </p:cNvSpPr>
            <p:nvPr userDrawn="1"/>
          </p:nvSpPr>
          <p:spPr>
            <a:xfrm>
              <a:off x="2268946" y="49672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2" name="Dodecagon 251"/>
            <p:cNvSpPr>
              <a:spLocks noChangeAspect="1"/>
            </p:cNvSpPr>
            <p:nvPr userDrawn="1"/>
          </p:nvSpPr>
          <p:spPr>
            <a:xfrm>
              <a:off x="2435455" y="599493"/>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3" name="Dodecagon 252"/>
            <p:cNvSpPr>
              <a:spLocks noChangeAspect="1"/>
            </p:cNvSpPr>
            <p:nvPr userDrawn="1"/>
          </p:nvSpPr>
          <p:spPr>
            <a:xfrm>
              <a:off x="2547117" y="76747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4" name="Dodecagon 253"/>
            <p:cNvSpPr>
              <a:spLocks noChangeAspect="1"/>
            </p:cNvSpPr>
            <p:nvPr userDrawn="1"/>
          </p:nvSpPr>
          <p:spPr>
            <a:xfrm>
              <a:off x="2582374" y="95521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5" name="Dodecagon 254"/>
            <p:cNvSpPr>
              <a:spLocks noChangeAspect="1"/>
            </p:cNvSpPr>
            <p:nvPr userDrawn="1"/>
          </p:nvSpPr>
          <p:spPr>
            <a:xfrm>
              <a:off x="1740036" y="60541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6" name="Dodecagon 255"/>
            <p:cNvSpPr>
              <a:spLocks noChangeAspect="1"/>
            </p:cNvSpPr>
            <p:nvPr userDrawn="1"/>
          </p:nvSpPr>
          <p:spPr>
            <a:xfrm>
              <a:off x="2543196" y="115877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7" name="Dodecagon 256"/>
            <p:cNvSpPr>
              <a:spLocks noChangeAspect="1"/>
            </p:cNvSpPr>
            <p:nvPr userDrawn="1"/>
          </p:nvSpPr>
          <p:spPr>
            <a:xfrm>
              <a:off x="1622500" y="773401"/>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8" name="Dodecagon 257"/>
            <p:cNvSpPr>
              <a:spLocks noChangeAspect="1"/>
            </p:cNvSpPr>
            <p:nvPr userDrawn="1"/>
          </p:nvSpPr>
          <p:spPr>
            <a:xfrm>
              <a:off x="2445249" y="1326752"/>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9" name="Dodecagon 258"/>
            <p:cNvSpPr>
              <a:spLocks noChangeAspect="1"/>
            </p:cNvSpPr>
            <p:nvPr userDrawn="1"/>
          </p:nvSpPr>
          <p:spPr>
            <a:xfrm>
              <a:off x="2278741" y="142952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0" name="Dodecagon 259"/>
            <p:cNvSpPr>
              <a:spLocks noChangeAspect="1"/>
            </p:cNvSpPr>
            <p:nvPr userDrawn="1"/>
          </p:nvSpPr>
          <p:spPr>
            <a:xfrm>
              <a:off x="2092643" y="146312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1" name="Dodecagon 260"/>
            <p:cNvSpPr>
              <a:spLocks noChangeAspect="1"/>
            </p:cNvSpPr>
            <p:nvPr userDrawn="1"/>
          </p:nvSpPr>
          <p:spPr>
            <a:xfrm>
              <a:off x="1896750" y="1435446"/>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2" name="Dodecagon 261"/>
            <p:cNvSpPr>
              <a:spLocks noChangeAspect="1"/>
            </p:cNvSpPr>
            <p:nvPr userDrawn="1"/>
          </p:nvSpPr>
          <p:spPr>
            <a:xfrm>
              <a:off x="1730241" y="1318841"/>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3" name="Dodecagon 262"/>
            <p:cNvSpPr>
              <a:spLocks noChangeAspect="1"/>
            </p:cNvSpPr>
            <p:nvPr userDrawn="1"/>
          </p:nvSpPr>
          <p:spPr>
            <a:xfrm>
              <a:off x="1573527" y="971026"/>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4" name="Dodecagon 263"/>
            <p:cNvSpPr>
              <a:spLocks noChangeAspect="1"/>
            </p:cNvSpPr>
            <p:nvPr userDrawn="1"/>
          </p:nvSpPr>
          <p:spPr>
            <a:xfrm>
              <a:off x="1622500" y="114888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5" name="Dodecagon 264"/>
            <p:cNvSpPr>
              <a:spLocks noChangeAspect="1"/>
            </p:cNvSpPr>
            <p:nvPr userDrawn="1"/>
          </p:nvSpPr>
          <p:spPr>
            <a:xfrm>
              <a:off x="1984902" y="941382"/>
              <a:ext cx="98730" cy="99603"/>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6" name="Dodecagon 265"/>
            <p:cNvSpPr>
              <a:spLocks noChangeAspect="1"/>
            </p:cNvSpPr>
            <p:nvPr userDrawn="1"/>
          </p:nvSpPr>
          <p:spPr>
            <a:xfrm>
              <a:off x="2190589" y="941382"/>
              <a:ext cx="98730" cy="99603"/>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7" name="Oval 266"/>
            <p:cNvSpPr>
              <a:spLocks noChangeAspect="1"/>
            </p:cNvSpPr>
            <p:nvPr userDrawn="1"/>
          </p:nvSpPr>
          <p:spPr>
            <a:xfrm rot="2305559" flipH="1" flipV="1">
              <a:off x="2077326" y="785152"/>
              <a:ext cx="98730" cy="9960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8" name="Oval 267"/>
            <p:cNvSpPr>
              <a:spLocks noChangeAspect="1"/>
            </p:cNvSpPr>
            <p:nvPr userDrawn="1"/>
          </p:nvSpPr>
          <p:spPr>
            <a:xfrm rot="2305559" flipH="1" flipV="1">
              <a:off x="2087121" y="1107942"/>
              <a:ext cx="98730" cy="9960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9" name="Oval 268"/>
            <p:cNvSpPr>
              <a:spLocks noChangeAspect="1"/>
            </p:cNvSpPr>
            <p:nvPr userDrawn="1"/>
          </p:nvSpPr>
          <p:spPr>
            <a:xfrm rot="2305559" flipH="1" flipV="1">
              <a:off x="2288924" y="1067365"/>
              <a:ext cx="84626" cy="8537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0" name="Oval 269"/>
            <p:cNvSpPr>
              <a:spLocks noChangeAspect="1"/>
            </p:cNvSpPr>
            <p:nvPr userDrawn="1"/>
          </p:nvSpPr>
          <p:spPr>
            <a:xfrm rot="2305559" flipH="1" flipV="1">
              <a:off x="1906933" y="1085297"/>
              <a:ext cx="84626" cy="8537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1" name="Oval 270"/>
            <p:cNvSpPr>
              <a:spLocks noChangeAspect="1"/>
            </p:cNvSpPr>
            <p:nvPr userDrawn="1"/>
          </p:nvSpPr>
          <p:spPr>
            <a:xfrm rot="2305559" flipH="1" flipV="1">
              <a:off x="2175899" y="127842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2" name="Oval 271"/>
            <p:cNvSpPr>
              <a:spLocks noChangeAspect="1"/>
            </p:cNvSpPr>
            <p:nvPr userDrawn="1"/>
          </p:nvSpPr>
          <p:spPr>
            <a:xfrm rot="2305559" flipH="1" flipV="1">
              <a:off x="2175899" y="127734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3" name="Oval 272"/>
            <p:cNvSpPr>
              <a:spLocks noChangeAspect="1"/>
            </p:cNvSpPr>
            <p:nvPr userDrawn="1"/>
          </p:nvSpPr>
          <p:spPr>
            <a:xfrm rot="2305559" flipH="1" flipV="1">
              <a:off x="1978562" y="128171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4" name="Oval 273"/>
            <p:cNvSpPr>
              <a:spLocks noChangeAspect="1"/>
            </p:cNvSpPr>
            <p:nvPr userDrawn="1"/>
          </p:nvSpPr>
          <p:spPr>
            <a:xfrm rot="2305559" flipH="1" flipV="1">
              <a:off x="1978562" y="128063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5" name="Oval 274"/>
            <p:cNvSpPr>
              <a:spLocks noChangeAspect="1"/>
            </p:cNvSpPr>
            <p:nvPr userDrawn="1"/>
          </p:nvSpPr>
          <p:spPr>
            <a:xfrm rot="2305559" flipH="1" flipV="1">
              <a:off x="1800812" y="118618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6" name="Oval 275"/>
            <p:cNvSpPr>
              <a:spLocks noChangeAspect="1"/>
            </p:cNvSpPr>
            <p:nvPr userDrawn="1"/>
          </p:nvSpPr>
          <p:spPr>
            <a:xfrm rot="2305559" flipH="1" flipV="1">
              <a:off x="1800812" y="118510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7" name="Oval 276"/>
            <p:cNvSpPr>
              <a:spLocks noChangeAspect="1"/>
            </p:cNvSpPr>
            <p:nvPr userDrawn="1"/>
          </p:nvSpPr>
          <p:spPr>
            <a:xfrm rot="2305559" flipH="1" flipV="1">
              <a:off x="1739838" y="1001728"/>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8" name="Oval 277"/>
            <p:cNvSpPr>
              <a:spLocks noChangeAspect="1"/>
            </p:cNvSpPr>
            <p:nvPr userDrawn="1"/>
          </p:nvSpPr>
          <p:spPr>
            <a:xfrm rot="2305559" flipH="1" flipV="1">
              <a:off x="1739838" y="1000648"/>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9" name="Oval 278"/>
            <p:cNvSpPr>
              <a:spLocks noChangeAspect="1"/>
            </p:cNvSpPr>
            <p:nvPr userDrawn="1"/>
          </p:nvSpPr>
          <p:spPr>
            <a:xfrm rot="2305559" flipH="1" flipV="1">
              <a:off x="1788812" y="837033"/>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0" name="Oval 279"/>
            <p:cNvSpPr>
              <a:spLocks noChangeAspect="1"/>
            </p:cNvSpPr>
            <p:nvPr userDrawn="1"/>
          </p:nvSpPr>
          <p:spPr>
            <a:xfrm rot="2305559" flipH="1" flipV="1">
              <a:off x="1788812" y="835953"/>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1" name="Oval 280"/>
            <p:cNvSpPr>
              <a:spLocks noChangeAspect="1"/>
            </p:cNvSpPr>
            <p:nvPr userDrawn="1"/>
          </p:nvSpPr>
          <p:spPr>
            <a:xfrm rot="2305559" flipH="1" flipV="1">
              <a:off x="1903083" y="70197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2" name="Oval 281"/>
            <p:cNvSpPr>
              <a:spLocks noChangeAspect="1"/>
            </p:cNvSpPr>
            <p:nvPr userDrawn="1"/>
          </p:nvSpPr>
          <p:spPr>
            <a:xfrm rot="2305559" flipH="1" flipV="1">
              <a:off x="1903083" y="70089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3" name="Oval 282"/>
            <p:cNvSpPr>
              <a:spLocks noChangeAspect="1"/>
            </p:cNvSpPr>
            <p:nvPr userDrawn="1"/>
          </p:nvSpPr>
          <p:spPr>
            <a:xfrm rot="2305559" flipH="1" flipV="1">
              <a:off x="2077952" y="60649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4" name="Oval 283"/>
            <p:cNvSpPr>
              <a:spLocks noChangeAspect="1"/>
            </p:cNvSpPr>
            <p:nvPr userDrawn="1"/>
          </p:nvSpPr>
          <p:spPr>
            <a:xfrm rot="2305559" flipH="1" flipV="1">
              <a:off x="2077952" y="60541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5" name="Oval 284"/>
            <p:cNvSpPr>
              <a:spLocks noChangeAspect="1"/>
            </p:cNvSpPr>
            <p:nvPr userDrawn="1"/>
          </p:nvSpPr>
          <p:spPr>
            <a:xfrm rot="2305559" flipH="1" flipV="1">
              <a:off x="2278938" y="70201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6" name="Oval 285"/>
            <p:cNvSpPr>
              <a:spLocks noChangeAspect="1"/>
            </p:cNvSpPr>
            <p:nvPr userDrawn="1"/>
          </p:nvSpPr>
          <p:spPr>
            <a:xfrm rot="2305559" flipH="1" flipV="1">
              <a:off x="2278938" y="70093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7" name="Oval 286"/>
            <p:cNvSpPr>
              <a:spLocks noChangeAspect="1"/>
            </p:cNvSpPr>
            <p:nvPr userDrawn="1"/>
          </p:nvSpPr>
          <p:spPr>
            <a:xfrm rot="2305559" flipH="1" flipV="1">
              <a:off x="2359128" y="84694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8" name="Oval 287"/>
            <p:cNvSpPr>
              <a:spLocks noChangeAspect="1"/>
            </p:cNvSpPr>
            <p:nvPr userDrawn="1"/>
          </p:nvSpPr>
          <p:spPr>
            <a:xfrm rot="2305559" flipH="1" flipV="1">
              <a:off x="2359128" y="84586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9" name="Oval 288"/>
            <p:cNvSpPr>
              <a:spLocks noChangeAspect="1"/>
            </p:cNvSpPr>
            <p:nvPr userDrawn="1"/>
          </p:nvSpPr>
          <p:spPr>
            <a:xfrm rot="2305559" flipH="1" flipV="1">
              <a:off x="2356903" y="1199375"/>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0" name="Oval 289"/>
            <p:cNvSpPr>
              <a:spLocks noChangeAspect="1"/>
            </p:cNvSpPr>
            <p:nvPr userDrawn="1"/>
          </p:nvSpPr>
          <p:spPr>
            <a:xfrm rot="2305559" flipH="1" flipV="1">
              <a:off x="2356903" y="1198295"/>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1" name="Oval 290"/>
            <p:cNvSpPr>
              <a:spLocks noChangeAspect="1"/>
            </p:cNvSpPr>
            <p:nvPr userDrawn="1"/>
          </p:nvSpPr>
          <p:spPr>
            <a:xfrm rot="2305559" flipH="1" flipV="1">
              <a:off x="2430559" y="1031394"/>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2" name="Oval 291"/>
            <p:cNvSpPr>
              <a:spLocks noChangeAspect="1"/>
            </p:cNvSpPr>
            <p:nvPr userDrawn="1"/>
          </p:nvSpPr>
          <p:spPr>
            <a:xfrm rot="2305559" flipH="1" flipV="1">
              <a:off x="2430559" y="1030314"/>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93" name="Rectangle 292"/>
          <p:cNvSpPr/>
          <p:nvPr userDrawn="1"/>
        </p:nvSpPr>
        <p:spPr>
          <a:xfrm>
            <a:off x="3123619" y="2057400"/>
            <a:ext cx="4092701" cy="369332"/>
          </a:xfrm>
          <a:prstGeom prst="rect">
            <a:avLst/>
          </a:prstGeom>
        </p:spPr>
        <p:txBody>
          <a:bodyPr wrap="square">
            <a:spAutoFit/>
          </a:bodyPr>
          <a:lstStyle/>
          <a:p>
            <a:pPr algn="l" defTabSz="457200">
              <a:spcAft>
                <a:spcPts val="300"/>
              </a:spcAft>
            </a:pPr>
            <a:r>
              <a:rPr lang="en-US" sz="1800" cap="small" dirty="0" smtClean="0">
                <a:solidFill>
                  <a:schemeClr val="accent5">
                    <a:lumMod val="40000"/>
                    <a:lumOff val="60000"/>
                  </a:schemeClr>
                </a:solidFill>
                <a:latin typeface="Arial" pitchFamily="-108" charset="0"/>
                <a:ea typeface="ＭＳ Ｐゴシック" pitchFamily="-108" charset="-128"/>
                <a:cs typeface="ＭＳ Ｐゴシック" pitchFamily="-108" charset="-128"/>
              </a:rPr>
              <a:t>Hepatitis C Online</a:t>
            </a:r>
          </a:p>
        </p:txBody>
      </p:sp>
    </p:spTree>
    <p:extLst>
      <p:ext uri="{BB962C8B-B14F-4D97-AF65-F5344CB8AC3E}">
        <p14:creationId xmlns:p14="http://schemas.microsoft.com/office/powerpoint/2010/main" val="4250899186"/>
      </p:ext>
    </p:extLst>
  </p:cSld>
  <p:clrMapOvr>
    <a:masterClrMapping/>
  </p:clrMapOvr>
  <p:transition xmlns:p14="http://schemas.microsoft.com/office/powerpoint/2010/main" spd="slow"/>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aphic C">
    <p:spTree>
      <p:nvGrpSpPr>
        <p:cNvPr id="1" name=""/>
        <p:cNvGrpSpPr/>
        <p:nvPr/>
      </p:nvGrpSpPr>
      <p:grpSpPr>
        <a:xfrm>
          <a:off x="0" y="0"/>
          <a:ext cx="0" cy="0"/>
          <a:chOff x="0" y="0"/>
          <a:chExt cx="0" cy="0"/>
        </a:xfrm>
      </p:grpSpPr>
      <p:pic>
        <p:nvPicPr>
          <p:cNvPr id="15" name="Picture 14"/>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57371" cy="1280160"/>
          </a:xfrm>
          <a:prstGeom prst="rect">
            <a:avLst/>
          </a:prstGeom>
        </p:spPr>
      </p:pic>
      <p:sp>
        <p:nvSpPr>
          <p:cNvPr id="16" name="Text Placeholder 19"/>
          <p:cNvSpPr>
            <a:spLocks/>
          </p:cNvSpPr>
          <p:nvPr userDrawn="1"/>
        </p:nvSpPr>
        <p:spPr bwMode="invGray">
          <a:xfrm>
            <a:off x="0" y="-12701"/>
            <a:ext cx="9162288" cy="316990"/>
          </a:xfrm>
          <a:prstGeom prst="rect">
            <a:avLst/>
          </a:prstGeom>
          <a:solidFill>
            <a:srgbClr val="002B3E"/>
          </a:solidFill>
          <a:ln w="9525">
            <a:noFill/>
            <a:miter lim="800000"/>
            <a:headEnd/>
            <a:tailEnd/>
          </a:ln>
        </p:spPr>
        <p:txBody>
          <a:bodyPr anchor="ctr">
            <a:prstTxWarp prst="textNoShape">
              <a:avLst/>
            </a:prstTxWarp>
          </a:bodyPr>
          <a:lstStyle/>
          <a:p>
            <a:pPr marL="342900" indent="-342900" defTabSz="457200">
              <a:lnSpc>
                <a:spcPct val="60000"/>
              </a:lnSpc>
              <a:buClr>
                <a:srgbClr val="7592A4"/>
              </a:buClr>
              <a:buFont typeface="Arial" pitchFamily="-110" charset="0"/>
              <a:buNone/>
            </a:pPr>
            <a:endParaRPr lang="en-US" sz="1400" dirty="0">
              <a:solidFill>
                <a:schemeClr val="bg1"/>
              </a:solidFill>
              <a:latin typeface="Arial" pitchFamily="-110" charset="0"/>
              <a:ea typeface="ＭＳ Ｐゴシック" pitchFamily="-110" charset="-128"/>
              <a:cs typeface="ＭＳ Ｐゴシック" pitchFamily="-110" charset="-128"/>
            </a:endParaRPr>
          </a:p>
        </p:txBody>
      </p:sp>
      <p:sp>
        <p:nvSpPr>
          <p:cNvPr id="2" name="Title 1"/>
          <p:cNvSpPr>
            <a:spLocks noGrp="1"/>
          </p:cNvSpPr>
          <p:nvPr>
            <p:ph type="title" hasCustomPrompt="1"/>
          </p:nvPr>
        </p:nvSpPr>
        <p:spPr>
          <a:xfrm>
            <a:off x="323850" y="304800"/>
            <a:ext cx="8515350" cy="990600"/>
          </a:xfrm>
          <a:prstGeom prst="rect">
            <a:avLst/>
          </a:prstGeom>
        </p:spPr>
        <p:txBody>
          <a:bodyPr anchor="ctr" anchorCtr="0">
            <a:normAutofit/>
          </a:bodyPr>
          <a:lstStyle>
            <a:lvl1pPr>
              <a:defRPr sz="2800">
                <a:solidFill>
                  <a:schemeClr val="bg1"/>
                </a:solidFill>
              </a:defRPr>
            </a:lvl1pPr>
          </a:lstStyle>
          <a:p>
            <a:r>
              <a:rPr lang="en-US" dirty="0" smtClean="0"/>
              <a:t>Data Slide: click to add title</a:t>
            </a:r>
            <a:endParaRPr lang="en-US" dirty="0"/>
          </a:p>
        </p:txBody>
      </p:sp>
      <p:sp>
        <p:nvSpPr>
          <p:cNvPr id="8" name="Rectangle 3"/>
          <p:cNvSpPr>
            <a:spLocks noChangeArrowheads="1"/>
          </p:cNvSpPr>
          <p:nvPr/>
        </p:nvSpPr>
        <p:spPr bwMode="invGray">
          <a:xfrm>
            <a:off x="-5588" y="1386845"/>
            <a:ext cx="9162288" cy="365755"/>
          </a:xfrm>
          <a:prstGeom prst="rect">
            <a:avLst/>
          </a:prstGeom>
          <a:solidFill>
            <a:srgbClr val="5A646E"/>
          </a:solidFill>
          <a:ln>
            <a:noFill/>
            <a:headEnd/>
            <a:tailEnd/>
          </a:ln>
          <a:effectLst/>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defTabSz="457200">
              <a:lnSpc>
                <a:spcPct val="85000"/>
              </a:lnSpc>
            </a:pPr>
            <a:endParaRPr lang="en-US" sz="2000" dirty="0">
              <a:solidFill>
                <a:schemeClr val="bg1"/>
              </a:solidFill>
              <a:latin typeface="Arial" pitchFamily="-110" charset="0"/>
              <a:ea typeface="ＭＳ Ｐゴシック" pitchFamily="-110" charset="-128"/>
              <a:cs typeface="ＭＳ Ｐゴシック" pitchFamily="-110" charset="-128"/>
            </a:endParaRPr>
          </a:p>
        </p:txBody>
      </p:sp>
      <p:sp>
        <p:nvSpPr>
          <p:cNvPr id="9" name="Text Placeholder 2"/>
          <p:cNvSpPr>
            <a:spLocks noGrp="1"/>
          </p:cNvSpPr>
          <p:nvPr>
            <p:ph type="body" idx="10" hasCustomPrompt="1"/>
          </p:nvPr>
        </p:nvSpPr>
        <p:spPr>
          <a:xfrm>
            <a:off x="0" y="1386843"/>
            <a:ext cx="9144000" cy="359663"/>
          </a:xfrm>
          <a:prstGeom prst="rect">
            <a:avLst/>
          </a:prstGeom>
        </p:spPr>
        <p:txBody>
          <a:bodyPr anchor="b">
            <a:noAutofit/>
          </a:bodyPr>
          <a:lstStyle>
            <a:lvl1pPr marL="0" indent="0" algn="ctr">
              <a:buNone/>
              <a:defRPr sz="2000" b="0">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text</a:t>
            </a:r>
          </a:p>
        </p:txBody>
      </p:sp>
      <p:sp>
        <p:nvSpPr>
          <p:cNvPr id="13" name="Content Placeholder 4"/>
          <p:cNvSpPr>
            <a:spLocks noGrp="1"/>
          </p:cNvSpPr>
          <p:nvPr>
            <p:ph sz="quarter" idx="13" hasCustomPrompt="1"/>
          </p:nvPr>
        </p:nvSpPr>
        <p:spPr>
          <a:xfrm>
            <a:off x="304818" y="6461760"/>
            <a:ext cx="7388319" cy="320040"/>
          </a:xfrm>
          <a:prstGeom prst="rect">
            <a:avLst/>
          </a:prstGeom>
        </p:spPr>
        <p:txBody>
          <a:bodyPr vert="horz" anchor="ctr"/>
          <a:lstStyle>
            <a:lvl1pPr marL="0" indent="0">
              <a:buNone/>
              <a:defRPr sz="1400" b="1">
                <a:solidFill>
                  <a:srgbClr val="285078"/>
                </a:solidFill>
                <a:latin typeface="Arial"/>
                <a:cs typeface="Arial"/>
              </a:defRPr>
            </a:lvl1pPr>
          </a:lstStyle>
          <a:p>
            <a:pPr lvl="0"/>
            <a:r>
              <a:rPr lang="en-US" dirty="0" smtClean="0"/>
              <a:t>Click to Add Source</a:t>
            </a:r>
            <a:endParaRPr lang="en-US" dirty="0"/>
          </a:p>
        </p:txBody>
      </p:sp>
      <p:cxnSp>
        <p:nvCxnSpPr>
          <p:cNvPr id="11" name="Straight Connector 10"/>
          <p:cNvCxnSpPr/>
          <p:nvPr userDrawn="1"/>
        </p:nvCxnSpPr>
        <p:spPr>
          <a:xfrm>
            <a:off x="1" y="1282700"/>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xmlns:p14="http://schemas.microsoft.com/office/powerpoint/2010/main" spd="slow"/>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raphic 2 Line Title">
    <p:spTree>
      <p:nvGrpSpPr>
        <p:cNvPr id="1" name=""/>
        <p:cNvGrpSpPr/>
        <p:nvPr/>
      </p:nvGrpSpPr>
      <p:grpSpPr>
        <a:xfrm>
          <a:off x="0" y="0"/>
          <a:ext cx="0" cy="0"/>
          <a:chOff x="0" y="0"/>
          <a:chExt cx="0" cy="0"/>
        </a:xfrm>
      </p:grpSpPr>
      <p:pic>
        <p:nvPicPr>
          <p:cNvPr id="8" name="Picture 7"/>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57371" cy="1280160"/>
          </a:xfrm>
          <a:prstGeom prst="rect">
            <a:avLst/>
          </a:prstGeom>
        </p:spPr>
      </p:pic>
      <p:sp>
        <p:nvSpPr>
          <p:cNvPr id="5" name="Content Placeholder 4"/>
          <p:cNvSpPr>
            <a:spLocks noGrp="1"/>
          </p:cNvSpPr>
          <p:nvPr>
            <p:ph sz="quarter" idx="13" hasCustomPrompt="1"/>
          </p:nvPr>
        </p:nvSpPr>
        <p:spPr>
          <a:xfrm>
            <a:off x="304801" y="6461760"/>
            <a:ext cx="7382254" cy="320040"/>
          </a:xfrm>
          <a:prstGeom prst="rect">
            <a:avLst/>
          </a:prstGeom>
        </p:spPr>
        <p:txBody>
          <a:bodyPr vert="horz" anchor="ctr"/>
          <a:lstStyle>
            <a:lvl1pPr marL="0" indent="0">
              <a:buNone/>
              <a:defRPr sz="1400" b="1">
                <a:solidFill>
                  <a:srgbClr val="285078"/>
                </a:solidFill>
                <a:latin typeface="Arial"/>
                <a:cs typeface="Arial"/>
              </a:defRPr>
            </a:lvl1pPr>
          </a:lstStyle>
          <a:p>
            <a:pPr lvl="0"/>
            <a:r>
              <a:rPr lang="en-US" dirty="0" smtClean="0"/>
              <a:t>Click to Add Source</a:t>
            </a:r>
            <a:endParaRPr lang="en-US" dirty="0"/>
          </a:p>
        </p:txBody>
      </p:sp>
      <p:sp>
        <p:nvSpPr>
          <p:cNvPr id="9" name="Text Placeholder 19"/>
          <p:cNvSpPr>
            <a:spLocks/>
          </p:cNvSpPr>
          <p:nvPr userDrawn="1"/>
        </p:nvSpPr>
        <p:spPr bwMode="invGray">
          <a:xfrm>
            <a:off x="0" y="-12701"/>
            <a:ext cx="9162288" cy="316990"/>
          </a:xfrm>
          <a:prstGeom prst="rect">
            <a:avLst/>
          </a:prstGeom>
          <a:solidFill>
            <a:srgbClr val="002B3E"/>
          </a:solidFill>
          <a:ln w="9525">
            <a:noFill/>
            <a:miter lim="800000"/>
            <a:headEnd/>
            <a:tailEnd/>
          </a:ln>
        </p:spPr>
        <p:txBody>
          <a:bodyPr anchor="ctr">
            <a:prstTxWarp prst="textNoShape">
              <a:avLst/>
            </a:prstTxWarp>
          </a:bodyPr>
          <a:lstStyle/>
          <a:p>
            <a:pPr marL="342900" indent="-342900" defTabSz="457200">
              <a:lnSpc>
                <a:spcPct val="60000"/>
              </a:lnSpc>
              <a:buClr>
                <a:srgbClr val="7592A4"/>
              </a:buClr>
              <a:buFont typeface="Arial" pitchFamily="-110" charset="0"/>
              <a:buNone/>
            </a:pPr>
            <a:endParaRPr lang="en-US" sz="1400" dirty="0">
              <a:solidFill>
                <a:schemeClr val="bg1"/>
              </a:solidFill>
              <a:latin typeface="Arial" pitchFamily="-110" charset="0"/>
              <a:ea typeface="ＭＳ Ｐゴシック" pitchFamily="-110" charset="-128"/>
              <a:cs typeface="ＭＳ Ｐゴシック" pitchFamily="-110" charset="-128"/>
            </a:endParaRPr>
          </a:p>
        </p:txBody>
      </p:sp>
      <p:sp>
        <p:nvSpPr>
          <p:cNvPr id="10" name="Title 1"/>
          <p:cNvSpPr>
            <a:spLocks noGrp="1"/>
          </p:cNvSpPr>
          <p:nvPr>
            <p:ph type="title" hasCustomPrompt="1"/>
          </p:nvPr>
        </p:nvSpPr>
        <p:spPr>
          <a:xfrm>
            <a:off x="323850" y="304800"/>
            <a:ext cx="8515350" cy="990600"/>
          </a:xfrm>
          <a:prstGeom prst="rect">
            <a:avLst/>
          </a:prstGeom>
        </p:spPr>
        <p:txBody>
          <a:bodyPr anchor="ctr" anchorCtr="0">
            <a:normAutofit/>
          </a:bodyPr>
          <a:lstStyle>
            <a:lvl1pPr>
              <a:defRPr sz="2600" baseline="0">
                <a:solidFill>
                  <a:schemeClr val="bg1"/>
                </a:solidFill>
              </a:defRPr>
            </a:lvl1pPr>
          </a:lstStyle>
          <a:p>
            <a:r>
              <a:rPr lang="en-US" dirty="0" smtClean="0"/>
              <a:t>Data/Image slide two line title: click to add title</a:t>
            </a:r>
            <a:endParaRPr lang="en-US" dirty="0"/>
          </a:p>
        </p:txBody>
      </p:sp>
      <p:cxnSp>
        <p:nvCxnSpPr>
          <p:cNvPr id="11" name="Straight Connector 10"/>
          <p:cNvCxnSpPr/>
          <p:nvPr userDrawn="1"/>
        </p:nvCxnSpPr>
        <p:spPr>
          <a:xfrm>
            <a:off x="1" y="1282700"/>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62654219"/>
      </p:ext>
    </p:extLst>
  </p:cSld>
  <p:clrMapOvr>
    <a:masterClrMapping/>
  </p:clrMapOvr>
  <p:transition xmlns:p14="http://schemas.microsoft.com/office/powerpoint/2010/main" spd="slow"/>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raphic Blue">
    <p:spTree>
      <p:nvGrpSpPr>
        <p:cNvPr id="1" name=""/>
        <p:cNvGrpSpPr/>
        <p:nvPr/>
      </p:nvGrpSpPr>
      <p:grpSpPr>
        <a:xfrm>
          <a:off x="0" y="0"/>
          <a:ext cx="0" cy="0"/>
          <a:chOff x="0" y="0"/>
          <a:chExt cx="0" cy="0"/>
        </a:xfrm>
      </p:grpSpPr>
      <p:sp>
        <p:nvSpPr>
          <p:cNvPr id="18" name="Rectangle 17"/>
          <p:cNvSpPr/>
          <p:nvPr userDrawn="1"/>
        </p:nvSpPr>
        <p:spPr>
          <a:xfrm>
            <a:off x="0" y="1295401"/>
            <a:ext cx="9162288" cy="5590031"/>
          </a:xfrm>
          <a:prstGeom prst="rect">
            <a:avLst/>
          </a:prstGeom>
          <a:gradFill>
            <a:gsLst>
              <a:gs pos="0">
                <a:srgbClr val="194A5A"/>
              </a:gs>
              <a:gs pos="80000">
                <a:srgbClr val="24708B"/>
              </a:gs>
              <a:gs pos="100000">
                <a:srgbClr val="2E84AA"/>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1" y="1282700"/>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21" name="Picture 20"/>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57371" cy="1280160"/>
          </a:xfrm>
          <a:prstGeom prst="rect">
            <a:avLst/>
          </a:prstGeom>
        </p:spPr>
      </p:pic>
      <p:sp>
        <p:nvSpPr>
          <p:cNvPr id="22" name="Text Placeholder 19"/>
          <p:cNvSpPr>
            <a:spLocks/>
          </p:cNvSpPr>
          <p:nvPr userDrawn="1"/>
        </p:nvSpPr>
        <p:spPr bwMode="invGray">
          <a:xfrm>
            <a:off x="0" y="-12701"/>
            <a:ext cx="9162288" cy="316990"/>
          </a:xfrm>
          <a:prstGeom prst="rect">
            <a:avLst/>
          </a:prstGeom>
          <a:solidFill>
            <a:srgbClr val="002B3E"/>
          </a:solidFill>
          <a:ln w="9525">
            <a:noFill/>
            <a:miter lim="800000"/>
            <a:headEnd/>
            <a:tailEnd/>
          </a:ln>
        </p:spPr>
        <p:txBody>
          <a:bodyPr anchor="ctr">
            <a:prstTxWarp prst="textNoShape">
              <a:avLst/>
            </a:prstTxWarp>
          </a:bodyPr>
          <a:lstStyle/>
          <a:p>
            <a:pPr marL="342900" indent="-342900" defTabSz="457200">
              <a:lnSpc>
                <a:spcPct val="60000"/>
              </a:lnSpc>
              <a:buClr>
                <a:srgbClr val="7592A4"/>
              </a:buClr>
              <a:buFont typeface="Arial" pitchFamily="-110" charset="0"/>
              <a:buNone/>
            </a:pPr>
            <a:endParaRPr lang="en-US" sz="1400" dirty="0">
              <a:solidFill>
                <a:schemeClr val="bg1"/>
              </a:solidFill>
              <a:latin typeface="Arial" pitchFamily="-110" charset="0"/>
              <a:ea typeface="ＭＳ Ｐゴシック" pitchFamily="-110" charset="-128"/>
              <a:cs typeface="ＭＳ Ｐゴシック" pitchFamily="-110" charset="-128"/>
            </a:endParaRPr>
          </a:p>
        </p:txBody>
      </p:sp>
      <p:sp>
        <p:nvSpPr>
          <p:cNvPr id="24" name="Title 1"/>
          <p:cNvSpPr>
            <a:spLocks noGrp="1"/>
          </p:cNvSpPr>
          <p:nvPr>
            <p:ph type="title"/>
          </p:nvPr>
        </p:nvSpPr>
        <p:spPr>
          <a:xfrm>
            <a:off x="323850" y="304800"/>
            <a:ext cx="8515350" cy="990600"/>
          </a:xfrm>
          <a:prstGeom prst="rect">
            <a:avLst/>
          </a:prstGeom>
        </p:spPr>
        <p:txBody>
          <a:bodyPr anchor="ctr" anchorCtr="0">
            <a:normAutofit/>
          </a:bodyPr>
          <a:lstStyle>
            <a:lvl1pPr>
              <a:defRPr sz="2800">
                <a:solidFill>
                  <a:schemeClr val="bg1"/>
                </a:solidFill>
              </a:defRPr>
            </a:lvl1pPr>
          </a:lstStyle>
          <a:p>
            <a:r>
              <a:rPr lang="en-US" dirty="0" smtClean="0"/>
              <a:t>Click to edit Master title style</a:t>
            </a:r>
            <a:endParaRPr lang="en-US" dirty="0"/>
          </a:p>
        </p:txBody>
      </p:sp>
      <p:grpSp>
        <p:nvGrpSpPr>
          <p:cNvPr id="9" name="Group 8"/>
          <p:cNvGrpSpPr/>
          <p:nvPr userDrawn="1"/>
        </p:nvGrpSpPr>
        <p:grpSpPr>
          <a:xfrm>
            <a:off x="7740233" y="6336972"/>
            <a:ext cx="1399539" cy="494594"/>
            <a:chOff x="7740233" y="6336972"/>
            <a:chExt cx="1399539" cy="494594"/>
          </a:xfrm>
        </p:grpSpPr>
        <p:sp>
          <p:nvSpPr>
            <p:cNvPr id="10" name="Rectangle 9"/>
            <p:cNvSpPr/>
            <p:nvPr/>
          </p:nvSpPr>
          <p:spPr>
            <a:xfrm>
              <a:off x="7994114" y="6336972"/>
              <a:ext cx="1136904" cy="304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0" dirty="0" smtClean="0">
                  <a:solidFill>
                    <a:srgbClr val="FFFFFF"/>
                  </a:solidFill>
                  <a:latin typeface="Myriad Pro"/>
                  <a:cs typeface="Myriad Pro"/>
                </a:rPr>
                <a:t>Hepatitis</a:t>
              </a:r>
              <a:endParaRPr lang="en-US" sz="1800" b="0" dirty="0">
                <a:solidFill>
                  <a:srgbClr val="FFFFFF"/>
                </a:solidFill>
                <a:latin typeface="Myriad Pro"/>
                <a:cs typeface="Myriad Pro"/>
              </a:endParaRPr>
            </a:p>
          </p:txBody>
        </p:sp>
        <p:sp>
          <p:nvSpPr>
            <p:cNvPr id="11" name="Rectangle 10"/>
            <p:cNvSpPr/>
            <p:nvPr/>
          </p:nvSpPr>
          <p:spPr>
            <a:xfrm>
              <a:off x="8102609" y="6526766"/>
              <a:ext cx="1037163" cy="304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dirty="0" smtClean="0">
                  <a:solidFill>
                    <a:srgbClr val="C25858"/>
                  </a:solidFill>
                  <a:latin typeface="Myriad Pro"/>
                  <a:cs typeface="Myriad Pro"/>
                </a:rPr>
                <a:t>web study</a:t>
              </a:r>
              <a:endParaRPr lang="en-US" sz="1300" dirty="0">
                <a:solidFill>
                  <a:srgbClr val="C25858"/>
                </a:solidFill>
                <a:latin typeface="Myriad Pro"/>
                <a:cs typeface="Myriad Pro"/>
              </a:endParaRPr>
            </a:p>
          </p:txBody>
        </p:sp>
        <p:grpSp>
          <p:nvGrpSpPr>
            <p:cNvPr id="12" name="Group 11"/>
            <p:cNvGrpSpPr/>
            <p:nvPr/>
          </p:nvGrpSpPr>
          <p:grpSpPr>
            <a:xfrm>
              <a:off x="7740233" y="6413546"/>
              <a:ext cx="354457" cy="350649"/>
              <a:chOff x="7752933" y="6426246"/>
              <a:chExt cx="354457" cy="350649"/>
            </a:xfrm>
          </p:grpSpPr>
          <p:sp>
            <p:nvSpPr>
              <p:cNvPr id="13" name="Dodecagon 12"/>
              <p:cNvSpPr>
                <a:spLocks noChangeAspect="1"/>
              </p:cNvSpPr>
              <p:nvPr/>
            </p:nvSpPr>
            <p:spPr>
              <a:xfrm>
                <a:off x="7921208" y="64262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Dodecagon 13"/>
              <p:cNvSpPr>
                <a:spLocks noChangeAspect="1"/>
              </p:cNvSpPr>
              <p:nvPr/>
            </p:nvSpPr>
            <p:spPr>
              <a:xfrm>
                <a:off x="7857708" y="64389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Dodecagon 14"/>
              <p:cNvSpPr>
                <a:spLocks noChangeAspect="1"/>
              </p:cNvSpPr>
              <p:nvPr/>
            </p:nvSpPr>
            <p:spPr>
              <a:xfrm>
                <a:off x="7978358" y="64389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Dodecagon 15"/>
              <p:cNvSpPr>
                <a:spLocks noChangeAspect="1"/>
              </p:cNvSpPr>
              <p:nvPr/>
            </p:nvSpPr>
            <p:spPr>
              <a:xfrm>
                <a:off x="8032333" y="64719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Dodecagon 16"/>
              <p:cNvSpPr>
                <a:spLocks noChangeAspect="1"/>
              </p:cNvSpPr>
              <p:nvPr/>
            </p:nvSpPr>
            <p:spPr>
              <a:xfrm>
                <a:off x="8068529" y="6525942"/>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Dodecagon 24"/>
              <p:cNvSpPr>
                <a:spLocks noChangeAspect="1"/>
              </p:cNvSpPr>
              <p:nvPr/>
            </p:nvSpPr>
            <p:spPr>
              <a:xfrm>
                <a:off x="8079958" y="65862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Dodecagon 25"/>
              <p:cNvSpPr>
                <a:spLocks noChangeAspect="1"/>
              </p:cNvSpPr>
              <p:nvPr/>
            </p:nvSpPr>
            <p:spPr>
              <a:xfrm>
                <a:off x="7806908" y="64738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Dodecagon 26"/>
              <p:cNvSpPr>
                <a:spLocks noChangeAspect="1"/>
              </p:cNvSpPr>
              <p:nvPr/>
            </p:nvSpPr>
            <p:spPr>
              <a:xfrm>
                <a:off x="8067258" y="66516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Dodecagon 27"/>
              <p:cNvSpPr>
                <a:spLocks noChangeAspect="1"/>
              </p:cNvSpPr>
              <p:nvPr/>
            </p:nvSpPr>
            <p:spPr>
              <a:xfrm>
                <a:off x="7768808" y="65278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Dodecagon 28"/>
              <p:cNvSpPr>
                <a:spLocks noChangeAspect="1"/>
              </p:cNvSpPr>
              <p:nvPr/>
            </p:nvSpPr>
            <p:spPr>
              <a:xfrm>
                <a:off x="8035508" y="67056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Dodecagon 29"/>
              <p:cNvSpPr>
                <a:spLocks noChangeAspect="1"/>
              </p:cNvSpPr>
              <p:nvPr/>
            </p:nvSpPr>
            <p:spPr>
              <a:xfrm>
                <a:off x="7981533" y="67386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Dodecagon 30"/>
              <p:cNvSpPr>
                <a:spLocks noChangeAspect="1"/>
              </p:cNvSpPr>
              <p:nvPr/>
            </p:nvSpPr>
            <p:spPr>
              <a:xfrm>
                <a:off x="7921208" y="6749463"/>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Dodecagon 31"/>
              <p:cNvSpPr>
                <a:spLocks noChangeAspect="1"/>
              </p:cNvSpPr>
              <p:nvPr/>
            </p:nvSpPr>
            <p:spPr>
              <a:xfrm>
                <a:off x="7857708" y="67405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Dodecagon 32"/>
              <p:cNvSpPr>
                <a:spLocks noChangeAspect="1"/>
              </p:cNvSpPr>
              <p:nvPr/>
            </p:nvSpPr>
            <p:spPr>
              <a:xfrm>
                <a:off x="7803733" y="6703104"/>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Dodecagon 33"/>
              <p:cNvSpPr>
                <a:spLocks noChangeAspect="1"/>
              </p:cNvSpPr>
              <p:nvPr/>
            </p:nvSpPr>
            <p:spPr>
              <a:xfrm>
                <a:off x="7752933" y="65913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Dodecagon 34"/>
              <p:cNvSpPr>
                <a:spLocks noChangeAspect="1"/>
              </p:cNvSpPr>
              <p:nvPr/>
            </p:nvSpPr>
            <p:spPr>
              <a:xfrm>
                <a:off x="7768808" y="664849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Dodecagon 35"/>
              <p:cNvSpPr>
                <a:spLocks noChangeAspect="1"/>
              </p:cNvSpPr>
              <p:nvPr/>
            </p:nvSpPr>
            <p:spPr>
              <a:xfrm>
                <a:off x="7886283" y="6581821"/>
                <a:ext cx="32004" cy="32004"/>
              </a:xfrm>
              <a:prstGeom prst="dodecagon">
                <a:avLst/>
              </a:prstGeom>
              <a:solidFill>
                <a:srgbClr val="CB3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Dodecagon 36"/>
              <p:cNvSpPr>
                <a:spLocks noChangeAspect="1"/>
              </p:cNvSpPr>
              <p:nvPr/>
            </p:nvSpPr>
            <p:spPr>
              <a:xfrm>
                <a:off x="7952958" y="6581821"/>
                <a:ext cx="32004" cy="32004"/>
              </a:xfrm>
              <a:prstGeom prst="dodecagon">
                <a:avLst/>
              </a:prstGeom>
              <a:solidFill>
                <a:srgbClr val="CB3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Oval 37"/>
              <p:cNvSpPr>
                <a:spLocks noChangeAspect="1"/>
              </p:cNvSpPr>
              <p:nvPr/>
            </p:nvSpPr>
            <p:spPr>
              <a:xfrm rot="2305559" flipH="1" flipV="1">
                <a:off x="7916243" y="6531622"/>
                <a:ext cx="32004" cy="32004"/>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Oval 38"/>
              <p:cNvSpPr>
                <a:spLocks noChangeAspect="1"/>
              </p:cNvSpPr>
              <p:nvPr/>
            </p:nvSpPr>
            <p:spPr>
              <a:xfrm rot="2305559" flipH="1" flipV="1">
                <a:off x="7919418" y="6635339"/>
                <a:ext cx="32004" cy="32004"/>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 name="Oval 39"/>
              <p:cNvSpPr>
                <a:spLocks noChangeAspect="1"/>
              </p:cNvSpPr>
              <p:nvPr/>
            </p:nvSpPr>
            <p:spPr>
              <a:xfrm rot="2305559" flipH="1" flipV="1">
                <a:off x="7984834" y="6622301"/>
                <a:ext cx="27432" cy="27432"/>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 name="Oval 40"/>
              <p:cNvSpPr>
                <a:spLocks noChangeAspect="1"/>
              </p:cNvSpPr>
              <p:nvPr/>
            </p:nvSpPr>
            <p:spPr>
              <a:xfrm rot="2305559" flipH="1" flipV="1">
                <a:off x="7861009" y="6628063"/>
                <a:ext cx="27432" cy="27432"/>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2" name="Oval 41"/>
              <p:cNvSpPr>
                <a:spLocks noChangeAspect="1"/>
              </p:cNvSpPr>
              <p:nvPr/>
            </p:nvSpPr>
            <p:spPr>
              <a:xfrm rot="2305559" flipH="1" flipV="1">
                <a:off x="7948196" y="66901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3" name="Oval 42"/>
              <p:cNvSpPr>
                <a:spLocks noChangeAspect="1"/>
              </p:cNvSpPr>
              <p:nvPr/>
            </p:nvSpPr>
            <p:spPr>
              <a:xfrm rot="2305559" flipH="1" flipV="1">
                <a:off x="7948196" y="66897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4" name="Oval 43"/>
              <p:cNvSpPr>
                <a:spLocks noChangeAspect="1"/>
              </p:cNvSpPr>
              <p:nvPr/>
            </p:nvSpPr>
            <p:spPr>
              <a:xfrm rot="2305559" flipH="1" flipV="1">
                <a:off x="7884228" y="6691174"/>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5" name="Oval 44"/>
              <p:cNvSpPr>
                <a:spLocks noChangeAspect="1"/>
              </p:cNvSpPr>
              <p:nvPr/>
            </p:nvSpPr>
            <p:spPr>
              <a:xfrm rot="2305559" flipH="1" flipV="1">
                <a:off x="7884228" y="6690827"/>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6" name="Oval 45"/>
              <p:cNvSpPr>
                <a:spLocks noChangeAspect="1"/>
              </p:cNvSpPr>
              <p:nvPr/>
            </p:nvSpPr>
            <p:spPr>
              <a:xfrm rot="2305559" flipH="1" flipV="1">
                <a:off x="7826609" y="6660480"/>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7" name="Oval 46"/>
              <p:cNvSpPr>
                <a:spLocks noChangeAspect="1"/>
              </p:cNvSpPr>
              <p:nvPr/>
            </p:nvSpPr>
            <p:spPr>
              <a:xfrm rot="2305559" flipH="1" flipV="1">
                <a:off x="7826609" y="6660133"/>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 name="Oval 47"/>
              <p:cNvSpPr>
                <a:spLocks noChangeAspect="1"/>
              </p:cNvSpPr>
              <p:nvPr/>
            </p:nvSpPr>
            <p:spPr>
              <a:xfrm rot="2305559" flipH="1" flipV="1">
                <a:off x="7806844" y="6601211"/>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 name="Oval 48"/>
              <p:cNvSpPr>
                <a:spLocks noChangeAspect="1"/>
              </p:cNvSpPr>
              <p:nvPr/>
            </p:nvSpPr>
            <p:spPr>
              <a:xfrm rot="2305559" flipH="1" flipV="1">
                <a:off x="7806844" y="6600864"/>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0" name="Oval 49"/>
              <p:cNvSpPr>
                <a:spLocks noChangeAspect="1"/>
              </p:cNvSpPr>
              <p:nvPr/>
            </p:nvSpPr>
            <p:spPr>
              <a:xfrm rot="2305559" flipH="1" flipV="1">
                <a:off x="7822719" y="6548292"/>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 name="Oval 50"/>
              <p:cNvSpPr>
                <a:spLocks noChangeAspect="1"/>
              </p:cNvSpPr>
              <p:nvPr/>
            </p:nvSpPr>
            <p:spPr>
              <a:xfrm rot="2305559" flipH="1" flipV="1">
                <a:off x="7822719" y="6547945"/>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 name="Oval 51"/>
              <p:cNvSpPr>
                <a:spLocks noChangeAspect="1"/>
              </p:cNvSpPr>
              <p:nvPr/>
            </p:nvSpPr>
            <p:spPr>
              <a:xfrm rot="2305559" flipH="1" flipV="1">
                <a:off x="7859761" y="6504897"/>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 name="Oval 52"/>
              <p:cNvSpPr>
                <a:spLocks noChangeAspect="1"/>
              </p:cNvSpPr>
              <p:nvPr/>
            </p:nvSpPr>
            <p:spPr>
              <a:xfrm rot="2305559" flipH="1" flipV="1">
                <a:off x="7859761" y="6504550"/>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4" name="Oval 53"/>
              <p:cNvSpPr>
                <a:spLocks noChangeAspect="1"/>
              </p:cNvSpPr>
              <p:nvPr/>
            </p:nvSpPr>
            <p:spPr>
              <a:xfrm rot="2305559" flipH="1" flipV="1">
                <a:off x="7916446" y="64742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 name="Oval 54"/>
              <p:cNvSpPr>
                <a:spLocks noChangeAspect="1"/>
              </p:cNvSpPr>
              <p:nvPr/>
            </p:nvSpPr>
            <p:spPr>
              <a:xfrm rot="2305559" flipH="1" flipV="1">
                <a:off x="7916446" y="64738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 name="Oval 55"/>
              <p:cNvSpPr>
                <a:spLocks noChangeAspect="1"/>
              </p:cNvSpPr>
              <p:nvPr/>
            </p:nvSpPr>
            <p:spPr>
              <a:xfrm rot="2305559" flipH="1" flipV="1">
                <a:off x="7981597" y="6504909"/>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7" name="Oval 56"/>
              <p:cNvSpPr>
                <a:spLocks noChangeAspect="1"/>
              </p:cNvSpPr>
              <p:nvPr/>
            </p:nvSpPr>
            <p:spPr>
              <a:xfrm rot="2305559" flipH="1" flipV="1">
                <a:off x="7981597" y="6504562"/>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 name="Oval 57"/>
              <p:cNvSpPr>
                <a:spLocks noChangeAspect="1"/>
              </p:cNvSpPr>
              <p:nvPr/>
            </p:nvSpPr>
            <p:spPr>
              <a:xfrm rot="2305559" flipH="1" flipV="1">
                <a:off x="8007591" y="6551476"/>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rot="2305559" flipH="1" flipV="1">
                <a:off x="8007591" y="6551129"/>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0" name="Oval 59"/>
              <p:cNvSpPr>
                <a:spLocks noChangeAspect="1"/>
              </p:cNvSpPr>
              <p:nvPr/>
            </p:nvSpPr>
            <p:spPr>
              <a:xfrm rot="2305559" flipH="1" flipV="1">
                <a:off x="8006870" y="66647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1" name="Oval 60"/>
              <p:cNvSpPr>
                <a:spLocks noChangeAspect="1"/>
              </p:cNvSpPr>
              <p:nvPr/>
            </p:nvSpPr>
            <p:spPr>
              <a:xfrm rot="2305559" flipH="1" flipV="1">
                <a:off x="8006870" y="66643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2" name="Oval 61"/>
              <p:cNvSpPr>
                <a:spLocks noChangeAspect="1"/>
              </p:cNvSpPr>
              <p:nvPr/>
            </p:nvSpPr>
            <p:spPr>
              <a:xfrm rot="2305559" flipH="1" flipV="1">
                <a:off x="8030746" y="6610743"/>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3" name="Oval 62"/>
              <p:cNvSpPr>
                <a:spLocks noChangeAspect="1"/>
              </p:cNvSpPr>
              <p:nvPr/>
            </p:nvSpPr>
            <p:spPr>
              <a:xfrm rot="2305559" flipH="1" flipV="1">
                <a:off x="8030746" y="6610396"/>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sp>
        <p:nvSpPr>
          <p:cNvPr id="65" name="Content Placeholder 4"/>
          <p:cNvSpPr>
            <a:spLocks noGrp="1"/>
          </p:cNvSpPr>
          <p:nvPr>
            <p:ph sz="quarter" idx="13" hasCustomPrompt="1"/>
          </p:nvPr>
        </p:nvSpPr>
        <p:spPr>
          <a:xfrm>
            <a:off x="304818" y="6461760"/>
            <a:ext cx="7388319" cy="320040"/>
          </a:xfrm>
          <a:prstGeom prst="rect">
            <a:avLst/>
          </a:prstGeom>
        </p:spPr>
        <p:txBody>
          <a:bodyPr vert="horz" anchor="ctr"/>
          <a:lstStyle>
            <a:lvl1pPr marL="0" indent="0">
              <a:buNone/>
              <a:defRPr sz="1400" b="1">
                <a:solidFill>
                  <a:schemeClr val="bg1"/>
                </a:solidFill>
                <a:latin typeface="Arial"/>
                <a:cs typeface="Arial"/>
              </a:defRPr>
            </a:lvl1pPr>
          </a:lstStyle>
          <a:p>
            <a:pPr lvl="0"/>
            <a:r>
              <a:rPr lang="en-US" dirty="0" smtClean="0"/>
              <a:t>Click to Add Source</a:t>
            </a:r>
            <a:endParaRPr lang="en-US" dirty="0"/>
          </a:p>
        </p:txBody>
      </p:sp>
    </p:spTree>
    <p:extLst>
      <p:ext uri="{BB962C8B-B14F-4D97-AF65-F5344CB8AC3E}">
        <p14:creationId xmlns:p14="http://schemas.microsoft.com/office/powerpoint/2010/main" val="602427498"/>
      </p:ext>
    </p:extLst>
  </p:cSld>
  <p:clrMapOvr>
    <a:masterClrMapping/>
  </p:clrMapOvr>
  <p:transition xmlns:p14="http://schemas.microsoft.com/office/powerpoint/2010/main" spd="slow"/>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pen Blue">
    <p:spTree>
      <p:nvGrpSpPr>
        <p:cNvPr id="1" name=""/>
        <p:cNvGrpSpPr/>
        <p:nvPr/>
      </p:nvGrpSpPr>
      <p:grpSpPr>
        <a:xfrm>
          <a:off x="0" y="0"/>
          <a:ext cx="0" cy="0"/>
          <a:chOff x="0" y="0"/>
          <a:chExt cx="0" cy="0"/>
        </a:xfrm>
      </p:grpSpPr>
      <p:pic>
        <p:nvPicPr>
          <p:cNvPr id="21" name="Picture 20"/>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57371" cy="6873240"/>
          </a:xfrm>
          <a:prstGeom prst="rect">
            <a:avLst/>
          </a:prstGeom>
        </p:spPr>
      </p:pic>
      <p:grpSp>
        <p:nvGrpSpPr>
          <p:cNvPr id="9" name="Group 8"/>
          <p:cNvGrpSpPr/>
          <p:nvPr userDrawn="1"/>
        </p:nvGrpSpPr>
        <p:grpSpPr>
          <a:xfrm>
            <a:off x="7740233" y="6336972"/>
            <a:ext cx="1399539" cy="494594"/>
            <a:chOff x="7740233" y="6336972"/>
            <a:chExt cx="1399539" cy="494594"/>
          </a:xfrm>
        </p:grpSpPr>
        <p:sp>
          <p:nvSpPr>
            <p:cNvPr id="10" name="Rectangle 9"/>
            <p:cNvSpPr/>
            <p:nvPr/>
          </p:nvSpPr>
          <p:spPr>
            <a:xfrm>
              <a:off x="7994114" y="6336972"/>
              <a:ext cx="1136904" cy="304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0" dirty="0" smtClean="0">
                  <a:solidFill>
                    <a:srgbClr val="FFFFFF"/>
                  </a:solidFill>
                  <a:latin typeface="Myriad Pro"/>
                  <a:cs typeface="Myriad Pro"/>
                </a:rPr>
                <a:t>Hepatitis</a:t>
              </a:r>
              <a:endParaRPr lang="en-US" sz="1800" b="0" dirty="0">
                <a:solidFill>
                  <a:srgbClr val="FFFFFF"/>
                </a:solidFill>
                <a:latin typeface="Myriad Pro"/>
                <a:cs typeface="Myriad Pro"/>
              </a:endParaRPr>
            </a:p>
          </p:txBody>
        </p:sp>
        <p:sp>
          <p:nvSpPr>
            <p:cNvPr id="11" name="Rectangle 10"/>
            <p:cNvSpPr/>
            <p:nvPr/>
          </p:nvSpPr>
          <p:spPr>
            <a:xfrm>
              <a:off x="8102609" y="6526766"/>
              <a:ext cx="1037163" cy="304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dirty="0" smtClean="0">
                  <a:solidFill>
                    <a:srgbClr val="C25858"/>
                  </a:solidFill>
                  <a:latin typeface="Myriad Pro"/>
                  <a:cs typeface="Myriad Pro"/>
                </a:rPr>
                <a:t>web study</a:t>
              </a:r>
              <a:endParaRPr lang="en-US" sz="1300" dirty="0">
                <a:solidFill>
                  <a:srgbClr val="C25858"/>
                </a:solidFill>
                <a:latin typeface="Myriad Pro"/>
                <a:cs typeface="Myriad Pro"/>
              </a:endParaRPr>
            </a:p>
          </p:txBody>
        </p:sp>
        <p:grpSp>
          <p:nvGrpSpPr>
            <p:cNvPr id="12" name="Group 11"/>
            <p:cNvGrpSpPr/>
            <p:nvPr/>
          </p:nvGrpSpPr>
          <p:grpSpPr>
            <a:xfrm>
              <a:off x="7740233" y="6413546"/>
              <a:ext cx="354457" cy="350649"/>
              <a:chOff x="7752933" y="6426246"/>
              <a:chExt cx="354457" cy="350649"/>
            </a:xfrm>
          </p:grpSpPr>
          <p:sp>
            <p:nvSpPr>
              <p:cNvPr id="13" name="Dodecagon 12"/>
              <p:cNvSpPr>
                <a:spLocks noChangeAspect="1"/>
              </p:cNvSpPr>
              <p:nvPr/>
            </p:nvSpPr>
            <p:spPr>
              <a:xfrm>
                <a:off x="7921208" y="64262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Dodecagon 13"/>
              <p:cNvSpPr>
                <a:spLocks noChangeAspect="1"/>
              </p:cNvSpPr>
              <p:nvPr/>
            </p:nvSpPr>
            <p:spPr>
              <a:xfrm>
                <a:off x="7857708" y="64389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Dodecagon 14"/>
              <p:cNvSpPr>
                <a:spLocks noChangeAspect="1"/>
              </p:cNvSpPr>
              <p:nvPr/>
            </p:nvSpPr>
            <p:spPr>
              <a:xfrm>
                <a:off x="7978358" y="64389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Dodecagon 15"/>
              <p:cNvSpPr>
                <a:spLocks noChangeAspect="1"/>
              </p:cNvSpPr>
              <p:nvPr/>
            </p:nvSpPr>
            <p:spPr>
              <a:xfrm>
                <a:off x="8032333" y="64719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Dodecagon 16"/>
              <p:cNvSpPr>
                <a:spLocks noChangeAspect="1"/>
              </p:cNvSpPr>
              <p:nvPr/>
            </p:nvSpPr>
            <p:spPr>
              <a:xfrm>
                <a:off x="8068529" y="6525942"/>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Dodecagon 24"/>
              <p:cNvSpPr>
                <a:spLocks noChangeAspect="1"/>
              </p:cNvSpPr>
              <p:nvPr/>
            </p:nvSpPr>
            <p:spPr>
              <a:xfrm>
                <a:off x="8079958" y="65862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Dodecagon 25"/>
              <p:cNvSpPr>
                <a:spLocks noChangeAspect="1"/>
              </p:cNvSpPr>
              <p:nvPr/>
            </p:nvSpPr>
            <p:spPr>
              <a:xfrm>
                <a:off x="7806908" y="64738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Dodecagon 26"/>
              <p:cNvSpPr>
                <a:spLocks noChangeAspect="1"/>
              </p:cNvSpPr>
              <p:nvPr/>
            </p:nvSpPr>
            <p:spPr>
              <a:xfrm>
                <a:off x="8067258" y="66516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Dodecagon 27"/>
              <p:cNvSpPr>
                <a:spLocks noChangeAspect="1"/>
              </p:cNvSpPr>
              <p:nvPr/>
            </p:nvSpPr>
            <p:spPr>
              <a:xfrm>
                <a:off x="7768808" y="65278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Dodecagon 28"/>
              <p:cNvSpPr>
                <a:spLocks noChangeAspect="1"/>
              </p:cNvSpPr>
              <p:nvPr/>
            </p:nvSpPr>
            <p:spPr>
              <a:xfrm>
                <a:off x="8035508" y="67056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Dodecagon 29"/>
              <p:cNvSpPr>
                <a:spLocks noChangeAspect="1"/>
              </p:cNvSpPr>
              <p:nvPr/>
            </p:nvSpPr>
            <p:spPr>
              <a:xfrm>
                <a:off x="7981533" y="67386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Dodecagon 30"/>
              <p:cNvSpPr>
                <a:spLocks noChangeAspect="1"/>
              </p:cNvSpPr>
              <p:nvPr/>
            </p:nvSpPr>
            <p:spPr>
              <a:xfrm>
                <a:off x="7921208" y="6749463"/>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Dodecagon 31"/>
              <p:cNvSpPr>
                <a:spLocks noChangeAspect="1"/>
              </p:cNvSpPr>
              <p:nvPr/>
            </p:nvSpPr>
            <p:spPr>
              <a:xfrm>
                <a:off x="7857708" y="67405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Dodecagon 32"/>
              <p:cNvSpPr>
                <a:spLocks noChangeAspect="1"/>
              </p:cNvSpPr>
              <p:nvPr/>
            </p:nvSpPr>
            <p:spPr>
              <a:xfrm>
                <a:off x="7803733" y="6703104"/>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Dodecagon 33"/>
              <p:cNvSpPr>
                <a:spLocks noChangeAspect="1"/>
              </p:cNvSpPr>
              <p:nvPr/>
            </p:nvSpPr>
            <p:spPr>
              <a:xfrm>
                <a:off x="7752933" y="65913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Dodecagon 34"/>
              <p:cNvSpPr>
                <a:spLocks noChangeAspect="1"/>
              </p:cNvSpPr>
              <p:nvPr/>
            </p:nvSpPr>
            <p:spPr>
              <a:xfrm>
                <a:off x="7768808" y="664849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Dodecagon 35"/>
              <p:cNvSpPr>
                <a:spLocks noChangeAspect="1"/>
              </p:cNvSpPr>
              <p:nvPr/>
            </p:nvSpPr>
            <p:spPr>
              <a:xfrm>
                <a:off x="7886283" y="6581821"/>
                <a:ext cx="32004" cy="32004"/>
              </a:xfrm>
              <a:prstGeom prst="dodecagon">
                <a:avLst/>
              </a:prstGeom>
              <a:solidFill>
                <a:srgbClr val="CB3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Dodecagon 36"/>
              <p:cNvSpPr>
                <a:spLocks noChangeAspect="1"/>
              </p:cNvSpPr>
              <p:nvPr/>
            </p:nvSpPr>
            <p:spPr>
              <a:xfrm>
                <a:off x="7952958" y="6581821"/>
                <a:ext cx="32004" cy="32004"/>
              </a:xfrm>
              <a:prstGeom prst="dodecagon">
                <a:avLst/>
              </a:prstGeom>
              <a:solidFill>
                <a:srgbClr val="CB3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Oval 37"/>
              <p:cNvSpPr>
                <a:spLocks noChangeAspect="1"/>
              </p:cNvSpPr>
              <p:nvPr/>
            </p:nvSpPr>
            <p:spPr>
              <a:xfrm rot="2305559" flipH="1" flipV="1">
                <a:off x="7916243" y="6531622"/>
                <a:ext cx="32004" cy="32004"/>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Oval 38"/>
              <p:cNvSpPr>
                <a:spLocks noChangeAspect="1"/>
              </p:cNvSpPr>
              <p:nvPr/>
            </p:nvSpPr>
            <p:spPr>
              <a:xfrm rot="2305559" flipH="1" flipV="1">
                <a:off x="7919418" y="6635339"/>
                <a:ext cx="32004" cy="32004"/>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 name="Oval 39"/>
              <p:cNvSpPr>
                <a:spLocks noChangeAspect="1"/>
              </p:cNvSpPr>
              <p:nvPr/>
            </p:nvSpPr>
            <p:spPr>
              <a:xfrm rot="2305559" flipH="1" flipV="1">
                <a:off x="7984834" y="6622301"/>
                <a:ext cx="27432" cy="27432"/>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 name="Oval 40"/>
              <p:cNvSpPr>
                <a:spLocks noChangeAspect="1"/>
              </p:cNvSpPr>
              <p:nvPr/>
            </p:nvSpPr>
            <p:spPr>
              <a:xfrm rot="2305559" flipH="1" flipV="1">
                <a:off x="7861009" y="6628063"/>
                <a:ext cx="27432" cy="27432"/>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2" name="Oval 41"/>
              <p:cNvSpPr>
                <a:spLocks noChangeAspect="1"/>
              </p:cNvSpPr>
              <p:nvPr/>
            </p:nvSpPr>
            <p:spPr>
              <a:xfrm rot="2305559" flipH="1" flipV="1">
                <a:off x="7948196" y="66901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3" name="Oval 42"/>
              <p:cNvSpPr>
                <a:spLocks noChangeAspect="1"/>
              </p:cNvSpPr>
              <p:nvPr/>
            </p:nvSpPr>
            <p:spPr>
              <a:xfrm rot="2305559" flipH="1" flipV="1">
                <a:off x="7948196" y="66897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4" name="Oval 43"/>
              <p:cNvSpPr>
                <a:spLocks noChangeAspect="1"/>
              </p:cNvSpPr>
              <p:nvPr/>
            </p:nvSpPr>
            <p:spPr>
              <a:xfrm rot="2305559" flipH="1" flipV="1">
                <a:off x="7884228" y="6691174"/>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5" name="Oval 44"/>
              <p:cNvSpPr>
                <a:spLocks noChangeAspect="1"/>
              </p:cNvSpPr>
              <p:nvPr/>
            </p:nvSpPr>
            <p:spPr>
              <a:xfrm rot="2305559" flipH="1" flipV="1">
                <a:off x="7884228" y="6690827"/>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6" name="Oval 45"/>
              <p:cNvSpPr>
                <a:spLocks noChangeAspect="1"/>
              </p:cNvSpPr>
              <p:nvPr/>
            </p:nvSpPr>
            <p:spPr>
              <a:xfrm rot="2305559" flipH="1" flipV="1">
                <a:off x="7826609" y="6660480"/>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7" name="Oval 46"/>
              <p:cNvSpPr>
                <a:spLocks noChangeAspect="1"/>
              </p:cNvSpPr>
              <p:nvPr/>
            </p:nvSpPr>
            <p:spPr>
              <a:xfrm rot="2305559" flipH="1" flipV="1">
                <a:off x="7826609" y="6660133"/>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 name="Oval 47"/>
              <p:cNvSpPr>
                <a:spLocks noChangeAspect="1"/>
              </p:cNvSpPr>
              <p:nvPr/>
            </p:nvSpPr>
            <p:spPr>
              <a:xfrm rot="2305559" flipH="1" flipV="1">
                <a:off x="7806844" y="6601211"/>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 name="Oval 48"/>
              <p:cNvSpPr>
                <a:spLocks noChangeAspect="1"/>
              </p:cNvSpPr>
              <p:nvPr/>
            </p:nvSpPr>
            <p:spPr>
              <a:xfrm rot="2305559" flipH="1" flipV="1">
                <a:off x="7806844" y="6600864"/>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0" name="Oval 49"/>
              <p:cNvSpPr>
                <a:spLocks noChangeAspect="1"/>
              </p:cNvSpPr>
              <p:nvPr/>
            </p:nvSpPr>
            <p:spPr>
              <a:xfrm rot="2305559" flipH="1" flipV="1">
                <a:off x="7822719" y="6548292"/>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 name="Oval 50"/>
              <p:cNvSpPr>
                <a:spLocks noChangeAspect="1"/>
              </p:cNvSpPr>
              <p:nvPr/>
            </p:nvSpPr>
            <p:spPr>
              <a:xfrm rot="2305559" flipH="1" flipV="1">
                <a:off x="7822719" y="6547945"/>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 name="Oval 51"/>
              <p:cNvSpPr>
                <a:spLocks noChangeAspect="1"/>
              </p:cNvSpPr>
              <p:nvPr/>
            </p:nvSpPr>
            <p:spPr>
              <a:xfrm rot="2305559" flipH="1" flipV="1">
                <a:off x="7859761" y="6504897"/>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 name="Oval 52"/>
              <p:cNvSpPr>
                <a:spLocks noChangeAspect="1"/>
              </p:cNvSpPr>
              <p:nvPr/>
            </p:nvSpPr>
            <p:spPr>
              <a:xfrm rot="2305559" flipH="1" flipV="1">
                <a:off x="7859761" y="6504550"/>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4" name="Oval 53"/>
              <p:cNvSpPr>
                <a:spLocks noChangeAspect="1"/>
              </p:cNvSpPr>
              <p:nvPr/>
            </p:nvSpPr>
            <p:spPr>
              <a:xfrm rot="2305559" flipH="1" flipV="1">
                <a:off x="7916446" y="64742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 name="Oval 54"/>
              <p:cNvSpPr>
                <a:spLocks noChangeAspect="1"/>
              </p:cNvSpPr>
              <p:nvPr/>
            </p:nvSpPr>
            <p:spPr>
              <a:xfrm rot="2305559" flipH="1" flipV="1">
                <a:off x="7916446" y="64738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 name="Oval 55"/>
              <p:cNvSpPr>
                <a:spLocks noChangeAspect="1"/>
              </p:cNvSpPr>
              <p:nvPr/>
            </p:nvSpPr>
            <p:spPr>
              <a:xfrm rot="2305559" flipH="1" flipV="1">
                <a:off x="7981597" y="6504909"/>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7" name="Oval 56"/>
              <p:cNvSpPr>
                <a:spLocks noChangeAspect="1"/>
              </p:cNvSpPr>
              <p:nvPr/>
            </p:nvSpPr>
            <p:spPr>
              <a:xfrm rot="2305559" flipH="1" flipV="1">
                <a:off x="7981597" y="6504562"/>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 name="Oval 57"/>
              <p:cNvSpPr>
                <a:spLocks noChangeAspect="1"/>
              </p:cNvSpPr>
              <p:nvPr/>
            </p:nvSpPr>
            <p:spPr>
              <a:xfrm rot="2305559" flipH="1" flipV="1">
                <a:off x="8007591" y="6551476"/>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rot="2305559" flipH="1" flipV="1">
                <a:off x="8007591" y="6551129"/>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0" name="Oval 59"/>
              <p:cNvSpPr>
                <a:spLocks noChangeAspect="1"/>
              </p:cNvSpPr>
              <p:nvPr/>
            </p:nvSpPr>
            <p:spPr>
              <a:xfrm rot="2305559" flipH="1" flipV="1">
                <a:off x="8006870" y="66647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1" name="Oval 60"/>
              <p:cNvSpPr>
                <a:spLocks noChangeAspect="1"/>
              </p:cNvSpPr>
              <p:nvPr/>
            </p:nvSpPr>
            <p:spPr>
              <a:xfrm rot="2305559" flipH="1" flipV="1">
                <a:off x="8006870" y="66643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2" name="Oval 61"/>
              <p:cNvSpPr>
                <a:spLocks noChangeAspect="1"/>
              </p:cNvSpPr>
              <p:nvPr/>
            </p:nvSpPr>
            <p:spPr>
              <a:xfrm rot="2305559" flipH="1" flipV="1">
                <a:off x="8030746" y="6610743"/>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3" name="Oval 62"/>
              <p:cNvSpPr>
                <a:spLocks noChangeAspect="1"/>
              </p:cNvSpPr>
              <p:nvPr/>
            </p:nvSpPr>
            <p:spPr>
              <a:xfrm rot="2305559" flipH="1" flipV="1">
                <a:off x="8030746" y="6610396"/>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sp>
        <p:nvSpPr>
          <p:cNvPr id="65" name="Content Placeholder 4"/>
          <p:cNvSpPr>
            <a:spLocks noGrp="1"/>
          </p:cNvSpPr>
          <p:nvPr>
            <p:ph sz="quarter" idx="13" hasCustomPrompt="1"/>
          </p:nvPr>
        </p:nvSpPr>
        <p:spPr>
          <a:xfrm>
            <a:off x="304818" y="6461760"/>
            <a:ext cx="7388319" cy="320040"/>
          </a:xfrm>
          <a:prstGeom prst="rect">
            <a:avLst/>
          </a:prstGeom>
        </p:spPr>
        <p:txBody>
          <a:bodyPr vert="horz" anchor="ctr"/>
          <a:lstStyle>
            <a:lvl1pPr marL="0" indent="0">
              <a:buNone/>
              <a:defRPr sz="1400" b="1">
                <a:solidFill>
                  <a:schemeClr val="bg1"/>
                </a:solidFill>
                <a:latin typeface="Arial"/>
                <a:cs typeface="Arial"/>
              </a:defRPr>
            </a:lvl1pPr>
          </a:lstStyle>
          <a:p>
            <a:pPr lvl="0"/>
            <a:r>
              <a:rPr lang="en-US" dirty="0" smtClean="0"/>
              <a:t>Click to Add Source</a:t>
            </a:r>
            <a:endParaRPr lang="en-US" dirty="0"/>
          </a:p>
        </p:txBody>
      </p:sp>
    </p:spTree>
    <p:extLst>
      <p:ext uri="{BB962C8B-B14F-4D97-AF65-F5344CB8AC3E}">
        <p14:creationId xmlns:p14="http://schemas.microsoft.com/office/powerpoint/2010/main" val="917713818"/>
      </p:ext>
    </p:extLst>
  </p:cSld>
  <p:clrMapOvr>
    <a:masterClrMapping/>
  </p:clrMapOvr>
  <p:transition xmlns:p14="http://schemas.microsoft.com/office/powerpoint/2010/mai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A">
    <p:spTree>
      <p:nvGrpSpPr>
        <p:cNvPr id="1" name=""/>
        <p:cNvGrpSpPr/>
        <p:nvPr/>
      </p:nvGrpSpPr>
      <p:grpSpPr>
        <a:xfrm>
          <a:off x="0" y="0"/>
          <a:ext cx="0" cy="0"/>
          <a:chOff x="0" y="0"/>
          <a:chExt cx="0" cy="0"/>
        </a:xfrm>
      </p:grpSpPr>
      <p:pic>
        <p:nvPicPr>
          <p:cNvPr id="16" name="Picture 15"/>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57371" cy="1828798"/>
          </a:xfrm>
          <a:prstGeom prst="rect">
            <a:avLst/>
          </a:prstGeom>
        </p:spPr>
      </p:pic>
      <p:sp>
        <p:nvSpPr>
          <p:cNvPr id="2" name="Title 1"/>
          <p:cNvSpPr>
            <a:spLocks noGrp="1"/>
          </p:cNvSpPr>
          <p:nvPr>
            <p:ph type="title" hasCustomPrompt="1"/>
          </p:nvPr>
        </p:nvSpPr>
        <p:spPr>
          <a:xfrm>
            <a:off x="533401" y="3276600"/>
            <a:ext cx="8077200" cy="1238250"/>
          </a:xfrm>
          <a:prstGeom prst="rect">
            <a:avLst/>
          </a:prstGeom>
        </p:spPr>
        <p:txBody>
          <a:bodyPr tIns="0" anchor="t">
            <a:normAutofit/>
          </a:bodyPr>
          <a:lstStyle>
            <a:lvl1pPr algn="ctr">
              <a:defRPr sz="3200" b="0" cap="none">
                <a:solidFill>
                  <a:srgbClr val="003A78"/>
                </a:solidFill>
              </a:defRPr>
            </a:lvl1pPr>
          </a:lstStyle>
          <a:p>
            <a:r>
              <a:rPr lang="en-US" dirty="0" smtClean="0"/>
              <a:t>Click To Edit Section Title</a:t>
            </a:r>
            <a:endParaRPr lang="en-US" dirty="0"/>
          </a:p>
        </p:txBody>
      </p:sp>
      <p:sp>
        <p:nvSpPr>
          <p:cNvPr id="3" name="Text Placeholder 2"/>
          <p:cNvSpPr>
            <a:spLocks noGrp="1"/>
          </p:cNvSpPr>
          <p:nvPr>
            <p:ph type="body" idx="1" hasCustomPrompt="1"/>
          </p:nvPr>
        </p:nvSpPr>
        <p:spPr>
          <a:xfrm>
            <a:off x="533401" y="2476500"/>
            <a:ext cx="8077200" cy="790576"/>
          </a:xfrm>
          <a:prstGeom prst="rect">
            <a:avLst/>
          </a:prstGeom>
        </p:spPr>
        <p:txBody>
          <a:bodyPr bIns="0" anchor="b"/>
          <a:lstStyle>
            <a:lvl1pPr marL="0" indent="0" algn="ctr">
              <a:buNone/>
              <a:defRPr sz="2000" cap="small" baseline="0">
                <a:solidFill>
                  <a:srgbClr val="003A78"/>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ADD HEADER TEXT</a:t>
            </a:r>
          </a:p>
        </p:txBody>
      </p:sp>
      <p:pic>
        <p:nvPicPr>
          <p:cNvPr id="12" name="Picture 11"/>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flipH="1">
            <a:off x="0" y="5029202"/>
            <a:ext cx="9157371" cy="1828798"/>
          </a:xfrm>
          <a:prstGeom prst="rect">
            <a:avLst/>
          </a:prstGeom>
        </p:spPr>
      </p:pic>
      <p:cxnSp>
        <p:nvCxnSpPr>
          <p:cNvPr id="13" name="Straight Connector 12"/>
          <p:cNvCxnSpPr/>
          <p:nvPr userDrawn="1"/>
        </p:nvCxnSpPr>
        <p:spPr>
          <a:xfrm>
            <a:off x="1" y="5040312"/>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1" y="1822978"/>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5" name="Text Placeholder 19"/>
          <p:cNvSpPr>
            <a:spLocks/>
          </p:cNvSpPr>
          <p:nvPr userDrawn="1"/>
        </p:nvSpPr>
        <p:spPr bwMode="invGray">
          <a:xfrm>
            <a:off x="0" y="-12701"/>
            <a:ext cx="9162288" cy="316990"/>
          </a:xfrm>
          <a:prstGeom prst="rect">
            <a:avLst/>
          </a:prstGeom>
          <a:solidFill>
            <a:srgbClr val="002B3E"/>
          </a:solidFill>
          <a:ln w="9525">
            <a:noFill/>
            <a:miter lim="800000"/>
            <a:headEnd/>
            <a:tailEnd/>
          </a:ln>
        </p:spPr>
        <p:txBody>
          <a:bodyPr anchor="ctr">
            <a:prstTxWarp prst="textNoShape">
              <a:avLst/>
            </a:prstTxWarp>
          </a:bodyPr>
          <a:lstStyle/>
          <a:p>
            <a:pPr marL="342900" indent="-342900" defTabSz="457200">
              <a:lnSpc>
                <a:spcPct val="60000"/>
              </a:lnSpc>
              <a:buClr>
                <a:srgbClr val="7592A4"/>
              </a:buClr>
              <a:buFont typeface="Arial" pitchFamily="-110" charset="0"/>
              <a:buNone/>
            </a:pPr>
            <a:endParaRPr lang="en-US" sz="1400" dirty="0">
              <a:solidFill>
                <a:schemeClr val="bg1"/>
              </a:solidFill>
              <a:latin typeface="Arial" pitchFamily="-110" charset="0"/>
              <a:ea typeface="ＭＳ Ｐゴシック" pitchFamily="-110" charset="-128"/>
              <a:cs typeface="ＭＳ Ｐゴシック" pitchFamily="-110" charset="-128"/>
            </a:endParaRPr>
          </a:p>
        </p:txBody>
      </p:sp>
      <p:grpSp>
        <p:nvGrpSpPr>
          <p:cNvPr id="4" name="Group 3"/>
          <p:cNvGrpSpPr/>
          <p:nvPr userDrawn="1"/>
        </p:nvGrpSpPr>
        <p:grpSpPr>
          <a:xfrm>
            <a:off x="7740233" y="6336972"/>
            <a:ext cx="1399539" cy="494594"/>
            <a:chOff x="7740233" y="6336972"/>
            <a:chExt cx="1399539" cy="494594"/>
          </a:xfrm>
        </p:grpSpPr>
        <p:sp>
          <p:nvSpPr>
            <p:cNvPr id="11" name="Rectangle 10"/>
            <p:cNvSpPr/>
            <p:nvPr/>
          </p:nvSpPr>
          <p:spPr>
            <a:xfrm>
              <a:off x="7994114" y="6336972"/>
              <a:ext cx="1136904" cy="304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0" dirty="0" smtClean="0">
                  <a:solidFill>
                    <a:srgbClr val="FFFFFF"/>
                  </a:solidFill>
                  <a:latin typeface="Myriad Pro"/>
                  <a:cs typeface="Myriad Pro"/>
                </a:rPr>
                <a:t>Hepatitis</a:t>
              </a:r>
              <a:endParaRPr lang="en-US" sz="1800" b="0" dirty="0">
                <a:solidFill>
                  <a:srgbClr val="FFFFFF"/>
                </a:solidFill>
                <a:latin typeface="Myriad Pro"/>
                <a:cs typeface="Myriad Pro"/>
              </a:endParaRPr>
            </a:p>
          </p:txBody>
        </p:sp>
        <p:sp>
          <p:nvSpPr>
            <p:cNvPr id="18" name="Rectangle 17"/>
            <p:cNvSpPr/>
            <p:nvPr/>
          </p:nvSpPr>
          <p:spPr>
            <a:xfrm>
              <a:off x="8102609" y="6526766"/>
              <a:ext cx="1037163" cy="304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dirty="0" smtClean="0">
                  <a:solidFill>
                    <a:srgbClr val="C25858"/>
                  </a:solidFill>
                  <a:latin typeface="Myriad Pro"/>
                  <a:cs typeface="Myriad Pro"/>
                </a:rPr>
                <a:t>web study</a:t>
              </a:r>
              <a:endParaRPr lang="en-US" sz="1300" dirty="0">
                <a:solidFill>
                  <a:srgbClr val="C25858"/>
                </a:solidFill>
                <a:latin typeface="Myriad Pro"/>
                <a:cs typeface="Myriad Pro"/>
              </a:endParaRPr>
            </a:p>
          </p:txBody>
        </p:sp>
        <p:grpSp>
          <p:nvGrpSpPr>
            <p:cNvPr id="19" name="Group 18"/>
            <p:cNvGrpSpPr/>
            <p:nvPr/>
          </p:nvGrpSpPr>
          <p:grpSpPr>
            <a:xfrm>
              <a:off x="7740233" y="6413546"/>
              <a:ext cx="354457" cy="350649"/>
              <a:chOff x="7752933" y="6426246"/>
              <a:chExt cx="354457" cy="350649"/>
            </a:xfrm>
          </p:grpSpPr>
          <p:sp>
            <p:nvSpPr>
              <p:cNvPr id="20" name="Dodecagon 19"/>
              <p:cNvSpPr>
                <a:spLocks noChangeAspect="1"/>
              </p:cNvSpPr>
              <p:nvPr/>
            </p:nvSpPr>
            <p:spPr>
              <a:xfrm>
                <a:off x="7921208" y="64262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Dodecagon 20"/>
              <p:cNvSpPr>
                <a:spLocks noChangeAspect="1"/>
              </p:cNvSpPr>
              <p:nvPr/>
            </p:nvSpPr>
            <p:spPr>
              <a:xfrm>
                <a:off x="7857708" y="64389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Dodecagon 21"/>
              <p:cNvSpPr>
                <a:spLocks noChangeAspect="1"/>
              </p:cNvSpPr>
              <p:nvPr/>
            </p:nvSpPr>
            <p:spPr>
              <a:xfrm>
                <a:off x="7978358" y="64389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Dodecagon 22"/>
              <p:cNvSpPr>
                <a:spLocks noChangeAspect="1"/>
              </p:cNvSpPr>
              <p:nvPr/>
            </p:nvSpPr>
            <p:spPr>
              <a:xfrm>
                <a:off x="8032333" y="64719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Dodecagon 23"/>
              <p:cNvSpPr>
                <a:spLocks noChangeAspect="1"/>
              </p:cNvSpPr>
              <p:nvPr/>
            </p:nvSpPr>
            <p:spPr>
              <a:xfrm>
                <a:off x="8068529" y="6525942"/>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Dodecagon 24"/>
              <p:cNvSpPr>
                <a:spLocks noChangeAspect="1"/>
              </p:cNvSpPr>
              <p:nvPr/>
            </p:nvSpPr>
            <p:spPr>
              <a:xfrm>
                <a:off x="8079958" y="65862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Dodecagon 25"/>
              <p:cNvSpPr>
                <a:spLocks noChangeAspect="1"/>
              </p:cNvSpPr>
              <p:nvPr/>
            </p:nvSpPr>
            <p:spPr>
              <a:xfrm>
                <a:off x="7806908" y="64738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Dodecagon 26"/>
              <p:cNvSpPr>
                <a:spLocks noChangeAspect="1"/>
              </p:cNvSpPr>
              <p:nvPr/>
            </p:nvSpPr>
            <p:spPr>
              <a:xfrm>
                <a:off x="8067258" y="66516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Dodecagon 27"/>
              <p:cNvSpPr>
                <a:spLocks noChangeAspect="1"/>
              </p:cNvSpPr>
              <p:nvPr/>
            </p:nvSpPr>
            <p:spPr>
              <a:xfrm>
                <a:off x="7768808" y="65278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Dodecagon 28"/>
              <p:cNvSpPr>
                <a:spLocks noChangeAspect="1"/>
              </p:cNvSpPr>
              <p:nvPr/>
            </p:nvSpPr>
            <p:spPr>
              <a:xfrm>
                <a:off x="8035508" y="67056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Dodecagon 29"/>
              <p:cNvSpPr>
                <a:spLocks noChangeAspect="1"/>
              </p:cNvSpPr>
              <p:nvPr/>
            </p:nvSpPr>
            <p:spPr>
              <a:xfrm>
                <a:off x="7981533" y="67386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Dodecagon 30"/>
              <p:cNvSpPr>
                <a:spLocks noChangeAspect="1"/>
              </p:cNvSpPr>
              <p:nvPr/>
            </p:nvSpPr>
            <p:spPr>
              <a:xfrm>
                <a:off x="7921208" y="6749463"/>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Dodecagon 31"/>
              <p:cNvSpPr>
                <a:spLocks noChangeAspect="1"/>
              </p:cNvSpPr>
              <p:nvPr/>
            </p:nvSpPr>
            <p:spPr>
              <a:xfrm>
                <a:off x="7857708" y="67405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Dodecagon 32"/>
              <p:cNvSpPr>
                <a:spLocks noChangeAspect="1"/>
              </p:cNvSpPr>
              <p:nvPr/>
            </p:nvSpPr>
            <p:spPr>
              <a:xfrm>
                <a:off x="7803733" y="6703104"/>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Dodecagon 33"/>
              <p:cNvSpPr>
                <a:spLocks noChangeAspect="1"/>
              </p:cNvSpPr>
              <p:nvPr/>
            </p:nvSpPr>
            <p:spPr>
              <a:xfrm>
                <a:off x="7752933" y="65913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Dodecagon 34"/>
              <p:cNvSpPr>
                <a:spLocks noChangeAspect="1"/>
              </p:cNvSpPr>
              <p:nvPr/>
            </p:nvSpPr>
            <p:spPr>
              <a:xfrm>
                <a:off x="7768808" y="664849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Dodecagon 35"/>
              <p:cNvSpPr>
                <a:spLocks noChangeAspect="1"/>
              </p:cNvSpPr>
              <p:nvPr/>
            </p:nvSpPr>
            <p:spPr>
              <a:xfrm>
                <a:off x="7886283" y="6581821"/>
                <a:ext cx="32004" cy="32004"/>
              </a:xfrm>
              <a:prstGeom prst="dodecagon">
                <a:avLst/>
              </a:prstGeom>
              <a:solidFill>
                <a:srgbClr val="CB3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Dodecagon 36"/>
              <p:cNvSpPr>
                <a:spLocks noChangeAspect="1"/>
              </p:cNvSpPr>
              <p:nvPr/>
            </p:nvSpPr>
            <p:spPr>
              <a:xfrm>
                <a:off x="7952958" y="6581821"/>
                <a:ext cx="32004" cy="32004"/>
              </a:xfrm>
              <a:prstGeom prst="dodecagon">
                <a:avLst/>
              </a:prstGeom>
              <a:solidFill>
                <a:srgbClr val="CB3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Oval 37"/>
              <p:cNvSpPr>
                <a:spLocks noChangeAspect="1"/>
              </p:cNvSpPr>
              <p:nvPr/>
            </p:nvSpPr>
            <p:spPr>
              <a:xfrm rot="2305559" flipH="1" flipV="1">
                <a:off x="7916243" y="6531622"/>
                <a:ext cx="32004" cy="32004"/>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Oval 38"/>
              <p:cNvSpPr>
                <a:spLocks noChangeAspect="1"/>
              </p:cNvSpPr>
              <p:nvPr/>
            </p:nvSpPr>
            <p:spPr>
              <a:xfrm rot="2305559" flipH="1" flipV="1">
                <a:off x="7919418" y="6635339"/>
                <a:ext cx="32004" cy="32004"/>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 name="Oval 39"/>
              <p:cNvSpPr>
                <a:spLocks noChangeAspect="1"/>
              </p:cNvSpPr>
              <p:nvPr/>
            </p:nvSpPr>
            <p:spPr>
              <a:xfrm rot="2305559" flipH="1" flipV="1">
                <a:off x="7984834" y="6622301"/>
                <a:ext cx="27432" cy="27432"/>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 name="Oval 40"/>
              <p:cNvSpPr>
                <a:spLocks noChangeAspect="1"/>
              </p:cNvSpPr>
              <p:nvPr/>
            </p:nvSpPr>
            <p:spPr>
              <a:xfrm rot="2305559" flipH="1" flipV="1">
                <a:off x="7861009" y="6628063"/>
                <a:ext cx="27432" cy="27432"/>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2" name="Oval 41"/>
              <p:cNvSpPr>
                <a:spLocks noChangeAspect="1"/>
              </p:cNvSpPr>
              <p:nvPr/>
            </p:nvSpPr>
            <p:spPr>
              <a:xfrm rot="2305559" flipH="1" flipV="1">
                <a:off x="7948196" y="66901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3" name="Oval 42"/>
              <p:cNvSpPr>
                <a:spLocks noChangeAspect="1"/>
              </p:cNvSpPr>
              <p:nvPr/>
            </p:nvSpPr>
            <p:spPr>
              <a:xfrm rot="2305559" flipH="1" flipV="1">
                <a:off x="7948196" y="66897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4" name="Oval 43"/>
              <p:cNvSpPr>
                <a:spLocks noChangeAspect="1"/>
              </p:cNvSpPr>
              <p:nvPr/>
            </p:nvSpPr>
            <p:spPr>
              <a:xfrm rot="2305559" flipH="1" flipV="1">
                <a:off x="7884228" y="6691174"/>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5" name="Oval 44"/>
              <p:cNvSpPr>
                <a:spLocks noChangeAspect="1"/>
              </p:cNvSpPr>
              <p:nvPr/>
            </p:nvSpPr>
            <p:spPr>
              <a:xfrm rot="2305559" flipH="1" flipV="1">
                <a:off x="7884228" y="6690827"/>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6" name="Oval 45"/>
              <p:cNvSpPr>
                <a:spLocks noChangeAspect="1"/>
              </p:cNvSpPr>
              <p:nvPr/>
            </p:nvSpPr>
            <p:spPr>
              <a:xfrm rot="2305559" flipH="1" flipV="1">
                <a:off x="7826609" y="6660480"/>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7" name="Oval 46"/>
              <p:cNvSpPr>
                <a:spLocks noChangeAspect="1"/>
              </p:cNvSpPr>
              <p:nvPr/>
            </p:nvSpPr>
            <p:spPr>
              <a:xfrm rot="2305559" flipH="1" flipV="1">
                <a:off x="7826609" y="6660133"/>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 name="Oval 47"/>
              <p:cNvSpPr>
                <a:spLocks noChangeAspect="1"/>
              </p:cNvSpPr>
              <p:nvPr/>
            </p:nvSpPr>
            <p:spPr>
              <a:xfrm rot="2305559" flipH="1" flipV="1">
                <a:off x="7806844" y="6601211"/>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 name="Oval 48"/>
              <p:cNvSpPr>
                <a:spLocks noChangeAspect="1"/>
              </p:cNvSpPr>
              <p:nvPr/>
            </p:nvSpPr>
            <p:spPr>
              <a:xfrm rot="2305559" flipH="1" flipV="1">
                <a:off x="7806844" y="6600864"/>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0" name="Oval 49"/>
              <p:cNvSpPr>
                <a:spLocks noChangeAspect="1"/>
              </p:cNvSpPr>
              <p:nvPr/>
            </p:nvSpPr>
            <p:spPr>
              <a:xfrm rot="2305559" flipH="1" flipV="1">
                <a:off x="7822719" y="6548292"/>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 name="Oval 50"/>
              <p:cNvSpPr>
                <a:spLocks noChangeAspect="1"/>
              </p:cNvSpPr>
              <p:nvPr/>
            </p:nvSpPr>
            <p:spPr>
              <a:xfrm rot="2305559" flipH="1" flipV="1">
                <a:off x="7822719" y="6547945"/>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 name="Oval 51"/>
              <p:cNvSpPr>
                <a:spLocks noChangeAspect="1"/>
              </p:cNvSpPr>
              <p:nvPr/>
            </p:nvSpPr>
            <p:spPr>
              <a:xfrm rot="2305559" flipH="1" flipV="1">
                <a:off x="7859761" y="6504897"/>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 name="Oval 52"/>
              <p:cNvSpPr>
                <a:spLocks noChangeAspect="1"/>
              </p:cNvSpPr>
              <p:nvPr/>
            </p:nvSpPr>
            <p:spPr>
              <a:xfrm rot="2305559" flipH="1" flipV="1">
                <a:off x="7859761" y="6504550"/>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4" name="Oval 53"/>
              <p:cNvSpPr>
                <a:spLocks noChangeAspect="1"/>
              </p:cNvSpPr>
              <p:nvPr/>
            </p:nvSpPr>
            <p:spPr>
              <a:xfrm rot="2305559" flipH="1" flipV="1">
                <a:off x="7916446" y="64742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 name="Oval 54"/>
              <p:cNvSpPr>
                <a:spLocks noChangeAspect="1"/>
              </p:cNvSpPr>
              <p:nvPr/>
            </p:nvSpPr>
            <p:spPr>
              <a:xfrm rot="2305559" flipH="1" flipV="1">
                <a:off x="7916446" y="64738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 name="Oval 55"/>
              <p:cNvSpPr>
                <a:spLocks noChangeAspect="1"/>
              </p:cNvSpPr>
              <p:nvPr/>
            </p:nvSpPr>
            <p:spPr>
              <a:xfrm rot="2305559" flipH="1" flipV="1">
                <a:off x="7981597" y="6504909"/>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7" name="Oval 56"/>
              <p:cNvSpPr>
                <a:spLocks noChangeAspect="1"/>
              </p:cNvSpPr>
              <p:nvPr/>
            </p:nvSpPr>
            <p:spPr>
              <a:xfrm rot="2305559" flipH="1" flipV="1">
                <a:off x="7981597" y="6504562"/>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 name="Oval 57"/>
              <p:cNvSpPr>
                <a:spLocks noChangeAspect="1"/>
              </p:cNvSpPr>
              <p:nvPr/>
            </p:nvSpPr>
            <p:spPr>
              <a:xfrm rot="2305559" flipH="1" flipV="1">
                <a:off x="8007591" y="6551476"/>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rot="2305559" flipH="1" flipV="1">
                <a:off x="8007591" y="6551129"/>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0" name="Oval 59"/>
              <p:cNvSpPr>
                <a:spLocks noChangeAspect="1"/>
              </p:cNvSpPr>
              <p:nvPr/>
            </p:nvSpPr>
            <p:spPr>
              <a:xfrm rot="2305559" flipH="1" flipV="1">
                <a:off x="8006870" y="66647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1" name="Oval 60"/>
              <p:cNvSpPr>
                <a:spLocks noChangeAspect="1"/>
              </p:cNvSpPr>
              <p:nvPr/>
            </p:nvSpPr>
            <p:spPr>
              <a:xfrm rot="2305559" flipH="1" flipV="1">
                <a:off x="8006870" y="66643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2" name="Oval 61"/>
              <p:cNvSpPr>
                <a:spLocks noChangeAspect="1"/>
              </p:cNvSpPr>
              <p:nvPr/>
            </p:nvSpPr>
            <p:spPr>
              <a:xfrm rot="2305559" flipH="1" flipV="1">
                <a:off x="8030746" y="6610743"/>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3" name="Oval 62"/>
              <p:cNvSpPr>
                <a:spLocks noChangeAspect="1"/>
              </p:cNvSpPr>
              <p:nvPr/>
            </p:nvSpPr>
            <p:spPr>
              <a:xfrm rot="2305559" flipH="1" flipV="1">
                <a:off x="8030746" y="6610396"/>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spTree>
  </p:cSld>
  <p:clrMapOvr>
    <a:masterClrMapping/>
  </p:clrMapOvr>
  <p:transition xmlns:p14="http://schemas.microsoft.com/office/powerpoint/2010/main" spd="slow"/>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Divider 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2600325"/>
            <a:ext cx="3657600" cy="685800"/>
          </a:xfrm>
          <a:prstGeom prst="rect">
            <a:avLst/>
          </a:prstGeom>
        </p:spPr>
        <p:txBody>
          <a:bodyPr tIns="0" anchor="t">
            <a:normAutofit/>
          </a:bodyPr>
          <a:lstStyle>
            <a:lvl1pPr algn="l">
              <a:defRPr sz="3200" b="0" cap="none">
                <a:solidFill>
                  <a:srgbClr val="003A78"/>
                </a:solidFill>
              </a:defRPr>
            </a:lvl1pPr>
          </a:lstStyle>
          <a:p>
            <a:r>
              <a:rPr lang="en-US" dirty="0" smtClean="0"/>
              <a:t>Title</a:t>
            </a:r>
            <a:endParaRPr lang="en-US" dirty="0"/>
          </a:p>
        </p:txBody>
      </p:sp>
      <p:sp>
        <p:nvSpPr>
          <p:cNvPr id="3" name="Text Placeholder 2"/>
          <p:cNvSpPr>
            <a:spLocks noGrp="1"/>
          </p:cNvSpPr>
          <p:nvPr>
            <p:ph type="body" idx="1" hasCustomPrompt="1"/>
          </p:nvPr>
        </p:nvSpPr>
        <p:spPr>
          <a:xfrm>
            <a:off x="533400" y="2028825"/>
            <a:ext cx="3657600" cy="533400"/>
          </a:xfrm>
          <a:prstGeom prst="rect">
            <a:avLst/>
          </a:prstGeom>
        </p:spPr>
        <p:txBody>
          <a:bodyPr bIns="0" anchor="b"/>
          <a:lstStyle>
            <a:lvl1pPr marL="0" indent="0" algn="l">
              <a:buNone/>
              <a:defRPr sz="2400" cap="small" baseline="0">
                <a:solidFill>
                  <a:srgbClr val="003A78"/>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subtitle</a:t>
            </a:r>
          </a:p>
        </p:txBody>
      </p:sp>
      <p:sp>
        <p:nvSpPr>
          <p:cNvPr id="14" name="Rectangle 13"/>
          <p:cNvSpPr/>
          <p:nvPr/>
        </p:nvSpPr>
        <p:spPr>
          <a:xfrm>
            <a:off x="9525" y="3429002"/>
            <a:ext cx="4572001" cy="1612899"/>
          </a:xfrm>
          <a:prstGeom prst="rect">
            <a:avLst/>
          </a:prstGeom>
          <a:solidFill>
            <a:srgbClr val="F0EADC"/>
          </a:solidFill>
          <a:ln>
            <a:solidFill>
              <a:srgbClr val="78A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4588933" y="1828800"/>
            <a:ext cx="4572001" cy="1581150"/>
          </a:xfrm>
          <a:prstGeom prst="rect">
            <a:avLst/>
          </a:prstGeom>
          <a:solidFill>
            <a:srgbClr val="F0EADC"/>
          </a:solidFill>
          <a:ln>
            <a:solidFill>
              <a:srgbClr val="78A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Content Placeholder 16"/>
          <p:cNvSpPr>
            <a:spLocks noGrp="1"/>
          </p:cNvSpPr>
          <p:nvPr>
            <p:ph sz="quarter" idx="10" hasCustomPrompt="1"/>
          </p:nvPr>
        </p:nvSpPr>
        <p:spPr>
          <a:xfrm>
            <a:off x="4876800" y="3581400"/>
            <a:ext cx="3962400" cy="1219200"/>
          </a:xfrm>
          <a:prstGeom prst="rect">
            <a:avLst/>
          </a:prstGeom>
        </p:spPr>
        <p:txBody>
          <a:bodyPr/>
          <a:lstStyle>
            <a:lvl1pPr marL="228600" indent="-228600">
              <a:defRPr sz="2000">
                <a:solidFill>
                  <a:srgbClr val="003A78"/>
                </a:solidFill>
              </a:defRPr>
            </a:lvl1pPr>
          </a:lstStyle>
          <a:p>
            <a:pPr lvl="0"/>
            <a:r>
              <a:rPr lang="en-US" dirty="0" smtClean="0"/>
              <a:t>Click to edit text</a:t>
            </a:r>
          </a:p>
        </p:txBody>
      </p:sp>
      <p:pic>
        <p:nvPicPr>
          <p:cNvPr id="18" name="Picture 17"/>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57371" cy="1828798"/>
          </a:xfrm>
          <a:prstGeom prst="rect">
            <a:avLst/>
          </a:prstGeom>
        </p:spPr>
      </p:pic>
      <p:sp>
        <p:nvSpPr>
          <p:cNvPr id="19" name="Text Placeholder 19"/>
          <p:cNvSpPr>
            <a:spLocks/>
          </p:cNvSpPr>
          <p:nvPr userDrawn="1"/>
        </p:nvSpPr>
        <p:spPr bwMode="invGray">
          <a:xfrm>
            <a:off x="0" y="-12701"/>
            <a:ext cx="9162288" cy="316990"/>
          </a:xfrm>
          <a:prstGeom prst="rect">
            <a:avLst/>
          </a:prstGeom>
          <a:solidFill>
            <a:srgbClr val="002B3E"/>
          </a:solidFill>
          <a:ln w="9525">
            <a:noFill/>
            <a:miter lim="800000"/>
            <a:headEnd/>
            <a:tailEnd/>
          </a:ln>
        </p:spPr>
        <p:txBody>
          <a:bodyPr anchor="ctr">
            <a:prstTxWarp prst="textNoShape">
              <a:avLst/>
            </a:prstTxWarp>
          </a:bodyPr>
          <a:lstStyle/>
          <a:p>
            <a:pPr marL="342900" indent="-342900" defTabSz="457200">
              <a:lnSpc>
                <a:spcPct val="60000"/>
              </a:lnSpc>
              <a:buClr>
                <a:srgbClr val="7592A4"/>
              </a:buClr>
              <a:buFont typeface="Arial" pitchFamily="-110" charset="0"/>
              <a:buNone/>
            </a:pPr>
            <a:endParaRPr lang="en-US" sz="1400" dirty="0">
              <a:solidFill>
                <a:schemeClr val="bg1"/>
              </a:solidFill>
              <a:latin typeface="Arial" pitchFamily="-110" charset="0"/>
              <a:ea typeface="ＭＳ Ｐゴシック" pitchFamily="-110" charset="-128"/>
              <a:cs typeface="ＭＳ Ｐゴシック" pitchFamily="-110" charset="-128"/>
            </a:endParaRPr>
          </a:p>
        </p:txBody>
      </p:sp>
      <p:cxnSp>
        <p:nvCxnSpPr>
          <p:cNvPr id="21" name="Straight Connector 20"/>
          <p:cNvCxnSpPr/>
          <p:nvPr userDrawn="1"/>
        </p:nvCxnSpPr>
        <p:spPr>
          <a:xfrm>
            <a:off x="1" y="1822978"/>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flipH="1">
            <a:off x="0" y="5029202"/>
            <a:ext cx="9157371" cy="1828798"/>
          </a:xfrm>
          <a:prstGeom prst="rect">
            <a:avLst/>
          </a:prstGeom>
        </p:spPr>
      </p:pic>
      <p:cxnSp>
        <p:nvCxnSpPr>
          <p:cNvPr id="23" name="Straight Connector 22"/>
          <p:cNvCxnSpPr/>
          <p:nvPr userDrawn="1"/>
        </p:nvCxnSpPr>
        <p:spPr>
          <a:xfrm>
            <a:off x="1" y="5040312"/>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13" name="Group 12"/>
          <p:cNvGrpSpPr/>
          <p:nvPr userDrawn="1"/>
        </p:nvGrpSpPr>
        <p:grpSpPr>
          <a:xfrm>
            <a:off x="7740233" y="6336972"/>
            <a:ext cx="1399539" cy="494594"/>
            <a:chOff x="7740233" y="6336972"/>
            <a:chExt cx="1399539" cy="494594"/>
          </a:xfrm>
        </p:grpSpPr>
        <p:sp>
          <p:nvSpPr>
            <p:cNvPr id="16" name="Rectangle 15"/>
            <p:cNvSpPr/>
            <p:nvPr/>
          </p:nvSpPr>
          <p:spPr>
            <a:xfrm>
              <a:off x="7994114" y="6336972"/>
              <a:ext cx="1136904" cy="304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0" dirty="0" smtClean="0">
                  <a:solidFill>
                    <a:srgbClr val="FFFFFF"/>
                  </a:solidFill>
                  <a:latin typeface="Myriad Pro"/>
                  <a:cs typeface="Myriad Pro"/>
                </a:rPr>
                <a:t>Hepatitis</a:t>
              </a:r>
              <a:endParaRPr lang="en-US" sz="1800" b="0" dirty="0">
                <a:solidFill>
                  <a:srgbClr val="FFFFFF"/>
                </a:solidFill>
                <a:latin typeface="Myriad Pro"/>
                <a:cs typeface="Myriad Pro"/>
              </a:endParaRPr>
            </a:p>
          </p:txBody>
        </p:sp>
        <p:sp>
          <p:nvSpPr>
            <p:cNvPr id="24" name="Rectangle 23"/>
            <p:cNvSpPr/>
            <p:nvPr/>
          </p:nvSpPr>
          <p:spPr>
            <a:xfrm>
              <a:off x="8102609" y="6526766"/>
              <a:ext cx="1037163" cy="304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dirty="0" smtClean="0">
                  <a:solidFill>
                    <a:srgbClr val="C25858"/>
                  </a:solidFill>
                  <a:latin typeface="Myriad Pro"/>
                  <a:cs typeface="Myriad Pro"/>
                </a:rPr>
                <a:t>web study</a:t>
              </a:r>
              <a:endParaRPr lang="en-US" sz="1300" dirty="0">
                <a:solidFill>
                  <a:srgbClr val="C25858"/>
                </a:solidFill>
                <a:latin typeface="Myriad Pro"/>
                <a:cs typeface="Myriad Pro"/>
              </a:endParaRPr>
            </a:p>
          </p:txBody>
        </p:sp>
        <p:grpSp>
          <p:nvGrpSpPr>
            <p:cNvPr id="25" name="Group 24"/>
            <p:cNvGrpSpPr/>
            <p:nvPr/>
          </p:nvGrpSpPr>
          <p:grpSpPr>
            <a:xfrm>
              <a:off x="7740233" y="6413546"/>
              <a:ext cx="354457" cy="350649"/>
              <a:chOff x="7752933" y="6426246"/>
              <a:chExt cx="354457" cy="350649"/>
            </a:xfrm>
          </p:grpSpPr>
          <p:sp>
            <p:nvSpPr>
              <p:cNvPr id="26" name="Dodecagon 25"/>
              <p:cNvSpPr>
                <a:spLocks noChangeAspect="1"/>
              </p:cNvSpPr>
              <p:nvPr/>
            </p:nvSpPr>
            <p:spPr>
              <a:xfrm>
                <a:off x="7921208" y="64262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Dodecagon 26"/>
              <p:cNvSpPr>
                <a:spLocks noChangeAspect="1"/>
              </p:cNvSpPr>
              <p:nvPr/>
            </p:nvSpPr>
            <p:spPr>
              <a:xfrm>
                <a:off x="7857708" y="64389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Dodecagon 27"/>
              <p:cNvSpPr>
                <a:spLocks noChangeAspect="1"/>
              </p:cNvSpPr>
              <p:nvPr/>
            </p:nvSpPr>
            <p:spPr>
              <a:xfrm>
                <a:off x="7978358" y="64389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Dodecagon 28"/>
              <p:cNvSpPr>
                <a:spLocks noChangeAspect="1"/>
              </p:cNvSpPr>
              <p:nvPr/>
            </p:nvSpPr>
            <p:spPr>
              <a:xfrm>
                <a:off x="8032333" y="64719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Dodecagon 29"/>
              <p:cNvSpPr>
                <a:spLocks noChangeAspect="1"/>
              </p:cNvSpPr>
              <p:nvPr/>
            </p:nvSpPr>
            <p:spPr>
              <a:xfrm>
                <a:off x="8068529" y="6525942"/>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Dodecagon 30"/>
              <p:cNvSpPr>
                <a:spLocks noChangeAspect="1"/>
              </p:cNvSpPr>
              <p:nvPr/>
            </p:nvSpPr>
            <p:spPr>
              <a:xfrm>
                <a:off x="8079958" y="65862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Dodecagon 31"/>
              <p:cNvSpPr>
                <a:spLocks noChangeAspect="1"/>
              </p:cNvSpPr>
              <p:nvPr/>
            </p:nvSpPr>
            <p:spPr>
              <a:xfrm>
                <a:off x="7806908" y="64738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Dodecagon 32"/>
              <p:cNvSpPr>
                <a:spLocks noChangeAspect="1"/>
              </p:cNvSpPr>
              <p:nvPr/>
            </p:nvSpPr>
            <p:spPr>
              <a:xfrm>
                <a:off x="8067258" y="66516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Dodecagon 33"/>
              <p:cNvSpPr>
                <a:spLocks noChangeAspect="1"/>
              </p:cNvSpPr>
              <p:nvPr/>
            </p:nvSpPr>
            <p:spPr>
              <a:xfrm>
                <a:off x="7768808" y="65278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Dodecagon 34"/>
              <p:cNvSpPr>
                <a:spLocks noChangeAspect="1"/>
              </p:cNvSpPr>
              <p:nvPr/>
            </p:nvSpPr>
            <p:spPr>
              <a:xfrm>
                <a:off x="8035508" y="67056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Dodecagon 35"/>
              <p:cNvSpPr>
                <a:spLocks noChangeAspect="1"/>
              </p:cNvSpPr>
              <p:nvPr/>
            </p:nvSpPr>
            <p:spPr>
              <a:xfrm>
                <a:off x="7981533" y="67386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Dodecagon 36"/>
              <p:cNvSpPr>
                <a:spLocks noChangeAspect="1"/>
              </p:cNvSpPr>
              <p:nvPr/>
            </p:nvSpPr>
            <p:spPr>
              <a:xfrm>
                <a:off x="7921208" y="6749463"/>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Dodecagon 37"/>
              <p:cNvSpPr>
                <a:spLocks noChangeAspect="1"/>
              </p:cNvSpPr>
              <p:nvPr/>
            </p:nvSpPr>
            <p:spPr>
              <a:xfrm>
                <a:off x="7857708" y="67405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Dodecagon 38"/>
              <p:cNvSpPr>
                <a:spLocks noChangeAspect="1"/>
              </p:cNvSpPr>
              <p:nvPr/>
            </p:nvSpPr>
            <p:spPr>
              <a:xfrm>
                <a:off x="7803733" y="6703104"/>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 name="Dodecagon 39"/>
              <p:cNvSpPr>
                <a:spLocks noChangeAspect="1"/>
              </p:cNvSpPr>
              <p:nvPr/>
            </p:nvSpPr>
            <p:spPr>
              <a:xfrm>
                <a:off x="7752933" y="65913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 name="Dodecagon 40"/>
              <p:cNvSpPr>
                <a:spLocks noChangeAspect="1"/>
              </p:cNvSpPr>
              <p:nvPr/>
            </p:nvSpPr>
            <p:spPr>
              <a:xfrm>
                <a:off x="7768808" y="664849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2" name="Dodecagon 41"/>
              <p:cNvSpPr>
                <a:spLocks noChangeAspect="1"/>
              </p:cNvSpPr>
              <p:nvPr/>
            </p:nvSpPr>
            <p:spPr>
              <a:xfrm>
                <a:off x="7886283" y="6581821"/>
                <a:ext cx="32004" cy="32004"/>
              </a:xfrm>
              <a:prstGeom prst="dodecagon">
                <a:avLst/>
              </a:prstGeom>
              <a:solidFill>
                <a:srgbClr val="CB3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3" name="Dodecagon 42"/>
              <p:cNvSpPr>
                <a:spLocks noChangeAspect="1"/>
              </p:cNvSpPr>
              <p:nvPr/>
            </p:nvSpPr>
            <p:spPr>
              <a:xfrm>
                <a:off x="7952958" y="6581821"/>
                <a:ext cx="32004" cy="32004"/>
              </a:xfrm>
              <a:prstGeom prst="dodecagon">
                <a:avLst/>
              </a:prstGeom>
              <a:solidFill>
                <a:srgbClr val="CB3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4" name="Oval 43"/>
              <p:cNvSpPr>
                <a:spLocks noChangeAspect="1"/>
              </p:cNvSpPr>
              <p:nvPr/>
            </p:nvSpPr>
            <p:spPr>
              <a:xfrm rot="2305559" flipH="1" flipV="1">
                <a:off x="7916243" y="6531622"/>
                <a:ext cx="32004" cy="32004"/>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5" name="Oval 44"/>
              <p:cNvSpPr>
                <a:spLocks noChangeAspect="1"/>
              </p:cNvSpPr>
              <p:nvPr/>
            </p:nvSpPr>
            <p:spPr>
              <a:xfrm rot="2305559" flipH="1" flipV="1">
                <a:off x="7919418" y="6635339"/>
                <a:ext cx="32004" cy="32004"/>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6" name="Oval 45"/>
              <p:cNvSpPr>
                <a:spLocks noChangeAspect="1"/>
              </p:cNvSpPr>
              <p:nvPr/>
            </p:nvSpPr>
            <p:spPr>
              <a:xfrm rot="2305559" flipH="1" flipV="1">
                <a:off x="7984834" y="6622301"/>
                <a:ext cx="27432" cy="27432"/>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7" name="Oval 46"/>
              <p:cNvSpPr>
                <a:spLocks noChangeAspect="1"/>
              </p:cNvSpPr>
              <p:nvPr/>
            </p:nvSpPr>
            <p:spPr>
              <a:xfrm rot="2305559" flipH="1" flipV="1">
                <a:off x="7861009" y="6628063"/>
                <a:ext cx="27432" cy="27432"/>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 name="Oval 47"/>
              <p:cNvSpPr>
                <a:spLocks noChangeAspect="1"/>
              </p:cNvSpPr>
              <p:nvPr/>
            </p:nvSpPr>
            <p:spPr>
              <a:xfrm rot="2305559" flipH="1" flipV="1">
                <a:off x="7948196" y="66901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 name="Oval 48"/>
              <p:cNvSpPr>
                <a:spLocks noChangeAspect="1"/>
              </p:cNvSpPr>
              <p:nvPr/>
            </p:nvSpPr>
            <p:spPr>
              <a:xfrm rot="2305559" flipH="1" flipV="1">
                <a:off x="7948196" y="66897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0" name="Oval 49"/>
              <p:cNvSpPr>
                <a:spLocks noChangeAspect="1"/>
              </p:cNvSpPr>
              <p:nvPr/>
            </p:nvSpPr>
            <p:spPr>
              <a:xfrm rot="2305559" flipH="1" flipV="1">
                <a:off x="7884228" y="6691174"/>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 name="Oval 50"/>
              <p:cNvSpPr>
                <a:spLocks noChangeAspect="1"/>
              </p:cNvSpPr>
              <p:nvPr/>
            </p:nvSpPr>
            <p:spPr>
              <a:xfrm rot="2305559" flipH="1" flipV="1">
                <a:off x="7884228" y="6690827"/>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 name="Oval 51"/>
              <p:cNvSpPr>
                <a:spLocks noChangeAspect="1"/>
              </p:cNvSpPr>
              <p:nvPr/>
            </p:nvSpPr>
            <p:spPr>
              <a:xfrm rot="2305559" flipH="1" flipV="1">
                <a:off x="7826609" y="6660480"/>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 name="Oval 52"/>
              <p:cNvSpPr>
                <a:spLocks noChangeAspect="1"/>
              </p:cNvSpPr>
              <p:nvPr/>
            </p:nvSpPr>
            <p:spPr>
              <a:xfrm rot="2305559" flipH="1" flipV="1">
                <a:off x="7826609" y="6660133"/>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4" name="Oval 53"/>
              <p:cNvSpPr>
                <a:spLocks noChangeAspect="1"/>
              </p:cNvSpPr>
              <p:nvPr/>
            </p:nvSpPr>
            <p:spPr>
              <a:xfrm rot="2305559" flipH="1" flipV="1">
                <a:off x="7806844" y="6601211"/>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 name="Oval 54"/>
              <p:cNvSpPr>
                <a:spLocks noChangeAspect="1"/>
              </p:cNvSpPr>
              <p:nvPr/>
            </p:nvSpPr>
            <p:spPr>
              <a:xfrm rot="2305559" flipH="1" flipV="1">
                <a:off x="7806844" y="6600864"/>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 name="Oval 55"/>
              <p:cNvSpPr>
                <a:spLocks noChangeAspect="1"/>
              </p:cNvSpPr>
              <p:nvPr/>
            </p:nvSpPr>
            <p:spPr>
              <a:xfrm rot="2305559" flipH="1" flipV="1">
                <a:off x="7822719" y="6548292"/>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7" name="Oval 56"/>
              <p:cNvSpPr>
                <a:spLocks noChangeAspect="1"/>
              </p:cNvSpPr>
              <p:nvPr/>
            </p:nvSpPr>
            <p:spPr>
              <a:xfrm rot="2305559" flipH="1" flipV="1">
                <a:off x="7822719" y="6547945"/>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 name="Oval 57"/>
              <p:cNvSpPr>
                <a:spLocks noChangeAspect="1"/>
              </p:cNvSpPr>
              <p:nvPr/>
            </p:nvSpPr>
            <p:spPr>
              <a:xfrm rot="2305559" flipH="1" flipV="1">
                <a:off x="7859761" y="6504897"/>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rot="2305559" flipH="1" flipV="1">
                <a:off x="7859761" y="6504550"/>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0" name="Oval 59"/>
              <p:cNvSpPr>
                <a:spLocks noChangeAspect="1"/>
              </p:cNvSpPr>
              <p:nvPr/>
            </p:nvSpPr>
            <p:spPr>
              <a:xfrm rot="2305559" flipH="1" flipV="1">
                <a:off x="7916446" y="64742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1" name="Oval 60"/>
              <p:cNvSpPr>
                <a:spLocks noChangeAspect="1"/>
              </p:cNvSpPr>
              <p:nvPr/>
            </p:nvSpPr>
            <p:spPr>
              <a:xfrm rot="2305559" flipH="1" flipV="1">
                <a:off x="7916446" y="64738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2" name="Oval 61"/>
              <p:cNvSpPr>
                <a:spLocks noChangeAspect="1"/>
              </p:cNvSpPr>
              <p:nvPr/>
            </p:nvSpPr>
            <p:spPr>
              <a:xfrm rot="2305559" flipH="1" flipV="1">
                <a:off x="7981597" y="6504909"/>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3" name="Oval 62"/>
              <p:cNvSpPr>
                <a:spLocks noChangeAspect="1"/>
              </p:cNvSpPr>
              <p:nvPr/>
            </p:nvSpPr>
            <p:spPr>
              <a:xfrm rot="2305559" flipH="1" flipV="1">
                <a:off x="7981597" y="6504562"/>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4" name="Oval 63"/>
              <p:cNvSpPr>
                <a:spLocks noChangeAspect="1"/>
              </p:cNvSpPr>
              <p:nvPr/>
            </p:nvSpPr>
            <p:spPr>
              <a:xfrm rot="2305559" flipH="1" flipV="1">
                <a:off x="8007591" y="6551476"/>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5" name="Oval 64"/>
              <p:cNvSpPr>
                <a:spLocks noChangeAspect="1"/>
              </p:cNvSpPr>
              <p:nvPr/>
            </p:nvSpPr>
            <p:spPr>
              <a:xfrm rot="2305559" flipH="1" flipV="1">
                <a:off x="8007591" y="6551129"/>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6" name="Oval 65"/>
              <p:cNvSpPr>
                <a:spLocks noChangeAspect="1"/>
              </p:cNvSpPr>
              <p:nvPr/>
            </p:nvSpPr>
            <p:spPr>
              <a:xfrm rot="2305559" flipH="1" flipV="1">
                <a:off x="8006870" y="66647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7" name="Oval 66"/>
              <p:cNvSpPr>
                <a:spLocks noChangeAspect="1"/>
              </p:cNvSpPr>
              <p:nvPr/>
            </p:nvSpPr>
            <p:spPr>
              <a:xfrm rot="2305559" flipH="1" flipV="1">
                <a:off x="8006870" y="66643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8" name="Oval 67"/>
              <p:cNvSpPr>
                <a:spLocks noChangeAspect="1"/>
              </p:cNvSpPr>
              <p:nvPr/>
            </p:nvSpPr>
            <p:spPr>
              <a:xfrm rot="2305559" flipH="1" flipV="1">
                <a:off x="8030746" y="6610743"/>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rot="2305559" flipH="1" flipV="1">
                <a:off x="8030746" y="6610396"/>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spTree>
  </p:cSld>
  <p:clrMapOvr>
    <a:masterClrMapping/>
  </p:clrMapOvr>
  <p:transition xmlns:p14="http://schemas.microsoft.com/office/powerpoint/2010/main" spd="slow"/>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C">
    <p:spTree>
      <p:nvGrpSpPr>
        <p:cNvPr id="1" name=""/>
        <p:cNvGrpSpPr/>
        <p:nvPr/>
      </p:nvGrpSpPr>
      <p:grpSpPr>
        <a:xfrm>
          <a:off x="0" y="0"/>
          <a:ext cx="0" cy="0"/>
          <a:chOff x="0" y="0"/>
          <a:chExt cx="0" cy="0"/>
        </a:xfrm>
      </p:grpSpPr>
      <p:pic>
        <p:nvPicPr>
          <p:cNvPr id="13" name="Picture 12"/>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57371" cy="1828798"/>
          </a:xfrm>
          <a:prstGeom prst="rect">
            <a:avLst/>
          </a:prstGeom>
        </p:spPr>
      </p:pic>
      <p:pic>
        <p:nvPicPr>
          <p:cNvPr id="14" name="Picture 13"/>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flipH="1">
            <a:off x="0" y="5029202"/>
            <a:ext cx="9157371" cy="1828798"/>
          </a:xfrm>
          <a:prstGeom prst="rect">
            <a:avLst/>
          </a:prstGeom>
        </p:spPr>
      </p:pic>
      <p:sp>
        <p:nvSpPr>
          <p:cNvPr id="12" name="Title 4"/>
          <p:cNvSpPr txBox="1">
            <a:spLocks/>
          </p:cNvSpPr>
          <p:nvPr userDrawn="1"/>
        </p:nvSpPr>
        <p:spPr>
          <a:xfrm>
            <a:off x="0" y="2794000"/>
            <a:ext cx="9143999" cy="1295400"/>
          </a:xfrm>
          <a:prstGeom prst="rect">
            <a:avLst/>
          </a:prstGeom>
          <a:solidFill>
            <a:srgbClr val="F0EADC"/>
          </a:solidFill>
        </p:spPr>
        <p:txBody>
          <a:bodyPr tIns="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200" b="0" i="0" u="none" strike="noStrike" kern="1200" cap="none" spc="0" normalizeH="0" baseline="0" noProof="0" dirty="0">
              <a:ln>
                <a:noFill/>
              </a:ln>
              <a:solidFill>
                <a:schemeClr val="tx2"/>
              </a:solidFill>
              <a:effectLst/>
              <a:uLnTx/>
              <a:uFillTx/>
              <a:latin typeface="+mj-lt"/>
              <a:ea typeface="+mj-ea"/>
              <a:cs typeface="+mj-cs"/>
            </a:endParaRPr>
          </a:p>
        </p:txBody>
      </p:sp>
      <p:sp>
        <p:nvSpPr>
          <p:cNvPr id="2" name="Title 1"/>
          <p:cNvSpPr>
            <a:spLocks noGrp="1"/>
          </p:cNvSpPr>
          <p:nvPr>
            <p:ph type="title" hasCustomPrompt="1"/>
          </p:nvPr>
        </p:nvSpPr>
        <p:spPr>
          <a:xfrm>
            <a:off x="241301" y="2806700"/>
            <a:ext cx="8686800" cy="1274826"/>
          </a:xfrm>
          <a:prstGeom prst="rect">
            <a:avLst/>
          </a:prstGeom>
        </p:spPr>
        <p:txBody>
          <a:bodyPr tIns="0" anchor="ctr">
            <a:normAutofit/>
          </a:bodyPr>
          <a:lstStyle>
            <a:lvl1pPr algn="ctr">
              <a:defRPr sz="3200" b="0" cap="none">
                <a:solidFill>
                  <a:schemeClr val="tx2"/>
                </a:solidFill>
              </a:defRPr>
            </a:lvl1pPr>
          </a:lstStyle>
          <a:p>
            <a:r>
              <a:rPr lang="en-US" dirty="0" smtClean="0"/>
              <a:t>Click To Edit Title</a:t>
            </a:r>
            <a:endParaRPr lang="en-US" dirty="0"/>
          </a:p>
        </p:txBody>
      </p:sp>
      <p:cxnSp>
        <p:nvCxnSpPr>
          <p:cNvPr id="15" name="Straight Connector 14"/>
          <p:cNvCxnSpPr/>
          <p:nvPr userDrawn="1"/>
        </p:nvCxnSpPr>
        <p:spPr>
          <a:xfrm>
            <a:off x="1" y="5040312"/>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1" y="1822978"/>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8" name="Group 7"/>
          <p:cNvGrpSpPr/>
          <p:nvPr userDrawn="1"/>
        </p:nvGrpSpPr>
        <p:grpSpPr>
          <a:xfrm>
            <a:off x="7740233" y="6336972"/>
            <a:ext cx="1399539" cy="494594"/>
            <a:chOff x="7740233" y="6336972"/>
            <a:chExt cx="1399539" cy="494594"/>
          </a:xfrm>
        </p:grpSpPr>
        <p:sp>
          <p:nvSpPr>
            <p:cNvPr id="9" name="Rectangle 8"/>
            <p:cNvSpPr/>
            <p:nvPr/>
          </p:nvSpPr>
          <p:spPr>
            <a:xfrm>
              <a:off x="7994114" y="6336972"/>
              <a:ext cx="1136904" cy="304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0" dirty="0" smtClean="0">
                  <a:solidFill>
                    <a:srgbClr val="FFFFFF"/>
                  </a:solidFill>
                  <a:latin typeface="Myriad Pro"/>
                  <a:cs typeface="Myriad Pro"/>
                </a:rPr>
                <a:t>Hepatitis</a:t>
              </a:r>
              <a:endParaRPr lang="en-US" sz="1800" b="0" dirty="0">
                <a:solidFill>
                  <a:srgbClr val="FFFFFF"/>
                </a:solidFill>
                <a:latin typeface="Myriad Pro"/>
                <a:cs typeface="Myriad Pro"/>
              </a:endParaRPr>
            </a:p>
          </p:txBody>
        </p:sp>
        <p:sp>
          <p:nvSpPr>
            <p:cNvPr id="10" name="Rectangle 9"/>
            <p:cNvSpPr/>
            <p:nvPr/>
          </p:nvSpPr>
          <p:spPr>
            <a:xfrm>
              <a:off x="8102609" y="6526766"/>
              <a:ext cx="1037163" cy="304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dirty="0" smtClean="0">
                  <a:solidFill>
                    <a:srgbClr val="C25858"/>
                  </a:solidFill>
                  <a:latin typeface="Myriad Pro"/>
                  <a:cs typeface="Myriad Pro"/>
                </a:rPr>
                <a:t>web study</a:t>
              </a:r>
              <a:endParaRPr lang="en-US" sz="1300" dirty="0">
                <a:solidFill>
                  <a:srgbClr val="C25858"/>
                </a:solidFill>
                <a:latin typeface="Myriad Pro"/>
                <a:cs typeface="Myriad Pro"/>
              </a:endParaRPr>
            </a:p>
          </p:txBody>
        </p:sp>
        <p:grpSp>
          <p:nvGrpSpPr>
            <p:cNvPr id="11" name="Group 10"/>
            <p:cNvGrpSpPr/>
            <p:nvPr/>
          </p:nvGrpSpPr>
          <p:grpSpPr>
            <a:xfrm>
              <a:off x="7740233" y="6413546"/>
              <a:ext cx="354457" cy="350649"/>
              <a:chOff x="7752933" y="6426246"/>
              <a:chExt cx="354457" cy="350649"/>
            </a:xfrm>
          </p:grpSpPr>
          <p:sp>
            <p:nvSpPr>
              <p:cNvPr id="17" name="Dodecagon 16"/>
              <p:cNvSpPr>
                <a:spLocks noChangeAspect="1"/>
              </p:cNvSpPr>
              <p:nvPr/>
            </p:nvSpPr>
            <p:spPr>
              <a:xfrm>
                <a:off x="7921208" y="64262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Dodecagon 17"/>
              <p:cNvSpPr>
                <a:spLocks noChangeAspect="1"/>
              </p:cNvSpPr>
              <p:nvPr/>
            </p:nvSpPr>
            <p:spPr>
              <a:xfrm>
                <a:off x="7857708" y="64389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Dodecagon 18"/>
              <p:cNvSpPr>
                <a:spLocks noChangeAspect="1"/>
              </p:cNvSpPr>
              <p:nvPr/>
            </p:nvSpPr>
            <p:spPr>
              <a:xfrm>
                <a:off x="7978358" y="64389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Dodecagon 19"/>
              <p:cNvSpPr>
                <a:spLocks noChangeAspect="1"/>
              </p:cNvSpPr>
              <p:nvPr/>
            </p:nvSpPr>
            <p:spPr>
              <a:xfrm>
                <a:off x="8032333" y="64719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Dodecagon 20"/>
              <p:cNvSpPr>
                <a:spLocks noChangeAspect="1"/>
              </p:cNvSpPr>
              <p:nvPr/>
            </p:nvSpPr>
            <p:spPr>
              <a:xfrm>
                <a:off x="8068529" y="6525942"/>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Dodecagon 21"/>
              <p:cNvSpPr>
                <a:spLocks noChangeAspect="1"/>
              </p:cNvSpPr>
              <p:nvPr/>
            </p:nvSpPr>
            <p:spPr>
              <a:xfrm>
                <a:off x="8079958" y="65862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Dodecagon 22"/>
              <p:cNvSpPr>
                <a:spLocks noChangeAspect="1"/>
              </p:cNvSpPr>
              <p:nvPr/>
            </p:nvSpPr>
            <p:spPr>
              <a:xfrm>
                <a:off x="7806908" y="64738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Dodecagon 23"/>
              <p:cNvSpPr>
                <a:spLocks noChangeAspect="1"/>
              </p:cNvSpPr>
              <p:nvPr/>
            </p:nvSpPr>
            <p:spPr>
              <a:xfrm>
                <a:off x="8067258" y="66516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Dodecagon 24"/>
              <p:cNvSpPr>
                <a:spLocks noChangeAspect="1"/>
              </p:cNvSpPr>
              <p:nvPr/>
            </p:nvSpPr>
            <p:spPr>
              <a:xfrm>
                <a:off x="7768808" y="65278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Dodecagon 25"/>
              <p:cNvSpPr>
                <a:spLocks noChangeAspect="1"/>
              </p:cNvSpPr>
              <p:nvPr/>
            </p:nvSpPr>
            <p:spPr>
              <a:xfrm>
                <a:off x="8035508" y="67056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Dodecagon 26"/>
              <p:cNvSpPr>
                <a:spLocks noChangeAspect="1"/>
              </p:cNvSpPr>
              <p:nvPr/>
            </p:nvSpPr>
            <p:spPr>
              <a:xfrm>
                <a:off x="7981533" y="67386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Dodecagon 27"/>
              <p:cNvSpPr>
                <a:spLocks noChangeAspect="1"/>
              </p:cNvSpPr>
              <p:nvPr/>
            </p:nvSpPr>
            <p:spPr>
              <a:xfrm>
                <a:off x="7921208" y="6749463"/>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Dodecagon 28"/>
              <p:cNvSpPr>
                <a:spLocks noChangeAspect="1"/>
              </p:cNvSpPr>
              <p:nvPr/>
            </p:nvSpPr>
            <p:spPr>
              <a:xfrm>
                <a:off x="7857708" y="67405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Dodecagon 29"/>
              <p:cNvSpPr>
                <a:spLocks noChangeAspect="1"/>
              </p:cNvSpPr>
              <p:nvPr/>
            </p:nvSpPr>
            <p:spPr>
              <a:xfrm>
                <a:off x="7803733" y="6703104"/>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Dodecagon 30"/>
              <p:cNvSpPr>
                <a:spLocks noChangeAspect="1"/>
              </p:cNvSpPr>
              <p:nvPr/>
            </p:nvSpPr>
            <p:spPr>
              <a:xfrm>
                <a:off x="7752933" y="65913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Dodecagon 31"/>
              <p:cNvSpPr>
                <a:spLocks noChangeAspect="1"/>
              </p:cNvSpPr>
              <p:nvPr/>
            </p:nvSpPr>
            <p:spPr>
              <a:xfrm>
                <a:off x="7768808" y="664849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Dodecagon 32"/>
              <p:cNvSpPr>
                <a:spLocks noChangeAspect="1"/>
              </p:cNvSpPr>
              <p:nvPr/>
            </p:nvSpPr>
            <p:spPr>
              <a:xfrm>
                <a:off x="7886283" y="6581821"/>
                <a:ext cx="32004" cy="32004"/>
              </a:xfrm>
              <a:prstGeom prst="dodecagon">
                <a:avLst/>
              </a:prstGeom>
              <a:solidFill>
                <a:srgbClr val="CB3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Dodecagon 33"/>
              <p:cNvSpPr>
                <a:spLocks noChangeAspect="1"/>
              </p:cNvSpPr>
              <p:nvPr/>
            </p:nvSpPr>
            <p:spPr>
              <a:xfrm>
                <a:off x="7952958" y="6581821"/>
                <a:ext cx="32004" cy="32004"/>
              </a:xfrm>
              <a:prstGeom prst="dodecagon">
                <a:avLst/>
              </a:prstGeom>
              <a:solidFill>
                <a:srgbClr val="CB3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Oval 34"/>
              <p:cNvSpPr>
                <a:spLocks noChangeAspect="1"/>
              </p:cNvSpPr>
              <p:nvPr/>
            </p:nvSpPr>
            <p:spPr>
              <a:xfrm rot="2305559" flipH="1" flipV="1">
                <a:off x="7916243" y="6531622"/>
                <a:ext cx="32004" cy="32004"/>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Oval 35"/>
              <p:cNvSpPr>
                <a:spLocks noChangeAspect="1"/>
              </p:cNvSpPr>
              <p:nvPr/>
            </p:nvSpPr>
            <p:spPr>
              <a:xfrm rot="2305559" flipH="1" flipV="1">
                <a:off x="7919418" y="6635339"/>
                <a:ext cx="32004" cy="32004"/>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Oval 36"/>
              <p:cNvSpPr>
                <a:spLocks noChangeAspect="1"/>
              </p:cNvSpPr>
              <p:nvPr/>
            </p:nvSpPr>
            <p:spPr>
              <a:xfrm rot="2305559" flipH="1" flipV="1">
                <a:off x="7984834" y="6622301"/>
                <a:ext cx="27432" cy="27432"/>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Oval 37"/>
              <p:cNvSpPr>
                <a:spLocks noChangeAspect="1"/>
              </p:cNvSpPr>
              <p:nvPr/>
            </p:nvSpPr>
            <p:spPr>
              <a:xfrm rot="2305559" flipH="1" flipV="1">
                <a:off x="7861009" y="6628063"/>
                <a:ext cx="27432" cy="27432"/>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Oval 38"/>
              <p:cNvSpPr>
                <a:spLocks noChangeAspect="1"/>
              </p:cNvSpPr>
              <p:nvPr/>
            </p:nvSpPr>
            <p:spPr>
              <a:xfrm rot="2305559" flipH="1" flipV="1">
                <a:off x="7948196" y="66901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 name="Oval 39"/>
              <p:cNvSpPr>
                <a:spLocks noChangeAspect="1"/>
              </p:cNvSpPr>
              <p:nvPr/>
            </p:nvSpPr>
            <p:spPr>
              <a:xfrm rot="2305559" flipH="1" flipV="1">
                <a:off x="7948196" y="66897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 name="Oval 40"/>
              <p:cNvSpPr>
                <a:spLocks noChangeAspect="1"/>
              </p:cNvSpPr>
              <p:nvPr/>
            </p:nvSpPr>
            <p:spPr>
              <a:xfrm rot="2305559" flipH="1" flipV="1">
                <a:off x="7884228" y="6691174"/>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2" name="Oval 41"/>
              <p:cNvSpPr>
                <a:spLocks noChangeAspect="1"/>
              </p:cNvSpPr>
              <p:nvPr/>
            </p:nvSpPr>
            <p:spPr>
              <a:xfrm rot="2305559" flipH="1" flipV="1">
                <a:off x="7884228" y="6690827"/>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3" name="Oval 42"/>
              <p:cNvSpPr>
                <a:spLocks noChangeAspect="1"/>
              </p:cNvSpPr>
              <p:nvPr/>
            </p:nvSpPr>
            <p:spPr>
              <a:xfrm rot="2305559" flipH="1" flipV="1">
                <a:off x="7826609" y="6660480"/>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4" name="Oval 43"/>
              <p:cNvSpPr>
                <a:spLocks noChangeAspect="1"/>
              </p:cNvSpPr>
              <p:nvPr/>
            </p:nvSpPr>
            <p:spPr>
              <a:xfrm rot="2305559" flipH="1" flipV="1">
                <a:off x="7826609" y="6660133"/>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5" name="Oval 44"/>
              <p:cNvSpPr>
                <a:spLocks noChangeAspect="1"/>
              </p:cNvSpPr>
              <p:nvPr/>
            </p:nvSpPr>
            <p:spPr>
              <a:xfrm rot="2305559" flipH="1" flipV="1">
                <a:off x="7806844" y="6601211"/>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6" name="Oval 45"/>
              <p:cNvSpPr>
                <a:spLocks noChangeAspect="1"/>
              </p:cNvSpPr>
              <p:nvPr/>
            </p:nvSpPr>
            <p:spPr>
              <a:xfrm rot="2305559" flipH="1" flipV="1">
                <a:off x="7806844" y="6600864"/>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7" name="Oval 46"/>
              <p:cNvSpPr>
                <a:spLocks noChangeAspect="1"/>
              </p:cNvSpPr>
              <p:nvPr/>
            </p:nvSpPr>
            <p:spPr>
              <a:xfrm rot="2305559" flipH="1" flipV="1">
                <a:off x="7822719" y="6548292"/>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 name="Oval 47"/>
              <p:cNvSpPr>
                <a:spLocks noChangeAspect="1"/>
              </p:cNvSpPr>
              <p:nvPr/>
            </p:nvSpPr>
            <p:spPr>
              <a:xfrm rot="2305559" flipH="1" flipV="1">
                <a:off x="7822719" y="6547945"/>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 name="Oval 48"/>
              <p:cNvSpPr>
                <a:spLocks noChangeAspect="1"/>
              </p:cNvSpPr>
              <p:nvPr/>
            </p:nvSpPr>
            <p:spPr>
              <a:xfrm rot="2305559" flipH="1" flipV="1">
                <a:off x="7859761" y="6504897"/>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0" name="Oval 49"/>
              <p:cNvSpPr>
                <a:spLocks noChangeAspect="1"/>
              </p:cNvSpPr>
              <p:nvPr/>
            </p:nvSpPr>
            <p:spPr>
              <a:xfrm rot="2305559" flipH="1" flipV="1">
                <a:off x="7859761" y="6504550"/>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 name="Oval 50"/>
              <p:cNvSpPr>
                <a:spLocks noChangeAspect="1"/>
              </p:cNvSpPr>
              <p:nvPr/>
            </p:nvSpPr>
            <p:spPr>
              <a:xfrm rot="2305559" flipH="1" flipV="1">
                <a:off x="7916446" y="64742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 name="Oval 51"/>
              <p:cNvSpPr>
                <a:spLocks noChangeAspect="1"/>
              </p:cNvSpPr>
              <p:nvPr/>
            </p:nvSpPr>
            <p:spPr>
              <a:xfrm rot="2305559" flipH="1" flipV="1">
                <a:off x="7916446" y="64738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 name="Oval 52"/>
              <p:cNvSpPr>
                <a:spLocks noChangeAspect="1"/>
              </p:cNvSpPr>
              <p:nvPr/>
            </p:nvSpPr>
            <p:spPr>
              <a:xfrm rot="2305559" flipH="1" flipV="1">
                <a:off x="7981597" y="6504909"/>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4" name="Oval 53"/>
              <p:cNvSpPr>
                <a:spLocks noChangeAspect="1"/>
              </p:cNvSpPr>
              <p:nvPr/>
            </p:nvSpPr>
            <p:spPr>
              <a:xfrm rot="2305559" flipH="1" flipV="1">
                <a:off x="7981597" y="6504562"/>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 name="Oval 54"/>
              <p:cNvSpPr>
                <a:spLocks noChangeAspect="1"/>
              </p:cNvSpPr>
              <p:nvPr/>
            </p:nvSpPr>
            <p:spPr>
              <a:xfrm rot="2305559" flipH="1" flipV="1">
                <a:off x="8007591" y="6551476"/>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 name="Oval 55"/>
              <p:cNvSpPr>
                <a:spLocks noChangeAspect="1"/>
              </p:cNvSpPr>
              <p:nvPr/>
            </p:nvSpPr>
            <p:spPr>
              <a:xfrm rot="2305559" flipH="1" flipV="1">
                <a:off x="8007591" y="6551129"/>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7" name="Oval 56"/>
              <p:cNvSpPr>
                <a:spLocks noChangeAspect="1"/>
              </p:cNvSpPr>
              <p:nvPr/>
            </p:nvSpPr>
            <p:spPr>
              <a:xfrm rot="2305559" flipH="1" flipV="1">
                <a:off x="8006870" y="66647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 name="Oval 57"/>
              <p:cNvSpPr>
                <a:spLocks noChangeAspect="1"/>
              </p:cNvSpPr>
              <p:nvPr/>
            </p:nvSpPr>
            <p:spPr>
              <a:xfrm rot="2305559" flipH="1" flipV="1">
                <a:off x="8006870" y="66643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rot="2305559" flipH="1" flipV="1">
                <a:off x="8030746" y="6610743"/>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0" name="Oval 59"/>
              <p:cNvSpPr>
                <a:spLocks noChangeAspect="1"/>
              </p:cNvSpPr>
              <p:nvPr/>
            </p:nvSpPr>
            <p:spPr>
              <a:xfrm rot="2305559" flipH="1" flipV="1">
                <a:off x="8030746" y="6610396"/>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24487319"/>
      </p:ext>
    </p:extLst>
  </p:cSld>
  <p:clrMapOvr>
    <a:masterClrMapping/>
  </p:clrMapOvr>
  <p:transition xmlns:p14="http://schemas.microsoft.com/office/powerpoint/2010/main" spd="slow"/>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 D">
    <p:spTree>
      <p:nvGrpSpPr>
        <p:cNvPr id="1" name=""/>
        <p:cNvGrpSpPr/>
        <p:nvPr/>
      </p:nvGrpSpPr>
      <p:grpSpPr>
        <a:xfrm>
          <a:off x="0" y="0"/>
          <a:ext cx="0" cy="0"/>
          <a:chOff x="0" y="0"/>
          <a:chExt cx="0" cy="0"/>
        </a:xfrm>
      </p:grpSpPr>
      <p:pic>
        <p:nvPicPr>
          <p:cNvPr id="13" name="Picture 12"/>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57371" cy="1828798"/>
          </a:xfrm>
          <a:prstGeom prst="rect">
            <a:avLst/>
          </a:prstGeom>
        </p:spPr>
      </p:pic>
      <p:pic>
        <p:nvPicPr>
          <p:cNvPr id="14" name="Picture 13"/>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flipH="1">
            <a:off x="0" y="5029202"/>
            <a:ext cx="9157371" cy="1828798"/>
          </a:xfrm>
          <a:prstGeom prst="rect">
            <a:avLst/>
          </a:prstGeom>
        </p:spPr>
      </p:pic>
      <p:sp>
        <p:nvSpPr>
          <p:cNvPr id="12" name="Title 4"/>
          <p:cNvSpPr txBox="1">
            <a:spLocks/>
          </p:cNvSpPr>
          <p:nvPr userDrawn="1"/>
        </p:nvSpPr>
        <p:spPr>
          <a:xfrm>
            <a:off x="0" y="1828800"/>
            <a:ext cx="9143999" cy="3200400"/>
          </a:xfrm>
          <a:prstGeom prst="rect">
            <a:avLst/>
          </a:prstGeom>
          <a:solidFill>
            <a:srgbClr val="F0EADC"/>
          </a:solidFill>
        </p:spPr>
        <p:txBody>
          <a:bodyPr tIns="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200" b="0" i="0" u="none" strike="noStrike" kern="1200" cap="none" spc="0" normalizeH="0" baseline="0" noProof="0" dirty="0">
              <a:ln>
                <a:noFill/>
              </a:ln>
              <a:solidFill>
                <a:schemeClr val="tx2"/>
              </a:solidFill>
              <a:effectLst/>
              <a:uLnTx/>
              <a:uFillTx/>
              <a:latin typeface="+mj-lt"/>
              <a:ea typeface="+mj-ea"/>
              <a:cs typeface="+mj-cs"/>
            </a:endParaRPr>
          </a:p>
        </p:txBody>
      </p:sp>
      <p:sp>
        <p:nvSpPr>
          <p:cNvPr id="2" name="Title 1"/>
          <p:cNvSpPr>
            <a:spLocks noGrp="1"/>
          </p:cNvSpPr>
          <p:nvPr>
            <p:ph type="title" hasCustomPrompt="1"/>
          </p:nvPr>
        </p:nvSpPr>
        <p:spPr>
          <a:xfrm>
            <a:off x="241301" y="2705100"/>
            <a:ext cx="8686800" cy="1457706"/>
          </a:xfrm>
          <a:prstGeom prst="rect">
            <a:avLst/>
          </a:prstGeom>
        </p:spPr>
        <p:txBody>
          <a:bodyPr tIns="0" anchor="ctr">
            <a:normAutofit/>
          </a:bodyPr>
          <a:lstStyle>
            <a:lvl1pPr algn="ctr">
              <a:lnSpc>
                <a:spcPts val="3600"/>
              </a:lnSpc>
              <a:spcBef>
                <a:spcPts val="800"/>
              </a:spcBef>
              <a:defRPr sz="3200" b="0" cap="none">
                <a:solidFill>
                  <a:schemeClr val="tx2"/>
                </a:solidFill>
              </a:defRPr>
            </a:lvl1pPr>
          </a:lstStyle>
          <a:p>
            <a:r>
              <a:rPr lang="en-US" dirty="0" smtClean="0"/>
              <a:t>Click To Edit Title</a:t>
            </a:r>
            <a:endParaRPr lang="en-US" dirty="0"/>
          </a:p>
        </p:txBody>
      </p:sp>
      <p:cxnSp>
        <p:nvCxnSpPr>
          <p:cNvPr id="15" name="Straight Connector 14"/>
          <p:cNvCxnSpPr/>
          <p:nvPr userDrawn="1"/>
        </p:nvCxnSpPr>
        <p:spPr>
          <a:xfrm>
            <a:off x="1" y="5040312"/>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1" y="1822978"/>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8" name="Group 7"/>
          <p:cNvGrpSpPr/>
          <p:nvPr userDrawn="1"/>
        </p:nvGrpSpPr>
        <p:grpSpPr>
          <a:xfrm>
            <a:off x="7740233" y="6336972"/>
            <a:ext cx="1399539" cy="494594"/>
            <a:chOff x="7740233" y="6336972"/>
            <a:chExt cx="1399539" cy="494594"/>
          </a:xfrm>
        </p:grpSpPr>
        <p:sp>
          <p:nvSpPr>
            <p:cNvPr id="9" name="Rectangle 8"/>
            <p:cNvSpPr/>
            <p:nvPr/>
          </p:nvSpPr>
          <p:spPr>
            <a:xfrm>
              <a:off x="7994114" y="6336972"/>
              <a:ext cx="1136904" cy="304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0" dirty="0" smtClean="0">
                  <a:solidFill>
                    <a:srgbClr val="FFFFFF"/>
                  </a:solidFill>
                  <a:latin typeface="Myriad Pro"/>
                  <a:cs typeface="Myriad Pro"/>
                </a:rPr>
                <a:t>Hepatitis</a:t>
              </a:r>
              <a:endParaRPr lang="en-US" sz="1800" b="0" dirty="0">
                <a:solidFill>
                  <a:srgbClr val="FFFFFF"/>
                </a:solidFill>
                <a:latin typeface="Myriad Pro"/>
                <a:cs typeface="Myriad Pro"/>
              </a:endParaRPr>
            </a:p>
          </p:txBody>
        </p:sp>
        <p:sp>
          <p:nvSpPr>
            <p:cNvPr id="10" name="Rectangle 9"/>
            <p:cNvSpPr/>
            <p:nvPr/>
          </p:nvSpPr>
          <p:spPr>
            <a:xfrm>
              <a:off x="8102609" y="6526766"/>
              <a:ext cx="1037163" cy="304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dirty="0" smtClean="0">
                  <a:solidFill>
                    <a:srgbClr val="C25858"/>
                  </a:solidFill>
                  <a:latin typeface="Myriad Pro"/>
                  <a:cs typeface="Myriad Pro"/>
                </a:rPr>
                <a:t>web study</a:t>
              </a:r>
              <a:endParaRPr lang="en-US" sz="1300" dirty="0">
                <a:solidFill>
                  <a:srgbClr val="C25858"/>
                </a:solidFill>
                <a:latin typeface="Myriad Pro"/>
                <a:cs typeface="Myriad Pro"/>
              </a:endParaRPr>
            </a:p>
          </p:txBody>
        </p:sp>
        <p:grpSp>
          <p:nvGrpSpPr>
            <p:cNvPr id="11" name="Group 10"/>
            <p:cNvGrpSpPr/>
            <p:nvPr/>
          </p:nvGrpSpPr>
          <p:grpSpPr>
            <a:xfrm>
              <a:off x="7740233" y="6413546"/>
              <a:ext cx="354457" cy="350649"/>
              <a:chOff x="7752933" y="6426246"/>
              <a:chExt cx="354457" cy="350649"/>
            </a:xfrm>
          </p:grpSpPr>
          <p:sp>
            <p:nvSpPr>
              <p:cNvPr id="17" name="Dodecagon 16"/>
              <p:cNvSpPr>
                <a:spLocks noChangeAspect="1"/>
              </p:cNvSpPr>
              <p:nvPr/>
            </p:nvSpPr>
            <p:spPr>
              <a:xfrm>
                <a:off x="7921208" y="64262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Dodecagon 17"/>
              <p:cNvSpPr>
                <a:spLocks noChangeAspect="1"/>
              </p:cNvSpPr>
              <p:nvPr/>
            </p:nvSpPr>
            <p:spPr>
              <a:xfrm>
                <a:off x="7857708" y="64389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Dodecagon 18"/>
              <p:cNvSpPr>
                <a:spLocks noChangeAspect="1"/>
              </p:cNvSpPr>
              <p:nvPr/>
            </p:nvSpPr>
            <p:spPr>
              <a:xfrm>
                <a:off x="7978358" y="64389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Dodecagon 19"/>
              <p:cNvSpPr>
                <a:spLocks noChangeAspect="1"/>
              </p:cNvSpPr>
              <p:nvPr/>
            </p:nvSpPr>
            <p:spPr>
              <a:xfrm>
                <a:off x="8032333" y="64719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Dodecagon 20"/>
              <p:cNvSpPr>
                <a:spLocks noChangeAspect="1"/>
              </p:cNvSpPr>
              <p:nvPr/>
            </p:nvSpPr>
            <p:spPr>
              <a:xfrm>
                <a:off x="8068529" y="6525942"/>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Dodecagon 21"/>
              <p:cNvSpPr>
                <a:spLocks noChangeAspect="1"/>
              </p:cNvSpPr>
              <p:nvPr/>
            </p:nvSpPr>
            <p:spPr>
              <a:xfrm>
                <a:off x="8079958" y="65862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Dodecagon 22"/>
              <p:cNvSpPr>
                <a:spLocks noChangeAspect="1"/>
              </p:cNvSpPr>
              <p:nvPr/>
            </p:nvSpPr>
            <p:spPr>
              <a:xfrm>
                <a:off x="7806908" y="64738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Dodecagon 23"/>
              <p:cNvSpPr>
                <a:spLocks noChangeAspect="1"/>
              </p:cNvSpPr>
              <p:nvPr/>
            </p:nvSpPr>
            <p:spPr>
              <a:xfrm>
                <a:off x="8067258" y="66516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Dodecagon 24"/>
              <p:cNvSpPr>
                <a:spLocks noChangeAspect="1"/>
              </p:cNvSpPr>
              <p:nvPr/>
            </p:nvSpPr>
            <p:spPr>
              <a:xfrm>
                <a:off x="7768808" y="65278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Dodecagon 25"/>
              <p:cNvSpPr>
                <a:spLocks noChangeAspect="1"/>
              </p:cNvSpPr>
              <p:nvPr/>
            </p:nvSpPr>
            <p:spPr>
              <a:xfrm>
                <a:off x="8035508" y="67056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Dodecagon 26"/>
              <p:cNvSpPr>
                <a:spLocks noChangeAspect="1"/>
              </p:cNvSpPr>
              <p:nvPr/>
            </p:nvSpPr>
            <p:spPr>
              <a:xfrm>
                <a:off x="7981533" y="67386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Dodecagon 27"/>
              <p:cNvSpPr>
                <a:spLocks noChangeAspect="1"/>
              </p:cNvSpPr>
              <p:nvPr/>
            </p:nvSpPr>
            <p:spPr>
              <a:xfrm>
                <a:off x="7921208" y="6749463"/>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Dodecagon 28"/>
              <p:cNvSpPr>
                <a:spLocks noChangeAspect="1"/>
              </p:cNvSpPr>
              <p:nvPr/>
            </p:nvSpPr>
            <p:spPr>
              <a:xfrm>
                <a:off x="7857708" y="67405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Dodecagon 29"/>
              <p:cNvSpPr>
                <a:spLocks noChangeAspect="1"/>
              </p:cNvSpPr>
              <p:nvPr/>
            </p:nvSpPr>
            <p:spPr>
              <a:xfrm>
                <a:off x="7803733" y="6703104"/>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Dodecagon 30"/>
              <p:cNvSpPr>
                <a:spLocks noChangeAspect="1"/>
              </p:cNvSpPr>
              <p:nvPr/>
            </p:nvSpPr>
            <p:spPr>
              <a:xfrm>
                <a:off x="7752933" y="65913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Dodecagon 31"/>
              <p:cNvSpPr>
                <a:spLocks noChangeAspect="1"/>
              </p:cNvSpPr>
              <p:nvPr/>
            </p:nvSpPr>
            <p:spPr>
              <a:xfrm>
                <a:off x="7768808" y="664849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Dodecagon 32"/>
              <p:cNvSpPr>
                <a:spLocks noChangeAspect="1"/>
              </p:cNvSpPr>
              <p:nvPr/>
            </p:nvSpPr>
            <p:spPr>
              <a:xfrm>
                <a:off x="7886283" y="6581821"/>
                <a:ext cx="32004" cy="32004"/>
              </a:xfrm>
              <a:prstGeom prst="dodecagon">
                <a:avLst/>
              </a:prstGeom>
              <a:solidFill>
                <a:srgbClr val="CB3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Dodecagon 33"/>
              <p:cNvSpPr>
                <a:spLocks noChangeAspect="1"/>
              </p:cNvSpPr>
              <p:nvPr/>
            </p:nvSpPr>
            <p:spPr>
              <a:xfrm>
                <a:off x="7952958" y="6581821"/>
                <a:ext cx="32004" cy="32004"/>
              </a:xfrm>
              <a:prstGeom prst="dodecagon">
                <a:avLst/>
              </a:prstGeom>
              <a:solidFill>
                <a:srgbClr val="CB3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Oval 34"/>
              <p:cNvSpPr>
                <a:spLocks noChangeAspect="1"/>
              </p:cNvSpPr>
              <p:nvPr/>
            </p:nvSpPr>
            <p:spPr>
              <a:xfrm rot="2305559" flipH="1" flipV="1">
                <a:off x="7916243" y="6531622"/>
                <a:ext cx="32004" cy="32004"/>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Oval 35"/>
              <p:cNvSpPr>
                <a:spLocks noChangeAspect="1"/>
              </p:cNvSpPr>
              <p:nvPr/>
            </p:nvSpPr>
            <p:spPr>
              <a:xfrm rot="2305559" flipH="1" flipV="1">
                <a:off x="7919418" y="6635339"/>
                <a:ext cx="32004" cy="32004"/>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Oval 36"/>
              <p:cNvSpPr>
                <a:spLocks noChangeAspect="1"/>
              </p:cNvSpPr>
              <p:nvPr/>
            </p:nvSpPr>
            <p:spPr>
              <a:xfrm rot="2305559" flipH="1" flipV="1">
                <a:off x="7984834" y="6622301"/>
                <a:ext cx="27432" cy="27432"/>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Oval 37"/>
              <p:cNvSpPr>
                <a:spLocks noChangeAspect="1"/>
              </p:cNvSpPr>
              <p:nvPr/>
            </p:nvSpPr>
            <p:spPr>
              <a:xfrm rot="2305559" flipH="1" flipV="1">
                <a:off x="7861009" y="6628063"/>
                <a:ext cx="27432" cy="27432"/>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Oval 38"/>
              <p:cNvSpPr>
                <a:spLocks noChangeAspect="1"/>
              </p:cNvSpPr>
              <p:nvPr/>
            </p:nvSpPr>
            <p:spPr>
              <a:xfrm rot="2305559" flipH="1" flipV="1">
                <a:off x="7948196" y="66901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 name="Oval 39"/>
              <p:cNvSpPr>
                <a:spLocks noChangeAspect="1"/>
              </p:cNvSpPr>
              <p:nvPr/>
            </p:nvSpPr>
            <p:spPr>
              <a:xfrm rot="2305559" flipH="1" flipV="1">
                <a:off x="7948196" y="66897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 name="Oval 40"/>
              <p:cNvSpPr>
                <a:spLocks noChangeAspect="1"/>
              </p:cNvSpPr>
              <p:nvPr/>
            </p:nvSpPr>
            <p:spPr>
              <a:xfrm rot="2305559" flipH="1" flipV="1">
                <a:off x="7884228" y="6691174"/>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2" name="Oval 41"/>
              <p:cNvSpPr>
                <a:spLocks noChangeAspect="1"/>
              </p:cNvSpPr>
              <p:nvPr/>
            </p:nvSpPr>
            <p:spPr>
              <a:xfrm rot="2305559" flipH="1" flipV="1">
                <a:off x="7884228" y="6690827"/>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3" name="Oval 42"/>
              <p:cNvSpPr>
                <a:spLocks noChangeAspect="1"/>
              </p:cNvSpPr>
              <p:nvPr/>
            </p:nvSpPr>
            <p:spPr>
              <a:xfrm rot="2305559" flipH="1" flipV="1">
                <a:off x="7826609" y="6660480"/>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4" name="Oval 43"/>
              <p:cNvSpPr>
                <a:spLocks noChangeAspect="1"/>
              </p:cNvSpPr>
              <p:nvPr/>
            </p:nvSpPr>
            <p:spPr>
              <a:xfrm rot="2305559" flipH="1" flipV="1">
                <a:off x="7826609" y="6660133"/>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5" name="Oval 44"/>
              <p:cNvSpPr>
                <a:spLocks noChangeAspect="1"/>
              </p:cNvSpPr>
              <p:nvPr/>
            </p:nvSpPr>
            <p:spPr>
              <a:xfrm rot="2305559" flipH="1" flipV="1">
                <a:off x="7806844" y="6601211"/>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6" name="Oval 45"/>
              <p:cNvSpPr>
                <a:spLocks noChangeAspect="1"/>
              </p:cNvSpPr>
              <p:nvPr/>
            </p:nvSpPr>
            <p:spPr>
              <a:xfrm rot="2305559" flipH="1" flipV="1">
                <a:off x="7806844" y="6600864"/>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7" name="Oval 46"/>
              <p:cNvSpPr>
                <a:spLocks noChangeAspect="1"/>
              </p:cNvSpPr>
              <p:nvPr/>
            </p:nvSpPr>
            <p:spPr>
              <a:xfrm rot="2305559" flipH="1" flipV="1">
                <a:off x="7822719" y="6548292"/>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 name="Oval 47"/>
              <p:cNvSpPr>
                <a:spLocks noChangeAspect="1"/>
              </p:cNvSpPr>
              <p:nvPr/>
            </p:nvSpPr>
            <p:spPr>
              <a:xfrm rot="2305559" flipH="1" flipV="1">
                <a:off x="7822719" y="6547945"/>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 name="Oval 48"/>
              <p:cNvSpPr>
                <a:spLocks noChangeAspect="1"/>
              </p:cNvSpPr>
              <p:nvPr/>
            </p:nvSpPr>
            <p:spPr>
              <a:xfrm rot="2305559" flipH="1" flipV="1">
                <a:off x="7859761" y="6504897"/>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0" name="Oval 49"/>
              <p:cNvSpPr>
                <a:spLocks noChangeAspect="1"/>
              </p:cNvSpPr>
              <p:nvPr/>
            </p:nvSpPr>
            <p:spPr>
              <a:xfrm rot="2305559" flipH="1" flipV="1">
                <a:off x="7859761" y="6504550"/>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 name="Oval 50"/>
              <p:cNvSpPr>
                <a:spLocks noChangeAspect="1"/>
              </p:cNvSpPr>
              <p:nvPr/>
            </p:nvSpPr>
            <p:spPr>
              <a:xfrm rot="2305559" flipH="1" flipV="1">
                <a:off x="7916446" y="64742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 name="Oval 51"/>
              <p:cNvSpPr>
                <a:spLocks noChangeAspect="1"/>
              </p:cNvSpPr>
              <p:nvPr/>
            </p:nvSpPr>
            <p:spPr>
              <a:xfrm rot="2305559" flipH="1" flipV="1">
                <a:off x="7916446" y="64738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 name="Oval 52"/>
              <p:cNvSpPr>
                <a:spLocks noChangeAspect="1"/>
              </p:cNvSpPr>
              <p:nvPr/>
            </p:nvSpPr>
            <p:spPr>
              <a:xfrm rot="2305559" flipH="1" flipV="1">
                <a:off x="7981597" y="6504909"/>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4" name="Oval 53"/>
              <p:cNvSpPr>
                <a:spLocks noChangeAspect="1"/>
              </p:cNvSpPr>
              <p:nvPr/>
            </p:nvSpPr>
            <p:spPr>
              <a:xfrm rot="2305559" flipH="1" flipV="1">
                <a:off x="7981597" y="6504562"/>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 name="Oval 54"/>
              <p:cNvSpPr>
                <a:spLocks noChangeAspect="1"/>
              </p:cNvSpPr>
              <p:nvPr/>
            </p:nvSpPr>
            <p:spPr>
              <a:xfrm rot="2305559" flipH="1" flipV="1">
                <a:off x="8007591" y="6551476"/>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 name="Oval 55"/>
              <p:cNvSpPr>
                <a:spLocks noChangeAspect="1"/>
              </p:cNvSpPr>
              <p:nvPr/>
            </p:nvSpPr>
            <p:spPr>
              <a:xfrm rot="2305559" flipH="1" flipV="1">
                <a:off x="8007591" y="6551129"/>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7" name="Oval 56"/>
              <p:cNvSpPr>
                <a:spLocks noChangeAspect="1"/>
              </p:cNvSpPr>
              <p:nvPr/>
            </p:nvSpPr>
            <p:spPr>
              <a:xfrm rot="2305559" flipH="1" flipV="1">
                <a:off x="8006870" y="66647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 name="Oval 57"/>
              <p:cNvSpPr>
                <a:spLocks noChangeAspect="1"/>
              </p:cNvSpPr>
              <p:nvPr/>
            </p:nvSpPr>
            <p:spPr>
              <a:xfrm rot="2305559" flipH="1" flipV="1">
                <a:off x="8006870" y="66643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rot="2305559" flipH="1" flipV="1">
                <a:off x="8030746" y="6610743"/>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0" name="Oval 59"/>
              <p:cNvSpPr>
                <a:spLocks noChangeAspect="1"/>
              </p:cNvSpPr>
              <p:nvPr/>
            </p:nvSpPr>
            <p:spPr>
              <a:xfrm rot="2305559" flipH="1" flipV="1">
                <a:off x="8030746" y="6610396"/>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sp>
        <p:nvSpPr>
          <p:cNvPr id="64" name="Text Placeholder 19"/>
          <p:cNvSpPr>
            <a:spLocks/>
          </p:cNvSpPr>
          <p:nvPr userDrawn="1"/>
        </p:nvSpPr>
        <p:spPr bwMode="invGray">
          <a:xfrm>
            <a:off x="0" y="-12701"/>
            <a:ext cx="9162288" cy="316990"/>
          </a:xfrm>
          <a:prstGeom prst="rect">
            <a:avLst/>
          </a:prstGeom>
          <a:solidFill>
            <a:srgbClr val="002B3E"/>
          </a:solidFill>
          <a:ln w="9525">
            <a:noFill/>
            <a:miter lim="800000"/>
            <a:headEnd/>
            <a:tailEnd/>
          </a:ln>
        </p:spPr>
        <p:txBody>
          <a:bodyPr anchor="ctr">
            <a:prstTxWarp prst="textNoShape">
              <a:avLst/>
            </a:prstTxWarp>
          </a:bodyPr>
          <a:lstStyle/>
          <a:p>
            <a:pPr marL="342900" indent="-342900" defTabSz="457200">
              <a:lnSpc>
                <a:spcPct val="60000"/>
              </a:lnSpc>
              <a:buClr>
                <a:srgbClr val="7592A4"/>
              </a:buClr>
              <a:buFont typeface="Arial" pitchFamily="-110" charset="0"/>
              <a:buNone/>
            </a:pPr>
            <a:endParaRPr lang="en-US" sz="1400" dirty="0">
              <a:solidFill>
                <a:schemeClr val="bg1"/>
              </a:solidFill>
              <a:latin typeface="Arial" pitchFamily="-110" charset="0"/>
              <a:ea typeface="ＭＳ Ｐゴシック" pitchFamily="-110" charset="-128"/>
              <a:cs typeface="ＭＳ Ｐゴシック" pitchFamily="-110" charset="-128"/>
            </a:endParaRPr>
          </a:p>
        </p:txBody>
      </p:sp>
      <p:sp>
        <p:nvSpPr>
          <p:cNvPr id="65" name="Title 1"/>
          <p:cNvSpPr txBox="1">
            <a:spLocks/>
          </p:cNvSpPr>
          <p:nvPr userDrawn="1"/>
        </p:nvSpPr>
        <p:spPr>
          <a:xfrm>
            <a:off x="228600" y="-4763"/>
            <a:ext cx="8610600" cy="309563"/>
          </a:xfrm>
          <a:prstGeom prst="rect">
            <a:avLst/>
          </a:prstGeom>
        </p:spPr>
        <p:txBody>
          <a:bodyPr tIns="0" anchor="ctr">
            <a:noAutofit/>
          </a:bodyPr>
          <a:lstStyle>
            <a:lvl1pPr algn="ctr" defTabSz="914400" rtl="0" eaLnBrk="1" latinLnBrk="0" hangingPunct="1">
              <a:spcBef>
                <a:spcPct val="0"/>
              </a:spcBef>
              <a:buNone/>
              <a:defRPr sz="3200" b="0" kern="1200" cap="none">
                <a:solidFill>
                  <a:schemeClr val="tx2"/>
                </a:solidFill>
                <a:latin typeface="+mj-lt"/>
                <a:ea typeface="+mj-ea"/>
                <a:cs typeface="+mj-cs"/>
              </a:defRPr>
            </a:lvl1pPr>
          </a:lstStyle>
          <a:p>
            <a:pPr algn="l"/>
            <a:endParaRPr lang="en-US" sz="1600" dirty="0">
              <a:solidFill>
                <a:srgbClr val="D3E5FF"/>
              </a:solidFill>
            </a:endParaRPr>
          </a:p>
        </p:txBody>
      </p:sp>
      <p:sp>
        <p:nvSpPr>
          <p:cNvPr id="66" name="Text Placeholder 2"/>
          <p:cNvSpPr>
            <a:spLocks noGrp="1"/>
          </p:cNvSpPr>
          <p:nvPr>
            <p:ph type="body" idx="1" hasCustomPrompt="1"/>
          </p:nvPr>
        </p:nvSpPr>
        <p:spPr>
          <a:xfrm>
            <a:off x="0" y="-9525"/>
            <a:ext cx="8839200" cy="304800"/>
          </a:xfrm>
          <a:prstGeom prst="rect">
            <a:avLst/>
          </a:prstGeom>
        </p:spPr>
        <p:txBody>
          <a:bodyPr lIns="274320" anchor="b">
            <a:normAutofit/>
          </a:bodyPr>
          <a:lstStyle>
            <a:lvl1pPr marL="0" indent="0">
              <a:buNone/>
              <a:defRPr sz="1200" b="0" baseline="0">
                <a:solidFill>
                  <a:srgbClr val="D3E5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ADD SECTION TOPIC (OPTIONAL)</a:t>
            </a:r>
          </a:p>
        </p:txBody>
      </p:sp>
    </p:spTree>
    <p:extLst>
      <p:ext uri="{BB962C8B-B14F-4D97-AF65-F5344CB8AC3E}">
        <p14:creationId xmlns:p14="http://schemas.microsoft.com/office/powerpoint/2010/main" val="1444224999"/>
      </p:ext>
    </p:extLst>
  </p:cSld>
  <p:clrMapOvr>
    <a:masterClrMapping/>
  </p:clrMapOvr>
  <p:transition xmlns:p14="http://schemas.microsoft.com/office/powerpoint/2010/main" spd="slow"/>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ection Divider D">
    <p:spTree>
      <p:nvGrpSpPr>
        <p:cNvPr id="1" name=""/>
        <p:cNvGrpSpPr/>
        <p:nvPr/>
      </p:nvGrpSpPr>
      <p:grpSpPr>
        <a:xfrm>
          <a:off x="0" y="0"/>
          <a:ext cx="0" cy="0"/>
          <a:chOff x="0" y="0"/>
          <a:chExt cx="0" cy="0"/>
        </a:xfrm>
      </p:grpSpPr>
      <p:pic>
        <p:nvPicPr>
          <p:cNvPr id="13" name="Picture 12"/>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57371" cy="1828798"/>
          </a:xfrm>
          <a:prstGeom prst="rect">
            <a:avLst/>
          </a:prstGeom>
        </p:spPr>
      </p:pic>
      <p:pic>
        <p:nvPicPr>
          <p:cNvPr id="14" name="Picture 13"/>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flipH="1">
            <a:off x="0" y="5029202"/>
            <a:ext cx="9157371" cy="1828798"/>
          </a:xfrm>
          <a:prstGeom prst="rect">
            <a:avLst/>
          </a:prstGeom>
        </p:spPr>
      </p:pic>
      <p:sp>
        <p:nvSpPr>
          <p:cNvPr id="12" name="Title 4"/>
          <p:cNvSpPr txBox="1">
            <a:spLocks/>
          </p:cNvSpPr>
          <p:nvPr userDrawn="1"/>
        </p:nvSpPr>
        <p:spPr>
          <a:xfrm>
            <a:off x="0" y="1828800"/>
            <a:ext cx="9143999" cy="3200400"/>
          </a:xfrm>
          <a:prstGeom prst="rect">
            <a:avLst/>
          </a:prstGeom>
          <a:solidFill>
            <a:srgbClr val="F0EADC"/>
          </a:solidFill>
        </p:spPr>
        <p:txBody>
          <a:bodyPr tIns="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200" b="0" i="0" u="none" strike="noStrike" kern="1200" cap="none" spc="0" normalizeH="0" baseline="0" noProof="0" dirty="0">
              <a:ln>
                <a:noFill/>
              </a:ln>
              <a:solidFill>
                <a:schemeClr val="tx2"/>
              </a:solidFill>
              <a:effectLst/>
              <a:uLnTx/>
              <a:uFillTx/>
              <a:latin typeface="+mj-lt"/>
              <a:ea typeface="+mj-ea"/>
              <a:cs typeface="+mj-cs"/>
            </a:endParaRPr>
          </a:p>
        </p:txBody>
      </p:sp>
      <p:sp>
        <p:nvSpPr>
          <p:cNvPr id="2" name="Title 1"/>
          <p:cNvSpPr>
            <a:spLocks noGrp="1"/>
          </p:cNvSpPr>
          <p:nvPr>
            <p:ph type="title" hasCustomPrompt="1"/>
          </p:nvPr>
        </p:nvSpPr>
        <p:spPr>
          <a:xfrm>
            <a:off x="241301" y="2705100"/>
            <a:ext cx="8686800" cy="1640586"/>
          </a:xfrm>
          <a:prstGeom prst="rect">
            <a:avLst/>
          </a:prstGeom>
        </p:spPr>
        <p:txBody>
          <a:bodyPr tIns="0" anchor="ctr">
            <a:normAutofit/>
          </a:bodyPr>
          <a:lstStyle>
            <a:lvl1pPr algn="ctr">
              <a:lnSpc>
                <a:spcPts val="2800"/>
              </a:lnSpc>
              <a:spcBef>
                <a:spcPts val="1800"/>
              </a:spcBef>
              <a:defRPr sz="3200" b="0" cap="none">
                <a:solidFill>
                  <a:schemeClr val="tx2"/>
                </a:solidFill>
              </a:defRPr>
            </a:lvl1pPr>
          </a:lstStyle>
          <a:p>
            <a:r>
              <a:rPr lang="en-US" dirty="0" smtClean="0"/>
              <a:t>Two-Line Title</a:t>
            </a:r>
            <a:endParaRPr lang="en-US" dirty="0"/>
          </a:p>
        </p:txBody>
      </p:sp>
      <p:cxnSp>
        <p:nvCxnSpPr>
          <p:cNvPr id="15" name="Straight Connector 14"/>
          <p:cNvCxnSpPr/>
          <p:nvPr userDrawn="1"/>
        </p:nvCxnSpPr>
        <p:spPr>
          <a:xfrm>
            <a:off x="1" y="5040312"/>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1" y="1822978"/>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8" name="Group 7"/>
          <p:cNvGrpSpPr/>
          <p:nvPr userDrawn="1"/>
        </p:nvGrpSpPr>
        <p:grpSpPr>
          <a:xfrm>
            <a:off x="7740233" y="6336972"/>
            <a:ext cx="1399539" cy="494594"/>
            <a:chOff x="7740233" y="6336972"/>
            <a:chExt cx="1399539" cy="494594"/>
          </a:xfrm>
        </p:grpSpPr>
        <p:sp>
          <p:nvSpPr>
            <p:cNvPr id="9" name="Rectangle 8"/>
            <p:cNvSpPr/>
            <p:nvPr/>
          </p:nvSpPr>
          <p:spPr>
            <a:xfrm>
              <a:off x="7994114" y="6336972"/>
              <a:ext cx="1136904" cy="304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0" dirty="0" smtClean="0">
                  <a:solidFill>
                    <a:srgbClr val="FFFFFF"/>
                  </a:solidFill>
                  <a:latin typeface="Myriad Pro"/>
                  <a:cs typeface="Myriad Pro"/>
                </a:rPr>
                <a:t>Hepatitis</a:t>
              </a:r>
              <a:endParaRPr lang="en-US" sz="1800" b="0" dirty="0">
                <a:solidFill>
                  <a:srgbClr val="FFFFFF"/>
                </a:solidFill>
                <a:latin typeface="Myriad Pro"/>
                <a:cs typeface="Myriad Pro"/>
              </a:endParaRPr>
            </a:p>
          </p:txBody>
        </p:sp>
        <p:sp>
          <p:nvSpPr>
            <p:cNvPr id="10" name="Rectangle 9"/>
            <p:cNvSpPr/>
            <p:nvPr/>
          </p:nvSpPr>
          <p:spPr>
            <a:xfrm>
              <a:off x="8102609" y="6526766"/>
              <a:ext cx="1037163" cy="304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dirty="0" smtClean="0">
                  <a:solidFill>
                    <a:srgbClr val="C25858"/>
                  </a:solidFill>
                  <a:latin typeface="Myriad Pro"/>
                  <a:cs typeface="Myriad Pro"/>
                </a:rPr>
                <a:t>web study</a:t>
              </a:r>
              <a:endParaRPr lang="en-US" sz="1300" dirty="0">
                <a:solidFill>
                  <a:srgbClr val="C25858"/>
                </a:solidFill>
                <a:latin typeface="Myriad Pro"/>
                <a:cs typeface="Myriad Pro"/>
              </a:endParaRPr>
            </a:p>
          </p:txBody>
        </p:sp>
        <p:grpSp>
          <p:nvGrpSpPr>
            <p:cNvPr id="11" name="Group 10"/>
            <p:cNvGrpSpPr/>
            <p:nvPr/>
          </p:nvGrpSpPr>
          <p:grpSpPr>
            <a:xfrm>
              <a:off x="7740233" y="6413546"/>
              <a:ext cx="354457" cy="350649"/>
              <a:chOff x="7752933" y="6426246"/>
              <a:chExt cx="354457" cy="350649"/>
            </a:xfrm>
          </p:grpSpPr>
          <p:sp>
            <p:nvSpPr>
              <p:cNvPr id="17" name="Dodecagon 16"/>
              <p:cNvSpPr>
                <a:spLocks noChangeAspect="1"/>
              </p:cNvSpPr>
              <p:nvPr/>
            </p:nvSpPr>
            <p:spPr>
              <a:xfrm>
                <a:off x="7921208" y="64262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Dodecagon 17"/>
              <p:cNvSpPr>
                <a:spLocks noChangeAspect="1"/>
              </p:cNvSpPr>
              <p:nvPr/>
            </p:nvSpPr>
            <p:spPr>
              <a:xfrm>
                <a:off x="7857708" y="64389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Dodecagon 18"/>
              <p:cNvSpPr>
                <a:spLocks noChangeAspect="1"/>
              </p:cNvSpPr>
              <p:nvPr/>
            </p:nvSpPr>
            <p:spPr>
              <a:xfrm>
                <a:off x="7978358" y="64389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Dodecagon 19"/>
              <p:cNvSpPr>
                <a:spLocks noChangeAspect="1"/>
              </p:cNvSpPr>
              <p:nvPr/>
            </p:nvSpPr>
            <p:spPr>
              <a:xfrm>
                <a:off x="8032333" y="64719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Dodecagon 20"/>
              <p:cNvSpPr>
                <a:spLocks noChangeAspect="1"/>
              </p:cNvSpPr>
              <p:nvPr/>
            </p:nvSpPr>
            <p:spPr>
              <a:xfrm>
                <a:off x="8068529" y="6525942"/>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Dodecagon 21"/>
              <p:cNvSpPr>
                <a:spLocks noChangeAspect="1"/>
              </p:cNvSpPr>
              <p:nvPr/>
            </p:nvSpPr>
            <p:spPr>
              <a:xfrm>
                <a:off x="8079958" y="65862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Dodecagon 22"/>
              <p:cNvSpPr>
                <a:spLocks noChangeAspect="1"/>
              </p:cNvSpPr>
              <p:nvPr/>
            </p:nvSpPr>
            <p:spPr>
              <a:xfrm>
                <a:off x="7806908" y="64738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Dodecagon 23"/>
              <p:cNvSpPr>
                <a:spLocks noChangeAspect="1"/>
              </p:cNvSpPr>
              <p:nvPr/>
            </p:nvSpPr>
            <p:spPr>
              <a:xfrm>
                <a:off x="8067258" y="66516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Dodecagon 24"/>
              <p:cNvSpPr>
                <a:spLocks noChangeAspect="1"/>
              </p:cNvSpPr>
              <p:nvPr/>
            </p:nvSpPr>
            <p:spPr>
              <a:xfrm>
                <a:off x="7768808" y="65278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Dodecagon 25"/>
              <p:cNvSpPr>
                <a:spLocks noChangeAspect="1"/>
              </p:cNvSpPr>
              <p:nvPr/>
            </p:nvSpPr>
            <p:spPr>
              <a:xfrm>
                <a:off x="8035508" y="67056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Dodecagon 26"/>
              <p:cNvSpPr>
                <a:spLocks noChangeAspect="1"/>
              </p:cNvSpPr>
              <p:nvPr/>
            </p:nvSpPr>
            <p:spPr>
              <a:xfrm>
                <a:off x="7981533" y="67386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Dodecagon 27"/>
              <p:cNvSpPr>
                <a:spLocks noChangeAspect="1"/>
              </p:cNvSpPr>
              <p:nvPr/>
            </p:nvSpPr>
            <p:spPr>
              <a:xfrm>
                <a:off x="7921208" y="6749463"/>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Dodecagon 28"/>
              <p:cNvSpPr>
                <a:spLocks noChangeAspect="1"/>
              </p:cNvSpPr>
              <p:nvPr/>
            </p:nvSpPr>
            <p:spPr>
              <a:xfrm>
                <a:off x="7857708" y="67405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Dodecagon 29"/>
              <p:cNvSpPr>
                <a:spLocks noChangeAspect="1"/>
              </p:cNvSpPr>
              <p:nvPr/>
            </p:nvSpPr>
            <p:spPr>
              <a:xfrm>
                <a:off x="7803733" y="6703104"/>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Dodecagon 30"/>
              <p:cNvSpPr>
                <a:spLocks noChangeAspect="1"/>
              </p:cNvSpPr>
              <p:nvPr/>
            </p:nvSpPr>
            <p:spPr>
              <a:xfrm>
                <a:off x="7752933" y="65913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Dodecagon 31"/>
              <p:cNvSpPr>
                <a:spLocks noChangeAspect="1"/>
              </p:cNvSpPr>
              <p:nvPr/>
            </p:nvSpPr>
            <p:spPr>
              <a:xfrm>
                <a:off x="7768808" y="664849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Dodecagon 32"/>
              <p:cNvSpPr>
                <a:spLocks noChangeAspect="1"/>
              </p:cNvSpPr>
              <p:nvPr/>
            </p:nvSpPr>
            <p:spPr>
              <a:xfrm>
                <a:off x="7886283" y="6581821"/>
                <a:ext cx="32004" cy="32004"/>
              </a:xfrm>
              <a:prstGeom prst="dodecagon">
                <a:avLst/>
              </a:prstGeom>
              <a:solidFill>
                <a:srgbClr val="CB3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Dodecagon 33"/>
              <p:cNvSpPr>
                <a:spLocks noChangeAspect="1"/>
              </p:cNvSpPr>
              <p:nvPr/>
            </p:nvSpPr>
            <p:spPr>
              <a:xfrm>
                <a:off x="7952958" y="6581821"/>
                <a:ext cx="32004" cy="32004"/>
              </a:xfrm>
              <a:prstGeom prst="dodecagon">
                <a:avLst/>
              </a:prstGeom>
              <a:solidFill>
                <a:srgbClr val="CB3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Oval 34"/>
              <p:cNvSpPr>
                <a:spLocks noChangeAspect="1"/>
              </p:cNvSpPr>
              <p:nvPr/>
            </p:nvSpPr>
            <p:spPr>
              <a:xfrm rot="2305559" flipH="1" flipV="1">
                <a:off x="7916243" y="6531622"/>
                <a:ext cx="32004" cy="32004"/>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Oval 35"/>
              <p:cNvSpPr>
                <a:spLocks noChangeAspect="1"/>
              </p:cNvSpPr>
              <p:nvPr/>
            </p:nvSpPr>
            <p:spPr>
              <a:xfrm rot="2305559" flipH="1" flipV="1">
                <a:off x="7919418" y="6635339"/>
                <a:ext cx="32004" cy="32004"/>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Oval 36"/>
              <p:cNvSpPr>
                <a:spLocks noChangeAspect="1"/>
              </p:cNvSpPr>
              <p:nvPr/>
            </p:nvSpPr>
            <p:spPr>
              <a:xfrm rot="2305559" flipH="1" flipV="1">
                <a:off x="7984834" y="6622301"/>
                <a:ext cx="27432" cy="27432"/>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Oval 37"/>
              <p:cNvSpPr>
                <a:spLocks noChangeAspect="1"/>
              </p:cNvSpPr>
              <p:nvPr/>
            </p:nvSpPr>
            <p:spPr>
              <a:xfrm rot="2305559" flipH="1" flipV="1">
                <a:off x="7861009" y="6628063"/>
                <a:ext cx="27432" cy="27432"/>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Oval 38"/>
              <p:cNvSpPr>
                <a:spLocks noChangeAspect="1"/>
              </p:cNvSpPr>
              <p:nvPr/>
            </p:nvSpPr>
            <p:spPr>
              <a:xfrm rot="2305559" flipH="1" flipV="1">
                <a:off x="7948196" y="66901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 name="Oval 39"/>
              <p:cNvSpPr>
                <a:spLocks noChangeAspect="1"/>
              </p:cNvSpPr>
              <p:nvPr/>
            </p:nvSpPr>
            <p:spPr>
              <a:xfrm rot="2305559" flipH="1" flipV="1">
                <a:off x="7948196" y="66897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 name="Oval 40"/>
              <p:cNvSpPr>
                <a:spLocks noChangeAspect="1"/>
              </p:cNvSpPr>
              <p:nvPr/>
            </p:nvSpPr>
            <p:spPr>
              <a:xfrm rot="2305559" flipH="1" flipV="1">
                <a:off x="7884228" y="6691174"/>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2" name="Oval 41"/>
              <p:cNvSpPr>
                <a:spLocks noChangeAspect="1"/>
              </p:cNvSpPr>
              <p:nvPr/>
            </p:nvSpPr>
            <p:spPr>
              <a:xfrm rot="2305559" flipH="1" flipV="1">
                <a:off x="7884228" y="6690827"/>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3" name="Oval 42"/>
              <p:cNvSpPr>
                <a:spLocks noChangeAspect="1"/>
              </p:cNvSpPr>
              <p:nvPr/>
            </p:nvSpPr>
            <p:spPr>
              <a:xfrm rot="2305559" flipH="1" flipV="1">
                <a:off x="7826609" y="6660480"/>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4" name="Oval 43"/>
              <p:cNvSpPr>
                <a:spLocks noChangeAspect="1"/>
              </p:cNvSpPr>
              <p:nvPr/>
            </p:nvSpPr>
            <p:spPr>
              <a:xfrm rot="2305559" flipH="1" flipV="1">
                <a:off x="7826609" y="6660133"/>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5" name="Oval 44"/>
              <p:cNvSpPr>
                <a:spLocks noChangeAspect="1"/>
              </p:cNvSpPr>
              <p:nvPr/>
            </p:nvSpPr>
            <p:spPr>
              <a:xfrm rot="2305559" flipH="1" flipV="1">
                <a:off x="7806844" y="6601211"/>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6" name="Oval 45"/>
              <p:cNvSpPr>
                <a:spLocks noChangeAspect="1"/>
              </p:cNvSpPr>
              <p:nvPr/>
            </p:nvSpPr>
            <p:spPr>
              <a:xfrm rot="2305559" flipH="1" flipV="1">
                <a:off x="7806844" y="6600864"/>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7" name="Oval 46"/>
              <p:cNvSpPr>
                <a:spLocks noChangeAspect="1"/>
              </p:cNvSpPr>
              <p:nvPr/>
            </p:nvSpPr>
            <p:spPr>
              <a:xfrm rot="2305559" flipH="1" flipV="1">
                <a:off x="7822719" y="6548292"/>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 name="Oval 47"/>
              <p:cNvSpPr>
                <a:spLocks noChangeAspect="1"/>
              </p:cNvSpPr>
              <p:nvPr/>
            </p:nvSpPr>
            <p:spPr>
              <a:xfrm rot="2305559" flipH="1" flipV="1">
                <a:off x="7822719" y="6547945"/>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 name="Oval 48"/>
              <p:cNvSpPr>
                <a:spLocks noChangeAspect="1"/>
              </p:cNvSpPr>
              <p:nvPr/>
            </p:nvSpPr>
            <p:spPr>
              <a:xfrm rot="2305559" flipH="1" flipV="1">
                <a:off x="7859761" y="6504897"/>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0" name="Oval 49"/>
              <p:cNvSpPr>
                <a:spLocks noChangeAspect="1"/>
              </p:cNvSpPr>
              <p:nvPr/>
            </p:nvSpPr>
            <p:spPr>
              <a:xfrm rot="2305559" flipH="1" flipV="1">
                <a:off x="7859761" y="6504550"/>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 name="Oval 50"/>
              <p:cNvSpPr>
                <a:spLocks noChangeAspect="1"/>
              </p:cNvSpPr>
              <p:nvPr/>
            </p:nvSpPr>
            <p:spPr>
              <a:xfrm rot="2305559" flipH="1" flipV="1">
                <a:off x="7916446" y="64742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 name="Oval 51"/>
              <p:cNvSpPr>
                <a:spLocks noChangeAspect="1"/>
              </p:cNvSpPr>
              <p:nvPr/>
            </p:nvSpPr>
            <p:spPr>
              <a:xfrm rot="2305559" flipH="1" flipV="1">
                <a:off x="7916446" y="64738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 name="Oval 52"/>
              <p:cNvSpPr>
                <a:spLocks noChangeAspect="1"/>
              </p:cNvSpPr>
              <p:nvPr/>
            </p:nvSpPr>
            <p:spPr>
              <a:xfrm rot="2305559" flipH="1" flipV="1">
                <a:off x="7981597" y="6504909"/>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4" name="Oval 53"/>
              <p:cNvSpPr>
                <a:spLocks noChangeAspect="1"/>
              </p:cNvSpPr>
              <p:nvPr/>
            </p:nvSpPr>
            <p:spPr>
              <a:xfrm rot="2305559" flipH="1" flipV="1">
                <a:off x="7981597" y="6504562"/>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 name="Oval 54"/>
              <p:cNvSpPr>
                <a:spLocks noChangeAspect="1"/>
              </p:cNvSpPr>
              <p:nvPr/>
            </p:nvSpPr>
            <p:spPr>
              <a:xfrm rot="2305559" flipH="1" flipV="1">
                <a:off x="8007591" y="6551476"/>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 name="Oval 55"/>
              <p:cNvSpPr>
                <a:spLocks noChangeAspect="1"/>
              </p:cNvSpPr>
              <p:nvPr/>
            </p:nvSpPr>
            <p:spPr>
              <a:xfrm rot="2305559" flipH="1" flipV="1">
                <a:off x="8007591" y="6551129"/>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7" name="Oval 56"/>
              <p:cNvSpPr>
                <a:spLocks noChangeAspect="1"/>
              </p:cNvSpPr>
              <p:nvPr/>
            </p:nvSpPr>
            <p:spPr>
              <a:xfrm rot="2305559" flipH="1" flipV="1">
                <a:off x="8006870" y="66647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 name="Oval 57"/>
              <p:cNvSpPr>
                <a:spLocks noChangeAspect="1"/>
              </p:cNvSpPr>
              <p:nvPr/>
            </p:nvSpPr>
            <p:spPr>
              <a:xfrm rot="2305559" flipH="1" flipV="1">
                <a:off x="8006870" y="66643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rot="2305559" flipH="1" flipV="1">
                <a:off x="8030746" y="6610743"/>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0" name="Oval 59"/>
              <p:cNvSpPr>
                <a:spLocks noChangeAspect="1"/>
              </p:cNvSpPr>
              <p:nvPr/>
            </p:nvSpPr>
            <p:spPr>
              <a:xfrm rot="2305559" flipH="1" flipV="1">
                <a:off x="8030746" y="6610396"/>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sp>
        <p:nvSpPr>
          <p:cNvPr id="61" name="Text Placeholder 19"/>
          <p:cNvSpPr>
            <a:spLocks/>
          </p:cNvSpPr>
          <p:nvPr userDrawn="1"/>
        </p:nvSpPr>
        <p:spPr bwMode="invGray">
          <a:xfrm>
            <a:off x="0" y="-12701"/>
            <a:ext cx="9162288" cy="316990"/>
          </a:xfrm>
          <a:prstGeom prst="rect">
            <a:avLst/>
          </a:prstGeom>
          <a:solidFill>
            <a:srgbClr val="002B3E"/>
          </a:solidFill>
          <a:ln w="9525">
            <a:noFill/>
            <a:miter lim="800000"/>
            <a:headEnd/>
            <a:tailEnd/>
          </a:ln>
        </p:spPr>
        <p:txBody>
          <a:bodyPr anchor="ctr">
            <a:prstTxWarp prst="textNoShape">
              <a:avLst/>
            </a:prstTxWarp>
          </a:bodyPr>
          <a:lstStyle/>
          <a:p>
            <a:pPr marL="342900" indent="-342900" defTabSz="457200">
              <a:lnSpc>
                <a:spcPct val="60000"/>
              </a:lnSpc>
              <a:buClr>
                <a:srgbClr val="7592A4"/>
              </a:buClr>
              <a:buFont typeface="Arial" pitchFamily="-110" charset="0"/>
              <a:buNone/>
            </a:pPr>
            <a:endParaRPr lang="en-US" sz="1400" dirty="0">
              <a:solidFill>
                <a:schemeClr val="bg1"/>
              </a:solidFill>
              <a:latin typeface="Arial" pitchFamily="-110" charset="0"/>
              <a:ea typeface="ＭＳ Ｐゴシック" pitchFamily="-110" charset="-128"/>
              <a:cs typeface="ＭＳ Ｐゴシック" pitchFamily="-110" charset="-128"/>
            </a:endParaRPr>
          </a:p>
        </p:txBody>
      </p:sp>
      <p:sp>
        <p:nvSpPr>
          <p:cNvPr id="62" name="Text Placeholder 19"/>
          <p:cNvSpPr>
            <a:spLocks/>
          </p:cNvSpPr>
          <p:nvPr userDrawn="1"/>
        </p:nvSpPr>
        <p:spPr bwMode="invGray">
          <a:xfrm>
            <a:off x="0" y="-12701"/>
            <a:ext cx="9162288" cy="316990"/>
          </a:xfrm>
          <a:prstGeom prst="rect">
            <a:avLst/>
          </a:prstGeom>
          <a:solidFill>
            <a:srgbClr val="002B3E"/>
          </a:solidFill>
          <a:ln w="9525">
            <a:noFill/>
            <a:miter lim="800000"/>
            <a:headEnd/>
            <a:tailEnd/>
          </a:ln>
        </p:spPr>
        <p:txBody>
          <a:bodyPr anchor="ctr">
            <a:prstTxWarp prst="textNoShape">
              <a:avLst/>
            </a:prstTxWarp>
          </a:bodyPr>
          <a:lstStyle/>
          <a:p>
            <a:pPr marL="342900" indent="-342900" defTabSz="457200">
              <a:lnSpc>
                <a:spcPct val="60000"/>
              </a:lnSpc>
              <a:buClr>
                <a:srgbClr val="7592A4"/>
              </a:buClr>
              <a:buFont typeface="Arial" pitchFamily="-110" charset="0"/>
              <a:buNone/>
            </a:pPr>
            <a:endParaRPr lang="en-US" sz="1400" dirty="0">
              <a:solidFill>
                <a:schemeClr val="bg1"/>
              </a:solidFill>
              <a:latin typeface="Arial" pitchFamily="-110" charset="0"/>
              <a:ea typeface="ＭＳ Ｐゴシック" pitchFamily="-110" charset="-128"/>
              <a:cs typeface="ＭＳ Ｐゴシック" pitchFamily="-110" charset="-128"/>
            </a:endParaRPr>
          </a:p>
        </p:txBody>
      </p:sp>
      <p:sp>
        <p:nvSpPr>
          <p:cNvPr id="64" name="Text Placeholder 2"/>
          <p:cNvSpPr>
            <a:spLocks noGrp="1"/>
          </p:cNvSpPr>
          <p:nvPr>
            <p:ph type="body" idx="1" hasCustomPrompt="1"/>
          </p:nvPr>
        </p:nvSpPr>
        <p:spPr>
          <a:xfrm>
            <a:off x="0" y="-9525"/>
            <a:ext cx="8839200" cy="304800"/>
          </a:xfrm>
          <a:prstGeom prst="rect">
            <a:avLst/>
          </a:prstGeom>
        </p:spPr>
        <p:txBody>
          <a:bodyPr lIns="274320" anchor="b">
            <a:normAutofit/>
          </a:bodyPr>
          <a:lstStyle>
            <a:lvl1pPr marL="0" indent="0">
              <a:buNone/>
              <a:defRPr sz="1200" b="0" baseline="0">
                <a:solidFill>
                  <a:srgbClr val="D3E5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ADD SECTION TOPIC (OPTIONAL)</a:t>
            </a:r>
          </a:p>
        </p:txBody>
      </p:sp>
    </p:spTree>
    <p:extLst>
      <p:ext uri="{BB962C8B-B14F-4D97-AF65-F5344CB8AC3E}">
        <p14:creationId xmlns:p14="http://schemas.microsoft.com/office/powerpoint/2010/main" val="1179923076"/>
      </p:ext>
    </p:extLst>
  </p:cSld>
  <p:clrMapOvr>
    <a:masterClrMapping/>
  </p:clrMapOvr>
  <p:transition xmlns:p14="http://schemas.microsoft.com/office/powerpoint/2010/main" spd="slow"/>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pic>
        <p:nvPicPr>
          <p:cNvPr id="16" name="Picture 15"/>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57371" cy="1280160"/>
          </a:xfrm>
          <a:prstGeom prst="rect">
            <a:avLst/>
          </a:prstGeom>
        </p:spPr>
      </p:pic>
      <p:sp>
        <p:nvSpPr>
          <p:cNvPr id="14" name="Text Placeholder 19"/>
          <p:cNvSpPr>
            <a:spLocks/>
          </p:cNvSpPr>
          <p:nvPr userDrawn="1"/>
        </p:nvSpPr>
        <p:spPr bwMode="invGray">
          <a:xfrm>
            <a:off x="0" y="-12701"/>
            <a:ext cx="9162288" cy="316990"/>
          </a:xfrm>
          <a:prstGeom prst="rect">
            <a:avLst/>
          </a:prstGeom>
          <a:solidFill>
            <a:srgbClr val="002B3E"/>
          </a:solidFill>
          <a:ln w="9525">
            <a:noFill/>
            <a:miter lim="800000"/>
            <a:headEnd/>
            <a:tailEnd/>
          </a:ln>
        </p:spPr>
        <p:txBody>
          <a:bodyPr anchor="ctr">
            <a:prstTxWarp prst="textNoShape">
              <a:avLst/>
            </a:prstTxWarp>
          </a:bodyPr>
          <a:lstStyle/>
          <a:p>
            <a:pPr marL="342900" indent="-342900" defTabSz="457200">
              <a:lnSpc>
                <a:spcPct val="60000"/>
              </a:lnSpc>
              <a:buClr>
                <a:srgbClr val="7592A4"/>
              </a:buClr>
              <a:buFont typeface="Arial" pitchFamily="-110" charset="0"/>
              <a:buNone/>
            </a:pPr>
            <a:endParaRPr lang="en-US" sz="1400" dirty="0">
              <a:solidFill>
                <a:schemeClr val="bg1"/>
              </a:solidFill>
              <a:latin typeface="Arial" pitchFamily="-110" charset="0"/>
              <a:ea typeface="ＭＳ Ｐゴシック" pitchFamily="-110" charset="-128"/>
              <a:cs typeface="ＭＳ Ｐゴシック" pitchFamily="-110" charset="-128"/>
            </a:endParaRPr>
          </a:p>
        </p:txBody>
      </p:sp>
      <p:sp>
        <p:nvSpPr>
          <p:cNvPr id="2" name="Title 1"/>
          <p:cNvSpPr>
            <a:spLocks noGrp="1"/>
          </p:cNvSpPr>
          <p:nvPr>
            <p:ph type="title" hasCustomPrompt="1"/>
          </p:nvPr>
        </p:nvSpPr>
        <p:spPr>
          <a:xfrm>
            <a:off x="323850" y="304800"/>
            <a:ext cx="8515350" cy="990600"/>
          </a:xfrm>
          <a:prstGeom prst="rect">
            <a:avLst/>
          </a:prstGeom>
        </p:spPr>
        <p:txBody>
          <a:bodyPr anchor="ctr" anchorCtr="0">
            <a:normAutofit/>
          </a:bodyPr>
          <a:lstStyle>
            <a:lvl1pPr>
              <a:defRPr sz="2800" baseline="0">
                <a:solidFill>
                  <a:schemeClr val="bg1"/>
                </a:solidFill>
              </a:defRPr>
            </a:lvl1pPr>
          </a:lstStyle>
          <a:p>
            <a:r>
              <a:rPr lang="en-US" dirty="0" smtClean="0"/>
              <a:t>Text Slide: click to add title</a:t>
            </a:r>
            <a:endParaRPr lang="en-US" dirty="0"/>
          </a:p>
        </p:txBody>
      </p:sp>
      <p:sp>
        <p:nvSpPr>
          <p:cNvPr id="4" name="Content Placeholder 3"/>
          <p:cNvSpPr>
            <a:spLocks noGrp="1"/>
          </p:cNvSpPr>
          <p:nvPr>
            <p:ph sz="half" idx="2" hasCustomPrompt="1"/>
          </p:nvPr>
        </p:nvSpPr>
        <p:spPr>
          <a:xfrm>
            <a:off x="323850" y="1587500"/>
            <a:ext cx="8515350" cy="4800600"/>
          </a:xfrm>
          <a:prstGeom prst="rect">
            <a:avLst/>
          </a:prstGeom>
        </p:spPr>
        <p:txBody>
          <a:bodyPr anchor="t" anchorCtr="0">
            <a:normAutofit/>
          </a:bodyPr>
          <a:lstStyle>
            <a:lvl1pPr marL="228600" indent="-228600">
              <a:lnSpc>
                <a:spcPts val="2800"/>
              </a:lnSpc>
              <a:spcBef>
                <a:spcPts val="800"/>
              </a:spcBef>
              <a:buClr>
                <a:schemeClr val="tx2"/>
              </a:buClr>
              <a:defRPr sz="2400">
                <a:solidFill>
                  <a:srgbClr val="000000"/>
                </a:solidFill>
              </a:defRPr>
            </a:lvl1pPr>
            <a:lvl2pPr marL="400050" indent="-171450">
              <a:lnSpc>
                <a:spcPts val="2800"/>
              </a:lnSpc>
              <a:spcBef>
                <a:spcPts val="800"/>
              </a:spcBef>
              <a:buClr>
                <a:schemeClr val="tx2"/>
              </a:buClr>
              <a:buFont typeface="Arial" pitchFamily="34" charset="0"/>
              <a:buChar char="-"/>
              <a:defRPr sz="2400">
                <a:solidFill>
                  <a:srgbClr val="000000"/>
                </a:solidFill>
              </a:defRPr>
            </a:lvl2pPr>
            <a:lvl3pPr>
              <a:lnSpc>
                <a:spcPts val="2800"/>
              </a:lnSpc>
              <a:spcBef>
                <a:spcPts val="800"/>
              </a:spcBef>
              <a:defRPr sz="1600">
                <a:solidFill>
                  <a:srgbClr val="000000"/>
                </a:solidFill>
              </a:defRPr>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first level text</a:t>
            </a:r>
          </a:p>
          <a:p>
            <a:pPr lvl="1"/>
            <a:r>
              <a:rPr lang="en-US" dirty="0" smtClean="0"/>
              <a:t>Second level</a:t>
            </a:r>
          </a:p>
        </p:txBody>
      </p:sp>
      <p:sp>
        <p:nvSpPr>
          <p:cNvPr id="9" name="Content Placeholder 4"/>
          <p:cNvSpPr>
            <a:spLocks noGrp="1"/>
          </p:cNvSpPr>
          <p:nvPr>
            <p:ph sz="quarter" idx="13" hasCustomPrompt="1"/>
          </p:nvPr>
        </p:nvSpPr>
        <p:spPr>
          <a:xfrm>
            <a:off x="304801" y="6461760"/>
            <a:ext cx="7382254" cy="320040"/>
          </a:xfrm>
          <a:prstGeom prst="rect">
            <a:avLst/>
          </a:prstGeom>
        </p:spPr>
        <p:txBody>
          <a:bodyPr vert="horz" anchor="ctr"/>
          <a:lstStyle>
            <a:lvl1pPr marL="0" indent="0">
              <a:buNone/>
              <a:defRPr sz="1400" b="1">
                <a:solidFill>
                  <a:srgbClr val="285078"/>
                </a:solidFill>
                <a:latin typeface="Arial"/>
                <a:cs typeface="Arial"/>
              </a:defRPr>
            </a:lvl1pPr>
          </a:lstStyle>
          <a:p>
            <a:pPr lvl="0"/>
            <a:r>
              <a:rPr lang="en-US" dirty="0" smtClean="0"/>
              <a:t>Click to Add Source</a:t>
            </a:r>
            <a:endParaRPr lang="en-US" dirty="0"/>
          </a:p>
        </p:txBody>
      </p:sp>
      <p:cxnSp>
        <p:nvCxnSpPr>
          <p:cNvPr id="17" name="Straight Connector 16"/>
          <p:cNvCxnSpPr/>
          <p:nvPr userDrawn="1"/>
        </p:nvCxnSpPr>
        <p:spPr>
          <a:xfrm>
            <a:off x="1" y="1282700"/>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xmlns:p14="http://schemas.microsoft.com/office/powerpoint/2010/main" spd="slow"/>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Data/Image">
    <p:spTree>
      <p:nvGrpSpPr>
        <p:cNvPr id="1" name=""/>
        <p:cNvGrpSpPr/>
        <p:nvPr/>
      </p:nvGrpSpPr>
      <p:grpSpPr>
        <a:xfrm>
          <a:off x="0" y="0"/>
          <a:ext cx="0" cy="0"/>
          <a:chOff x="0" y="0"/>
          <a:chExt cx="0" cy="0"/>
        </a:xfrm>
      </p:grpSpPr>
      <p:pic>
        <p:nvPicPr>
          <p:cNvPr id="16" name="Picture 15"/>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57371" cy="1280160"/>
          </a:xfrm>
          <a:prstGeom prst="rect">
            <a:avLst/>
          </a:prstGeom>
        </p:spPr>
      </p:pic>
      <p:sp>
        <p:nvSpPr>
          <p:cNvPr id="14" name="Text Placeholder 19"/>
          <p:cNvSpPr>
            <a:spLocks/>
          </p:cNvSpPr>
          <p:nvPr userDrawn="1"/>
        </p:nvSpPr>
        <p:spPr bwMode="invGray">
          <a:xfrm>
            <a:off x="0" y="-12701"/>
            <a:ext cx="9162288" cy="316990"/>
          </a:xfrm>
          <a:prstGeom prst="rect">
            <a:avLst/>
          </a:prstGeom>
          <a:solidFill>
            <a:srgbClr val="002B3E"/>
          </a:solidFill>
          <a:ln w="9525">
            <a:noFill/>
            <a:miter lim="800000"/>
            <a:headEnd/>
            <a:tailEnd/>
          </a:ln>
        </p:spPr>
        <p:txBody>
          <a:bodyPr anchor="ctr">
            <a:prstTxWarp prst="textNoShape">
              <a:avLst/>
            </a:prstTxWarp>
          </a:bodyPr>
          <a:lstStyle/>
          <a:p>
            <a:pPr marL="342900" indent="-342900" defTabSz="457200">
              <a:lnSpc>
                <a:spcPct val="60000"/>
              </a:lnSpc>
              <a:buClr>
                <a:srgbClr val="7592A4"/>
              </a:buClr>
              <a:buFont typeface="Arial" pitchFamily="-110" charset="0"/>
              <a:buNone/>
            </a:pPr>
            <a:endParaRPr lang="en-US" sz="1400" dirty="0">
              <a:solidFill>
                <a:schemeClr val="bg1"/>
              </a:solidFill>
              <a:latin typeface="Arial" pitchFamily="-110" charset="0"/>
              <a:ea typeface="ＭＳ Ｐゴシック" pitchFamily="-110" charset="-128"/>
              <a:cs typeface="ＭＳ Ｐゴシック" pitchFamily="-110" charset="-128"/>
            </a:endParaRPr>
          </a:p>
        </p:txBody>
      </p:sp>
      <p:sp>
        <p:nvSpPr>
          <p:cNvPr id="2" name="Title 1"/>
          <p:cNvSpPr>
            <a:spLocks noGrp="1"/>
          </p:cNvSpPr>
          <p:nvPr>
            <p:ph type="title" hasCustomPrompt="1"/>
          </p:nvPr>
        </p:nvSpPr>
        <p:spPr>
          <a:xfrm>
            <a:off x="323850" y="304800"/>
            <a:ext cx="8515350" cy="990600"/>
          </a:xfrm>
          <a:prstGeom prst="rect">
            <a:avLst/>
          </a:prstGeom>
        </p:spPr>
        <p:txBody>
          <a:bodyPr anchor="ctr" anchorCtr="0">
            <a:normAutofit/>
          </a:bodyPr>
          <a:lstStyle>
            <a:lvl1pPr>
              <a:defRPr sz="2800" baseline="0">
                <a:solidFill>
                  <a:schemeClr val="bg1"/>
                </a:solidFill>
              </a:defRPr>
            </a:lvl1pPr>
          </a:lstStyle>
          <a:p>
            <a:r>
              <a:rPr lang="en-US" dirty="0" smtClean="0"/>
              <a:t>Text and Data/Image Slide: click to add title</a:t>
            </a:r>
            <a:endParaRPr lang="en-US" dirty="0"/>
          </a:p>
        </p:txBody>
      </p:sp>
      <p:sp>
        <p:nvSpPr>
          <p:cNvPr id="4" name="Content Placeholder 3"/>
          <p:cNvSpPr>
            <a:spLocks noGrp="1"/>
          </p:cNvSpPr>
          <p:nvPr>
            <p:ph sz="half" idx="2" hasCustomPrompt="1"/>
          </p:nvPr>
        </p:nvSpPr>
        <p:spPr>
          <a:xfrm>
            <a:off x="323850" y="1587500"/>
            <a:ext cx="4095750" cy="4800600"/>
          </a:xfrm>
          <a:prstGeom prst="rect">
            <a:avLst/>
          </a:prstGeom>
        </p:spPr>
        <p:txBody>
          <a:bodyPr anchor="t" anchorCtr="0">
            <a:normAutofit/>
          </a:bodyPr>
          <a:lstStyle>
            <a:lvl1pPr marL="228600" indent="-228600">
              <a:lnSpc>
                <a:spcPts val="2800"/>
              </a:lnSpc>
              <a:spcBef>
                <a:spcPts val="800"/>
              </a:spcBef>
              <a:buClr>
                <a:schemeClr val="tx2"/>
              </a:buClr>
              <a:defRPr sz="2400">
                <a:solidFill>
                  <a:srgbClr val="000000"/>
                </a:solidFill>
              </a:defRPr>
            </a:lvl1pPr>
            <a:lvl2pPr marL="400050" indent="-171450">
              <a:lnSpc>
                <a:spcPts val="2800"/>
              </a:lnSpc>
              <a:spcBef>
                <a:spcPts val="800"/>
              </a:spcBef>
              <a:buClr>
                <a:schemeClr val="tx2"/>
              </a:buClr>
              <a:buFont typeface="Arial" pitchFamily="34" charset="0"/>
              <a:buChar char="-"/>
              <a:defRPr sz="2400">
                <a:solidFill>
                  <a:srgbClr val="000000"/>
                </a:solidFill>
              </a:defRPr>
            </a:lvl2pPr>
            <a:lvl3pPr>
              <a:lnSpc>
                <a:spcPts val="2800"/>
              </a:lnSpc>
              <a:spcBef>
                <a:spcPts val="800"/>
              </a:spcBef>
              <a:defRPr sz="1600">
                <a:solidFill>
                  <a:srgbClr val="000000"/>
                </a:solidFill>
              </a:defRPr>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first level text</a:t>
            </a:r>
          </a:p>
          <a:p>
            <a:pPr lvl="1"/>
            <a:r>
              <a:rPr lang="en-US" dirty="0" smtClean="0"/>
              <a:t>Second level</a:t>
            </a:r>
          </a:p>
        </p:txBody>
      </p:sp>
      <p:sp>
        <p:nvSpPr>
          <p:cNvPr id="9" name="Content Placeholder 4"/>
          <p:cNvSpPr>
            <a:spLocks noGrp="1"/>
          </p:cNvSpPr>
          <p:nvPr>
            <p:ph sz="quarter" idx="13" hasCustomPrompt="1"/>
          </p:nvPr>
        </p:nvSpPr>
        <p:spPr>
          <a:xfrm>
            <a:off x="304801" y="6461760"/>
            <a:ext cx="7382254" cy="320040"/>
          </a:xfrm>
          <a:prstGeom prst="rect">
            <a:avLst/>
          </a:prstGeom>
        </p:spPr>
        <p:txBody>
          <a:bodyPr vert="horz" anchor="ctr"/>
          <a:lstStyle>
            <a:lvl1pPr marL="0" indent="0">
              <a:buNone/>
              <a:defRPr sz="1400" b="1">
                <a:solidFill>
                  <a:srgbClr val="285078"/>
                </a:solidFill>
                <a:latin typeface="Arial"/>
                <a:cs typeface="Arial"/>
              </a:defRPr>
            </a:lvl1pPr>
          </a:lstStyle>
          <a:p>
            <a:pPr lvl="0"/>
            <a:r>
              <a:rPr lang="en-US" dirty="0" smtClean="0"/>
              <a:t>Click to Add Source</a:t>
            </a:r>
            <a:endParaRPr lang="en-US" dirty="0"/>
          </a:p>
        </p:txBody>
      </p:sp>
      <p:cxnSp>
        <p:nvCxnSpPr>
          <p:cNvPr id="17" name="Straight Connector 16"/>
          <p:cNvCxnSpPr/>
          <p:nvPr userDrawn="1"/>
        </p:nvCxnSpPr>
        <p:spPr>
          <a:xfrm>
            <a:off x="1" y="1282700"/>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54260036"/>
      </p:ext>
    </p:extLst>
  </p:cSld>
  <p:clrMapOvr>
    <a:masterClrMapping/>
  </p:clrMapOvr>
  <p:transition xmlns:p14="http://schemas.microsoft.com/office/powerpoint/2010/main" spd="slow"/>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aphic 1 Line Title">
    <p:spTree>
      <p:nvGrpSpPr>
        <p:cNvPr id="1" name=""/>
        <p:cNvGrpSpPr/>
        <p:nvPr/>
      </p:nvGrpSpPr>
      <p:grpSpPr>
        <a:xfrm>
          <a:off x="0" y="0"/>
          <a:ext cx="0" cy="0"/>
          <a:chOff x="0" y="0"/>
          <a:chExt cx="0" cy="0"/>
        </a:xfrm>
      </p:grpSpPr>
      <p:pic>
        <p:nvPicPr>
          <p:cNvPr id="8" name="Picture 7"/>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57371" cy="1280160"/>
          </a:xfrm>
          <a:prstGeom prst="rect">
            <a:avLst/>
          </a:prstGeom>
        </p:spPr>
      </p:pic>
      <p:sp>
        <p:nvSpPr>
          <p:cNvPr id="5" name="Content Placeholder 4"/>
          <p:cNvSpPr>
            <a:spLocks noGrp="1"/>
          </p:cNvSpPr>
          <p:nvPr>
            <p:ph sz="quarter" idx="13" hasCustomPrompt="1"/>
          </p:nvPr>
        </p:nvSpPr>
        <p:spPr>
          <a:xfrm>
            <a:off x="304801" y="6461760"/>
            <a:ext cx="7382254" cy="320040"/>
          </a:xfrm>
          <a:prstGeom prst="rect">
            <a:avLst/>
          </a:prstGeom>
        </p:spPr>
        <p:txBody>
          <a:bodyPr vert="horz" anchor="ctr"/>
          <a:lstStyle>
            <a:lvl1pPr marL="0" indent="0">
              <a:buNone/>
              <a:defRPr sz="1400" b="1">
                <a:solidFill>
                  <a:srgbClr val="285078"/>
                </a:solidFill>
                <a:latin typeface="Arial"/>
                <a:cs typeface="Arial"/>
              </a:defRPr>
            </a:lvl1pPr>
          </a:lstStyle>
          <a:p>
            <a:pPr lvl="0"/>
            <a:r>
              <a:rPr lang="en-US" dirty="0" smtClean="0"/>
              <a:t>Click to Add Source</a:t>
            </a:r>
            <a:endParaRPr lang="en-US" dirty="0"/>
          </a:p>
        </p:txBody>
      </p:sp>
      <p:sp>
        <p:nvSpPr>
          <p:cNvPr id="9" name="Text Placeholder 19"/>
          <p:cNvSpPr>
            <a:spLocks/>
          </p:cNvSpPr>
          <p:nvPr userDrawn="1"/>
        </p:nvSpPr>
        <p:spPr bwMode="invGray">
          <a:xfrm>
            <a:off x="0" y="-12701"/>
            <a:ext cx="9162288" cy="316990"/>
          </a:xfrm>
          <a:prstGeom prst="rect">
            <a:avLst/>
          </a:prstGeom>
          <a:solidFill>
            <a:srgbClr val="002B3E"/>
          </a:solidFill>
          <a:ln w="9525">
            <a:noFill/>
            <a:miter lim="800000"/>
            <a:headEnd/>
            <a:tailEnd/>
          </a:ln>
        </p:spPr>
        <p:txBody>
          <a:bodyPr anchor="ctr">
            <a:prstTxWarp prst="textNoShape">
              <a:avLst/>
            </a:prstTxWarp>
          </a:bodyPr>
          <a:lstStyle/>
          <a:p>
            <a:pPr marL="342900" indent="-342900" defTabSz="457200">
              <a:lnSpc>
                <a:spcPct val="60000"/>
              </a:lnSpc>
              <a:buClr>
                <a:srgbClr val="7592A4"/>
              </a:buClr>
              <a:buFont typeface="Arial" pitchFamily="-110" charset="0"/>
              <a:buNone/>
            </a:pPr>
            <a:endParaRPr lang="en-US" sz="1400" dirty="0">
              <a:solidFill>
                <a:schemeClr val="bg1"/>
              </a:solidFill>
              <a:latin typeface="Arial" pitchFamily="-110" charset="0"/>
              <a:ea typeface="ＭＳ Ｐゴシック" pitchFamily="-110" charset="-128"/>
              <a:cs typeface="ＭＳ Ｐゴシック" pitchFamily="-110" charset="-128"/>
            </a:endParaRPr>
          </a:p>
        </p:txBody>
      </p:sp>
      <p:sp>
        <p:nvSpPr>
          <p:cNvPr id="2" name="Title 1"/>
          <p:cNvSpPr>
            <a:spLocks noGrp="1"/>
          </p:cNvSpPr>
          <p:nvPr>
            <p:ph type="title" hasCustomPrompt="1"/>
          </p:nvPr>
        </p:nvSpPr>
        <p:spPr>
          <a:xfrm>
            <a:off x="323850" y="304800"/>
            <a:ext cx="8515350" cy="990600"/>
          </a:xfrm>
          <a:prstGeom prst="rect">
            <a:avLst/>
          </a:prstGeom>
        </p:spPr>
        <p:txBody>
          <a:bodyPr anchor="ctr" anchorCtr="0">
            <a:normAutofit/>
          </a:bodyPr>
          <a:lstStyle>
            <a:lvl1pPr>
              <a:defRPr sz="2800">
                <a:solidFill>
                  <a:schemeClr val="bg1"/>
                </a:solidFill>
              </a:defRPr>
            </a:lvl1pPr>
          </a:lstStyle>
          <a:p>
            <a:r>
              <a:rPr lang="en-US" dirty="0" smtClean="0"/>
              <a:t>Data/Image Slide One Line Title: click to add title</a:t>
            </a:r>
            <a:endParaRPr lang="en-US" dirty="0"/>
          </a:p>
        </p:txBody>
      </p:sp>
      <p:cxnSp>
        <p:nvCxnSpPr>
          <p:cNvPr id="10" name="Straight Connector 9"/>
          <p:cNvCxnSpPr/>
          <p:nvPr userDrawn="1"/>
        </p:nvCxnSpPr>
        <p:spPr>
          <a:xfrm>
            <a:off x="1" y="1282700"/>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xmlns:p14="http://schemas.microsoft.com/office/powerpoint/2010/main" spd="slow"/>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 name="Group 3"/>
          <p:cNvGrpSpPr/>
          <p:nvPr userDrawn="1"/>
        </p:nvGrpSpPr>
        <p:grpSpPr>
          <a:xfrm>
            <a:off x="7740233" y="6336972"/>
            <a:ext cx="1399539" cy="494594"/>
            <a:chOff x="7752933" y="6349672"/>
            <a:chExt cx="1399539" cy="494594"/>
          </a:xfrm>
        </p:grpSpPr>
        <p:sp>
          <p:nvSpPr>
            <p:cNvPr id="5" name="Rectangle 4"/>
            <p:cNvSpPr/>
            <p:nvPr/>
          </p:nvSpPr>
          <p:spPr>
            <a:xfrm>
              <a:off x="8006814" y="6349672"/>
              <a:ext cx="1136904" cy="304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smtClean="0">
                  <a:solidFill>
                    <a:srgbClr val="1B2328"/>
                  </a:solidFill>
                  <a:latin typeface="Myriad Pro"/>
                  <a:cs typeface="Myriad Pro"/>
                </a:rPr>
                <a:t>Hepatitis</a:t>
              </a:r>
              <a:endParaRPr lang="en-US" sz="1800" dirty="0">
                <a:solidFill>
                  <a:srgbClr val="1B2328"/>
                </a:solidFill>
                <a:latin typeface="Myriad Pro"/>
                <a:cs typeface="Myriad Pro"/>
              </a:endParaRPr>
            </a:p>
          </p:txBody>
        </p:sp>
        <p:sp>
          <p:nvSpPr>
            <p:cNvPr id="6" name="Rectangle 5"/>
            <p:cNvSpPr/>
            <p:nvPr/>
          </p:nvSpPr>
          <p:spPr>
            <a:xfrm>
              <a:off x="8115309" y="6539466"/>
              <a:ext cx="1037163" cy="304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dirty="0" smtClean="0">
                  <a:solidFill>
                    <a:srgbClr val="CE3729"/>
                  </a:solidFill>
                  <a:latin typeface="Myriad Pro"/>
                  <a:cs typeface="Myriad Pro"/>
                </a:rPr>
                <a:t>web study</a:t>
              </a:r>
              <a:endParaRPr lang="en-US" sz="1300" dirty="0">
                <a:solidFill>
                  <a:srgbClr val="CE3729"/>
                </a:solidFill>
                <a:latin typeface="Myriad Pro"/>
                <a:cs typeface="Myriad Pro"/>
              </a:endParaRPr>
            </a:p>
          </p:txBody>
        </p:sp>
        <p:grpSp>
          <p:nvGrpSpPr>
            <p:cNvPr id="7" name="Group 6"/>
            <p:cNvGrpSpPr/>
            <p:nvPr/>
          </p:nvGrpSpPr>
          <p:grpSpPr>
            <a:xfrm>
              <a:off x="7752933" y="6426246"/>
              <a:ext cx="354457" cy="350649"/>
              <a:chOff x="7752933" y="6426246"/>
              <a:chExt cx="354457" cy="350649"/>
            </a:xfrm>
          </p:grpSpPr>
          <p:sp>
            <p:nvSpPr>
              <p:cNvPr id="8" name="Dodecagon 7"/>
              <p:cNvSpPr>
                <a:spLocks noChangeAspect="1"/>
              </p:cNvSpPr>
              <p:nvPr/>
            </p:nvSpPr>
            <p:spPr>
              <a:xfrm>
                <a:off x="7921208" y="64262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Dodecagon 8"/>
              <p:cNvSpPr>
                <a:spLocks noChangeAspect="1"/>
              </p:cNvSpPr>
              <p:nvPr/>
            </p:nvSpPr>
            <p:spPr>
              <a:xfrm>
                <a:off x="7857708" y="64389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Dodecagon 9"/>
              <p:cNvSpPr>
                <a:spLocks noChangeAspect="1"/>
              </p:cNvSpPr>
              <p:nvPr/>
            </p:nvSpPr>
            <p:spPr>
              <a:xfrm>
                <a:off x="7978358" y="64389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Dodecagon 10"/>
              <p:cNvSpPr>
                <a:spLocks noChangeAspect="1"/>
              </p:cNvSpPr>
              <p:nvPr/>
            </p:nvSpPr>
            <p:spPr>
              <a:xfrm>
                <a:off x="8032333" y="64719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Dodecagon 11"/>
              <p:cNvSpPr>
                <a:spLocks noChangeAspect="1"/>
              </p:cNvSpPr>
              <p:nvPr/>
            </p:nvSpPr>
            <p:spPr>
              <a:xfrm>
                <a:off x="8068529" y="6525942"/>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Dodecagon 12"/>
              <p:cNvSpPr>
                <a:spLocks noChangeAspect="1"/>
              </p:cNvSpPr>
              <p:nvPr/>
            </p:nvSpPr>
            <p:spPr>
              <a:xfrm>
                <a:off x="8079958" y="65862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Dodecagon 13"/>
              <p:cNvSpPr>
                <a:spLocks noChangeAspect="1"/>
              </p:cNvSpPr>
              <p:nvPr/>
            </p:nvSpPr>
            <p:spPr>
              <a:xfrm>
                <a:off x="7806908" y="64738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Dodecagon 14"/>
              <p:cNvSpPr>
                <a:spLocks noChangeAspect="1"/>
              </p:cNvSpPr>
              <p:nvPr/>
            </p:nvSpPr>
            <p:spPr>
              <a:xfrm>
                <a:off x="8067258" y="66516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Dodecagon 15"/>
              <p:cNvSpPr>
                <a:spLocks noChangeAspect="1"/>
              </p:cNvSpPr>
              <p:nvPr/>
            </p:nvSpPr>
            <p:spPr>
              <a:xfrm>
                <a:off x="7768808" y="65278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Dodecagon 16"/>
              <p:cNvSpPr>
                <a:spLocks noChangeAspect="1"/>
              </p:cNvSpPr>
              <p:nvPr/>
            </p:nvSpPr>
            <p:spPr>
              <a:xfrm>
                <a:off x="8035508" y="67056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Dodecagon 17"/>
              <p:cNvSpPr>
                <a:spLocks noChangeAspect="1"/>
              </p:cNvSpPr>
              <p:nvPr/>
            </p:nvSpPr>
            <p:spPr>
              <a:xfrm>
                <a:off x="7981533" y="67386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Dodecagon 18"/>
              <p:cNvSpPr>
                <a:spLocks noChangeAspect="1"/>
              </p:cNvSpPr>
              <p:nvPr/>
            </p:nvSpPr>
            <p:spPr>
              <a:xfrm>
                <a:off x="7921208" y="6749463"/>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Dodecagon 19"/>
              <p:cNvSpPr>
                <a:spLocks noChangeAspect="1"/>
              </p:cNvSpPr>
              <p:nvPr/>
            </p:nvSpPr>
            <p:spPr>
              <a:xfrm>
                <a:off x="7857708" y="67405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Dodecagon 20"/>
              <p:cNvSpPr>
                <a:spLocks noChangeAspect="1"/>
              </p:cNvSpPr>
              <p:nvPr/>
            </p:nvSpPr>
            <p:spPr>
              <a:xfrm>
                <a:off x="7803733" y="6703104"/>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Dodecagon 21"/>
              <p:cNvSpPr>
                <a:spLocks noChangeAspect="1"/>
              </p:cNvSpPr>
              <p:nvPr/>
            </p:nvSpPr>
            <p:spPr>
              <a:xfrm>
                <a:off x="7752933" y="65913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Dodecagon 22"/>
              <p:cNvSpPr>
                <a:spLocks noChangeAspect="1"/>
              </p:cNvSpPr>
              <p:nvPr/>
            </p:nvSpPr>
            <p:spPr>
              <a:xfrm>
                <a:off x="7768808" y="664849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Dodecagon 23"/>
              <p:cNvSpPr>
                <a:spLocks noChangeAspect="1"/>
              </p:cNvSpPr>
              <p:nvPr/>
            </p:nvSpPr>
            <p:spPr>
              <a:xfrm>
                <a:off x="7886283" y="6581821"/>
                <a:ext cx="32004" cy="32004"/>
              </a:xfrm>
              <a:prstGeom prst="dodecagon">
                <a:avLst/>
              </a:prstGeom>
              <a:solidFill>
                <a:srgbClr val="CB3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Dodecagon 24"/>
              <p:cNvSpPr>
                <a:spLocks noChangeAspect="1"/>
              </p:cNvSpPr>
              <p:nvPr/>
            </p:nvSpPr>
            <p:spPr>
              <a:xfrm>
                <a:off x="7952958" y="6581821"/>
                <a:ext cx="32004" cy="32004"/>
              </a:xfrm>
              <a:prstGeom prst="dodecagon">
                <a:avLst/>
              </a:prstGeom>
              <a:solidFill>
                <a:srgbClr val="CB3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Oval 25"/>
              <p:cNvSpPr>
                <a:spLocks noChangeAspect="1"/>
              </p:cNvSpPr>
              <p:nvPr/>
            </p:nvSpPr>
            <p:spPr>
              <a:xfrm rot="2305559" flipH="1" flipV="1">
                <a:off x="7916243" y="6531622"/>
                <a:ext cx="32004" cy="32004"/>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Oval 26"/>
              <p:cNvSpPr>
                <a:spLocks noChangeAspect="1"/>
              </p:cNvSpPr>
              <p:nvPr/>
            </p:nvSpPr>
            <p:spPr>
              <a:xfrm rot="2305559" flipH="1" flipV="1">
                <a:off x="7919418" y="6635339"/>
                <a:ext cx="32004" cy="32004"/>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Oval 27"/>
              <p:cNvSpPr>
                <a:spLocks noChangeAspect="1"/>
              </p:cNvSpPr>
              <p:nvPr/>
            </p:nvSpPr>
            <p:spPr>
              <a:xfrm rot="2305559" flipH="1" flipV="1">
                <a:off x="7984834" y="6622301"/>
                <a:ext cx="27432" cy="27432"/>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Oval 28"/>
              <p:cNvSpPr>
                <a:spLocks noChangeAspect="1"/>
              </p:cNvSpPr>
              <p:nvPr/>
            </p:nvSpPr>
            <p:spPr>
              <a:xfrm rot="2305559" flipH="1" flipV="1">
                <a:off x="7861009" y="6628063"/>
                <a:ext cx="27432" cy="27432"/>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Oval 29"/>
              <p:cNvSpPr>
                <a:spLocks noChangeAspect="1"/>
              </p:cNvSpPr>
              <p:nvPr/>
            </p:nvSpPr>
            <p:spPr>
              <a:xfrm rot="2305559" flipH="1" flipV="1">
                <a:off x="7948196" y="66901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rot="2305559" flipH="1" flipV="1">
                <a:off x="7948196" y="66897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Oval 31"/>
              <p:cNvSpPr>
                <a:spLocks noChangeAspect="1"/>
              </p:cNvSpPr>
              <p:nvPr/>
            </p:nvSpPr>
            <p:spPr>
              <a:xfrm rot="2305559" flipH="1" flipV="1">
                <a:off x="7884228" y="6691174"/>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Oval 32"/>
              <p:cNvSpPr>
                <a:spLocks noChangeAspect="1"/>
              </p:cNvSpPr>
              <p:nvPr/>
            </p:nvSpPr>
            <p:spPr>
              <a:xfrm rot="2305559" flipH="1" flipV="1">
                <a:off x="7884228" y="6690827"/>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Oval 33"/>
              <p:cNvSpPr>
                <a:spLocks noChangeAspect="1"/>
              </p:cNvSpPr>
              <p:nvPr/>
            </p:nvSpPr>
            <p:spPr>
              <a:xfrm rot="2305559" flipH="1" flipV="1">
                <a:off x="7826609" y="6660480"/>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Oval 34"/>
              <p:cNvSpPr>
                <a:spLocks noChangeAspect="1"/>
              </p:cNvSpPr>
              <p:nvPr/>
            </p:nvSpPr>
            <p:spPr>
              <a:xfrm rot="2305559" flipH="1" flipV="1">
                <a:off x="7826609" y="6660133"/>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Oval 35"/>
              <p:cNvSpPr>
                <a:spLocks noChangeAspect="1"/>
              </p:cNvSpPr>
              <p:nvPr/>
            </p:nvSpPr>
            <p:spPr>
              <a:xfrm rot="2305559" flipH="1" flipV="1">
                <a:off x="7806844" y="6601211"/>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Oval 36"/>
              <p:cNvSpPr>
                <a:spLocks noChangeAspect="1"/>
              </p:cNvSpPr>
              <p:nvPr/>
            </p:nvSpPr>
            <p:spPr>
              <a:xfrm rot="2305559" flipH="1" flipV="1">
                <a:off x="7806844" y="6600864"/>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Oval 37"/>
              <p:cNvSpPr>
                <a:spLocks noChangeAspect="1"/>
              </p:cNvSpPr>
              <p:nvPr/>
            </p:nvSpPr>
            <p:spPr>
              <a:xfrm rot="2305559" flipH="1" flipV="1">
                <a:off x="7822719" y="6548292"/>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Oval 38"/>
              <p:cNvSpPr>
                <a:spLocks noChangeAspect="1"/>
              </p:cNvSpPr>
              <p:nvPr/>
            </p:nvSpPr>
            <p:spPr>
              <a:xfrm rot="2305559" flipH="1" flipV="1">
                <a:off x="7822719" y="6547945"/>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 name="Oval 39"/>
              <p:cNvSpPr>
                <a:spLocks noChangeAspect="1"/>
              </p:cNvSpPr>
              <p:nvPr/>
            </p:nvSpPr>
            <p:spPr>
              <a:xfrm rot="2305559" flipH="1" flipV="1">
                <a:off x="7859761" y="6504897"/>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 name="Oval 40"/>
              <p:cNvSpPr>
                <a:spLocks noChangeAspect="1"/>
              </p:cNvSpPr>
              <p:nvPr/>
            </p:nvSpPr>
            <p:spPr>
              <a:xfrm rot="2305559" flipH="1" flipV="1">
                <a:off x="7859761" y="6504550"/>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2" name="Oval 41"/>
              <p:cNvSpPr>
                <a:spLocks noChangeAspect="1"/>
              </p:cNvSpPr>
              <p:nvPr/>
            </p:nvSpPr>
            <p:spPr>
              <a:xfrm rot="2305559" flipH="1" flipV="1">
                <a:off x="7916446" y="64742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3" name="Oval 42"/>
              <p:cNvSpPr>
                <a:spLocks noChangeAspect="1"/>
              </p:cNvSpPr>
              <p:nvPr/>
            </p:nvSpPr>
            <p:spPr>
              <a:xfrm rot="2305559" flipH="1" flipV="1">
                <a:off x="7916446" y="64738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4" name="Oval 43"/>
              <p:cNvSpPr>
                <a:spLocks noChangeAspect="1"/>
              </p:cNvSpPr>
              <p:nvPr/>
            </p:nvSpPr>
            <p:spPr>
              <a:xfrm rot="2305559" flipH="1" flipV="1">
                <a:off x="7981597" y="6504909"/>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5" name="Oval 44"/>
              <p:cNvSpPr>
                <a:spLocks noChangeAspect="1"/>
              </p:cNvSpPr>
              <p:nvPr/>
            </p:nvSpPr>
            <p:spPr>
              <a:xfrm rot="2305559" flipH="1" flipV="1">
                <a:off x="7981597" y="6504562"/>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6" name="Oval 45"/>
              <p:cNvSpPr>
                <a:spLocks noChangeAspect="1"/>
              </p:cNvSpPr>
              <p:nvPr/>
            </p:nvSpPr>
            <p:spPr>
              <a:xfrm rot="2305559" flipH="1" flipV="1">
                <a:off x="8007591" y="6551476"/>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7" name="Oval 46"/>
              <p:cNvSpPr>
                <a:spLocks noChangeAspect="1"/>
              </p:cNvSpPr>
              <p:nvPr/>
            </p:nvSpPr>
            <p:spPr>
              <a:xfrm rot="2305559" flipH="1" flipV="1">
                <a:off x="8007591" y="6551129"/>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 name="Oval 47"/>
              <p:cNvSpPr>
                <a:spLocks noChangeAspect="1"/>
              </p:cNvSpPr>
              <p:nvPr/>
            </p:nvSpPr>
            <p:spPr>
              <a:xfrm rot="2305559" flipH="1" flipV="1">
                <a:off x="8006870" y="66647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 name="Oval 48"/>
              <p:cNvSpPr>
                <a:spLocks noChangeAspect="1"/>
              </p:cNvSpPr>
              <p:nvPr/>
            </p:nvSpPr>
            <p:spPr>
              <a:xfrm rot="2305559" flipH="1" flipV="1">
                <a:off x="8006870" y="66643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0" name="Oval 49"/>
              <p:cNvSpPr>
                <a:spLocks noChangeAspect="1"/>
              </p:cNvSpPr>
              <p:nvPr/>
            </p:nvSpPr>
            <p:spPr>
              <a:xfrm rot="2305559" flipH="1" flipV="1">
                <a:off x="8030746" y="6610743"/>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 name="Oval 50"/>
              <p:cNvSpPr>
                <a:spLocks noChangeAspect="1"/>
              </p:cNvSpPr>
              <p:nvPr/>
            </p:nvSpPr>
            <p:spPr>
              <a:xfrm rot="2305559" flipH="1" flipV="1">
                <a:off x="8030746" y="6610396"/>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spTree>
  </p:cSld>
  <p:clrMap bg1="lt1" tx1="dk1" bg2="lt2" tx2="dk2" accent1="accent1" accent2="accent2" accent3="accent3" accent4="accent4" accent5="accent5" accent6="accent6" hlink="hlink" folHlink="folHlink"/>
  <p:sldLayoutIdLst>
    <p:sldLayoutId id="2147483697" r:id="rId1"/>
    <p:sldLayoutId id="2147483663" r:id="rId2"/>
    <p:sldLayoutId id="2147483664" r:id="rId3"/>
    <p:sldLayoutId id="2147483686" r:id="rId4"/>
    <p:sldLayoutId id="2147483691" r:id="rId5"/>
    <p:sldLayoutId id="2147483695" r:id="rId6"/>
    <p:sldLayoutId id="2147483665" r:id="rId7"/>
    <p:sldLayoutId id="2147483689" r:id="rId8"/>
    <p:sldLayoutId id="2147483666" r:id="rId9"/>
    <p:sldLayoutId id="2147483668" r:id="rId10"/>
    <p:sldLayoutId id="2147483688" r:id="rId11"/>
    <p:sldLayoutId id="2147483687" r:id="rId12"/>
    <p:sldLayoutId id="2147483690" r:id="rId13"/>
  </p:sldLayoutIdLst>
  <p:transition xmlns:p14="http://schemas.microsoft.com/office/powerpoint/2010/main" spd="slow"/>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5.xml"/><Relationship Id="rId3" Type="http://schemas.openxmlformats.org/officeDocument/2006/relationships/chart" Target="../charts/chart2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6.xml"/><Relationship Id="rId3" Type="http://schemas.openxmlformats.org/officeDocument/2006/relationships/chart" Target="../charts/chart2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7.xml"/><Relationship Id="rId3" Type="http://schemas.openxmlformats.org/officeDocument/2006/relationships/chart" Target="../charts/chart2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http://www.hepatitisc.uw.edu" TargetMode="External"/><Relationship Id="rId3" Type="http://schemas.openxmlformats.org/officeDocument/2006/relationships/hyperlink" Target="http://depts.washington.edu/hepstudy/"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xml"/><Relationship Id="rId3" Type="http://schemas.openxmlformats.org/officeDocument/2006/relationships/chart" Target="../charts/char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 Id="rId3" Type="http://schemas.openxmlformats.org/officeDocument/2006/relationships/chart" Target="../charts/char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 Id="rId3" Type="http://schemas.openxmlformats.org/officeDocument/2006/relationships/chart" Target="../charts/char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 Id="rId3" Type="http://schemas.openxmlformats.org/officeDocument/2006/relationships/chart" Target="../charts/char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 Id="rId3" Type="http://schemas.openxmlformats.org/officeDocument/2006/relationships/chart" Target="../charts/char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 Id="rId3" Type="http://schemas.openxmlformats.org/officeDocument/2006/relationships/chart" Target="../charts/char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 Id="rId3" Type="http://schemas.openxmlformats.org/officeDocument/2006/relationships/chart" Target="../charts/char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 Id="rId3" Type="http://schemas.openxmlformats.org/officeDocument/2006/relationships/chart" Target="../charts/char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2.xml"/><Relationship Id="rId3" Type="http://schemas.openxmlformats.org/officeDocument/2006/relationships/chart" Target="../charts/chart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3.xml"/><Relationship Id="rId3" Type="http://schemas.openxmlformats.org/officeDocument/2006/relationships/chart" Target="../charts/char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chart" Target="../charts/chart1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chart" Target="../charts/char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chart" Target="../charts/char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chart" Target="../charts/chart1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5.xml"/><Relationship Id="rId3" Type="http://schemas.openxmlformats.org/officeDocument/2006/relationships/chart" Target="../charts/chart1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7.xml"/><Relationship Id="rId3" Type="http://schemas.openxmlformats.org/officeDocument/2006/relationships/chart" Target="../charts/chart1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8.xml"/><Relationship Id="rId3" Type="http://schemas.openxmlformats.org/officeDocument/2006/relationships/chart" Target="../charts/chart1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9.xml"/><Relationship Id="rId3" Type="http://schemas.openxmlformats.org/officeDocument/2006/relationships/chart" Target="../charts/chart18.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0.xml"/><Relationship Id="rId3" Type="http://schemas.openxmlformats.org/officeDocument/2006/relationships/chart" Target="../charts/chart19.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1.xml"/><Relationship Id="rId3" Type="http://schemas.openxmlformats.org/officeDocument/2006/relationships/chart" Target="../charts/chart20.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2.xml"/><Relationship Id="rId3" Type="http://schemas.openxmlformats.org/officeDocument/2006/relationships/chart" Target="../charts/chart2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3.xml"/><Relationship Id="rId3" Type="http://schemas.openxmlformats.org/officeDocument/2006/relationships/chart" Target="../charts/chart2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4.xml"/><Relationship Id="rId3" Type="http://schemas.openxmlformats.org/officeDocument/2006/relationships/chart" Target="../charts/chart2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a:bodyPr>
          <a:lstStyle/>
          <a:p>
            <a:r>
              <a:rPr lang="en-US" dirty="0" smtClean="0"/>
              <a:t>Daclatasvir (</a:t>
            </a:r>
            <a:r>
              <a:rPr lang="en-US" i="1" dirty="0" smtClean="0"/>
              <a:t>Daklinza</a:t>
            </a:r>
            <a:r>
              <a:rPr lang="en-US" dirty="0" smtClean="0"/>
              <a:t>)</a:t>
            </a:r>
            <a:endParaRPr lang="en-US" dirty="0"/>
          </a:p>
        </p:txBody>
      </p:sp>
      <p:sp>
        <p:nvSpPr>
          <p:cNvPr id="3" name="Text Placeholder 2"/>
          <p:cNvSpPr>
            <a:spLocks noGrp="1"/>
          </p:cNvSpPr>
          <p:nvPr>
            <p:ph type="body" sz="quarter" idx="10"/>
          </p:nvPr>
        </p:nvSpPr>
        <p:spPr/>
        <p:txBody>
          <a:bodyPr/>
          <a:lstStyle/>
          <a:p>
            <a:r>
              <a:rPr lang="en-US" dirty="0"/>
              <a:t>Prepared by: </a:t>
            </a:r>
            <a:r>
              <a:rPr lang="en-US" dirty="0" smtClean="0"/>
              <a:t>H. Nina Kim, MD MSc and David Spach, MD</a:t>
            </a:r>
          </a:p>
          <a:p>
            <a:r>
              <a:rPr lang="en-US" dirty="0" smtClean="0">
                <a:cs typeface="Arial"/>
              </a:rPr>
              <a:t>Last </a:t>
            </a:r>
            <a:r>
              <a:rPr lang="en-US" dirty="0">
                <a:cs typeface="Arial"/>
              </a:rPr>
              <a:t>Updated: </a:t>
            </a:r>
            <a:r>
              <a:rPr lang="en-US" dirty="0" smtClean="0">
                <a:cs typeface="Arial"/>
              </a:rPr>
              <a:t>March 10, 2017</a:t>
            </a:r>
            <a:endParaRPr lang="en-US" dirty="0"/>
          </a:p>
        </p:txBody>
      </p:sp>
    </p:spTree>
    <p:extLst>
      <p:ext uri="{BB962C8B-B14F-4D97-AF65-F5344CB8AC3E}">
        <p14:creationId xmlns:p14="http://schemas.microsoft.com/office/powerpoint/2010/main" val="12892100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endParaRPr lang="en-US" dirty="0"/>
          </a:p>
        </p:txBody>
      </p:sp>
      <p:sp>
        <p:nvSpPr>
          <p:cNvPr id="5" name="Content Placeholder 3"/>
          <p:cNvSpPr txBox="1">
            <a:spLocks/>
          </p:cNvSpPr>
          <p:nvPr/>
        </p:nvSpPr>
        <p:spPr>
          <a:xfrm>
            <a:off x="139700" y="1153160"/>
            <a:ext cx="8851900" cy="5074920"/>
          </a:xfrm>
          <a:prstGeom prst="rect">
            <a:avLst/>
          </a:prstGeom>
          <a:solidFill>
            <a:schemeClr val="tx1">
              <a:alpha val="18000"/>
            </a:schemeClr>
          </a:solidFill>
          <a:ln>
            <a:solidFill>
              <a:schemeClr val="bg1"/>
            </a:solidFill>
          </a:ln>
          <a:effectLst/>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56032" indent="-256032">
              <a:lnSpc>
                <a:spcPts val="2600"/>
              </a:lnSpc>
              <a:spcBef>
                <a:spcPts val="1200"/>
              </a:spcBef>
              <a:buClr>
                <a:schemeClr val="bg1">
                  <a:lumMod val="75000"/>
                </a:schemeClr>
              </a:buClr>
            </a:pPr>
            <a:r>
              <a:rPr lang="en-US" sz="2000" dirty="0" smtClean="0">
                <a:solidFill>
                  <a:schemeClr val="accent5">
                    <a:lumMod val="20000"/>
                    <a:lumOff val="80000"/>
                  </a:schemeClr>
                </a:solidFill>
              </a:rPr>
              <a:t>Phase 2 Trial of Treatment-Naïve or Experienced GT 1,2,3</a:t>
            </a:r>
            <a:br>
              <a:rPr lang="en-US" sz="2000" dirty="0" smtClean="0">
                <a:solidFill>
                  <a:schemeClr val="accent5">
                    <a:lumMod val="20000"/>
                    <a:lumOff val="80000"/>
                  </a:schemeClr>
                </a:solidFill>
              </a:rPr>
            </a:br>
            <a:r>
              <a:rPr lang="en-US" sz="2000" dirty="0" smtClean="0">
                <a:solidFill>
                  <a:schemeClr val="bg1"/>
                </a:solidFill>
              </a:rPr>
              <a:t>- </a:t>
            </a:r>
            <a:r>
              <a:rPr lang="en-US" sz="2000" b="1" dirty="0" smtClean="0">
                <a:solidFill>
                  <a:srgbClr val="FFFFFF"/>
                </a:solidFill>
              </a:rPr>
              <a:t>AI444040:  </a:t>
            </a:r>
            <a:r>
              <a:rPr lang="en-US" sz="2000" dirty="0" smtClean="0">
                <a:solidFill>
                  <a:schemeClr val="bg1"/>
                </a:solidFill>
              </a:rPr>
              <a:t>Daclatasvir + </a:t>
            </a:r>
            <a:r>
              <a:rPr lang="en-US" sz="2000" dirty="0">
                <a:solidFill>
                  <a:schemeClr val="bg1"/>
                </a:solidFill>
              </a:rPr>
              <a:t>S</a:t>
            </a:r>
            <a:r>
              <a:rPr lang="en-US" sz="2000" dirty="0" smtClean="0">
                <a:solidFill>
                  <a:schemeClr val="bg1"/>
                </a:solidFill>
              </a:rPr>
              <a:t>ofosbuvir +/- Ribavirin</a:t>
            </a:r>
            <a:endParaRPr lang="en-US" sz="2000" dirty="0">
              <a:solidFill>
                <a:schemeClr val="bg1"/>
              </a:solidFill>
            </a:endParaRPr>
          </a:p>
          <a:p>
            <a:pPr marL="256032" indent="-256032">
              <a:lnSpc>
                <a:spcPts val="2600"/>
              </a:lnSpc>
              <a:spcBef>
                <a:spcPts val="1200"/>
              </a:spcBef>
              <a:buClr>
                <a:schemeClr val="bg1">
                  <a:lumMod val="75000"/>
                </a:schemeClr>
              </a:buClr>
            </a:pPr>
            <a:r>
              <a:rPr lang="en-US" sz="2000" dirty="0" smtClean="0">
                <a:solidFill>
                  <a:schemeClr val="accent5">
                    <a:lumMod val="20000"/>
                    <a:lumOff val="80000"/>
                  </a:schemeClr>
                </a:solidFill>
              </a:rPr>
              <a:t>Phase </a:t>
            </a:r>
            <a:r>
              <a:rPr lang="en-US" sz="2000" dirty="0">
                <a:solidFill>
                  <a:schemeClr val="accent5">
                    <a:lumMod val="20000"/>
                    <a:lumOff val="80000"/>
                  </a:schemeClr>
                </a:solidFill>
              </a:rPr>
              <a:t>3 Trial in Treatment-Naïve or Experienced GT </a:t>
            </a:r>
            <a:r>
              <a:rPr lang="en-US" sz="2000" dirty="0" smtClean="0">
                <a:solidFill>
                  <a:schemeClr val="accent5">
                    <a:lumMod val="20000"/>
                    <a:lumOff val="80000"/>
                  </a:schemeClr>
                </a:solidFill>
              </a:rPr>
              <a:t>1 without cirrhosis</a:t>
            </a:r>
            <a:r>
              <a:rPr lang="en-US" sz="2000" dirty="0">
                <a:solidFill>
                  <a:schemeClr val="accent5">
                    <a:lumMod val="20000"/>
                    <a:lumOff val="80000"/>
                  </a:schemeClr>
                </a:solidFill>
              </a:rPr>
              <a:t/>
            </a:r>
            <a:br>
              <a:rPr lang="en-US" sz="2000" dirty="0">
                <a:solidFill>
                  <a:schemeClr val="accent5">
                    <a:lumMod val="20000"/>
                    <a:lumOff val="80000"/>
                  </a:schemeClr>
                </a:solidFill>
              </a:rPr>
            </a:br>
            <a:r>
              <a:rPr lang="en-US" sz="2000" dirty="0">
                <a:solidFill>
                  <a:schemeClr val="bg1"/>
                </a:solidFill>
              </a:rPr>
              <a:t>- </a:t>
            </a:r>
            <a:r>
              <a:rPr lang="en-US" sz="2000" b="1" dirty="0">
                <a:solidFill>
                  <a:srgbClr val="FFFFFF"/>
                </a:solidFill>
              </a:rPr>
              <a:t>UNITY</a:t>
            </a:r>
            <a:r>
              <a:rPr lang="en-US" sz="2000" b="1" dirty="0" smtClean="0">
                <a:solidFill>
                  <a:srgbClr val="FFFFFF"/>
                </a:solidFill>
              </a:rPr>
              <a:t>-1: </a:t>
            </a:r>
            <a:r>
              <a:rPr lang="en-US" sz="2000" dirty="0" smtClean="0">
                <a:solidFill>
                  <a:schemeClr val="bg1"/>
                </a:solidFill>
              </a:rPr>
              <a:t> Daclatasvir </a:t>
            </a:r>
            <a:r>
              <a:rPr lang="en-US" sz="2000" dirty="0">
                <a:solidFill>
                  <a:schemeClr val="bg1"/>
                </a:solidFill>
              </a:rPr>
              <a:t>+ A</a:t>
            </a:r>
            <a:r>
              <a:rPr lang="en-US" sz="2000" dirty="0" smtClean="0">
                <a:solidFill>
                  <a:schemeClr val="bg1"/>
                </a:solidFill>
              </a:rPr>
              <a:t>sunaprevir </a:t>
            </a:r>
            <a:r>
              <a:rPr lang="en-US" sz="2000" dirty="0">
                <a:solidFill>
                  <a:schemeClr val="bg1"/>
                </a:solidFill>
              </a:rPr>
              <a:t>+ B</a:t>
            </a:r>
            <a:r>
              <a:rPr lang="en-US" sz="2000" dirty="0" smtClean="0">
                <a:solidFill>
                  <a:schemeClr val="bg1"/>
                </a:solidFill>
              </a:rPr>
              <a:t>eclabuvir</a:t>
            </a:r>
          </a:p>
          <a:p>
            <a:pPr marL="256032" indent="-256032">
              <a:lnSpc>
                <a:spcPts val="2600"/>
              </a:lnSpc>
              <a:spcBef>
                <a:spcPts val="1200"/>
              </a:spcBef>
              <a:buClr>
                <a:schemeClr val="bg1">
                  <a:lumMod val="75000"/>
                </a:schemeClr>
              </a:buClr>
            </a:pPr>
            <a:r>
              <a:rPr lang="en-US" sz="2000" dirty="0" smtClean="0">
                <a:solidFill>
                  <a:schemeClr val="accent5">
                    <a:lumMod val="20000"/>
                    <a:lumOff val="80000"/>
                  </a:schemeClr>
                </a:solidFill>
              </a:rPr>
              <a:t>Phase </a:t>
            </a:r>
            <a:r>
              <a:rPr lang="en-US" sz="2000" dirty="0">
                <a:solidFill>
                  <a:schemeClr val="accent5">
                    <a:lumMod val="20000"/>
                    <a:lumOff val="80000"/>
                  </a:schemeClr>
                </a:solidFill>
              </a:rPr>
              <a:t>3 </a:t>
            </a:r>
            <a:r>
              <a:rPr lang="en-US" sz="2000" dirty="0" smtClean="0">
                <a:solidFill>
                  <a:schemeClr val="accent5">
                    <a:lumMod val="20000"/>
                    <a:lumOff val="80000"/>
                  </a:schemeClr>
                </a:solidFill>
              </a:rPr>
              <a:t>Trial </a:t>
            </a:r>
            <a:r>
              <a:rPr lang="en-US" sz="2000" dirty="0">
                <a:solidFill>
                  <a:schemeClr val="accent5">
                    <a:lumMod val="20000"/>
                    <a:lumOff val="80000"/>
                  </a:schemeClr>
                </a:solidFill>
              </a:rPr>
              <a:t>in </a:t>
            </a:r>
            <a:r>
              <a:rPr lang="en-US" sz="2000" dirty="0" smtClean="0">
                <a:solidFill>
                  <a:schemeClr val="accent5">
                    <a:lumMod val="20000"/>
                    <a:lumOff val="80000"/>
                  </a:schemeClr>
                </a:solidFill>
              </a:rPr>
              <a:t>Treatment-Naïve or Experienced GT 1 cirrhotics</a:t>
            </a:r>
            <a:r>
              <a:rPr lang="en-US" sz="2000" dirty="0">
                <a:solidFill>
                  <a:schemeClr val="accent5">
                    <a:lumMod val="20000"/>
                    <a:lumOff val="80000"/>
                  </a:schemeClr>
                </a:solidFill>
              </a:rPr>
              <a:t/>
            </a:r>
            <a:br>
              <a:rPr lang="en-US" sz="2000" dirty="0">
                <a:solidFill>
                  <a:schemeClr val="accent5">
                    <a:lumMod val="20000"/>
                    <a:lumOff val="80000"/>
                  </a:schemeClr>
                </a:solidFill>
              </a:rPr>
            </a:br>
            <a:r>
              <a:rPr lang="en-US" sz="2000" dirty="0" smtClean="0">
                <a:solidFill>
                  <a:schemeClr val="bg1"/>
                </a:solidFill>
              </a:rPr>
              <a:t>- </a:t>
            </a:r>
            <a:r>
              <a:rPr lang="en-US" sz="2000" b="1" dirty="0" smtClean="0">
                <a:solidFill>
                  <a:srgbClr val="FFFFFF"/>
                </a:solidFill>
              </a:rPr>
              <a:t>UNITY-2: </a:t>
            </a:r>
            <a:r>
              <a:rPr lang="en-US" sz="2000" dirty="0">
                <a:solidFill>
                  <a:schemeClr val="bg1"/>
                </a:solidFill>
              </a:rPr>
              <a:t> </a:t>
            </a:r>
            <a:r>
              <a:rPr lang="en-US" sz="2000" dirty="0" smtClean="0">
                <a:solidFill>
                  <a:schemeClr val="bg1"/>
                </a:solidFill>
              </a:rPr>
              <a:t>Daclatasvir + </a:t>
            </a:r>
            <a:r>
              <a:rPr lang="en-US" sz="2000" dirty="0">
                <a:solidFill>
                  <a:schemeClr val="bg1"/>
                </a:solidFill>
              </a:rPr>
              <a:t>A</a:t>
            </a:r>
            <a:r>
              <a:rPr lang="en-US" sz="2000" dirty="0" smtClean="0">
                <a:solidFill>
                  <a:schemeClr val="bg1"/>
                </a:solidFill>
              </a:rPr>
              <a:t>sunaprevir + </a:t>
            </a:r>
            <a:r>
              <a:rPr lang="en-US" sz="2000" dirty="0">
                <a:solidFill>
                  <a:schemeClr val="bg1"/>
                </a:solidFill>
              </a:rPr>
              <a:t>B</a:t>
            </a:r>
            <a:r>
              <a:rPr lang="en-US" sz="2000" dirty="0" smtClean="0">
                <a:solidFill>
                  <a:schemeClr val="bg1"/>
                </a:solidFill>
              </a:rPr>
              <a:t>eclabuvir +/- Ribavirin</a:t>
            </a:r>
          </a:p>
          <a:p>
            <a:pPr marL="256032" indent="-256032">
              <a:lnSpc>
                <a:spcPts val="2600"/>
              </a:lnSpc>
              <a:spcBef>
                <a:spcPts val="1200"/>
              </a:spcBef>
              <a:buClr>
                <a:schemeClr val="bg1">
                  <a:lumMod val="75000"/>
                </a:schemeClr>
              </a:buClr>
            </a:pPr>
            <a:r>
              <a:rPr lang="en-US" sz="2000" dirty="0">
                <a:solidFill>
                  <a:schemeClr val="accent5">
                    <a:lumMod val="20000"/>
                    <a:lumOff val="80000"/>
                  </a:schemeClr>
                </a:solidFill>
              </a:rPr>
              <a:t>Phase 3 Trial in Treatment-Naïve or </a:t>
            </a:r>
            <a:r>
              <a:rPr lang="en-US" sz="2000" dirty="0" smtClean="0">
                <a:solidFill>
                  <a:schemeClr val="accent5">
                    <a:lumMod val="20000"/>
                    <a:lumOff val="80000"/>
                  </a:schemeClr>
                </a:solidFill>
              </a:rPr>
              <a:t>Experienced </a:t>
            </a:r>
            <a:r>
              <a:rPr lang="en-US" sz="2000" dirty="0">
                <a:solidFill>
                  <a:schemeClr val="accent5">
                    <a:lumMod val="20000"/>
                    <a:lumOff val="80000"/>
                  </a:schemeClr>
                </a:solidFill>
              </a:rPr>
              <a:t>GT </a:t>
            </a:r>
            <a:r>
              <a:rPr lang="en-US" sz="2000" dirty="0" smtClean="0">
                <a:solidFill>
                  <a:schemeClr val="accent5">
                    <a:lumMod val="20000"/>
                    <a:lumOff val="80000"/>
                  </a:schemeClr>
                </a:solidFill>
              </a:rPr>
              <a:t>1B</a:t>
            </a:r>
            <a:r>
              <a:rPr lang="en-US" sz="2000" dirty="0">
                <a:solidFill>
                  <a:schemeClr val="accent5">
                    <a:lumMod val="20000"/>
                    <a:lumOff val="80000"/>
                  </a:schemeClr>
                </a:solidFill>
              </a:rPr>
              <a:t/>
            </a:r>
            <a:br>
              <a:rPr lang="en-US" sz="2000" dirty="0">
                <a:solidFill>
                  <a:schemeClr val="accent5">
                    <a:lumMod val="20000"/>
                    <a:lumOff val="80000"/>
                  </a:schemeClr>
                </a:solidFill>
              </a:rPr>
            </a:br>
            <a:r>
              <a:rPr lang="en-US" sz="2000" dirty="0">
                <a:solidFill>
                  <a:schemeClr val="bg1"/>
                </a:solidFill>
              </a:rPr>
              <a:t>- </a:t>
            </a:r>
            <a:r>
              <a:rPr lang="en-US" sz="2000" b="1" dirty="0">
                <a:solidFill>
                  <a:srgbClr val="FFFFFF"/>
                </a:solidFill>
              </a:rPr>
              <a:t>HALLMARK-DUAL: </a:t>
            </a:r>
            <a:r>
              <a:rPr lang="en-US" sz="2000" b="1" dirty="0" smtClean="0">
                <a:solidFill>
                  <a:srgbClr val="FFFFFF"/>
                </a:solidFill>
              </a:rPr>
              <a:t> </a:t>
            </a:r>
            <a:r>
              <a:rPr lang="en-US" sz="2000" dirty="0" smtClean="0">
                <a:solidFill>
                  <a:schemeClr val="bg1"/>
                </a:solidFill>
              </a:rPr>
              <a:t>Daclatasvir </a:t>
            </a:r>
            <a:r>
              <a:rPr lang="en-US" sz="2000" dirty="0">
                <a:solidFill>
                  <a:schemeClr val="bg1"/>
                </a:solidFill>
              </a:rPr>
              <a:t>+ </a:t>
            </a:r>
            <a:r>
              <a:rPr lang="en-US" sz="2000" dirty="0" smtClean="0">
                <a:solidFill>
                  <a:schemeClr val="bg1"/>
                </a:solidFill>
              </a:rPr>
              <a:t>Asunaprevir</a:t>
            </a:r>
          </a:p>
          <a:p>
            <a:pPr marL="256032" indent="-256032">
              <a:lnSpc>
                <a:spcPts val="2600"/>
              </a:lnSpc>
              <a:spcBef>
                <a:spcPts val="1200"/>
              </a:spcBef>
              <a:buClr>
                <a:schemeClr val="bg1">
                  <a:lumMod val="75000"/>
                </a:schemeClr>
              </a:buClr>
            </a:pPr>
            <a:r>
              <a:rPr lang="en-US" sz="2000" dirty="0">
                <a:solidFill>
                  <a:schemeClr val="accent5">
                    <a:lumMod val="20000"/>
                    <a:lumOff val="80000"/>
                  </a:schemeClr>
                </a:solidFill>
              </a:rPr>
              <a:t>Phase 3 Trial in Treatment-Naïve and Experienced GT 1-4 and HIV </a:t>
            </a:r>
            <a:br>
              <a:rPr lang="en-US" sz="2000" dirty="0">
                <a:solidFill>
                  <a:schemeClr val="accent5">
                    <a:lumMod val="20000"/>
                    <a:lumOff val="80000"/>
                  </a:schemeClr>
                </a:solidFill>
              </a:rPr>
            </a:br>
            <a:r>
              <a:rPr lang="en-US" sz="2000" dirty="0">
                <a:solidFill>
                  <a:schemeClr val="bg1"/>
                </a:solidFill>
              </a:rPr>
              <a:t>- </a:t>
            </a:r>
            <a:r>
              <a:rPr lang="en-US" sz="2000" b="1" dirty="0">
                <a:solidFill>
                  <a:srgbClr val="FFFFFF"/>
                </a:solidFill>
              </a:rPr>
              <a:t>ALLY-2:  </a:t>
            </a:r>
            <a:r>
              <a:rPr lang="en-US" sz="2000" dirty="0">
                <a:solidFill>
                  <a:schemeClr val="bg1"/>
                </a:solidFill>
              </a:rPr>
              <a:t>Daclatasvir + </a:t>
            </a:r>
            <a:r>
              <a:rPr lang="en-US" sz="2000" dirty="0" smtClean="0">
                <a:solidFill>
                  <a:schemeClr val="bg1"/>
                </a:solidFill>
              </a:rPr>
              <a:t>Sofosbuvir</a:t>
            </a:r>
          </a:p>
          <a:p>
            <a:pPr marL="256032" indent="-256032">
              <a:lnSpc>
                <a:spcPts val="2600"/>
              </a:lnSpc>
              <a:spcBef>
                <a:spcPts val="1200"/>
              </a:spcBef>
              <a:buClr>
                <a:schemeClr val="bg1">
                  <a:lumMod val="75000"/>
                </a:schemeClr>
              </a:buClr>
            </a:pPr>
            <a:r>
              <a:rPr lang="en-US" sz="2000" dirty="0">
                <a:solidFill>
                  <a:schemeClr val="accent5">
                    <a:lumMod val="20000"/>
                    <a:lumOff val="80000"/>
                  </a:schemeClr>
                </a:solidFill>
              </a:rPr>
              <a:t>Phase 3 Trial in </a:t>
            </a:r>
            <a:r>
              <a:rPr lang="en-US" sz="2000" dirty="0" smtClean="0">
                <a:solidFill>
                  <a:schemeClr val="accent5">
                    <a:lumMod val="20000"/>
                    <a:lumOff val="80000"/>
                  </a:schemeClr>
                </a:solidFill>
              </a:rPr>
              <a:t>Advanced Cirrhosis and Post-</a:t>
            </a:r>
            <a:r>
              <a:rPr lang="en-US" sz="2000" smtClean="0">
                <a:solidFill>
                  <a:schemeClr val="accent5">
                    <a:lumMod val="20000"/>
                    <a:lumOff val="80000"/>
                  </a:schemeClr>
                </a:solidFill>
              </a:rPr>
              <a:t>Liver Transplant GT 1-6 </a:t>
            </a:r>
            <a:r>
              <a:rPr lang="en-US" sz="2000" dirty="0" smtClean="0">
                <a:solidFill>
                  <a:schemeClr val="accent5">
                    <a:lumMod val="20000"/>
                    <a:lumOff val="80000"/>
                  </a:schemeClr>
                </a:solidFill>
              </a:rPr>
              <a:t/>
            </a:r>
            <a:br>
              <a:rPr lang="en-US" sz="2000" dirty="0" smtClean="0">
                <a:solidFill>
                  <a:schemeClr val="accent5">
                    <a:lumMod val="20000"/>
                    <a:lumOff val="80000"/>
                  </a:schemeClr>
                </a:solidFill>
              </a:rPr>
            </a:br>
            <a:r>
              <a:rPr lang="en-US" sz="2000" dirty="0" smtClean="0">
                <a:solidFill>
                  <a:schemeClr val="bg1"/>
                </a:solidFill>
              </a:rPr>
              <a:t>- </a:t>
            </a:r>
            <a:r>
              <a:rPr lang="en-US" sz="2000" b="1" dirty="0">
                <a:solidFill>
                  <a:srgbClr val="FFFFFF"/>
                </a:solidFill>
              </a:rPr>
              <a:t>ALLY</a:t>
            </a:r>
            <a:r>
              <a:rPr lang="en-US" sz="2000" b="1" dirty="0" smtClean="0">
                <a:solidFill>
                  <a:srgbClr val="FFFFFF"/>
                </a:solidFill>
              </a:rPr>
              <a:t>-1:  </a:t>
            </a:r>
            <a:r>
              <a:rPr lang="en-US" sz="2000" dirty="0">
                <a:solidFill>
                  <a:schemeClr val="bg1"/>
                </a:solidFill>
              </a:rPr>
              <a:t>Daclatasvir + </a:t>
            </a:r>
            <a:r>
              <a:rPr lang="en-US" sz="2000" dirty="0" smtClean="0">
                <a:solidFill>
                  <a:schemeClr val="bg1"/>
                </a:solidFill>
              </a:rPr>
              <a:t>Sofosbuvir + Ribavirin</a:t>
            </a:r>
            <a:endParaRPr lang="en-US" sz="2000" dirty="0">
              <a:solidFill>
                <a:schemeClr val="bg1"/>
              </a:solidFill>
            </a:endParaRPr>
          </a:p>
          <a:p>
            <a:pPr marL="256032" indent="-256032">
              <a:lnSpc>
                <a:spcPts val="2600"/>
              </a:lnSpc>
              <a:spcBef>
                <a:spcPts val="1200"/>
              </a:spcBef>
              <a:buClr>
                <a:schemeClr val="bg1">
                  <a:lumMod val="75000"/>
                </a:schemeClr>
              </a:buClr>
            </a:pPr>
            <a:endParaRPr lang="en-US" sz="2000" dirty="0">
              <a:solidFill>
                <a:schemeClr val="bg1"/>
              </a:solidFill>
            </a:endParaRPr>
          </a:p>
          <a:p>
            <a:pPr marL="0" indent="0">
              <a:lnSpc>
                <a:spcPts val="2600"/>
              </a:lnSpc>
              <a:spcBef>
                <a:spcPts val="1200"/>
              </a:spcBef>
              <a:buClr>
                <a:schemeClr val="bg1">
                  <a:lumMod val="75000"/>
                </a:schemeClr>
              </a:buClr>
              <a:buNone/>
            </a:pPr>
            <a:endParaRPr lang="en-US" sz="2000" dirty="0">
              <a:solidFill>
                <a:schemeClr val="bg1"/>
              </a:solidFill>
            </a:endParaRPr>
          </a:p>
        </p:txBody>
      </p:sp>
      <p:sp>
        <p:nvSpPr>
          <p:cNvPr id="6" name="Title 1"/>
          <p:cNvSpPr txBox="1">
            <a:spLocks/>
          </p:cNvSpPr>
          <p:nvPr/>
        </p:nvSpPr>
        <p:spPr>
          <a:xfrm>
            <a:off x="0" y="-9"/>
            <a:ext cx="9162288" cy="999727"/>
          </a:xfrm>
          <a:prstGeom prst="rect">
            <a:avLst/>
          </a:prstGeom>
          <a:solidFill>
            <a:srgbClr val="043346"/>
          </a:solidFill>
          <a:ln>
            <a:noFill/>
          </a:ln>
        </p:spPr>
        <p:txBody>
          <a:bodyPr tIns="0" anchor="ctr">
            <a:normAutofit/>
          </a:bodyPr>
          <a:lstStyle/>
          <a:p>
            <a:pPr lvl="0" eaLnBrk="1" fontAlgn="auto" hangingPunct="1">
              <a:lnSpc>
                <a:spcPts val="3600"/>
              </a:lnSpc>
              <a:spcAft>
                <a:spcPts val="0"/>
              </a:spcAft>
              <a:defRPr/>
            </a:pPr>
            <a:r>
              <a:rPr kumimoji="0" lang="en-US" i="0" u="none" strike="noStrike" kern="1200" cap="none" spc="0" normalizeH="0" baseline="0" noProof="0" dirty="0" smtClean="0">
                <a:ln>
                  <a:noFill/>
                </a:ln>
                <a:solidFill>
                  <a:srgbClr val="FFFFFF"/>
                </a:solidFill>
                <a:effectLst/>
                <a:uLnTx/>
                <a:uFillTx/>
                <a:latin typeface="Arial"/>
                <a:ea typeface="+mj-ea"/>
                <a:cs typeface="Arial"/>
              </a:rPr>
              <a:t>   </a:t>
            </a:r>
            <a:r>
              <a:rPr lang="en-US" dirty="0" smtClean="0">
                <a:solidFill>
                  <a:srgbClr val="FFFFFF"/>
                </a:solidFill>
                <a:latin typeface="Arial"/>
                <a:cs typeface="Arial"/>
              </a:rPr>
              <a:t>Daclatasvir: </a:t>
            </a:r>
            <a:r>
              <a:rPr kumimoji="0" lang="en-US" i="0" u="none" strike="noStrike" kern="1200" cap="none" spc="0" normalizeH="0" baseline="0" noProof="0" dirty="0" smtClean="0">
                <a:ln>
                  <a:noFill/>
                </a:ln>
                <a:solidFill>
                  <a:srgbClr val="FFFFFF"/>
                </a:solidFill>
                <a:effectLst/>
                <a:uLnTx/>
                <a:uFillTx/>
                <a:latin typeface="Arial"/>
                <a:ea typeface="+mj-ea"/>
                <a:cs typeface="Arial"/>
              </a:rPr>
              <a:t>Summary of Key </a:t>
            </a:r>
            <a:r>
              <a:rPr kumimoji="0" lang="en-US" i="0" u="none" strike="noStrike" kern="1200" cap="none" spc="0" normalizeH="0" noProof="0" dirty="0" smtClean="0">
                <a:ln>
                  <a:noFill/>
                </a:ln>
                <a:solidFill>
                  <a:srgbClr val="FFFFFF"/>
                </a:solidFill>
                <a:effectLst/>
                <a:uLnTx/>
                <a:uFillTx/>
                <a:latin typeface="Arial"/>
                <a:ea typeface="+mj-ea"/>
                <a:cs typeface="Arial"/>
              </a:rPr>
              <a:t>Studies</a:t>
            </a:r>
            <a:endParaRPr kumimoji="0" lang="en-US" i="0" u="none" strike="noStrike" kern="1200" cap="none" spc="0" normalizeH="0" baseline="0" noProof="0" dirty="0">
              <a:ln>
                <a:noFill/>
              </a:ln>
              <a:solidFill>
                <a:srgbClr val="FFFFFF"/>
              </a:solidFill>
              <a:effectLst/>
              <a:uLnTx/>
              <a:uFillTx/>
              <a:latin typeface="Arial"/>
              <a:ea typeface="+mj-ea"/>
              <a:cs typeface="Arial"/>
            </a:endParaRPr>
          </a:p>
        </p:txBody>
      </p:sp>
    </p:spTree>
    <p:extLst>
      <p:ext uri="{BB962C8B-B14F-4D97-AF65-F5344CB8AC3E}">
        <p14:creationId xmlns:p14="http://schemas.microsoft.com/office/powerpoint/2010/main" val="341425827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pPr>
              <a:lnSpc>
                <a:spcPts val="2800"/>
              </a:lnSpc>
              <a:spcBef>
                <a:spcPts val="0"/>
              </a:spcBef>
            </a:pPr>
            <a:r>
              <a:rPr lang="en-US" sz="2800" dirty="0"/>
              <a:t>Daclatasvir </a:t>
            </a:r>
            <a:r>
              <a:rPr lang="en-US" sz="2800" dirty="0" smtClean="0"/>
              <a:t>+ Sofosbuvir + Ribavirin in HCV with </a:t>
            </a:r>
            <a:br>
              <a:rPr lang="en-US" sz="2800" dirty="0" smtClean="0"/>
            </a:br>
            <a:r>
              <a:rPr lang="en-US" sz="2800" dirty="0" smtClean="0"/>
              <a:t>Advanced Cirrhosis or Post-Liver Transplant</a:t>
            </a:r>
            <a:r>
              <a:rPr lang="en-US" sz="2400" dirty="0" smtClean="0"/>
              <a:t/>
            </a:r>
            <a:br>
              <a:rPr lang="en-US" sz="2400" dirty="0" smtClean="0"/>
            </a:br>
            <a:r>
              <a:rPr lang="en-US" sz="2400" dirty="0" smtClean="0"/>
              <a:t/>
            </a:r>
            <a:br>
              <a:rPr lang="en-US" sz="2400" dirty="0" smtClean="0"/>
            </a:br>
            <a:r>
              <a:rPr lang="en-US" sz="3600" dirty="0" smtClean="0"/>
              <a:t>ALLY-1 Study</a:t>
            </a:r>
            <a:endParaRPr lang="en-US" sz="3600" dirty="0"/>
          </a:p>
        </p:txBody>
      </p:sp>
      <p:sp>
        <p:nvSpPr>
          <p:cNvPr id="3" name="Text Placeholder 2"/>
          <p:cNvSpPr>
            <a:spLocks noGrp="1"/>
          </p:cNvSpPr>
          <p:nvPr>
            <p:ph type="body" idx="1"/>
          </p:nvPr>
        </p:nvSpPr>
        <p:spPr/>
        <p:txBody>
          <a:bodyPr/>
          <a:lstStyle/>
          <a:p>
            <a:r>
              <a:rPr lang="en-US" b="1" dirty="0">
                <a:solidFill>
                  <a:schemeClr val="accent5">
                    <a:lumMod val="20000"/>
                    <a:lumOff val="80000"/>
                  </a:schemeClr>
                </a:solidFill>
              </a:rPr>
              <a:t>Phase 3</a:t>
            </a:r>
            <a:r>
              <a:rPr lang="en-US" b="1" dirty="0" smtClean="0">
                <a:solidFill>
                  <a:schemeClr val="accent5">
                    <a:lumMod val="20000"/>
                    <a:lumOff val="80000"/>
                  </a:schemeClr>
                </a:solidFill>
              </a:rPr>
              <a:t> </a:t>
            </a:r>
            <a:endParaRPr lang="en-US" b="1" dirty="0">
              <a:solidFill>
                <a:schemeClr val="accent5">
                  <a:lumMod val="20000"/>
                  <a:lumOff val="80000"/>
                </a:schemeClr>
              </a:solidFill>
            </a:endParaRPr>
          </a:p>
        </p:txBody>
      </p:sp>
      <p:sp>
        <p:nvSpPr>
          <p:cNvPr id="7" name="Rectangle 6"/>
          <p:cNvSpPr/>
          <p:nvPr/>
        </p:nvSpPr>
        <p:spPr>
          <a:xfrm>
            <a:off x="-13512" y="1828801"/>
            <a:ext cx="9180577" cy="371855"/>
          </a:xfrm>
          <a:prstGeom prst="rect">
            <a:avLst/>
          </a:prstGeom>
          <a:solidFill>
            <a:srgbClr val="8B8E5E"/>
          </a:solidFill>
          <a:ln w="6350">
            <a:noFill/>
          </a:ln>
          <a:effectLst/>
        </p:spPr>
        <p:style>
          <a:lnRef idx="1">
            <a:schemeClr val="accent1"/>
          </a:lnRef>
          <a:fillRef idx="3">
            <a:schemeClr val="accent1"/>
          </a:fillRef>
          <a:effectRef idx="2">
            <a:schemeClr val="accent1"/>
          </a:effectRef>
          <a:fontRef idx="minor">
            <a:schemeClr val="lt1"/>
          </a:fontRef>
        </p:style>
        <p:txBody>
          <a:bodyPr lIns="274320" rtlCol="0" anchor="ctr"/>
          <a:lstStyle/>
          <a:p>
            <a:r>
              <a:rPr lang="en-US" sz="1400" dirty="0" smtClean="0">
                <a:solidFill>
                  <a:schemeClr val="bg1"/>
                </a:solidFill>
                <a:latin typeface="Arial"/>
                <a:cs typeface="Arial"/>
              </a:rPr>
              <a:t>Treatment</a:t>
            </a:r>
            <a:r>
              <a:rPr lang="en-US" sz="1400" dirty="0">
                <a:solidFill>
                  <a:schemeClr val="bg1"/>
                </a:solidFill>
                <a:latin typeface="Arial"/>
                <a:cs typeface="Arial"/>
              </a:rPr>
              <a:t>-</a:t>
            </a:r>
            <a:r>
              <a:rPr lang="en-US" sz="1400" dirty="0" smtClean="0">
                <a:solidFill>
                  <a:schemeClr val="bg1"/>
                </a:solidFill>
                <a:latin typeface="Arial"/>
                <a:cs typeface="Arial"/>
              </a:rPr>
              <a:t>Naïve </a:t>
            </a:r>
            <a:r>
              <a:rPr lang="en-US" sz="1400" dirty="0">
                <a:solidFill>
                  <a:schemeClr val="bg1"/>
                </a:solidFill>
                <a:latin typeface="Arial"/>
                <a:cs typeface="Arial"/>
              </a:rPr>
              <a:t>and </a:t>
            </a:r>
            <a:r>
              <a:rPr lang="en-US" sz="1400" dirty="0" smtClean="0">
                <a:solidFill>
                  <a:schemeClr val="bg1"/>
                </a:solidFill>
                <a:latin typeface="Arial"/>
                <a:cs typeface="Arial"/>
              </a:rPr>
              <a:t>Treatment-Experienced</a:t>
            </a:r>
            <a:endParaRPr lang="en-US" sz="1400" dirty="0">
              <a:solidFill>
                <a:schemeClr val="bg1"/>
              </a:solidFill>
              <a:latin typeface="Arial"/>
              <a:cs typeface="Arial"/>
            </a:endParaRPr>
          </a:p>
        </p:txBody>
      </p:sp>
      <p:sp>
        <p:nvSpPr>
          <p:cNvPr id="9" name="Rectangle 8"/>
          <p:cNvSpPr/>
          <p:nvPr/>
        </p:nvSpPr>
        <p:spPr>
          <a:xfrm>
            <a:off x="-13512" y="4659540"/>
            <a:ext cx="9180577" cy="371855"/>
          </a:xfrm>
          <a:prstGeom prst="rect">
            <a:avLst/>
          </a:prstGeom>
          <a:solidFill>
            <a:srgbClr val="8B8E5E"/>
          </a:solidFill>
          <a:ln w="6350">
            <a:noFill/>
          </a:ln>
          <a:effectLst/>
        </p:spPr>
        <p:style>
          <a:lnRef idx="1">
            <a:schemeClr val="accent1"/>
          </a:lnRef>
          <a:fillRef idx="3">
            <a:schemeClr val="accent1"/>
          </a:fillRef>
          <a:effectRef idx="2">
            <a:schemeClr val="accent1"/>
          </a:effectRef>
          <a:fontRef idx="minor">
            <a:schemeClr val="lt1"/>
          </a:fontRef>
        </p:style>
        <p:txBody>
          <a:bodyPr lIns="274320" rtlCol="0" anchor="ctr"/>
          <a:lstStyle/>
          <a:p>
            <a:r>
              <a:rPr lang="en-US" sz="1400" dirty="0"/>
              <a:t>Poordad F, et al. Hepatology. </a:t>
            </a:r>
            <a:r>
              <a:rPr lang="en-US" sz="1400" dirty="0" smtClean="0"/>
              <a:t>2016;63:1493-505.</a:t>
            </a:r>
            <a:endParaRPr lang="en-US" sz="1400" dirty="0"/>
          </a:p>
        </p:txBody>
      </p:sp>
    </p:spTree>
    <p:extLst>
      <p:ext uri="{BB962C8B-B14F-4D97-AF65-F5344CB8AC3E}">
        <p14:creationId xmlns:p14="http://schemas.microsoft.com/office/powerpoint/2010/main" val="213381500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p:txBody>
          <a:bodyPr/>
          <a:lstStyle/>
          <a:p>
            <a:r>
              <a:rPr lang="en-US" dirty="0"/>
              <a:t>Source: Poordad F, et al. </a:t>
            </a:r>
            <a:r>
              <a:rPr lang="en-US" dirty="0" smtClean="0"/>
              <a:t>Hepatology. 2016;63</a:t>
            </a:r>
            <a:r>
              <a:rPr lang="en-US" dirty="0"/>
              <a:t>:1493-505.</a:t>
            </a:r>
          </a:p>
        </p:txBody>
      </p:sp>
      <p:sp>
        <p:nvSpPr>
          <p:cNvPr id="2" name="Title 1"/>
          <p:cNvSpPr>
            <a:spLocks noGrp="1"/>
          </p:cNvSpPr>
          <p:nvPr>
            <p:ph type="title"/>
          </p:nvPr>
        </p:nvSpPr>
        <p:spPr/>
        <p:txBody>
          <a:bodyPr>
            <a:normAutofit fontScale="90000"/>
          </a:bodyPr>
          <a:lstStyle/>
          <a:p>
            <a:r>
              <a:rPr lang="en-US" sz="2200" dirty="0">
                <a:solidFill>
                  <a:schemeClr val="accent5">
                    <a:lumMod val="20000"/>
                    <a:lumOff val="80000"/>
                  </a:schemeClr>
                </a:solidFill>
              </a:rPr>
              <a:t>DCV + SOF + RBV in Advanced Cirrhosis and Post-Liver Transplant</a:t>
            </a:r>
            <a:br>
              <a:rPr lang="en-US" sz="2200" dirty="0">
                <a:solidFill>
                  <a:schemeClr val="accent5">
                    <a:lumMod val="20000"/>
                    <a:lumOff val="80000"/>
                  </a:schemeClr>
                </a:solidFill>
              </a:rPr>
            </a:br>
            <a:r>
              <a:rPr lang="en-US" sz="2700" dirty="0"/>
              <a:t>ALLY-1: Results</a:t>
            </a:r>
          </a:p>
        </p:txBody>
      </p:sp>
      <p:graphicFrame>
        <p:nvGraphicFramePr>
          <p:cNvPr id="5" name="Group 31"/>
          <p:cNvGraphicFramePr>
            <a:graphicFrameLocks noGrp="1"/>
          </p:cNvGraphicFramePr>
          <p:nvPr>
            <p:extLst>
              <p:ext uri="{D42A27DB-BD31-4B8C-83A1-F6EECF244321}">
                <p14:modId xmlns:p14="http://schemas.microsoft.com/office/powerpoint/2010/main" val="2025590396"/>
              </p:ext>
            </p:extLst>
          </p:nvPr>
        </p:nvGraphicFramePr>
        <p:xfrm>
          <a:off x="361950" y="1447800"/>
          <a:ext cx="8420100" cy="4876800"/>
        </p:xfrm>
        <a:graphic>
          <a:graphicData uri="http://schemas.openxmlformats.org/drawingml/2006/table">
            <a:tbl>
              <a:tblPr>
                <a:effectLst/>
              </a:tblPr>
              <a:tblGrid>
                <a:gridCol w="8420100"/>
              </a:tblGrid>
              <a:tr h="397787">
                <a:tc>
                  <a:txBody>
                    <a:bodyPr/>
                    <a:lstStyle/>
                    <a:p>
                      <a:pPr marL="0" marR="0" lvl="0" indent="0" algn="l" defTabSz="457200" rtl="0" eaLnBrk="0" fontAlgn="base" latinLnBrk="0" hangingPunct="0">
                        <a:lnSpc>
                          <a:spcPts val="2200"/>
                        </a:lnSpc>
                        <a:spcBef>
                          <a:spcPts val="800"/>
                        </a:spcBef>
                        <a:spcAft>
                          <a:spcPct val="0"/>
                        </a:spcAft>
                        <a:buClr>
                          <a:srgbClr val="7592A4"/>
                        </a:buClr>
                        <a:buSzPct val="80000"/>
                        <a:buFontTx/>
                        <a:buNone/>
                        <a:tabLst/>
                      </a:pPr>
                      <a:r>
                        <a:rPr kumimoji="0" lang="en-US" sz="1800" b="1" i="0" u="none" strike="noStrike" cap="none" normalizeH="0" baseline="0" dirty="0" smtClean="0">
                          <a:ln>
                            <a:noFill/>
                          </a:ln>
                          <a:solidFill>
                            <a:srgbClr val="FFFFFF"/>
                          </a:solidFill>
                          <a:effectLst/>
                          <a:latin typeface="Arial"/>
                          <a:ea typeface="ＭＳ Ｐゴシック" pitchFamily="-108" charset="-128"/>
                          <a:cs typeface="Arial"/>
                        </a:rPr>
                        <a:t>ALLY-1: Features</a:t>
                      </a:r>
                      <a:endParaRPr kumimoji="0" lang="en-US" sz="1800" b="1" i="0" u="none" strike="noStrike" cap="none" normalizeH="0" baseline="0" dirty="0">
                        <a:ln>
                          <a:noFill/>
                        </a:ln>
                        <a:solidFill>
                          <a:srgbClr val="FFFFFF"/>
                        </a:solidFill>
                        <a:effectLst/>
                        <a:latin typeface="Arial"/>
                        <a:ea typeface="ＭＳ Ｐゴシック" pitchFamily="-108" charset="-128"/>
                        <a:cs typeface="Arial"/>
                      </a:endParaRPr>
                    </a:p>
                  </a:txBody>
                  <a:tcPr marL="182880" marR="88898" marT="50005" marB="5000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F4951"/>
                    </a:solidFill>
                  </a:tcPr>
                </a:tc>
              </a:tr>
              <a:tr h="4479013">
                <a:tc>
                  <a:txBody>
                    <a:bodyPr/>
                    <a:lstStyle/>
                    <a:p>
                      <a:pPr marL="192024" marR="0" lvl="0" indent="-192024" algn="l" defTabSz="457200" rtl="0" eaLnBrk="1" fontAlgn="base" latinLnBrk="0" hangingPunct="1">
                        <a:lnSpc>
                          <a:spcPts val="2400"/>
                        </a:lnSpc>
                        <a:spcBef>
                          <a:spcPts val="800"/>
                        </a:spcBef>
                        <a:spcAft>
                          <a:spcPct val="0"/>
                        </a:spcAft>
                        <a:buClr>
                          <a:srgbClr val="126B8F"/>
                        </a:buClr>
                        <a:buSzPct val="90000"/>
                        <a:buFont typeface="Wingdings" charset="2"/>
                        <a:buChar char="§"/>
                        <a:tabLst/>
                        <a:defRPr/>
                      </a:pPr>
                      <a:r>
                        <a:rPr lang="en-US" sz="1800" b="1" dirty="0" smtClean="0">
                          <a:solidFill>
                            <a:srgbClr val="000000"/>
                          </a:solidFill>
                          <a:latin typeface="Arial" pitchFamily="22" charset="0"/>
                          <a:cs typeface="+mn-cs"/>
                        </a:rPr>
                        <a:t>Design</a:t>
                      </a:r>
                      <a:r>
                        <a:rPr lang="en-US" sz="1800" dirty="0" smtClean="0">
                          <a:solidFill>
                            <a:srgbClr val="000000"/>
                          </a:solidFill>
                          <a:latin typeface="Arial" pitchFamily="22" charset="0"/>
                          <a:cs typeface="+mn-cs"/>
                        </a:rPr>
                        <a:t>:</a:t>
                      </a:r>
                      <a:r>
                        <a:rPr lang="en-US" sz="1800" baseline="0" dirty="0" smtClean="0">
                          <a:solidFill>
                            <a:srgbClr val="000000"/>
                          </a:solidFill>
                          <a:latin typeface="Arial" pitchFamily="22" charset="0"/>
                          <a:cs typeface="+mn-cs"/>
                        </a:rPr>
                        <a:t> </a:t>
                      </a:r>
                      <a:r>
                        <a:rPr lang="en-US" sz="1800" b="1" dirty="0" smtClean="0">
                          <a:solidFill>
                            <a:srgbClr val="000000"/>
                          </a:solidFill>
                          <a:latin typeface="Arial" pitchFamily="22" charset="0"/>
                          <a:cs typeface="+mn-cs"/>
                        </a:rPr>
                        <a:t>Design</a:t>
                      </a:r>
                      <a:r>
                        <a:rPr lang="en-US" sz="1800" dirty="0" smtClean="0">
                          <a:solidFill>
                            <a:srgbClr val="000000"/>
                          </a:solidFill>
                          <a:latin typeface="Arial" pitchFamily="22" charset="0"/>
                          <a:cs typeface="+mn-cs"/>
                        </a:rPr>
                        <a:t>: Multicenter,</a:t>
                      </a:r>
                      <a:r>
                        <a:rPr lang="en-US" sz="1800" baseline="0" dirty="0" smtClean="0">
                          <a:solidFill>
                            <a:srgbClr val="000000"/>
                          </a:solidFill>
                          <a:latin typeface="Arial" pitchFamily="22" charset="0"/>
                          <a:cs typeface="+mn-cs"/>
                        </a:rPr>
                        <a:t> prospective, open-label, phase 3 </a:t>
                      </a:r>
                      <a:r>
                        <a:rPr lang="en-US" sz="1800" dirty="0" smtClean="0">
                          <a:solidFill>
                            <a:srgbClr val="000000"/>
                          </a:solidFill>
                          <a:latin typeface="Arial" pitchFamily="22" charset="0"/>
                          <a:cs typeface="+mn-cs"/>
                        </a:rPr>
                        <a:t>study of</a:t>
                      </a:r>
                      <a:r>
                        <a:rPr lang="en-US" sz="1800" baseline="0" dirty="0" smtClean="0">
                          <a:solidFill>
                            <a:srgbClr val="000000"/>
                          </a:solidFill>
                          <a:latin typeface="Arial" pitchFamily="22" charset="0"/>
                          <a:cs typeface="+mn-cs"/>
                        </a:rPr>
                        <a:t> daclatasvir plus sofosbuvir plus ribavirin in treatment-naïve and treatment-experienced patients with advanced cirrhosis or post-liver transplant HCV recurrence. </a:t>
                      </a:r>
                    </a:p>
                    <a:p>
                      <a:pPr marL="192024" marR="0" lvl="0" indent="-192024" algn="l" defTabSz="457200" rtl="0" eaLnBrk="1" fontAlgn="base" latinLnBrk="0" hangingPunct="1">
                        <a:lnSpc>
                          <a:spcPts val="2400"/>
                        </a:lnSpc>
                        <a:spcBef>
                          <a:spcPts val="800"/>
                        </a:spcBef>
                        <a:spcAft>
                          <a:spcPct val="0"/>
                        </a:spcAft>
                        <a:buClr>
                          <a:srgbClr val="126B8F"/>
                        </a:buClr>
                        <a:buSzPct val="90000"/>
                        <a:buFont typeface="Wingdings" charset="2"/>
                        <a:buChar char="§"/>
                        <a:tabLst/>
                        <a:defRPr/>
                      </a:pPr>
                      <a:r>
                        <a:rPr lang="en-US" sz="1800" b="1" baseline="0" dirty="0" smtClean="0">
                          <a:solidFill>
                            <a:srgbClr val="000000"/>
                          </a:solidFill>
                          <a:latin typeface="Arial" pitchFamily="22" charset="0"/>
                        </a:rPr>
                        <a:t>Setting</a:t>
                      </a:r>
                      <a:r>
                        <a:rPr lang="en-US" sz="1800" baseline="0" dirty="0" smtClean="0">
                          <a:solidFill>
                            <a:srgbClr val="000000"/>
                          </a:solidFill>
                          <a:latin typeface="Arial" pitchFamily="22" charset="0"/>
                        </a:rPr>
                        <a:t>: Five centers in United States</a:t>
                      </a:r>
                    </a:p>
                    <a:p>
                      <a:pPr marL="192024" marR="0" lvl="0" indent="-192024" algn="l" defTabSz="457200" rtl="0" eaLnBrk="1" fontAlgn="base" latinLnBrk="0" hangingPunct="1">
                        <a:lnSpc>
                          <a:spcPts val="2400"/>
                        </a:lnSpc>
                        <a:spcBef>
                          <a:spcPts val="1400"/>
                        </a:spcBef>
                        <a:spcAft>
                          <a:spcPct val="0"/>
                        </a:spcAft>
                        <a:buClr>
                          <a:srgbClr val="126B8F"/>
                        </a:buClr>
                        <a:buSzPct val="90000"/>
                        <a:buFont typeface="Wingdings" charset="2"/>
                        <a:buChar char="§"/>
                        <a:tabLst/>
                        <a:defRPr/>
                      </a:pPr>
                      <a:r>
                        <a:rPr lang="en-US" sz="1800" b="1" baseline="0" dirty="0" smtClean="0">
                          <a:solidFill>
                            <a:srgbClr val="000000"/>
                          </a:solidFill>
                          <a:latin typeface="Arial" pitchFamily="22" charset="0"/>
                        </a:rPr>
                        <a:t>Entry Criteria </a:t>
                      </a:r>
                      <a:r>
                        <a:rPr lang="en-US" sz="1800" b="0" baseline="0" dirty="0" smtClean="0">
                          <a:solidFill>
                            <a:srgbClr val="000000"/>
                          </a:solidFill>
                          <a:latin typeface="Arial" pitchFamily="22" charset="0"/>
                        </a:rPr>
                        <a:t/>
                      </a:r>
                      <a:br>
                        <a:rPr lang="en-US" sz="1800" b="0" baseline="0" dirty="0" smtClean="0">
                          <a:solidFill>
                            <a:srgbClr val="000000"/>
                          </a:solidFill>
                          <a:latin typeface="Arial" pitchFamily="22" charset="0"/>
                        </a:rPr>
                      </a:br>
                      <a:r>
                        <a:rPr lang="en-US" sz="1800" baseline="0" dirty="0" smtClean="0">
                          <a:solidFill>
                            <a:srgbClr val="000000"/>
                          </a:solidFill>
                          <a:latin typeface="Arial" pitchFamily="22" charset="0"/>
                        </a:rPr>
                        <a:t>- Treatment-naïve or treatment-experienced</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Chronic HCV genotypes 1-6</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HCV RNA &gt;10,000 IU/ml  </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Cirrhosis (compensated and decompensated) allowed</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Post-liver transplant: received transplant ≥3 months prior to screening </a:t>
                      </a:r>
                      <a:endParaRPr lang="en-US" sz="1800" baseline="0" dirty="0" smtClean="0">
                        <a:solidFill>
                          <a:schemeClr val="tx1"/>
                        </a:solidFill>
                        <a:latin typeface="Arial" pitchFamily="22" charset="0"/>
                      </a:endParaRPr>
                    </a:p>
                    <a:p>
                      <a:pPr marL="192024" marR="0" lvl="0" indent="-192024" algn="l" defTabSz="457200" rtl="0" eaLnBrk="1" fontAlgn="base" latinLnBrk="0" hangingPunct="1">
                        <a:lnSpc>
                          <a:spcPts val="2400"/>
                        </a:lnSpc>
                        <a:spcBef>
                          <a:spcPts val="1400"/>
                        </a:spcBef>
                        <a:spcAft>
                          <a:spcPct val="0"/>
                        </a:spcAft>
                        <a:buClr>
                          <a:srgbClr val="126B8F"/>
                        </a:buClr>
                        <a:buSzPct val="90000"/>
                        <a:buFont typeface="Wingdings" charset="2"/>
                        <a:buChar char="§"/>
                        <a:tabLst/>
                        <a:defRPr/>
                      </a:pPr>
                      <a:r>
                        <a:rPr lang="en-US" sz="1800" b="1" baseline="0" dirty="0" smtClean="0">
                          <a:solidFill>
                            <a:schemeClr val="tx1"/>
                          </a:solidFill>
                          <a:latin typeface="Arial" pitchFamily="22" charset="0"/>
                        </a:rPr>
                        <a:t>Outcome Measure</a:t>
                      </a:r>
                      <a:r>
                        <a:rPr lang="en-US" sz="1800" baseline="0" dirty="0" smtClean="0">
                          <a:solidFill>
                            <a:schemeClr val="tx1"/>
                          </a:solidFill>
                          <a:latin typeface="Arial" pitchFamily="22" charset="0"/>
                        </a:rPr>
                        <a:t>: Primary = SVR12</a:t>
                      </a:r>
                    </a:p>
                  </a:txBody>
                  <a:tcPr marL="182880" marR="88898" marT="50005" marB="5000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6EBF2"/>
                    </a:solidFill>
                  </a:tcPr>
                </a:tc>
              </a:tr>
            </a:tbl>
          </a:graphicData>
        </a:graphic>
      </p:graphicFrame>
    </p:spTree>
    <p:extLst>
      <p:ext uri="{BB962C8B-B14F-4D97-AF65-F5344CB8AC3E}">
        <p14:creationId xmlns:p14="http://schemas.microsoft.com/office/powerpoint/2010/main" val="33067622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1"/>
          <p:cNvSpPr>
            <a:spLocks noGrp="1"/>
          </p:cNvSpPr>
          <p:nvPr>
            <p:ph type="title"/>
          </p:nvPr>
        </p:nvSpPr>
        <p:spPr/>
        <p:txBody>
          <a:bodyPr>
            <a:normAutofit fontScale="90000"/>
          </a:bodyPr>
          <a:lstStyle/>
          <a:p>
            <a:r>
              <a:rPr lang="en-US" sz="2200" dirty="0">
                <a:solidFill>
                  <a:schemeClr val="accent5">
                    <a:lumMod val="20000"/>
                    <a:lumOff val="80000"/>
                  </a:schemeClr>
                </a:solidFill>
              </a:rPr>
              <a:t>DCV + SOF + RBV in Advanced Cirrhosis and </a:t>
            </a:r>
            <a:r>
              <a:rPr lang="en-US" sz="2200" dirty="0" smtClean="0">
                <a:solidFill>
                  <a:schemeClr val="accent5">
                    <a:lumMod val="20000"/>
                    <a:lumOff val="80000"/>
                  </a:schemeClr>
                </a:solidFill>
              </a:rPr>
              <a:t>Post</a:t>
            </a:r>
            <a:r>
              <a:rPr lang="en-US" sz="2200" dirty="0">
                <a:solidFill>
                  <a:schemeClr val="accent5">
                    <a:lumMod val="20000"/>
                    <a:lumOff val="80000"/>
                  </a:schemeClr>
                </a:solidFill>
              </a:rPr>
              <a:t>-Liver Transplant</a:t>
            </a:r>
            <a:r>
              <a:rPr lang="en-US" sz="2400" dirty="0">
                <a:solidFill>
                  <a:schemeClr val="accent5">
                    <a:lumMod val="20000"/>
                    <a:lumOff val="80000"/>
                  </a:schemeClr>
                </a:solidFill>
              </a:rPr>
              <a:t/>
            </a:r>
            <a:br>
              <a:rPr lang="en-US" sz="2400" dirty="0">
                <a:solidFill>
                  <a:schemeClr val="accent5">
                    <a:lumMod val="20000"/>
                    <a:lumOff val="80000"/>
                  </a:schemeClr>
                </a:solidFill>
              </a:rPr>
            </a:br>
            <a:r>
              <a:rPr lang="en-US" sz="2700" dirty="0"/>
              <a:t>ALLY-1</a:t>
            </a:r>
            <a:r>
              <a:rPr lang="en-US" sz="2700" dirty="0" smtClean="0"/>
              <a:t>: Results</a:t>
            </a:r>
            <a:endParaRPr lang="en-US" sz="2700" dirty="0"/>
          </a:p>
        </p:txBody>
      </p:sp>
      <p:sp>
        <p:nvSpPr>
          <p:cNvPr id="3" name="Text Placeholder 2"/>
          <p:cNvSpPr>
            <a:spLocks noGrp="1"/>
          </p:cNvSpPr>
          <p:nvPr>
            <p:ph type="body" idx="10"/>
          </p:nvPr>
        </p:nvSpPr>
        <p:spPr/>
        <p:txBody>
          <a:bodyPr/>
          <a:lstStyle/>
          <a:p>
            <a:r>
              <a:rPr lang="en-US" dirty="0"/>
              <a:t>ALLY-</a:t>
            </a:r>
            <a:r>
              <a:rPr lang="en-US" dirty="0" smtClean="0"/>
              <a:t>1</a:t>
            </a:r>
            <a:r>
              <a:rPr lang="en-US" dirty="0" smtClean="0">
                <a:solidFill>
                  <a:schemeClr val="bg1"/>
                </a:solidFill>
              </a:rPr>
              <a:t>: Study Design</a:t>
            </a:r>
            <a:endParaRPr lang="en-US" dirty="0">
              <a:solidFill>
                <a:schemeClr val="bg1"/>
              </a:solidFill>
            </a:endParaRPr>
          </a:p>
        </p:txBody>
      </p:sp>
      <p:sp>
        <p:nvSpPr>
          <p:cNvPr id="6" name="Content Placeholder 5"/>
          <p:cNvSpPr>
            <a:spLocks noGrp="1"/>
          </p:cNvSpPr>
          <p:nvPr>
            <p:ph sz="quarter" idx="13"/>
          </p:nvPr>
        </p:nvSpPr>
        <p:spPr/>
        <p:txBody>
          <a:bodyPr/>
          <a:lstStyle/>
          <a:p>
            <a:r>
              <a:rPr lang="en-US" dirty="0"/>
              <a:t>Source: Poordad F, et al. Hepatology. 2016;63:1493-505.</a:t>
            </a:r>
          </a:p>
        </p:txBody>
      </p:sp>
      <p:sp>
        <p:nvSpPr>
          <p:cNvPr id="23" name="Rectangle 25"/>
          <p:cNvSpPr>
            <a:spLocks noChangeArrowheads="1"/>
          </p:cNvSpPr>
          <p:nvPr/>
        </p:nvSpPr>
        <p:spPr bwMode="auto">
          <a:xfrm>
            <a:off x="-12330" y="4949969"/>
            <a:ext cx="9180577" cy="1069831"/>
          </a:xfrm>
          <a:prstGeom prst="rect">
            <a:avLst/>
          </a:prstGeom>
          <a:solidFill>
            <a:schemeClr val="bg1">
              <a:lumMod val="95000"/>
            </a:schemeClr>
          </a:solidFill>
          <a:ln w="12700" cap="flat" cmpd="sng" algn="ctr">
            <a:solidFill>
              <a:schemeClr val="tx1"/>
            </a:solidFill>
            <a:prstDash val="sysDash"/>
            <a:miter lim="800000"/>
            <a:headEnd type="none" w="med" len="med"/>
            <a:tailEnd type="none" w="med" len="med"/>
          </a:ln>
          <a:effectLst/>
        </p:spPr>
        <p:txBody>
          <a:bodyPr lIns="457200" tIns="45431" rIns="92486" bIns="45431" anchor="ctr">
            <a:prstTxWarp prst="textNoShape">
              <a:avLst/>
            </a:prstTxWarp>
          </a:bodyPr>
          <a:lstStyle/>
          <a:p>
            <a:pPr defTabSz="935038">
              <a:lnSpc>
                <a:spcPts val="1800"/>
              </a:lnSpc>
              <a:spcBef>
                <a:spcPct val="50000"/>
              </a:spcBef>
            </a:pPr>
            <a:r>
              <a:rPr lang="en-US" sz="1400" b="1" dirty="0">
                <a:solidFill>
                  <a:srgbClr val="000000"/>
                </a:solidFill>
                <a:latin typeface="Arial" pitchFamily="22" charset="0"/>
              </a:rPr>
              <a:t>Drug Dosing</a:t>
            </a:r>
            <a:r>
              <a:rPr lang="en-US" sz="1400" dirty="0">
                <a:solidFill>
                  <a:srgbClr val="000000"/>
                </a:solidFill>
                <a:latin typeface="Arial" pitchFamily="22" charset="0"/>
              </a:rPr>
              <a:t/>
            </a:r>
            <a:br>
              <a:rPr lang="en-US" sz="1400" dirty="0">
                <a:solidFill>
                  <a:srgbClr val="000000"/>
                </a:solidFill>
                <a:latin typeface="Arial" pitchFamily="22" charset="0"/>
              </a:rPr>
            </a:br>
            <a:r>
              <a:rPr lang="en-US" sz="1400" dirty="0" smtClean="0">
                <a:solidFill>
                  <a:srgbClr val="000000"/>
                </a:solidFill>
                <a:latin typeface="Arial" pitchFamily="22" charset="0"/>
              </a:rPr>
              <a:t>Daclatasvir: 60 mg once daily</a:t>
            </a:r>
            <a:br>
              <a:rPr lang="en-US" sz="1400" dirty="0" smtClean="0">
                <a:solidFill>
                  <a:srgbClr val="000000"/>
                </a:solidFill>
                <a:latin typeface="Arial" pitchFamily="22" charset="0"/>
              </a:rPr>
            </a:br>
            <a:r>
              <a:rPr lang="en-US" sz="1400" dirty="0" smtClean="0">
                <a:solidFill>
                  <a:srgbClr val="000000"/>
                </a:solidFill>
                <a:latin typeface="Arial" pitchFamily="22" charset="0"/>
              </a:rPr>
              <a:t>Sofosbuvir</a:t>
            </a:r>
            <a:r>
              <a:rPr lang="en-US" sz="1400" dirty="0">
                <a:solidFill>
                  <a:srgbClr val="000000"/>
                </a:solidFill>
                <a:latin typeface="Arial" pitchFamily="22" charset="0"/>
              </a:rPr>
              <a:t>: 400 mg once daily</a:t>
            </a:r>
            <a:br>
              <a:rPr lang="en-US" sz="1400" dirty="0">
                <a:solidFill>
                  <a:srgbClr val="000000"/>
                </a:solidFill>
                <a:latin typeface="Arial" pitchFamily="22" charset="0"/>
              </a:rPr>
            </a:br>
            <a:r>
              <a:rPr lang="en-US" sz="1400" dirty="0" smtClean="0">
                <a:solidFill>
                  <a:srgbClr val="000000"/>
                </a:solidFill>
                <a:latin typeface="Arial" pitchFamily="22" charset="0"/>
              </a:rPr>
              <a:t>Ribavirin: 600 mg daily, adjusted to 1000 mg/day based on hemoglobin levels and renal function</a:t>
            </a:r>
            <a:endParaRPr lang="en-US" sz="1400" dirty="0">
              <a:solidFill>
                <a:srgbClr val="000000"/>
              </a:solidFill>
              <a:latin typeface="Arial" pitchFamily="22" charset="0"/>
            </a:endParaRPr>
          </a:p>
        </p:txBody>
      </p:sp>
      <p:sp>
        <p:nvSpPr>
          <p:cNvPr id="62" name="Rectangle 5"/>
          <p:cNvSpPr>
            <a:spLocks noChangeArrowheads="1"/>
          </p:cNvSpPr>
          <p:nvPr/>
        </p:nvSpPr>
        <p:spPr bwMode="auto">
          <a:xfrm>
            <a:off x="2232480" y="2968755"/>
            <a:ext cx="3289566" cy="769049"/>
          </a:xfrm>
          <a:prstGeom prst="rect">
            <a:avLst/>
          </a:prstGeom>
          <a:solidFill>
            <a:schemeClr val="accent5">
              <a:lumMod val="60000"/>
              <a:lumOff val="40000"/>
            </a:schemeClr>
          </a:solidFill>
          <a:ln w="19050" cmpd="sng">
            <a:solidFill>
              <a:srgbClr val="000000"/>
            </a:solidFill>
            <a:miter lim="800000"/>
            <a:headEnd/>
            <a:tailEnd/>
          </a:ln>
          <a:effectLst/>
          <a:extLst/>
        </p:spPr>
        <p:txBody>
          <a:bodyPr wrap="square" anchor="ctr"/>
          <a:lstStyle/>
          <a:p>
            <a:pPr algn="ctr">
              <a:lnSpc>
                <a:spcPts val="2000"/>
              </a:lnSpc>
            </a:pPr>
            <a:r>
              <a:rPr lang="en-US" sz="1600" b="1" dirty="0" smtClean="0">
                <a:solidFill>
                  <a:srgbClr val="000000"/>
                </a:solidFill>
                <a:latin typeface="Arial"/>
                <a:cs typeface="Arial"/>
              </a:rPr>
              <a:t>Daclatasvir + Sofosbuvir + Ribavirin</a:t>
            </a:r>
            <a:endParaRPr lang="en-US" sz="1600" dirty="0">
              <a:solidFill>
                <a:srgbClr val="000000"/>
              </a:solidFill>
              <a:latin typeface="Arial"/>
              <a:cs typeface="Arial"/>
            </a:endParaRPr>
          </a:p>
        </p:txBody>
      </p:sp>
      <p:cxnSp>
        <p:nvCxnSpPr>
          <p:cNvPr id="65" name="Straight Connector 64"/>
          <p:cNvCxnSpPr/>
          <p:nvPr/>
        </p:nvCxnSpPr>
        <p:spPr>
          <a:xfrm>
            <a:off x="5520420" y="3352800"/>
            <a:ext cx="3291838" cy="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4" name="Rectangle 63"/>
          <p:cNvSpPr/>
          <p:nvPr/>
        </p:nvSpPr>
        <p:spPr>
          <a:xfrm>
            <a:off x="8078100" y="3146880"/>
            <a:ext cx="876300" cy="40538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latin typeface="Arial"/>
                <a:cs typeface="Arial"/>
              </a:rPr>
              <a:t>SVR12</a:t>
            </a:r>
            <a:endParaRPr lang="en-US" sz="1600" dirty="0">
              <a:solidFill>
                <a:srgbClr val="000000"/>
              </a:solidFill>
              <a:latin typeface="Arial"/>
              <a:cs typeface="Arial"/>
            </a:endParaRPr>
          </a:p>
        </p:txBody>
      </p:sp>
      <p:grpSp>
        <p:nvGrpSpPr>
          <p:cNvPr id="2" name="Group 1"/>
          <p:cNvGrpSpPr/>
          <p:nvPr/>
        </p:nvGrpSpPr>
        <p:grpSpPr>
          <a:xfrm>
            <a:off x="-6113" y="1981200"/>
            <a:ext cx="9162291" cy="515104"/>
            <a:chOff x="-6113" y="1923296"/>
            <a:chExt cx="9162291" cy="515104"/>
          </a:xfrm>
        </p:grpSpPr>
        <p:sp>
          <p:nvSpPr>
            <p:cNvPr id="19" name="Rectangle 18"/>
            <p:cNvSpPr/>
            <p:nvPr/>
          </p:nvSpPr>
          <p:spPr>
            <a:xfrm>
              <a:off x="-6113" y="2008676"/>
              <a:ext cx="9162291" cy="41071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600" dirty="0">
                <a:solidFill>
                  <a:srgbClr val="000000"/>
                </a:solidFill>
                <a:latin typeface="Arial"/>
                <a:cs typeface="Arial"/>
              </a:endParaRPr>
            </a:p>
          </p:txBody>
        </p:sp>
        <p:sp>
          <p:nvSpPr>
            <p:cNvPr id="20" name="Rectangle 19"/>
            <p:cNvSpPr/>
            <p:nvPr/>
          </p:nvSpPr>
          <p:spPr>
            <a:xfrm>
              <a:off x="1946328" y="1923296"/>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0</a:t>
              </a:r>
              <a:endParaRPr lang="en-US" sz="1400" dirty="0">
                <a:solidFill>
                  <a:srgbClr val="000000"/>
                </a:solidFill>
                <a:latin typeface="Arial"/>
                <a:cs typeface="Arial"/>
              </a:endParaRPr>
            </a:p>
          </p:txBody>
        </p:sp>
        <p:cxnSp>
          <p:nvCxnSpPr>
            <p:cNvPr id="21" name="Straight Connector 20"/>
            <p:cNvCxnSpPr/>
            <p:nvPr/>
          </p:nvCxnSpPr>
          <p:spPr>
            <a:xfrm flipV="1">
              <a:off x="-6113" y="2410992"/>
              <a:ext cx="9162291" cy="11472"/>
            </a:xfrm>
            <a:prstGeom prst="line">
              <a:avLst/>
            </a:prstGeom>
            <a:ln w="952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2217589" y="2331748"/>
              <a:ext cx="0" cy="87630"/>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8504752" y="2331748"/>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5226108" y="1923296"/>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12</a:t>
              </a:r>
              <a:endParaRPr lang="en-US" sz="1400" dirty="0">
                <a:solidFill>
                  <a:srgbClr val="000000"/>
                </a:solidFill>
                <a:latin typeface="Arial"/>
                <a:cs typeface="Arial"/>
              </a:endParaRPr>
            </a:p>
          </p:txBody>
        </p:sp>
        <p:cxnSp>
          <p:nvCxnSpPr>
            <p:cNvPr id="26" name="Straight Connector 25"/>
            <p:cNvCxnSpPr/>
            <p:nvPr/>
          </p:nvCxnSpPr>
          <p:spPr>
            <a:xfrm flipV="1">
              <a:off x="5508130" y="2331748"/>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8211048" y="1923296"/>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24</a:t>
              </a:r>
              <a:endParaRPr lang="en-US" sz="1400" dirty="0">
                <a:solidFill>
                  <a:srgbClr val="000000"/>
                </a:solidFill>
                <a:latin typeface="Arial"/>
                <a:cs typeface="Arial"/>
              </a:endParaRPr>
            </a:p>
          </p:txBody>
        </p:sp>
        <p:sp>
          <p:nvSpPr>
            <p:cNvPr id="28" name="Rectangle 27"/>
            <p:cNvSpPr/>
            <p:nvPr/>
          </p:nvSpPr>
          <p:spPr>
            <a:xfrm>
              <a:off x="609600" y="2009339"/>
              <a:ext cx="838200" cy="36272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rPr>
                <a:t>Week</a:t>
              </a:r>
              <a:endParaRPr lang="en-US" sz="1400" dirty="0">
                <a:solidFill>
                  <a:srgbClr val="000000"/>
                </a:solidFill>
              </a:endParaRPr>
            </a:p>
          </p:txBody>
        </p:sp>
      </p:grpSp>
      <p:sp>
        <p:nvSpPr>
          <p:cNvPr id="29" name="Rectangle 28"/>
          <p:cNvSpPr/>
          <p:nvPr/>
        </p:nvSpPr>
        <p:spPr>
          <a:xfrm>
            <a:off x="-4543" y="2968755"/>
            <a:ext cx="2211295" cy="774189"/>
          </a:xfrm>
          <a:prstGeom prst="rect">
            <a:avLst/>
          </a:prstGeom>
          <a:solidFill>
            <a:srgbClr val="59574E"/>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182880" rtlCol="0" anchor="ctr"/>
          <a:lstStyle/>
          <a:p>
            <a:pPr>
              <a:lnSpc>
                <a:spcPts val="2000"/>
              </a:lnSpc>
              <a:spcBef>
                <a:spcPts val="0"/>
              </a:spcBef>
            </a:pPr>
            <a:r>
              <a:rPr lang="en-US" sz="1600" dirty="0" smtClean="0">
                <a:solidFill>
                  <a:srgbClr val="FFFFFF"/>
                </a:solidFill>
                <a:latin typeface="Arial"/>
                <a:cs typeface="Arial"/>
              </a:rPr>
              <a:t>Advanced Cirrhosis</a:t>
            </a:r>
            <a:br>
              <a:rPr lang="en-US" sz="1600" dirty="0" smtClean="0">
                <a:solidFill>
                  <a:srgbClr val="FFFFFF"/>
                </a:solidFill>
                <a:latin typeface="Arial"/>
                <a:cs typeface="Arial"/>
              </a:rPr>
            </a:br>
            <a:r>
              <a:rPr lang="en-US" sz="1600" dirty="0" smtClean="0">
                <a:solidFill>
                  <a:srgbClr val="FFFFFF"/>
                </a:solidFill>
                <a:latin typeface="Arial"/>
                <a:cs typeface="Arial"/>
              </a:rPr>
              <a:t>N = 60</a:t>
            </a:r>
          </a:p>
        </p:txBody>
      </p:sp>
      <p:sp>
        <p:nvSpPr>
          <p:cNvPr id="30" name="Rectangle 29"/>
          <p:cNvSpPr/>
          <p:nvPr/>
        </p:nvSpPr>
        <p:spPr>
          <a:xfrm>
            <a:off x="-4543" y="3950211"/>
            <a:ext cx="2211295" cy="774189"/>
          </a:xfrm>
          <a:prstGeom prst="rect">
            <a:avLst/>
          </a:prstGeom>
          <a:solidFill>
            <a:srgbClr val="59574E"/>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182880" rtlCol="0" anchor="ctr"/>
          <a:lstStyle/>
          <a:p>
            <a:pPr>
              <a:lnSpc>
                <a:spcPts val="2000"/>
              </a:lnSpc>
              <a:spcBef>
                <a:spcPts val="0"/>
              </a:spcBef>
            </a:pPr>
            <a:r>
              <a:rPr lang="en-US" sz="1600" dirty="0" smtClean="0">
                <a:solidFill>
                  <a:srgbClr val="FFFFFF"/>
                </a:solidFill>
                <a:latin typeface="Arial"/>
                <a:cs typeface="Arial"/>
              </a:rPr>
              <a:t>Post-Liver Transplant </a:t>
            </a:r>
            <a:br>
              <a:rPr lang="en-US" sz="1600" dirty="0" smtClean="0">
                <a:solidFill>
                  <a:srgbClr val="FFFFFF"/>
                </a:solidFill>
                <a:latin typeface="Arial"/>
                <a:cs typeface="Arial"/>
              </a:rPr>
            </a:br>
            <a:r>
              <a:rPr lang="en-US" sz="1600" dirty="0" smtClean="0">
                <a:solidFill>
                  <a:srgbClr val="FFFFFF"/>
                </a:solidFill>
                <a:latin typeface="Arial"/>
                <a:cs typeface="Arial"/>
              </a:rPr>
              <a:t>N = 53</a:t>
            </a:r>
          </a:p>
        </p:txBody>
      </p:sp>
      <p:sp>
        <p:nvSpPr>
          <p:cNvPr id="31" name="Rectangle 5"/>
          <p:cNvSpPr>
            <a:spLocks noChangeArrowheads="1"/>
          </p:cNvSpPr>
          <p:nvPr/>
        </p:nvSpPr>
        <p:spPr bwMode="auto">
          <a:xfrm>
            <a:off x="2232480" y="3950211"/>
            <a:ext cx="3289566" cy="769049"/>
          </a:xfrm>
          <a:prstGeom prst="rect">
            <a:avLst/>
          </a:prstGeom>
          <a:solidFill>
            <a:schemeClr val="accent1">
              <a:lumMod val="40000"/>
              <a:lumOff val="60000"/>
            </a:schemeClr>
          </a:solidFill>
          <a:ln w="19050" cmpd="sng">
            <a:solidFill>
              <a:srgbClr val="000000"/>
            </a:solidFill>
            <a:miter lim="800000"/>
            <a:headEnd/>
            <a:tailEnd/>
          </a:ln>
          <a:effectLst/>
          <a:extLst/>
        </p:spPr>
        <p:txBody>
          <a:bodyPr wrap="square" anchor="ctr"/>
          <a:lstStyle/>
          <a:p>
            <a:pPr algn="ctr">
              <a:lnSpc>
                <a:spcPts val="2000"/>
              </a:lnSpc>
            </a:pPr>
            <a:r>
              <a:rPr lang="en-US" sz="1600" b="1" dirty="0" smtClean="0">
                <a:solidFill>
                  <a:srgbClr val="000000"/>
                </a:solidFill>
                <a:latin typeface="Arial"/>
                <a:cs typeface="Arial"/>
              </a:rPr>
              <a:t>Daclatasvir + Sofosbuvir</a:t>
            </a:r>
            <a:r>
              <a:rPr lang="en-US" sz="1600" b="1" dirty="0">
                <a:solidFill>
                  <a:srgbClr val="000000"/>
                </a:solidFill>
                <a:latin typeface="Arial"/>
                <a:cs typeface="Arial"/>
              </a:rPr>
              <a:t> </a:t>
            </a:r>
            <a:r>
              <a:rPr lang="en-US" sz="1600" b="1" dirty="0" smtClean="0">
                <a:solidFill>
                  <a:srgbClr val="000000"/>
                </a:solidFill>
                <a:latin typeface="Arial"/>
                <a:cs typeface="Arial"/>
              </a:rPr>
              <a:t>+ </a:t>
            </a:r>
            <a:endParaRPr lang="en-US" sz="1600" b="1" dirty="0">
              <a:solidFill>
                <a:srgbClr val="000000"/>
              </a:solidFill>
              <a:latin typeface="Arial"/>
              <a:cs typeface="Arial"/>
            </a:endParaRPr>
          </a:p>
          <a:p>
            <a:pPr algn="ctr">
              <a:lnSpc>
                <a:spcPts val="2000"/>
              </a:lnSpc>
            </a:pPr>
            <a:r>
              <a:rPr lang="en-US" sz="1600" b="1" dirty="0" smtClean="0">
                <a:solidFill>
                  <a:srgbClr val="000000"/>
                </a:solidFill>
                <a:latin typeface="Arial"/>
                <a:cs typeface="Arial"/>
              </a:rPr>
              <a:t>Ribavirin</a:t>
            </a:r>
            <a:endParaRPr lang="en-US" sz="1600" dirty="0">
              <a:solidFill>
                <a:srgbClr val="000000"/>
              </a:solidFill>
              <a:latin typeface="Arial"/>
              <a:cs typeface="Arial"/>
            </a:endParaRPr>
          </a:p>
        </p:txBody>
      </p:sp>
      <p:cxnSp>
        <p:nvCxnSpPr>
          <p:cNvPr id="32" name="Straight Connector 31"/>
          <p:cNvCxnSpPr/>
          <p:nvPr/>
        </p:nvCxnSpPr>
        <p:spPr>
          <a:xfrm>
            <a:off x="5520420" y="4337436"/>
            <a:ext cx="3291838" cy="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3" name="Rectangle 32"/>
          <p:cNvSpPr/>
          <p:nvPr/>
        </p:nvSpPr>
        <p:spPr>
          <a:xfrm>
            <a:off x="8078100" y="4131516"/>
            <a:ext cx="876300" cy="40538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latin typeface="Arial"/>
                <a:cs typeface="Arial"/>
              </a:rPr>
              <a:t>SVR12</a:t>
            </a:r>
            <a:endParaRPr lang="en-US" sz="1600" dirty="0">
              <a:solidFill>
                <a:srgbClr val="000000"/>
              </a:solidFill>
              <a:latin typeface="Arial"/>
              <a:cs typeface="Arial"/>
            </a:endParaRPr>
          </a:p>
        </p:txBody>
      </p:sp>
    </p:spTree>
    <p:extLst>
      <p:ext uri="{BB962C8B-B14F-4D97-AF65-F5344CB8AC3E}">
        <p14:creationId xmlns:p14="http://schemas.microsoft.com/office/powerpoint/2010/main" val="4016399987"/>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r>
              <a:rPr lang="en-US" dirty="0"/>
              <a:t>Source: Poordad F, et al. Hepatology. 2016;63:1493-505.</a:t>
            </a:r>
          </a:p>
        </p:txBody>
      </p:sp>
      <p:graphicFrame>
        <p:nvGraphicFramePr>
          <p:cNvPr id="8" name="Content Placeholder 6"/>
          <p:cNvGraphicFramePr>
            <a:graphicFrameLocks/>
          </p:cNvGraphicFramePr>
          <p:nvPr>
            <p:extLst>
              <p:ext uri="{D42A27DB-BD31-4B8C-83A1-F6EECF244321}">
                <p14:modId xmlns:p14="http://schemas.microsoft.com/office/powerpoint/2010/main" val="1308541073"/>
              </p:ext>
            </p:extLst>
          </p:nvPr>
        </p:nvGraphicFramePr>
        <p:xfrm>
          <a:off x="457200" y="1389698"/>
          <a:ext cx="8194105" cy="4942702"/>
        </p:xfrm>
        <a:graphic>
          <a:graphicData uri="http://schemas.openxmlformats.org/drawingml/2006/table">
            <a:tbl>
              <a:tblPr firstRow="1" bandRow="1">
                <a:tableStyleId>{5C22544A-7EE6-4342-B048-85BDC9FD1C3A}</a:tableStyleId>
              </a:tblPr>
              <a:tblGrid>
                <a:gridCol w="3393506"/>
                <a:gridCol w="2360387"/>
                <a:gridCol w="2440212"/>
              </a:tblGrid>
              <a:tr h="732562">
                <a:tc>
                  <a:txBody>
                    <a:bodyPr/>
                    <a:lstStyle/>
                    <a:p>
                      <a:r>
                        <a:rPr lang="en-US" sz="1500" dirty="0" smtClean="0"/>
                        <a:t>Characteristic</a:t>
                      </a:r>
                      <a:endParaRPr lang="en-US" sz="1500" dirty="0"/>
                    </a:p>
                  </a:txBody>
                  <a:tcPr>
                    <a:lnL w="9525" cap="flat" cmpd="sng" algn="ctr">
                      <a:solidFill>
                        <a:srgbClr val="BFBFBF"/>
                      </a:solidFill>
                      <a:prstDash val="solid"/>
                      <a:round/>
                      <a:headEnd type="none" w="med" len="med"/>
                      <a:tailEnd type="none" w="med" len="med"/>
                    </a:lnL>
                    <a:lnT w="9525" cap="flat" cmpd="sng" algn="ctr">
                      <a:solidFill>
                        <a:srgbClr val="BFBFBF"/>
                      </a:solidFill>
                      <a:prstDash val="solid"/>
                      <a:round/>
                      <a:headEnd type="none" w="med" len="med"/>
                      <a:tailEnd type="none" w="med" len="med"/>
                    </a:lnT>
                    <a:solidFill>
                      <a:srgbClr val="404040"/>
                    </a:solidFill>
                  </a:tcPr>
                </a:tc>
                <a:tc>
                  <a:txBody>
                    <a:bodyPr/>
                    <a:lstStyle/>
                    <a:p>
                      <a:pPr algn="ctr">
                        <a:lnSpc>
                          <a:spcPts val="1900"/>
                        </a:lnSpc>
                      </a:pPr>
                      <a:r>
                        <a:rPr lang="en-US" sz="1500" dirty="0" smtClean="0"/>
                        <a:t>Advanced Cirrhosis</a:t>
                      </a:r>
                      <a:br>
                        <a:rPr lang="en-US" sz="1500" dirty="0" smtClean="0"/>
                      </a:br>
                      <a:r>
                        <a:rPr lang="en-US" sz="1500" b="0" dirty="0" smtClean="0"/>
                        <a:t>(n=60)</a:t>
                      </a:r>
                      <a:endParaRPr lang="en-US" sz="1500" dirty="0"/>
                    </a:p>
                  </a:txBody>
                  <a:tcPr anchor="ctr">
                    <a:lnT w="9525" cap="flat" cmpd="sng" algn="ctr">
                      <a:solidFill>
                        <a:srgbClr val="BFBFBF"/>
                      </a:solidFill>
                      <a:prstDash val="solid"/>
                      <a:round/>
                      <a:headEnd type="none" w="med" len="med"/>
                      <a:tailEnd type="none" w="med" len="med"/>
                    </a:lnT>
                    <a:solidFill>
                      <a:schemeClr val="accent5">
                        <a:lumMod val="50000"/>
                      </a:schemeClr>
                    </a:solidFill>
                  </a:tcPr>
                </a:tc>
                <a:tc>
                  <a:txBody>
                    <a:bodyPr/>
                    <a:lstStyle/>
                    <a:p>
                      <a:pPr algn="ctr">
                        <a:lnSpc>
                          <a:spcPts val="1900"/>
                        </a:lnSpc>
                      </a:pPr>
                      <a:r>
                        <a:rPr lang="en-US" sz="1500" dirty="0" smtClean="0"/>
                        <a:t>Post-Liver</a:t>
                      </a:r>
                      <a:r>
                        <a:rPr lang="en-US" sz="1500" baseline="0" dirty="0" smtClean="0"/>
                        <a:t> Transplant</a:t>
                      </a:r>
                    </a:p>
                    <a:p>
                      <a:pPr algn="ctr">
                        <a:lnSpc>
                          <a:spcPts val="1900"/>
                        </a:lnSpc>
                      </a:pPr>
                      <a:r>
                        <a:rPr lang="en-US" sz="1500" b="0" dirty="0" smtClean="0"/>
                        <a:t>(n=53)</a:t>
                      </a:r>
                      <a:endParaRPr lang="en-US" sz="1500" dirty="0"/>
                    </a:p>
                  </a:txBody>
                  <a:tcPr anchor="ctr">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solidFill>
                      <a:srgbClr val="29547F"/>
                    </a:solidFill>
                  </a:tcPr>
                </a:tc>
              </a:tr>
              <a:tr h="364372">
                <a:tc>
                  <a:txBody>
                    <a:bodyPr/>
                    <a:lstStyle/>
                    <a:p>
                      <a:pPr>
                        <a:lnSpc>
                          <a:spcPts val="2000"/>
                        </a:lnSpc>
                      </a:pPr>
                      <a:r>
                        <a:rPr lang="en-US" sz="1500" dirty="0" smtClean="0"/>
                        <a:t>Male, n (%)</a:t>
                      </a:r>
                      <a:endParaRPr lang="en-US" sz="1500" dirty="0"/>
                    </a:p>
                  </a:txBody>
                  <a:tcPr anchor="ctr">
                    <a:lnL w="9525" cap="flat" cmpd="sng" algn="ctr">
                      <a:solidFill>
                        <a:srgbClr val="BFBFBF"/>
                      </a:solidFill>
                      <a:prstDash val="solid"/>
                      <a:round/>
                      <a:headEnd type="none" w="med" len="med"/>
                      <a:tailEnd type="none" w="med" len="med"/>
                    </a:lnL>
                  </a:tcPr>
                </a:tc>
                <a:tc>
                  <a:txBody>
                    <a:bodyPr/>
                    <a:lstStyle/>
                    <a:p>
                      <a:pPr algn="ctr">
                        <a:lnSpc>
                          <a:spcPts val="2000"/>
                        </a:lnSpc>
                      </a:pPr>
                      <a:r>
                        <a:rPr lang="en-US" sz="1500" dirty="0" smtClean="0"/>
                        <a:t>38 (63%)</a:t>
                      </a:r>
                      <a:endParaRPr lang="en-US" sz="1500" dirty="0"/>
                    </a:p>
                  </a:txBody>
                  <a:tcPr anchor="ctr"/>
                </a:tc>
                <a:tc>
                  <a:txBody>
                    <a:bodyPr/>
                    <a:lstStyle/>
                    <a:p>
                      <a:pPr algn="ctr">
                        <a:lnSpc>
                          <a:spcPts val="2000"/>
                        </a:lnSpc>
                      </a:pPr>
                      <a:r>
                        <a:rPr lang="en-US" sz="1500" dirty="0" smtClean="0"/>
                        <a:t>38 (72%)</a:t>
                      </a:r>
                      <a:endParaRPr lang="en-US" sz="1500" dirty="0"/>
                    </a:p>
                  </a:txBody>
                  <a:tcPr anchor="ctr">
                    <a:lnR w="9525" cap="flat" cmpd="sng" algn="ctr">
                      <a:solidFill>
                        <a:srgbClr val="BFBFBF"/>
                      </a:solidFill>
                      <a:prstDash val="solid"/>
                      <a:round/>
                      <a:headEnd type="none" w="med" len="med"/>
                      <a:tailEnd type="none" w="med" len="med"/>
                    </a:lnR>
                  </a:tcPr>
                </a:tc>
              </a:tr>
              <a:tr h="364372">
                <a:tc>
                  <a:txBody>
                    <a:bodyPr/>
                    <a:lstStyle/>
                    <a:p>
                      <a:pPr>
                        <a:lnSpc>
                          <a:spcPts val="2000"/>
                        </a:lnSpc>
                      </a:pPr>
                      <a:r>
                        <a:rPr lang="en-US" sz="1500" dirty="0" smtClean="0"/>
                        <a:t>Median age, years (range)</a:t>
                      </a:r>
                      <a:endParaRPr lang="en-US" sz="1500" dirty="0"/>
                    </a:p>
                  </a:txBody>
                  <a:tcPr anchor="ctr">
                    <a:lnL w="9525" cap="flat" cmpd="sng" algn="ctr">
                      <a:solidFill>
                        <a:srgbClr val="BFBFBF"/>
                      </a:solidFill>
                      <a:prstDash val="solid"/>
                      <a:round/>
                      <a:headEnd type="none" w="med" len="med"/>
                      <a:tailEnd type="none" w="med" len="med"/>
                    </a:lnL>
                  </a:tcPr>
                </a:tc>
                <a:tc>
                  <a:txBody>
                    <a:bodyPr/>
                    <a:lstStyle/>
                    <a:p>
                      <a:pPr algn="ctr">
                        <a:lnSpc>
                          <a:spcPts val="2000"/>
                        </a:lnSpc>
                      </a:pPr>
                      <a:r>
                        <a:rPr lang="en-US" sz="1500" dirty="0" smtClean="0"/>
                        <a:t>58 (19-75)</a:t>
                      </a:r>
                      <a:endParaRPr lang="en-US" sz="1500" dirty="0"/>
                    </a:p>
                  </a:txBody>
                  <a:tcPr anchor="ctr"/>
                </a:tc>
                <a:tc>
                  <a:txBody>
                    <a:bodyPr/>
                    <a:lstStyle/>
                    <a:p>
                      <a:pPr algn="ctr">
                        <a:lnSpc>
                          <a:spcPts val="2000"/>
                        </a:lnSpc>
                      </a:pPr>
                      <a:r>
                        <a:rPr lang="en-US" sz="1500" dirty="0" smtClean="0"/>
                        <a:t>59 (22-82)</a:t>
                      </a:r>
                      <a:endParaRPr lang="en-US" sz="1500" dirty="0"/>
                    </a:p>
                  </a:txBody>
                  <a:tcPr anchor="ctr">
                    <a:lnR w="9525" cap="flat" cmpd="sng" algn="ctr">
                      <a:solidFill>
                        <a:srgbClr val="BFBFBF"/>
                      </a:solidFill>
                      <a:prstDash val="solid"/>
                      <a:round/>
                      <a:headEnd type="none" w="med" len="med"/>
                      <a:tailEnd type="none" w="med" len="med"/>
                    </a:lnR>
                  </a:tcPr>
                </a:tc>
              </a:tr>
              <a:tr h="924945">
                <a:tc>
                  <a:txBody>
                    <a:bodyPr/>
                    <a:lstStyle/>
                    <a:p>
                      <a:pPr>
                        <a:lnSpc>
                          <a:spcPts val="2000"/>
                        </a:lnSpc>
                      </a:pPr>
                      <a:r>
                        <a:rPr lang="en-US" sz="1500" dirty="0" smtClean="0"/>
                        <a:t>Race</a:t>
                      </a:r>
                    </a:p>
                    <a:p>
                      <a:pPr marL="228600" indent="0">
                        <a:lnSpc>
                          <a:spcPts val="2000"/>
                        </a:lnSpc>
                      </a:pPr>
                      <a:r>
                        <a:rPr lang="en-US" sz="1500" dirty="0" smtClean="0"/>
                        <a:t>White</a:t>
                      </a:r>
                    </a:p>
                    <a:p>
                      <a:pPr marL="228600" indent="0">
                        <a:lnSpc>
                          <a:spcPts val="2000"/>
                        </a:lnSpc>
                      </a:pPr>
                      <a:r>
                        <a:rPr lang="en-US" sz="1500" dirty="0" smtClean="0"/>
                        <a:t>Black/African American</a:t>
                      </a:r>
                    </a:p>
                    <a:p>
                      <a:pPr marL="228600" indent="0">
                        <a:lnSpc>
                          <a:spcPts val="2000"/>
                        </a:lnSpc>
                      </a:pPr>
                      <a:r>
                        <a:rPr lang="en-US" sz="1500" dirty="0" smtClean="0"/>
                        <a:t>Asian</a:t>
                      </a:r>
                      <a:endParaRPr lang="en-US" sz="1500" dirty="0"/>
                    </a:p>
                  </a:txBody>
                  <a:tcPr anchor="ctr">
                    <a:lnL w="9525" cap="flat" cmpd="sng" algn="ctr">
                      <a:solidFill>
                        <a:srgbClr val="BFBFBF"/>
                      </a:solidFill>
                      <a:prstDash val="solid"/>
                      <a:round/>
                      <a:headEnd type="none" w="med" len="med"/>
                      <a:tailEnd type="none" w="med" len="med"/>
                    </a:lnL>
                  </a:tcPr>
                </a:tc>
                <a:tc>
                  <a:txBody>
                    <a:bodyPr/>
                    <a:lstStyle/>
                    <a:p>
                      <a:pPr algn="ctr">
                        <a:lnSpc>
                          <a:spcPts val="2000"/>
                        </a:lnSpc>
                      </a:pPr>
                      <a:endParaRPr lang="en-US" sz="1500" dirty="0" smtClean="0"/>
                    </a:p>
                    <a:p>
                      <a:pPr algn="ctr">
                        <a:lnSpc>
                          <a:spcPts val="2000"/>
                        </a:lnSpc>
                      </a:pPr>
                      <a:r>
                        <a:rPr lang="en-US" sz="1500" dirty="0" smtClean="0"/>
                        <a:t>57 (95%)</a:t>
                      </a:r>
                    </a:p>
                    <a:p>
                      <a:pPr algn="ctr">
                        <a:lnSpc>
                          <a:spcPts val="2000"/>
                        </a:lnSpc>
                      </a:pPr>
                      <a:r>
                        <a:rPr lang="en-US" sz="1500" dirty="0" smtClean="0"/>
                        <a:t>3 (5%)</a:t>
                      </a:r>
                    </a:p>
                    <a:p>
                      <a:pPr algn="ctr">
                        <a:lnSpc>
                          <a:spcPts val="2000"/>
                        </a:lnSpc>
                      </a:pPr>
                      <a:r>
                        <a:rPr lang="en-US" sz="1500" dirty="0" smtClean="0"/>
                        <a:t>0 (0%)</a:t>
                      </a:r>
                      <a:endParaRPr lang="en-US" sz="1500" dirty="0"/>
                    </a:p>
                  </a:txBody>
                  <a:tcPr anchor="ctr"/>
                </a:tc>
                <a:tc>
                  <a:txBody>
                    <a:bodyPr/>
                    <a:lstStyle/>
                    <a:p>
                      <a:pPr algn="ctr">
                        <a:lnSpc>
                          <a:spcPts val="2000"/>
                        </a:lnSpc>
                      </a:pPr>
                      <a:endParaRPr lang="en-US" sz="1500" dirty="0" smtClean="0"/>
                    </a:p>
                    <a:p>
                      <a:pPr algn="ctr">
                        <a:lnSpc>
                          <a:spcPts val="2000"/>
                        </a:lnSpc>
                      </a:pPr>
                      <a:r>
                        <a:rPr lang="en-US" sz="1500" dirty="0" smtClean="0"/>
                        <a:t>51 (96%)</a:t>
                      </a:r>
                    </a:p>
                    <a:p>
                      <a:pPr algn="ctr">
                        <a:lnSpc>
                          <a:spcPts val="2000"/>
                        </a:lnSpc>
                      </a:pPr>
                      <a:r>
                        <a:rPr lang="en-US" sz="1500" dirty="0" smtClean="0"/>
                        <a:t>1 (2%)</a:t>
                      </a:r>
                    </a:p>
                    <a:p>
                      <a:pPr algn="ctr">
                        <a:lnSpc>
                          <a:spcPts val="2000"/>
                        </a:lnSpc>
                      </a:pPr>
                      <a:r>
                        <a:rPr lang="en-US" sz="1500" dirty="0" smtClean="0"/>
                        <a:t>1 (2%)</a:t>
                      </a:r>
                      <a:endParaRPr lang="en-US" sz="1500" dirty="0"/>
                    </a:p>
                  </a:txBody>
                  <a:tcPr anchor="ctr">
                    <a:lnR w="9525" cap="flat" cmpd="sng" algn="ctr">
                      <a:solidFill>
                        <a:srgbClr val="BFBFBF"/>
                      </a:solidFill>
                      <a:prstDash val="solid"/>
                      <a:round/>
                      <a:headEnd type="none" w="med" len="med"/>
                      <a:tailEnd type="none" w="med" len="med"/>
                    </a:lnR>
                  </a:tcPr>
                </a:tc>
              </a:tr>
              <a:tr h="1345375">
                <a:tc>
                  <a:txBody>
                    <a:bodyPr/>
                    <a:lstStyle/>
                    <a:p>
                      <a:pPr>
                        <a:lnSpc>
                          <a:spcPts val="2000"/>
                        </a:lnSpc>
                      </a:pPr>
                      <a:r>
                        <a:rPr lang="en-US" sz="1500" dirty="0" smtClean="0"/>
                        <a:t>HCV genotype</a:t>
                      </a:r>
                    </a:p>
                    <a:p>
                      <a:pPr marL="227013" indent="0">
                        <a:lnSpc>
                          <a:spcPts val="2000"/>
                        </a:lnSpc>
                        <a:tabLst>
                          <a:tab pos="227013" algn="l"/>
                        </a:tabLst>
                      </a:pPr>
                      <a:r>
                        <a:rPr lang="en-US" sz="1500" dirty="0" smtClean="0"/>
                        <a:t>1a</a:t>
                      </a:r>
                    </a:p>
                    <a:p>
                      <a:pPr marL="227013" indent="0">
                        <a:lnSpc>
                          <a:spcPts val="2000"/>
                        </a:lnSpc>
                        <a:tabLst>
                          <a:tab pos="227013" algn="l"/>
                        </a:tabLst>
                      </a:pPr>
                      <a:r>
                        <a:rPr lang="en-US" sz="1500" dirty="0" smtClean="0"/>
                        <a:t>1b</a:t>
                      </a:r>
                    </a:p>
                    <a:p>
                      <a:pPr marL="227013" indent="0">
                        <a:lnSpc>
                          <a:spcPts val="2000"/>
                        </a:lnSpc>
                        <a:tabLst>
                          <a:tab pos="227013" algn="l"/>
                        </a:tabLst>
                      </a:pPr>
                      <a:r>
                        <a:rPr lang="en-US" sz="1500" dirty="0" smtClean="0"/>
                        <a:t>2</a:t>
                      </a:r>
                    </a:p>
                    <a:p>
                      <a:pPr marL="227013" indent="0">
                        <a:lnSpc>
                          <a:spcPts val="2000"/>
                        </a:lnSpc>
                        <a:tabLst>
                          <a:tab pos="227013" algn="l"/>
                        </a:tabLst>
                      </a:pPr>
                      <a:r>
                        <a:rPr lang="en-US" sz="1500" dirty="0" smtClean="0"/>
                        <a:t>3</a:t>
                      </a:r>
                    </a:p>
                    <a:p>
                      <a:pPr marL="227013" indent="0">
                        <a:lnSpc>
                          <a:spcPts val="2000"/>
                        </a:lnSpc>
                        <a:tabLst>
                          <a:tab pos="227013" algn="l"/>
                        </a:tabLst>
                      </a:pPr>
                      <a:r>
                        <a:rPr lang="en-US" sz="1500" dirty="0" smtClean="0"/>
                        <a:t>4</a:t>
                      </a:r>
                    </a:p>
                    <a:p>
                      <a:pPr marL="227013" indent="0">
                        <a:lnSpc>
                          <a:spcPts val="2000"/>
                        </a:lnSpc>
                        <a:tabLst>
                          <a:tab pos="227013" algn="l"/>
                        </a:tabLst>
                      </a:pPr>
                      <a:r>
                        <a:rPr lang="en-US" sz="1500" dirty="0" smtClean="0"/>
                        <a:t>6</a:t>
                      </a:r>
                      <a:endParaRPr lang="en-US" sz="1500" dirty="0"/>
                    </a:p>
                  </a:txBody>
                  <a:tcPr anchor="ctr">
                    <a:lnL w="9525" cap="flat" cmpd="sng" algn="ctr">
                      <a:solidFill>
                        <a:srgbClr val="BFBFBF"/>
                      </a:solidFill>
                      <a:prstDash val="solid"/>
                      <a:round/>
                      <a:headEnd type="none" w="med" len="med"/>
                      <a:tailEnd type="none" w="med" len="med"/>
                    </a:lnL>
                  </a:tcPr>
                </a:tc>
                <a:tc>
                  <a:txBody>
                    <a:bodyPr/>
                    <a:lstStyle/>
                    <a:p>
                      <a:pPr algn="ctr">
                        <a:lnSpc>
                          <a:spcPts val="2000"/>
                        </a:lnSpc>
                      </a:pPr>
                      <a:endParaRPr lang="en-US" sz="1500" dirty="0" smtClean="0"/>
                    </a:p>
                    <a:p>
                      <a:pPr algn="ctr">
                        <a:lnSpc>
                          <a:spcPts val="2000"/>
                        </a:lnSpc>
                      </a:pPr>
                      <a:r>
                        <a:rPr lang="en-US" sz="1500" dirty="0" smtClean="0"/>
                        <a:t>34 (57%)</a:t>
                      </a:r>
                    </a:p>
                    <a:p>
                      <a:pPr algn="ctr">
                        <a:lnSpc>
                          <a:spcPts val="2000"/>
                        </a:lnSpc>
                      </a:pPr>
                      <a:r>
                        <a:rPr lang="en-US" sz="1500" dirty="0" smtClean="0"/>
                        <a:t>11 (18%)</a:t>
                      </a:r>
                    </a:p>
                    <a:p>
                      <a:pPr algn="ctr">
                        <a:lnSpc>
                          <a:spcPts val="2000"/>
                        </a:lnSpc>
                      </a:pPr>
                      <a:r>
                        <a:rPr lang="en-US" sz="1500" dirty="0" smtClean="0"/>
                        <a:t>5 (8%)</a:t>
                      </a:r>
                    </a:p>
                    <a:p>
                      <a:pPr algn="ctr">
                        <a:lnSpc>
                          <a:spcPts val="2000"/>
                        </a:lnSpc>
                      </a:pPr>
                      <a:r>
                        <a:rPr lang="en-US" sz="1500" dirty="0" smtClean="0"/>
                        <a:t>  6 (10%)</a:t>
                      </a:r>
                    </a:p>
                    <a:p>
                      <a:pPr algn="ctr">
                        <a:lnSpc>
                          <a:spcPts val="2000"/>
                        </a:lnSpc>
                      </a:pPr>
                      <a:r>
                        <a:rPr lang="en-US" sz="1500" dirty="0" smtClean="0"/>
                        <a:t>4 (7%)</a:t>
                      </a:r>
                    </a:p>
                    <a:p>
                      <a:pPr algn="ctr">
                        <a:lnSpc>
                          <a:spcPts val="2000"/>
                        </a:lnSpc>
                      </a:pPr>
                      <a:r>
                        <a:rPr lang="en-US" sz="1500" dirty="0" smtClean="0"/>
                        <a:t>0</a:t>
                      </a:r>
                      <a:endParaRPr lang="en-US" sz="1500" dirty="0"/>
                    </a:p>
                  </a:txBody>
                  <a:tcPr anchor="ctr"/>
                </a:tc>
                <a:tc>
                  <a:txBody>
                    <a:bodyPr/>
                    <a:lstStyle/>
                    <a:p>
                      <a:pPr algn="ctr">
                        <a:lnSpc>
                          <a:spcPts val="2000"/>
                        </a:lnSpc>
                      </a:pPr>
                      <a:endParaRPr lang="en-US" sz="1500" dirty="0" smtClean="0"/>
                    </a:p>
                    <a:p>
                      <a:pPr algn="ctr">
                        <a:lnSpc>
                          <a:spcPts val="2000"/>
                        </a:lnSpc>
                      </a:pPr>
                      <a:r>
                        <a:rPr lang="en-US" sz="1500" dirty="0" smtClean="0"/>
                        <a:t>31 (58%)</a:t>
                      </a:r>
                    </a:p>
                    <a:p>
                      <a:pPr algn="ctr">
                        <a:lnSpc>
                          <a:spcPts val="2000"/>
                        </a:lnSpc>
                      </a:pPr>
                      <a:r>
                        <a:rPr lang="en-US" sz="1500" dirty="0" smtClean="0"/>
                        <a:t>10 (19%)</a:t>
                      </a:r>
                    </a:p>
                    <a:p>
                      <a:pPr algn="ctr">
                        <a:lnSpc>
                          <a:spcPts val="2000"/>
                        </a:lnSpc>
                      </a:pPr>
                      <a:r>
                        <a:rPr lang="en-US" sz="1500" dirty="0" smtClean="0"/>
                        <a:t>0 (0%)</a:t>
                      </a:r>
                    </a:p>
                    <a:p>
                      <a:pPr algn="ctr">
                        <a:lnSpc>
                          <a:spcPts val="2000"/>
                        </a:lnSpc>
                      </a:pPr>
                      <a:r>
                        <a:rPr lang="en-US" sz="1500" dirty="0" smtClean="0"/>
                        <a:t>11 (21%)</a:t>
                      </a:r>
                    </a:p>
                    <a:p>
                      <a:pPr algn="ctr">
                        <a:lnSpc>
                          <a:spcPts val="2000"/>
                        </a:lnSpc>
                      </a:pPr>
                      <a:r>
                        <a:rPr lang="en-US" sz="1500" dirty="0" smtClean="0"/>
                        <a:t>0 (0%)</a:t>
                      </a:r>
                    </a:p>
                    <a:p>
                      <a:pPr algn="ctr">
                        <a:lnSpc>
                          <a:spcPts val="2000"/>
                        </a:lnSpc>
                      </a:pPr>
                      <a:r>
                        <a:rPr lang="en-US" sz="1500" dirty="0" smtClean="0"/>
                        <a:t>1 (2%)</a:t>
                      </a:r>
                      <a:endParaRPr lang="en-US" sz="1500" dirty="0"/>
                    </a:p>
                  </a:txBody>
                  <a:tcPr anchor="ctr">
                    <a:lnR w="9525" cap="flat" cmpd="sng" algn="ctr">
                      <a:solidFill>
                        <a:srgbClr val="BFBFBF"/>
                      </a:solidFill>
                      <a:prstDash val="solid"/>
                      <a:round/>
                      <a:headEnd type="none" w="med" len="med"/>
                      <a:tailEnd type="none" w="med" len="med"/>
                    </a:lnR>
                  </a:tcPr>
                </a:tc>
              </a:tr>
              <a:tr h="504516">
                <a:tc>
                  <a:txBody>
                    <a:bodyPr/>
                    <a:lstStyle/>
                    <a:p>
                      <a:pPr marL="0" marR="0" indent="0" algn="l" defTabSz="914400" rtl="0" eaLnBrk="1" fontAlgn="auto" latinLnBrk="0" hangingPunct="1">
                        <a:lnSpc>
                          <a:spcPts val="2000"/>
                        </a:lnSpc>
                        <a:spcBef>
                          <a:spcPts val="0"/>
                        </a:spcBef>
                        <a:spcAft>
                          <a:spcPts val="0"/>
                        </a:spcAft>
                        <a:buClrTx/>
                        <a:buSzTx/>
                        <a:buFontTx/>
                        <a:buNone/>
                        <a:tabLst/>
                        <a:defRPr/>
                      </a:pPr>
                      <a:r>
                        <a:rPr lang="en-US" sz="1500" i="0" dirty="0" smtClean="0"/>
                        <a:t>Mean</a:t>
                      </a:r>
                      <a:r>
                        <a:rPr lang="en-US" sz="1500" i="0" baseline="0" dirty="0" smtClean="0"/>
                        <a:t> </a:t>
                      </a:r>
                      <a:r>
                        <a:rPr lang="en-US" sz="1500" i="0" dirty="0" smtClean="0"/>
                        <a:t>HCV</a:t>
                      </a:r>
                      <a:r>
                        <a:rPr lang="en-US" sz="1500" i="0" baseline="0" dirty="0" smtClean="0"/>
                        <a:t> RNA log</a:t>
                      </a:r>
                      <a:r>
                        <a:rPr lang="en-US" sz="1500" i="0" baseline="-25000" dirty="0" smtClean="0"/>
                        <a:t>10</a:t>
                      </a:r>
                      <a:r>
                        <a:rPr lang="en-US" sz="1500" i="0" baseline="0" dirty="0" smtClean="0"/>
                        <a:t> (IU/mL)</a:t>
                      </a:r>
                      <a:endParaRPr lang="en-US" sz="1500" i="0" dirty="0" smtClean="0"/>
                    </a:p>
                  </a:txBody>
                  <a:tcPr anchor="ctr">
                    <a:lnL w="9525" cap="flat" cmpd="sng" algn="ctr">
                      <a:solidFill>
                        <a:srgbClr val="BFBFBF"/>
                      </a:solidFill>
                      <a:prstDash val="solid"/>
                      <a:round/>
                      <a:headEnd type="none" w="med" len="med"/>
                      <a:tailEnd type="none" w="med" len="med"/>
                    </a:lnL>
                    <a:lnB w="9525" cap="flat" cmpd="sng" algn="ctr">
                      <a:solidFill>
                        <a:srgbClr val="BFBFBF"/>
                      </a:solidFill>
                      <a:prstDash val="solid"/>
                      <a:round/>
                      <a:headEnd type="none" w="med" len="med"/>
                      <a:tailEnd type="none" w="med" len="med"/>
                    </a:lnB>
                  </a:tcPr>
                </a:tc>
                <a:tc>
                  <a:txBody>
                    <a:bodyPr/>
                    <a:lstStyle/>
                    <a:p>
                      <a:pPr marL="0" indent="0" algn="ctr">
                        <a:lnSpc>
                          <a:spcPts val="2000"/>
                        </a:lnSpc>
                      </a:pPr>
                      <a:r>
                        <a:rPr lang="en-US" sz="1500" dirty="0" smtClean="0"/>
                        <a:t>6.01</a:t>
                      </a:r>
                      <a:endParaRPr lang="en-US" sz="1500" dirty="0"/>
                    </a:p>
                  </a:txBody>
                  <a:tcPr anchor="ctr">
                    <a:lnB w="9525" cap="flat" cmpd="sng" algn="ctr">
                      <a:solidFill>
                        <a:srgbClr val="BFBFBF"/>
                      </a:solidFill>
                      <a:prstDash val="solid"/>
                      <a:round/>
                      <a:headEnd type="none" w="med" len="med"/>
                      <a:tailEnd type="none" w="med" len="med"/>
                    </a:lnB>
                  </a:tcPr>
                </a:tc>
                <a:tc>
                  <a:txBody>
                    <a:bodyPr/>
                    <a:lstStyle/>
                    <a:p>
                      <a:pPr algn="ctr">
                        <a:lnSpc>
                          <a:spcPts val="2000"/>
                        </a:lnSpc>
                      </a:pPr>
                      <a:r>
                        <a:rPr lang="en-US" sz="1500" dirty="0" smtClean="0"/>
                        <a:t>6.61</a:t>
                      </a:r>
                      <a:endParaRPr lang="en-US" sz="1500" dirty="0"/>
                    </a:p>
                  </a:txBody>
                  <a:tcPr anchor="ctr">
                    <a:lnR w="9525" cap="flat" cmpd="sng" algn="ctr">
                      <a:solidFill>
                        <a:srgbClr val="BFBFBF"/>
                      </a:solidFill>
                      <a:prstDash val="solid"/>
                      <a:round/>
                      <a:headEnd type="none" w="med" len="med"/>
                      <a:tailEnd type="none" w="med" len="med"/>
                    </a:lnR>
                    <a:lnB w="9525" cap="flat" cmpd="sng" algn="ctr">
                      <a:solidFill>
                        <a:srgbClr val="BFBFBF"/>
                      </a:solidFill>
                      <a:prstDash val="solid"/>
                      <a:round/>
                      <a:headEnd type="none" w="med" len="med"/>
                      <a:tailEnd type="none" w="med" len="med"/>
                    </a:lnB>
                  </a:tcPr>
                </a:tc>
              </a:tr>
            </a:tbl>
          </a:graphicData>
        </a:graphic>
      </p:graphicFrame>
      <p:sp>
        <p:nvSpPr>
          <p:cNvPr id="9" name="Title 1"/>
          <p:cNvSpPr>
            <a:spLocks noGrp="1"/>
          </p:cNvSpPr>
          <p:nvPr>
            <p:ph type="title"/>
          </p:nvPr>
        </p:nvSpPr>
        <p:spPr>
          <a:xfrm>
            <a:off x="323850" y="304800"/>
            <a:ext cx="8515350" cy="990600"/>
          </a:xfrm>
        </p:spPr>
        <p:txBody>
          <a:bodyPr>
            <a:normAutofit/>
          </a:bodyPr>
          <a:lstStyle/>
          <a:p>
            <a:r>
              <a:rPr lang="en-US" sz="2000" dirty="0">
                <a:solidFill>
                  <a:schemeClr val="accent5">
                    <a:lumMod val="20000"/>
                    <a:lumOff val="80000"/>
                  </a:schemeClr>
                </a:solidFill>
              </a:rPr>
              <a:t>DCV + SOF + RBV in Advanced Cirrhosis and Post-Liver Transplant</a:t>
            </a:r>
            <a:br>
              <a:rPr lang="en-US" sz="2000" dirty="0">
                <a:solidFill>
                  <a:schemeClr val="accent5">
                    <a:lumMod val="20000"/>
                    <a:lumOff val="80000"/>
                  </a:schemeClr>
                </a:solidFill>
              </a:rPr>
            </a:br>
            <a:r>
              <a:rPr lang="en-US" sz="2400" dirty="0"/>
              <a:t>ALLY-1: </a:t>
            </a:r>
            <a:r>
              <a:rPr lang="en-US" sz="2400" dirty="0" smtClean="0"/>
              <a:t>Patient Characteristics</a:t>
            </a:r>
            <a:endParaRPr lang="en-US" sz="2400" dirty="0"/>
          </a:p>
        </p:txBody>
      </p:sp>
    </p:spTree>
    <p:extLst>
      <p:ext uri="{BB962C8B-B14F-4D97-AF65-F5344CB8AC3E}">
        <p14:creationId xmlns:p14="http://schemas.microsoft.com/office/powerpoint/2010/main" val="8874856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200" dirty="0">
                <a:solidFill>
                  <a:schemeClr val="accent5">
                    <a:lumMod val="20000"/>
                    <a:lumOff val="80000"/>
                  </a:schemeClr>
                </a:solidFill>
              </a:rPr>
              <a:t>DCV + SOF + RBV in Advanced Cirrhosis and </a:t>
            </a:r>
            <a:r>
              <a:rPr lang="en-US" sz="2200" dirty="0" smtClean="0">
                <a:solidFill>
                  <a:schemeClr val="accent5">
                    <a:lumMod val="20000"/>
                    <a:lumOff val="80000"/>
                  </a:schemeClr>
                </a:solidFill>
              </a:rPr>
              <a:t>Post</a:t>
            </a:r>
            <a:r>
              <a:rPr lang="en-US" sz="2200" dirty="0">
                <a:solidFill>
                  <a:schemeClr val="accent5">
                    <a:lumMod val="20000"/>
                    <a:lumOff val="80000"/>
                  </a:schemeClr>
                </a:solidFill>
              </a:rPr>
              <a:t>-Liver Transplant</a:t>
            </a:r>
            <a:r>
              <a:rPr lang="en-US" sz="2400" dirty="0">
                <a:solidFill>
                  <a:schemeClr val="accent5">
                    <a:lumMod val="20000"/>
                    <a:lumOff val="80000"/>
                  </a:schemeClr>
                </a:solidFill>
              </a:rPr>
              <a:t/>
            </a:r>
            <a:br>
              <a:rPr lang="en-US" sz="2400" dirty="0">
                <a:solidFill>
                  <a:schemeClr val="accent5">
                    <a:lumMod val="20000"/>
                    <a:lumOff val="80000"/>
                  </a:schemeClr>
                </a:solidFill>
              </a:rPr>
            </a:br>
            <a:r>
              <a:rPr lang="en-US" sz="2700" dirty="0"/>
              <a:t>ALLY-1</a:t>
            </a:r>
            <a:r>
              <a:rPr lang="en-US" sz="2700" dirty="0" smtClean="0"/>
              <a:t>: Results for Advanced Cirrhosis Cohort</a:t>
            </a:r>
            <a:endParaRPr lang="en-US" sz="2700" dirty="0"/>
          </a:p>
        </p:txBody>
      </p:sp>
      <p:sp>
        <p:nvSpPr>
          <p:cNvPr id="3" name="Text Placeholder 2"/>
          <p:cNvSpPr>
            <a:spLocks noGrp="1"/>
          </p:cNvSpPr>
          <p:nvPr>
            <p:ph type="body" idx="10"/>
          </p:nvPr>
        </p:nvSpPr>
        <p:spPr/>
        <p:txBody>
          <a:bodyPr/>
          <a:lstStyle/>
          <a:p>
            <a:r>
              <a:rPr lang="en-US" dirty="0" smtClean="0"/>
              <a:t>ALLY-1: SVR12 Results</a:t>
            </a:r>
            <a:r>
              <a:rPr lang="en-US" dirty="0"/>
              <a:t> </a:t>
            </a:r>
            <a:r>
              <a:rPr lang="en-US" dirty="0" smtClean="0"/>
              <a:t>for Advanced Cirrhosis Cohort by Genotype</a:t>
            </a:r>
            <a:endParaRPr lang="en-US" dirty="0"/>
          </a:p>
        </p:txBody>
      </p:sp>
      <p:sp>
        <p:nvSpPr>
          <p:cNvPr id="7" name="Content Placeholder 6"/>
          <p:cNvSpPr>
            <a:spLocks noGrp="1"/>
          </p:cNvSpPr>
          <p:nvPr>
            <p:ph sz="quarter" idx="13"/>
          </p:nvPr>
        </p:nvSpPr>
        <p:spPr/>
        <p:txBody>
          <a:bodyPr/>
          <a:lstStyle/>
          <a:p>
            <a:r>
              <a:rPr lang="en-US" dirty="0"/>
              <a:t>Source: Poordad F, et al. Hepatology. 2016;63:1493-505.</a:t>
            </a:r>
          </a:p>
        </p:txBody>
      </p:sp>
      <p:graphicFrame>
        <p:nvGraphicFramePr>
          <p:cNvPr id="22" name="Chart 21"/>
          <p:cNvGraphicFramePr>
            <a:graphicFrameLocks/>
          </p:cNvGraphicFramePr>
          <p:nvPr>
            <p:extLst>
              <p:ext uri="{D42A27DB-BD31-4B8C-83A1-F6EECF244321}">
                <p14:modId xmlns:p14="http://schemas.microsoft.com/office/powerpoint/2010/main" val="2410170716"/>
              </p:ext>
            </p:extLst>
          </p:nvPr>
        </p:nvGraphicFramePr>
        <p:xfrm>
          <a:off x="381000" y="1935494"/>
          <a:ext cx="8382000" cy="4389106"/>
        </p:xfrm>
        <a:graphic>
          <a:graphicData uri="http://schemas.openxmlformats.org/drawingml/2006/chart">
            <c:chart xmlns:c="http://schemas.openxmlformats.org/drawingml/2006/chart" xmlns:r="http://schemas.openxmlformats.org/officeDocument/2006/relationships" r:id="rId3"/>
          </a:graphicData>
        </a:graphic>
      </p:graphicFrame>
      <p:sp>
        <p:nvSpPr>
          <p:cNvPr id="23" name="Rectangle 22"/>
          <p:cNvSpPr/>
          <p:nvPr/>
        </p:nvSpPr>
        <p:spPr>
          <a:xfrm>
            <a:off x="1481820" y="5105400"/>
            <a:ext cx="758515"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50/60</a:t>
            </a:r>
            <a:endParaRPr lang="en-US" sz="1400" dirty="0">
              <a:solidFill>
                <a:schemeClr val="bg1"/>
              </a:solidFill>
            </a:endParaRPr>
          </a:p>
        </p:txBody>
      </p:sp>
      <p:sp>
        <p:nvSpPr>
          <p:cNvPr id="24" name="Rectangle 23"/>
          <p:cNvSpPr/>
          <p:nvPr/>
        </p:nvSpPr>
        <p:spPr>
          <a:xfrm>
            <a:off x="5710946" y="5105400"/>
            <a:ext cx="631089"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5/6</a:t>
            </a:r>
            <a:endParaRPr lang="en-US" sz="1400" dirty="0">
              <a:solidFill>
                <a:schemeClr val="bg1"/>
              </a:solidFill>
            </a:endParaRPr>
          </a:p>
        </p:txBody>
      </p:sp>
      <p:sp>
        <p:nvSpPr>
          <p:cNvPr id="25" name="Rectangle 24"/>
          <p:cNvSpPr/>
          <p:nvPr/>
        </p:nvSpPr>
        <p:spPr>
          <a:xfrm>
            <a:off x="7773170" y="5105400"/>
            <a:ext cx="685030"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a:solidFill>
                  <a:schemeClr val="tx1"/>
                </a:solidFill>
              </a:rPr>
              <a:t>0</a:t>
            </a:r>
            <a:r>
              <a:rPr lang="en-US" sz="1400" dirty="0" smtClean="0">
                <a:solidFill>
                  <a:schemeClr val="tx1"/>
                </a:solidFill>
              </a:rPr>
              <a:t>/</a:t>
            </a:r>
            <a:r>
              <a:rPr lang="en-US" sz="1400" dirty="0">
                <a:solidFill>
                  <a:schemeClr val="tx1"/>
                </a:solidFill>
              </a:rPr>
              <a:t>0</a:t>
            </a:r>
          </a:p>
        </p:txBody>
      </p:sp>
      <p:sp>
        <p:nvSpPr>
          <p:cNvPr id="8" name="Rectangle 7"/>
          <p:cNvSpPr/>
          <p:nvPr/>
        </p:nvSpPr>
        <p:spPr>
          <a:xfrm>
            <a:off x="3622587" y="5105400"/>
            <a:ext cx="657931"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11/11</a:t>
            </a:r>
            <a:endParaRPr lang="en-US" sz="1400" dirty="0">
              <a:solidFill>
                <a:schemeClr val="bg1"/>
              </a:solidFill>
            </a:endParaRPr>
          </a:p>
        </p:txBody>
      </p:sp>
      <p:sp>
        <p:nvSpPr>
          <p:cNvPr id="11" name="Rectangle 10"/>
          <p:cNvSpPr/>
          <p:nvPr/>
        </p:nvSpPr>
        <p:spPr>
          <a:xfrm>
            <a:off x="6705600" y="5105400"/>
            <a:ext cx="685030"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a:solidFill>
                  <a:schemeClr val="bg1"/>
                </a:solidFill>
              </a:rPr>
              <a:t>4</a:t>
            </a:r>
            <a:r>
              <a:rPr lang="en-US" sz="1400" dirty="0" smtClean="0">
                <a:solidFill>
                  <a:schemeClr val="bg1"/>
                </a:solidFill>
              </a:rPr>
              <a:t>/</a:t>
            </a:r>
            <a:r>
              <a:rPr lang="en-US" sz="1400" dirty="0">
                <a:solidFill>
                  <a:schemeClr val="bg1"/>
                </a:solidFill>
              </a:rPr>
              <a:t>4</a:t>
            </a:r>
          </a:p>
        </p:txBody>
      </p:sp>
      <p:sp>
        <p:nvSpPr>
          <p:cNvPr id="12" name="Rectangle 11"/>
          <p:cNvSpPr/>
          <p:nvPr/>
        </p:nvSpPr>
        <p:spPr>
          <a:xfrm>
            <a:off x="4656360" y="5105400"/>
            <a:ext cx="685030"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a:solidFill>
                  <a:schemeClr val="bg1"/>
                </a:solidFill>
              </a:rPr>
              <a:t>4</a:t>
            </a:r>
            <a:r>
              <a:rPr lang="en-US" sz="1400" dirty="0" smtClean="0">
                <a:solidFill>
                  <a:schemeClr val="bg1"/>
                </a:solidFill>
              </a:rPr>
              <a:t>/</a:t>
            </a:r>
            <a:r>
              <a:rPr lang="en-US" sz="1400" dirty="0">
                <a:solidFill>
                  <a:schemeClr val="bg1"/>
                </a:solidFill>
              </a:rPr>
              <a:t>5</a:t>
            </a:r>
          </a:p>
        </p:txBody>
      </p:sp>
      <p:sp>
        <p:nvSpPr>
          <p:cNvPr id="13" name="Rectangle 12"/>
          <p:cNvSpPr/>
          <p:nvPr/>
        </p:nvSpPr>
        <p:spPr>
          <a:xfrm>
            <a:off x="2556780" y="5105400"/>
            <a:ext cx="685363"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26/34</a:t>
            </a:r>
            <a:endParaRPr lang="en-US" sz="1400" dirty="0">
              <a:solidFill>
                <a:schemeClr val="bg1"/>
              </a:solidFill>
            </a:endParaRPr>
          </a:p>
        </p:txBody>
      </p:sp>
      <p:sp>
        <p:nvSpPr>
          <p:cNvPr id="14" name="Left Bracket 13"/>
          <p:cNvSpPr/>
          <p:nvPr/>
        </p:nvSpPr>
        <p:spPr>
          <a:xfrm rot="16200000">
            <a:off x="5422041" y="2778252"/>
            <a:ext cx="152400" cy="6025896"/>
          </a:xfrm>
          <a:prstGeom prst="leftBracket">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139476760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200" dirty="0">
                <a:solidFill>
                  <a:schemeClr val="accent5">
                    <a:lumMod val="20000"/>
                    <a:lumOff val="80000"/>
                  </a:schemeClr>
                </a:solidFill>
              </a:rPr>
              <a:t>DCV + SOF + RBV in Advanced Cirrhosis and </a:t>
            </a:r>
            <a:r>
              <a:rPr lang="en-US" sz="2200" dirty="0" smtClean="0">
                <a:solidFill>
                  <a:schemeClr val="accent5">
                    <a:lumMod val="20000"/>
                    <a:lumOff val="80000"/>
                  </a:schemeClr>
                </a:solidFill>
              </a:rPr>
              <a:t>Post</a:t>
            </a:r>
            <a:r>
              <a:rPr lang="en-US" sz="2200" dirty="0">
                <a:solidFill>
                  <a:schemeClr val="accent5">
                    <a:lumMod val="20000"/>
                    <a:lumOff val="80000"/>
                  </a:schemeClr>
                </a:solidFill>
              </a:rPr>
              <a:t>-Liver Transplant</a:t>
            </a:r>
            <a:r>
              <a:rPr lang="en-US" sz="2400" dirty="0">
                <a:solidFill>
                  <a:schemeClr val="accent5">
                    <a:lumMod val="20000"/>
                    <a:lumOff val="80000"/>
                  </a:schemeClr>
                </a:solidFill>
              </a:rPr>
              <a:t/>
            </a:r>
            <a:br>
              <a:rPr lang="en-US" sz="2400" dirty="0">
                <a:solidFill>
                  <a:schemeClr val="accent5">
                    <a:lumMod val="20000"/>
                    <a:lumOff val="80000"/>
                  </a:schemeClr>
                </a:solidFill>
              </a:rPr>
            </a:br>
            <a:r>
              <a:rPr lang="en-US" sz="2700" dirty="0"/>
              <a:t>ALLY-1</a:t>
            </a:r>
            <a:r>
              <a:rPr lang="en-US" sz="2700" dirty="0" smtClean="0"/>
              <a:t>: Results for Advanced Cirrhosis Cohort</a:t>
            </a:r>
            <a:endParaRPr lang="en-US" sz="2700" dirty="0"/>
          </a:p>
        </p:txBody>
      </p:sp>
      <p:sp>
        <p:nvSpPr>
          <p:cNvPr id="3" name="Text Placeholder 2"/>
          <p:cNvSpPr>
            <a:spLocks noGrp="1"/>
          </p:cNvSpPr>
          <p:nvPr>
            <p:ph type="body" idx="10"/>
          </p:nvPr>
        </p:nvSpPr>
        <p:spPr/>
        <p:txBody>
          <a:bodyPr/>
          <a:lstStyle/>
          <a:p>
            <a:r>
              <a:rPr lang="en-US" dirty="0" smtClean="0"/>
              <a:t>ALLY-1: SVR12 Results</a:t>
            </a:r>
            <a:r>
              <a:rPr lang="en-US" dirty="0"/>
              <a:t> </a:t>
            </a:r>
            <a:r>
              <a:rPr lang="en-US" dirty="0" smtClean="0"/>
              <a:t>for Advanced Cirrhosis Cohort by Child-Pugh Class</a:t>
            </a:r>
            <a:endParaRPr lang="en-US" dirty="0"/>
          </a:p>
        </p:txBody>
      </p:sp>
      <p:sp>
        <p:nvSpPr>
          <p:cNvPr id="7" name="Content Placeholder 6"/>
          <p:cNvSpPr>
            <a:spLocks noGrp="1"/>
          </p:cNvSpPr>
          <p:nvPr>
            <p:ph sz="quarter" idx="13"/>
          </p:nvPr>
        </p:nvSpPr>
        <p:spPr/>
        <p:txBody>
          <a:bodyPr/>
          <a:lstStyle/>
          <a:p>
            <a:r>
              <a:rPr lang="en-US" dirty="0"/>
              <a:t>Source: Poordad F, et al. Hepatology. 2016;63:1493-505.</a:t>
            </a:r>
          </a:p>
        </p:txBody>
      </p:sp>
      <p:graphicFrame>
        <p:nvGraphicFramePr>
          <p:cNvPr id="22" name="Chart 21"/>
          <p:cNvGraphicFramePr>
            <a:graphicFrameLocks/>
          </p:cNvGraphicFramePr>
          <p:nvPr>
            <p:extLst>
              <p:ext uri="{D42A27DB-BD31-4B8C-83A1-F6EECF244321}">
                <p14:modId xmlns:p14="http://schemas.microsoft.com/office/powerpoint/2010/main" val="3869069844"/>
              </p:ext>
            </p:extLst>
          </p:nvPr>
        </p:nvGraphicFramePr>
        <p:xfrm>
          <a:off x="381000" y="1935494"/>
          <a:ext cx="8382000" cy="4389106"/>
        </p:xfrm>
        <a:graphic>
          <a:graphicData uri="http://schemas.openxmlformats.org/drawingml/2006/chart">
            <c:chart xmlns:c="http://schemas.openxmlformats.org/drawingml/2006/chart" xmlns:r="http://schemas.openxmlformats.org/officeDocument/2006/relationships" r:id="rId3"/>
          </a:graphicData>
        </a:graphic>
      </p:graphicFrame>
      <p:sp>
        <p:nvSpPr>
          <p:cNvPr id="23" name="Rectangle 22"/>
          <p:cNvSpPr/>
          <p:nvPr/>
        </p:nvSpPr>
        <p:spPr>
          <a:xfrm>
            <a:off x="1858107" y="5105400"/>
            <a:ext cx="758515"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50/60</a:t>
            </a:r>
            <a:endParaRPr lang="en-US" sz="1400" dirty="0">
              <a:solidFill>
                <a:schemeClr val="bg1"/>
              </a:solidFill>
            </a:endParaRPr>
          </a:p>
        </p:txBody>
      </p:sp>
      <p:sp>
        <p:nvSpPr>
          <p:cNvPr id="8" name="Rectangle 7"/>
          <p:cNvSpPr/>
          <p:nvPr/>
        </p:nvSpPr>
        <p:spPr>
          <a:xfrm>
            <a:off x="5535245" y="5105400"/>
            <a:ext cx="657931"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30/32</a:t>
            </a:r>
            <a:endParaRPr lang="en-US" sz="1400" dirty="0">
              <a:solidFill>
                <a:schemeClr val="bg1"/>
              </a:solidFill>
            </a:endParaRPr>
          </a:p>
        </p:txBody>
      </p:sp>
      <p:sp>
        <p:nvSpPr>
          <p:cNvPr id="13" name="Rectangle 12"/>
          <p:cNvSpPr/>
          <p:nvPr/>
        </p:nvSpPr>
        <p:spPr>
          <a:xfrm>
            <a:off x="3733800" y="5105400"/>
            <a:ext cx="685363"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11/12</a:t>
            </a:r>
            <a:endParaRPr lang="en-US" sz="1400" dirty="0">
              <a:solidFill>
                <a:schemeClr val="bg1"/>
              </a:solidFill>
            </a:endParaRPr>
          </a:p>
        </p:txBody>
      </p:sp>
      <p:sp>
        <p:nvSpPr>
          <p:cNvPr id="14" name="Rectangle 13"/>
          <p:cNvSpPr/>
          <p:nvPr/>
        </p:nvSpPr>
        <p:spPr>
          <a:xfrm>
            <a:off x="7389962" y="5105400"/>
            <a:ext cx="657931"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9/16</a:t>
            </a:r>
            <a:endParaRPr lang="en-US" sz="1400" dirty="0">
              <a:solidFill>
                <a:schemeClr val="bg1"/>
              </a:solidFill>
            </a:endParaRPr>
          </a:p>
        </p:txBody>
      </p:sp>
      <p:sp>
        <p:nvSpPr>
          <p:cNvPr id="4" name="Left Bracket 3"/>
          <p:cNvSpPr/>
          <p:nvPr/>
        </p:nvSpPr>
        <p:spPr>
          <a:xfrm rot="16200000">
            <a:off x="5814762" y="3235456"/>
            <a:ext cx="152400" cy="5111488"/>
          </a:xfrm>
          <a:prstGeom prst="leftBracket">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196781273"/>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200" dirty="0">
                <a:solidFill>
                  <a:schemeClr val="accent5">
                    <a:lumMod val="20000"/>
                    <a:lumOff val="80000"/>
                  </a:schemeClr>
                </a:solidFill>
              </a:rPr>
              <a:t>DCV + SOF + RBV in Advanced Cirrhosis and </a:t>
            </a:r>
            <a:r>
              <a:rPr lang="en-US" sz="2200" dirty="0" smtClean="0">
                <a:solidFill>
                  <a:schemeClr val="accent5">
                    <a:lumMod val="20000"/>
                    <a:lumOff val="80000"/>
                  </a:schemeClr>
                </a:solidFill>
              </a:rPr>
              <a:t>Post</a:t>
            </a:r>
            <a:r>
              <a:rPr lang="en-US" sz="2200" dirty="0">
                <a:solidFill>
                  <a:schemeClr val="accent5">
                    <a:lumMod val="20000"/>
                    <a:lumOff val="80000"/>
                  </a:schemeClr>
                </a:solidFill>
              </a:rPr>
              <a:t>-Liver Transplant</a:t>
            </a:r>
            <a:r>
              <a:rPr lang="en-US" sz="2400" dirty="0">
                <a:solidFill>
                  <a:schemeClr val="accent5">
                    <a:lumMod val="20000"/>
                    <a:lumOff val="80000"/>
                  </a:schemeClr>
                </a:solidFill>
              </a:rPr>
              <a:t/>
            </a:r>
            <a:br>
              <a:rPr lang="en-US" sz="2400" dirty="0">
                <a:solidFill>
                  <a:schemeClr val="accent5">
                    <a:lumMod val="20000"/>
                    <a:lumOff val="80000"/>
                  </a:schemeClr>
                </a:solidFill>
              </a:rPr>
            </a:br>
            <a:r>
              <a:rPr lang="en-US" sz="2700" dirty="0"/>
              <a:t>ALLY-1</a:t>
            </a:r>
            <a:r>
              <a:rPr lang="en-US" sz="2700" dirty="0" smtClean="0"/>
              <a:t>: Results for Post-Liver Transplant Cohort</a:t>
            </a:r>
            <a:endParaRPr lang="en-US" sz="2700" dirty="0"/>
          </a:p>
        </p:txBody>
      </p:sp>
      <p:sp>
        <p:nvSpPr>
          <p:cNvPr id="3" name="Text Placeholder 2"/>
          <p:cNvSpPr>
            <a:spLocks noGrp="1"/>
          </p:cNvSpPr>
          <p:nvPr>
            <p:ph type="body" idx="10"/>
          </p:nvPr>
        </p:nvSpPr>
        <p:spPr/>
        <p:txBody>
          <a:bodyPr/>
          <a:lstStyle/>
          <a:p>
            <a:r>
              <a:rPr lang="en-US" dirty="0" smtClean="0"/>
              <a:t>ALLY-1: SVR12 Results</a:t>
            </a:r>
            <a:r>
              <a:rPr lang="en-US" dirty="0"/>
              <a:t> </a:t>
            </a:r>
            <a:r>
              <a:rPr lang="en-US" dirty="0" smtClean="0"/>
              <a:t>for Post-Liver Transplant Cohort by Genotype</a:t>
            </a:r>
            <a:endParaRPr lang="en-US" dirty="0"/>
          </a:p>
        </p:txBody>
      </p:sp>
      <p:sp>
        <p:nvSpPr>
          <p:cNvPr id="7" name="Content Placeholder 6"/>
          <p:cNvSpPr>
            <a:spLocks noGrp="1"/>
          </p:cNvSpPr>
          <p:nvPr>
            <p:ph sz="quarter" idx="13"/>
          </p:nvPr>
        </p:nvSpPr>
        <p:spPr/>
        <p:txBody>
          <a:bodyPr/>
          <a:lstStyle/>
          <a:p>
            <a:r>
              <a:rPr lang="en-US" dirty="0"/>
              <a:t>Source: Poordad F, et al. Hepatology. 2016;63:1493-505.</a:t>
            </a:r>
          </a:p>
        </p:txBody>
      </p:sp>
      <p:graphicFrame>
        <p:nvGraphicFramePr>
          <p:cNvPr id="22" name="Chart 21"/>
          <p:cNvGraphicFramePr>
            <a:graphicFrameLocks/>
          </p:cNvGraphicFramePr>
          <p:nvPr>
            <p:extLst>
              <p:ext uri="{D42A27DB-BD31-4B8C-83A1-F6EECF244321}">
                <p14:modId xmlns:p14="http://schemas.microsoft.com/office/powerpoint/2010/main" val="4202290240"/>
              </p:ext>
            </p:extLst>
          </p:nvPr>
        </p:nvGraphicFramePr>
        <p:xfrm>
          <a:off x="381000" y="1935494"/>
          <a:ext cx="8382000" cy="4389106"/>
        </p:xfrm>
        <a:graphic>
          <a:graphicData uri="http://schemas.openxmlformats.org/drawingml/2006/chart">
            <c:chart xmlns:c="http://schemas.openxmlformats.org/drawingml/2006/chart" xmlns:r="http://schemas.openxmlformats.org/officeDocument/2006/relationships" r:id="rId3"/>
          </a:graphicData>
        </a:graphic>
      </p:graphicFrame>
      <p:sp>
        <p:nvSpPr>
          <p:cNvPr id="23" name="Rectangle 22"/>
          <p:cNvSpPr/>
          <p:nvPr/>
        </p:nvSpPr>
        <p:spPr>
          <a:xfrm>
            <a:off x="1481820" y="5105400"/>
            <a:ext cx="758515"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50/53</a:t>
            </a:r>
            <a:endParaRPr lang="en-US" sz="1400" dirty="0">
              <a:solidFill>
                <a:schemeClr val="bg1"/>
              </a:solidFill>
            </a:endParaRPr>
          </a:p>
        </p:txBody>
      </p:sp>
      <p:sp>
        <p:nvSpPr>
          <p:cNvPr id="24" name="Rectangle 23"/>
          <p:cNvSpPr/>
          <p:nvPr/>
        </p:nvSpPr>
        <p:spPr>
          <a:xfrm>
            <a:off x="5710946" y="5105400"/>
            <a:ext cx="631089"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10/11</a:t>
            </a:r>
            <a:endParaRPr lang="en-US" sz="1400" dirty="0">
              <a:solidFill>
                <a:schemeClr val="bg1"/>
              </a:solidFill>
            </a:endParaRPr>
          </a:p>
        </p:txBody>
      </p:sp>
      <p:sp>
        <p:nvSpPr>
          <p:cNvPr id="25" name="Rectangle 24"/>
          <p:cNvSpPr/>
          <p:nvPr/>
        </p:nvSpPr>
        <p:spPr>
          <a:xfrm>
            <a:off x="7761830" y="5105400"/>
            <a:ext cx="685030"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1/1</a:t>
            </a:r>
            <a:endParaRPr lang="en-US" sz="1400" dirty="0">
              <a:solidFill>
                <a:schemeClr val="bg1"/>
              </a:solidFill>
            </a:endParaRPr>
          </a:p>
        </p:txBody>
      </p:sp>
      <p:sp>
        <p:nvSpPr>
          <p:cNvPr id="8" name="Rectangle 7"/>
          <p:cNvSpPr/>
          <p:nvPr/>
        </p:nvSpPr>
        <p:spPr>
          <a:xfrm>
            <a:off x="3622587" y="5105400"/>
            <a:ext cx="657931"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9/10</a:t>
            </a:r>
            <a:endParaRPr lang="en-US" sz="1400" dirty="0">
              <a:solidFill>
                <a:schemeClr val="bg1"/>
              </a:solidFill>
            </a:endParaRPr>
          </a:p>
        </p:txBody>
      </p:sp>
      <p:sp>
        <p:nvSpPr>
          <p:cNvPr id="11" name="Rectangle 10"/>
          <p:cNvSpPr/>
          <p:nvPr/>
        </p:nvSpPr>
        <p:spPr>
          <a:xfrm>
            <a:off x="6705600" y="5105400"/>
            <a:ext cx="685030"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tx1"/>
                </a:solidFill>
              </a:rPr>
              <a:t>0/0</a:t>
            </a:r>
            <a:endParaRPr lang="en-US" sz="1400" dirty="0">
              <a:solidFill>
                <a:schemeClr val="tx1"/>
              </a:solidFill>
            </a:endParaRPr>
          </a:p>
        </p:txBody>
      </p:sp>
      <p:sp>
        <p:nvSpPr>
          <p:cNvPr id="12" name="Rectangle 11"/>
          <p:cNvSpPr/>
          <p:nvPr/>
        </p:nvSpPr>
        <p:spPr>
          <a:xfrm>
            <a:off x="4656360" y="5105400"/>
            <a:ext cx="685030"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tx1"/>
                </a:solidFill>
              </a:rPr>
              <a:t>0/0</a:t>
            </a:r>
            <a:endParaRPr lang="en-US" sz="1400" dirty="0">
              <a:solidFill>
                <a:schemeClr val="tx1"/>
              </a:solidFill>
            </a:endParaRPr>
          </a:p>
        </p:txBody>
      </p:sp>
      <p:sp>
        <p:nvSpPr>
          <p:cNvPr id="13" name="Rectangle 12"/>
          <p:cNvSpPr/>
          <p:nvPr/>
        </p:nvSpPr>
        <p:spPr>
          <a:xfrm>
            <a:off x="2556780" y="5105400"/>
            <a:ext cx="685363"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a:solidFill>
                  <a:schemeClr val="bg1"/>
                </a:solidFill>
              </a:rPr>
              <a:t>30/31</a:t>
            </a:r>
          </a:p>
        </p:txBody>
      </p:sp>
      <p:sp>
        <p:nvSpPr>
          <p:cNvPr id="14" name="Left Bracket 13"/>
          <p:cNvSpPr/>
          <p:nvPr/>
        </p:nvSpPr>
        <p:spPr>
          <a:xfrm rot="16200000">
            <a:off x="5422041" y="2778252"/>
            <a:ext cx="152400" cy="6025896"/>
          </a:xfrm>
          <a:prstGeom prst="leftBracket">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385176494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a:t>Source: Poordad F, et al. Hepatology. 2016;63:1493-505.</a:t>
            </a:r>
          </a:p>
        </p:txBody>
      </p:sp>
      <p:sp>
        <p:nvSpPr>
          <p:cNvPr id="4" name="Title 3"/>
          <p:cNvSpPr>
            <a:spLocks noGrp="1"/>
          </p:cNvSpPr>
          <p:nvPr>
            <p:ph type="title"/>
          </p:nvPr>
        </p:nvSpPr>
        <p:spPr/>
        <p:txBody>
          <a:bodyPr>
            <a:normAutofit/>
          </a:bodyPr>
          <a:lstStyle/>
          <a:p>
            <a:r>
              <a:rPr lang="en-US" sz="2000" dirty="0">
                <a:solidFill>
                  <a:schemeClr val="accent5">
                    <a:lumMod val="20000"/>
                    <a:lumOff val="80000"/>
                  </a:schemeClr>
                </a:solidFill>
              </a:rPr>
              <a:t>DCV + SOF + RBV in Advanced Cirrhosis and Post-Liver Transplant</a:t>
            </a:r>
            <a:br>
              <a:rPr lang="en-US" sz="2000" dirty="0">
                <a:solidFill>
                  <a:schemeClr val="accent5">
                    <a:lumMod val="20000"/>
                    <a:lumOff val="80000"/>
                  </a:schemeClr>
                </a:solidFill>
              </a:rPr>
            </a:br>
            <a:r>
              <a:rPr lang="en-US" sz="2400" dirty="0"/>
              <a:t>ALLY-</a:t>
            </a:r>
            <a:r>
              <a:rPr lang="en-US" sz="2400" dirty="0" smtClean="0"/>
              <a:t>1</a:t>
            </a:r>
            <a:r>
              <a:rPr lang="en-US" sz="2400" dirty="0" smtClean="0">
                <a:ea typeface="ＭＳ Ｐゴシック" pitchFamily="22" charset="-128"/>
                <a:cs typeface="ＭＳ Ｐゴシック" pitchFamily="22" charset="-128"/>
              </a:rPr>
              <a:t>: Conclusion</a:t>
            </a:r>
            <a:endParaRPr lang="en-US" sz="2400" dirty="0"/>
          </a:p>
        </p:txBody>
      </p:sp>
      <p:graphicFrame>
        <p:nvGraphicFramePr>
          <p:cNvPr id="9" name="Table 8"/>
          <p:cNvGraphicFramePr>
            <a:graphicFrameLocks noGrp="1"/>
          </p:cNvGraphicFramePr>
          <p:nvPr>
            <p:extLst>
              <p:ext uri="{D42A27DB-BD31-4B8C-83A1-F6EECF244321}">
                <p14:modId xmlns:p14="http://schemas.microsoft.com/office/powerpoint/2010/main" val="4138683157"/>
              </p:ext>
            </p:extLst>
          </p:nvPr>
        </p:nvGraphicFramePr>
        <p:xfrm>
          <a:off x="0" y="2715768"/>
          <a:ext cx="9144000" cy="2008632"/>
        </p:xfrm>
        <a:graphic>
          <a:graphicData uri="http://schemas.openxmlformats.org/drawingml/2006/table">
            <a:tbl>
              <a:tblPr firstRow="1" bandRow="1">
                <a:effectLst/>
                <a:tableStyleId>{5C22544A-7EE6-4342-B048-85BDC9FD1C3A}</a:tableStyleId>
              </a:tblPr>
              <a:tblGrid>
                <a:gridCol w="9144000"/>
              </a:tblGrid>
              <a:tr h="2008632">
                <a:tc>
                  <a:txBody>
                    <a:bodyPr/>
                    <a:lstStyle/>
                    <a:p>
                      <a:pPr>
                        <a:lnSpc>
                          <a:spcPts val="3200"/>
                        </a:lnSpc>
                      </a:pPr>
                      <a:r>
                        <a:rPr lang="en-US" sz="2000" b="1" i="0" dirty="0" smtClean="0">
                          <a:solidFill>
                            <a:srgbClr val="800000"/>
                          </a:solidFill>
                          <a:latin typeface="Arial"/>
                          <a:cs typeface="Arial"/>
                        </a:rPr>
                        <a:t>Conclusion</a:t>
                      </a:r>
                      <a:r>
                        <a:rPr lang="en-US" sz="2000" b="0" i="0" dirty="0" smtClean="0">
                          <a:solidFill>
                            <a:schemeClr val="tx1"/>
                          </a:solidFill>
                          <a:latin typeface="Arial"/>
                          <a:cs typeface="Arial"/>
                        </a:rPr>
                        <a:t>: </a:t>
                      </a:r>
                      <a:r>
                        <a:rPr lang="en-US" sz="2000" b="0" i="0" dirty="0" smtClean="0">
                          <a:solidFill>
                            <a:srgbClr val="000000"/>
                          </a:solidFill>
                          <a:latin typeface="Arial"/>
                          <a:cs typeface="Arial"/>
                        </a:rPr>
                        <a:t>“</a:t>
                      </a:r>
                      <a:r>
                        <a:rPr lang="en-US" sz="2000" b="0" i="0" kern="1200" dirty="0" smtClean="0">
                          <a:solidFill>
                            <a:srgbClr val="000000"/>
                          </a:solidFill>
                          <a:latin typeface="Arial"/>
                          <a:ea typeface="+mn-ea"/>
                          <a:cs typeface="Arial"/>
                        </a:rPr>
                        <a:t>T</a:t>
                      </a:r>
                      <a:r>
                        <a:rPr lang="en-US" sz="2000" b="0" kern="1200" dirty="0" smtClean="0">
                          <a:solidFill>
                            <a:srgbClr val="000000"/>
                          </a:solidFill>
                          <a:latin typeface="Arial"/>
                          <a:ea typeface="+mn-ea"/>
                          <a:cs typeface="Arial"/>
                        </a:rPr>
                        <a:t>he pan-genotypic combination of daclatasvir, sofosbuvir,</a:t>
                      </a:r>
                      <a:r>
                        <a:rPr lang="en-US" sz="2000" b="0" kern="1200" baseline="0" dirty="0" smtClean="0">
                          <a:solidFill>
                            <a:srgbClr val="000000"/>
                          </a:solidFill>
                          <a:latin typeface="Arial"/>
                          <a:ea typeface="+mn-ea"/>
                          <a:cs typeface="Arial"/>
                        </a:rPr>
                        <a:t> </a:t>
                      </a:r>
                      <a:r>
                        <a:rPr lang="en-US" sz="2000" b="0" kern="1200" dirty="0" smtClean="0">
                          <a:solidFill>
                            <a:srgbClr val="000000"/>
                          </a:solidFill>
                          <a:latin typeface="Arial"/>
                          <a:ea typeface="+mn-ea"/>
                          <a:cs typeface="Arial"/>
                        </a:rPr>
                        <a:t>and ribavirin was safe and well tolerated. High SVR rates across multiple HCV genotypes were achieved</a:t>
                      </a:r>
                      <a:r>
                        <a:rPr lang="en-US" sz="2000" b="0" kern="1200" baseline="0" dirty="0" smtClean="0">
                          <a:solidFill>
                            <a:srgbClr val="000000"/>
                          </a:solidFill>
                          <a:latin typeface="Arial"/>
                          <a:ea typeface="+mn-ea"/>
                          <a:cs typeface="Arial"/>
                        </a:rPr>
                        <a:t> </a:t>
                      </a:r>
                      <a:r>
                        <a:rPr lang="en-US" sz="2000" b="0" kern="1200" dirty="0" smtClean="0">
                          <a:solidFill>
                            <a:srgbClr val="000000"/>
                          </a:solidFill>
                          <a:latin typeface="Arial"/>
                          <a:ea typeface="+mn-ea"/>
                          <a:cs typeface="Arial"/>
                        </a:rPr>
                        <a:t>by patients with post-liver transplant recurrence or advanced cirrhosis.” </a:t>
                      </a:r>
                    </a:p>
                  </a:txBody>
                  <a:tcPr marL="457200" marR="457200" marT="182880" marB="182880" anchor="ctr">
                    <a:lnT w="28575" cap="flat" cmpd="sng" algn="ctr">
                      <a:solidFill>
                        <a:srgbClr val="326496"/>
                      </a:solidFill>
                      <a:prstDash val="solid"/>
                      <a:round/>
                      <a:headEnd type="none" w="med" len="med"/>
                      <a:tailEnd type="none" w="med" len="med"/>
                    </a:lnT>
                    <a:lnB w="28575" cap="flat" cmpd="sng" algn="ctr">
                      <a:solidFill>
                        <a:srgbClr val="326496"/>
                      </a:solidFill>
                      <a:prstDash val="solid"/>
                      <a:round/>
                      <a:headEnd type="none" w="med" len="med"/>
                      <a:tailEnd type="none" w="med" len="med"/>
                    </a:lnB>
                    <a:solidFill>
                      <a:srgbClr val="F0F0F0"/>
                    </a:solidFill>
                  </a:tcPr>
                </a:tc>
              </a:tr>
            </a:tbl>
          </a:graphicData>
        </a:graphic>
      </p:graphicFrame>
    </p:spTree>
    <p:extLst>
      <p:ext uri="{BB962C8B-B14F-4D97-AF65-F5344CB8AC3E}">
        <p14:creationId xmlns:p14="http://schemas.microsoft.com/office/powerpoint/2010/main" val="126502288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endParaRPr lang="en-US" dirty="0"/>
          </a:p>
        </p:txBody>
      </p:sp>
      <p:sp>
        <p:nvSpPr>
          <p:cNvPr id="3" name="Rectangle 2"/>
          <p:cNvSpPr/>
          <p:nvPr/>
        </p:nvSpPr>
        <p:spPr>
          <a:xfrm>
            <a:off x="369660" y="1295400"/>
            <a:ext cx="8432465" cy="4382993"/>
          </a:xfrm>
          <a:prstGeom prst="rect">
            <a:avLst/>
          </a:prstGeom>
          <a:solidFill>
            <a:schemeClr val="tx1">
              <a:alpha val="50000"/>
            </a:schemeClr>
          </a:solidFill>
        </p:spPr>
        <p:style>
          <a:lnRef idx="1">
            <a:schemeClr val="accent1"/>
          </a:lnRef>
          <a:fillRef idx="3">
            <a:schemeClr val="accent1"/>
          </a:fillRef>
          <a:effectRef idx="2">
            <a:schemeClr val="accent1"/>
          </a:effectRef>
          <a:fontRef idx="minor">
            <a:schemeClr val="lt1"/>
          </a:fontRef>
        </p:style>
        <p:txBody>
          <a:bodyPr lIns="182880" tIns="182880" rIns="182880" bIns="182880" rtlCol="0" anchor="ctr"/>
          <a:lstStyle/>
          <a:p>
            <a:pPr algn="ctr">
              <a:lnSpc>
                <a:spcPts val="2800"/>
              </a:lnSpc>
              <a:spcBef>
                <a:spcPts val="600"/>
              </a:spcBef>
            </a:pPr>
            <a:r>
              <a:rPr lang="en-US" dirty="0" smtClean="0"/>
              <a:t>This slide deck is from the University of Washington’s </a:t>
            </a:r>
            <a:r>
              <a:rPr lang="en-US" i="1" dirty="0" smtClean="0"/>
              <a:t>Hepatitis C Online </a:t>
            </a:r>
            <a:r>
              <a:rPr lang="en-US" dirty="0" smtClean="0"/>
              <a:t>and </a:t>
            </a:r>
            <a:r>
              <a:rPr lang="en-US" i="1" dirty="0" smtClean="0"/>
              <a:t>Hepatitis Web Study</a:t>
            </a:r>
            <a:r>
              <a:rPr lang="en-US" dirty="0" smtClean="0"/>
              <a:t> projects. </a:t>
            </a:r>
            <a:br>
              <a:rPr lang="en-US" dirty="0" smtClean="0"/>
            </a:br>
            <a:endParaRPr lang="en-US" sz="2000" dirty="0" smtClean="0"/>
          </a:p>
          <a:p>
            <a:pPr algn="ctr">
              <a:lnSpc>
                <a:spcPts val="2800"/>
              </a:lnSpc>
              <a:spcBef>
                <a:spcPts val="600"/>
              </a:spcBef>
            </a:pPr>
            <a:r>
              <a:rPr lang="en-US" sz="2000" dirty="0" smtClean="0">
                <a:solidFill>
                  <a:schemeClr val="accent5">
                    <a:lumMod val="20000"/>
                    <a:lumOff val="80000"/>
                  </a:schemeClr>
                </a:solidFill>
              </a:rPr>
              <a:t>Hepatitis C Online</a:t>
            </a:r>
            <a:br>
              <a:rPr lang="en-US" sz="2000" dirty="0" smtClean="0">
                <a:solidFill>
                  <a:schemeClr val="accent5">
                    <a:lumMod val="20000"/>
                    <a:lumOff val="80000"/>
                  </a:schemeClr>
                </a:solidFill>
              </a:rPr>
            </a:br>
            <a:r>
              <a:rPr lang="en-US" sz="2000" dirty="0" smtClean="0">
                <a:solidFill>
                  <a:srgbClr val="FCF5E6"/>
                </a:solidFill>
                <a:hlinkClick r:id="rId2"/>
              </a:rPr>
              <a:t>www.hepatitisc.uw.edu</a:t>
            </a:r>
            <a:endParaRPr lang="en-US" sz="2000" dirty="0" smtClean="0">
              <a:solidFill>
                <a:srgbClr val="FCF5E6"/>
              </a:solidFill>
            </a:endParaRPr>
          </a:p>
          <a:p>
            <a:pPr algn="ctr">
              <a:lnSpc>
                <a:spcPts val="2800"/>
              </a:lnSpc>
              <a:spcBef>
                <a:spcPts val="600"/>
              </a:spcBef>
            </a:pPr>
            <a:endParaRPr lang="en-US" sz="2000" dirty="0">
              <a:solidFill>
                <a:schemeClr val="accent5">
                  <a:lumMod val="20000"/>
                  <a:lumOff val="80000"/>
                </a:schemeClr>
              </a:solidFill>
            </a:endParaRPr>
          </a:p>
          <a:p>
            <a:pPr algn="ctr">
              <a:lnSpc>
                <a:spcPts val="2800"/>
              </a:lnSpc>
              <a:spcBef>
                <a:spcPts val="600"/>
              </a:spcBef>
            </a:pPr>
            <a:r>
              <a:rPr lang="en-US" sz="2000" dirty="0" smtClean="0">
                <a:solidFill>
                  <a:schemeClr val="accent5">
                    <a:lumMod val="20000"/>
                    <a:lumOff val="80000"/>
                  </a:schemeClr>
                </a:solidFill>
              </a:rPr>
              <a:t>Hepatitis </a:t>
            </a:r>
            <a:r>
              <a:rPr lang="en-US" sz="2000" dirty="0">
                <a:solidFill>
                  <a:schemeClr val="accent5">
                    <a:lumMod val="20000"/>
                    <a:lumOff val="80000"/>
                  </a:schemeClr>
                </a:solidFill>
              </a:rPr>
              <a:t>Web </a:t>
            </a:r>
            <a:r>
              <a:rPr lang="en-US" sz="2000" dirty="0" smtClean="0">
                <a:solidFill>
                  <a:schemeClr val="accent5">
                    <a:lumMod val="20000"/>
                    <a:lumOff val="80000"/>
                  </a:schemeClr>
                </a:solidFill>
              </a:rPr>
              <a:t>Study</a:t>
            </a:r>
            <a:br>
              <a:rPr lang="en-US" sz="2000" dirty="0" smtClean="0">
                <a:solidFill>
                  <a:schemeClr val="accent5">
                    <a:lumMod val="20000"/>
                    <a:lumOff val="80000"/>
                  </a:schemeClr>
                </a:solidFill>
              </a:rPr>
            </a:br>
            <a:r>
              <a:rPr lang="en-US" sz="2000" dirty="0" smtClean="0">
                <a:solidFill>
                  <a:schemeClr val="accent5">
                    <a:lumMod val="20000"/>
                    <a:lumOff val="80000"/>
                  </a:schemeClr>
                </a:solidFill>
                <a:hlinkClick r:id="rId3"/>
              </a:rPr>
              <a:t>http</a:t>
            </a:r>
            <a:r>
              <a:rPr lang="en-US" sz="2000" dirty="0">
                <a:solidFill>
                  <a:schemeClr val="accent5">
                    <a:lumMod val="20000"/>
                    <a:lumOff val="80000"/>
                  </a:schemeClr>
                </a:solidFill>
                <a:hlinkClick r:id="rId3"/>
              </a:rPr>
              <a:t>://depts.washington.edu/hepstudy</a:t>
            </a:r>
            <a:r>
              <a:rPr lang="en-US" sz="2000" dirty="0" smtClean="0">
                <a:solidFill>
                  <a:schemeClr val="accent5">
                    <a:lumMod val="20000"/>
                    <a:lumOff val="80000"/>
                  </a:schemeClr>
                </a:solidFill>
                <a:hlinkClick r:id="rId3"/>
              </a:rPr>
              <a:t>/</a:t>
            </a:r>
            <a:endParaRPr lang="en-US" sz="2000" dirty="0" smtClean="0">
              <a:solidFill>
                <a:schemeClr val="accent5">
                  <a:lumMod val="20000"/>
                  <a:lumOff val="80000"/>
                </a:schemeClr>
              </a:solidFill>
            </a:endParaRPr>
          </a:p>
          <a:p>
            <a:pPr algn="ctr">
              <a:lnSpc>
                <a:spcPts val="2800"/>
              </a:lnSpc>
              <a:spcBef>
                <a:spcPts val="600"/>
              </a:spcBef>
            </a:pPr>
            <a:endParaRPr lang="en-US" sz="2000" dirty="0" smtClean="0">
              <a:solidFill>
                <a:schemeClr val="accent5">
                  <a:lumMod val="20000"/>
                  <a:lumOff val="80000"/>
                </a:schemeClr>
              </a:solidFill>
            </a:endParaRPr>
          </a:p>
          <a:p>
            <a:pPr algn="ctr">
              <a:lnSpc>
                <a:spcPts val="2800"/>
              </a:lnSpc>
              <a:spcBef>
                <a:spcPts val="600"/>
              </a:spcBef>
            </a:pPr>
            <a:r>
              <a:rPr lang="en-US" sz="1800" dirty="0" smtClean="0">
                <a:solidFill>
                  <a:schemeClr val="bg1"/>
                </a:solidFill>
              </a:rPr>
              <a:t>Funded </a:t>
            </a:r>
            <a:r>
              <a:rPr lang="en-US" sz="1800" dirty="0">
                <a:solidFill>
                  <a:schemeClr val="bg1"/>
                </a:solidFill>
              </a:rPr>
              <a:t>by a grant from  the Centers for Disease Control and Prevention</a:t>
            </a:r>
            <a:r>
              <a:rPr lang="en-US" sz="1800" dirty="0">
                <a:solidFill>
                  <a:schemeClr val="accent5">
                    <a:lumMod val="20000"/>
                    <a:lumOff val="80000"/>
                  </a:schemeClr>
                </a:solidFill>
              </a:rPr>
              <a:t>. </a:t>
            </a:r>
            <a:endParaRPr lang="en-US" sz="1800" dirty="0" smtClean="0">
              <a:solidFill>
                <a:schemeClr val="accent5">
                  <a:lumMod val="20000"/>
                  <a:lumOff val="80000"/>
                </a:schemeClr>
              </a:solidFill>
            </a:endParaRPr>
          </a:p>
        </p:txBody>
      </p:sp>
    </p:spTree>
    <p:extLst>
      <p:ext uri="{BB962C8B-B14F-4D97-AF65-F5344CB8AC3E}">
        <p14:creationId xmlns:p14="http://schemas.microsoft.com/office/powerpoint/2010/main" val="37265085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2400" dirty="0"/>
              <a:t>Daclatasvir-Based </a:t>
            </a:r>
            <a:r>
              <a:rPr lang="en-US" sz="2400" dirty="0" smtClean="0"/>
              <a:t>Regimens in Treatment</a:t>
            </a:r>
            <a:r>
              <a:rPr lang="en-US" sz="2400" dirty="0"/>
              <a:t>-</a:t>
            </a:r>
            <a:r>
              <a:rPr lang="en-US" sz="2400" dirty="0" smtClean="0"/>
              <a:t>Naïve Patients</a:t>
            </a:r>
            <a:endParaRPr lang="en-US" sz="2400" dirty="0"/>
          </a:p>
        </p:txBody>
      </p:sp>
      <p:sp>
        <p:nvSpPr>
          <p:cNvPr id="4" name="Text Placeholder 3"/>
          <p:cNvSpPr>
            <a:spLocks noGrp="1"/>
          </p:cNvSpPr>
          <p:nvPr>
            <p:ph type="body" idx="1"/>
          </p:nvPr>
        </p:nvSpPr>
        <p:spPr/>
        <p:txBody>
          <a:bodyPr/>
          <a:lstStyle/>
          <a:p>
            <a:endParaRPr lang="en-US" dirty="0"/>
          </a:p>
        </p:txBody>
      </p:sp>
      <p:sp>
        <p:nvSpPr>
          <p:cNvPr id="7" name="Rectangle 6"/>
          <p:cNvSpPr/>
          <p:nvPr/>
        </p:nvSpPr>
        <p:spPr>
          <a:xfrm>
            <a:off x="-13512" y="1828801"/>
            <a:ext cx="9180577" cy="371855"/>
          </a:xfrm>
          <a:prstGeom prst="rect">
            <a:avLst/>
          </a:prstGeom>
          <a:solidFill>
            <a:srgbClr val="718E25"/>
          </a:solidFill>
          <a:ln w="6350">
            <a:noFill/>
          </a:ln>
          <a:effectLst/>
        </p:spPr>
        <p:style>
          <a:lnRef idx="1">
            <a:schemeClr val="accent1"/>
          </a:lnRef>
          <a:fillRef idx="3">
            <a:schemeClr val="accent1"/>
          </a:fillRef>
          <a:effectRef idx="2">
            <a:schemeClr val="accent1"/>
          </a:effectRef>
          <a:fontRef idx="minor">
            <a:schemeClr val="lt1"/>
          </a:fontRef>
        </p:style>
        <p:txBody>
          <a:bodyPr lIns="274320" rtlCol="0" anchor="ctr"/>
          <a:lstStyle/>
          <a:p>
            <a:endParaRPr lang="en-US" sz="1400" dirty="0">
              <a:solidFill>
                <a:schemeClr val="bg1"/>
              </a:solidFill>
            </a:endParaRPr>
          </a:p>
        </p:txBody>
      </p:sp>
      <p:sp>
        <p:nvSpPr>
          <p:cNvPr id="8" name="Rectangle 7"/>
          <p:cNvSpPr/>
          <p:nvPr/>
        </p:nvSpPr>
        <p:spPr>
          <a:xfrm>
            <a:off x="-13512" y="4659540"/>
            <a:ext cx="9180577" cy="371855"/>
          </a:xfrm>
          <a:prstGeom prst="rect">
            <a:avLst/>
          </a:prstGeom>
          <a:solidFill>
            <a:srgbClr val="718E25"/>
          </a:solidFill>
          <a:ln w="6350">
            <a:noFill/>
          </a:ln>
          <a:effectLst/>
        </p:spPr>
        <p:style>
          <a:lnRef idx="1">
            <a:schemeClr val="accent1"/>
          </a:lnRef>
          <a:fillRef idx="3">
            <a:schemeClr val="accent1"/>
          </a:fillRef>
          <a:effectRef idx="2">
            <a:schemeClr val="accent1"/>
          </a:effectRef>
          <a:fontRef idx="minor">
            <a:schemeClr val="lt1"/>
          </a:fontRef>
        </p:style>
        <p:txBody>
          <a:bodyPr lIns="274320" rtlCol="0" anchor="ctr"/>
          <a:lstStyle/>
          <a:p>
            <a:endParaRPr lang="en-US" sz="1400" dirty="0">
              <a:latin typeface="Arial"/>
              <a:cs typeface="Arial"/>
            </a:endParaRPr>
          </a:p>
        </p:txBody>
      </p:sp>
    </p:spTree>
    <p:extLst>
      <p:ext uri="{BB962C8B-B14F-4D97-AF65-F5344CB8AC3E}">
        <p14:creationId xmlns:p14="http://schemas.microsoft.com/office/powerpoint/2010/main" val="80138809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lnSpc>
                <a:spcPts val="4000"/>
              </a:lnSpc>
            </a:pPr>
            <a:r>
              <a:rPr lang="en-US" sz="2400" dirty="0"/>
              <a:t>Daclatasvir </a:t>
            </a:r>
            <a:r>
              <a:rPr lang="en-US" sz="2400" dirty="0" smtClean="0"/>
              <a:t>+ Peg/RBV in Treatment-Naïve Genotype 1 or 4</a:t>
            </a:r>
            <a:r>
              <a:rPr lang="en-US" sz="2400" dirty="0"/>
              <a:t/>
            </a:r>
            <a:br>
              <a:rPr lang="en-US" sz="2400" dirty="0"/>
            </a:br>
            <a:r>
              <a:rPr lang="en-US" dirty="0" smtClean="0"/>
              <a:t>COMMAND-1 Study</a:t>
            </a:r>
            <a:endParaRPr lang="en-US" sz="2000" dirty="0"/>
          </a:p>
        </p:txBody>
      </p:sp>
      <p:sp>
        <p:nvSpPr>
          <p:cNvPr id="3" name="Text Placeholder 2"/>
          <p:cNvSpPr>
            <a:spLocks noGrp="1"/>
          </p:cNvSpPr>
          <p:nvPr>
            <p:ph type="body" idx="1"/>
          </p:nvPr>
        </p:nvSpPr>
        <p:spPr/>
        <p:txBody>
          <a:bodyPr/>
          <a:lstStyle/>
          <a:p>
            <a:r>
              <a:rPr lang="en-US" b="1" dirty="0">
                <a:solidFill>
                  <a:schemeClr val="accent5">
                    <a:lumMod val="20000"/>
                    <a:lumOff val="80000"/>
                  </a:schemeClr>
                </a:solidFill>
              </a:rPr>
              <a:t>Phase </a:t>
            </a:r>
            <a:r>
              <a:rPr lang="en-US" b="1" dirty="0" smtClean="0">
                <a:solidFill>
                  <a:schemeClr val="accent5">
                    <a:lumMod val="20000"/>
                    <a:lumOff val="80000"/>
                  </a:schemeClr>
                </a:solidFill>
              </a:rPr>
              <a:t>2b </a:t>
            </a:r>
            <a:endParaRPr lang="en-US" b="1" dirty="0">
              <a:solidFill>
                <a:schemeClr val="accent5">
                  <a:lumMod val="20000"/>
                  <a:lumOff val="80000"/>
                </a:schemeClr>
              </a:solidFill>
            </a:endParaRPr>
          </a:p>
        </p:txBody>
      </p:sp>
      <p:sp>
        <p:nvSpPr>
          <p:cNvPr id="7" name="Rectangle 6"/>
          <p:cNvSpPr/>
          <p:nvPr/>
        </p:nvSpPr>
        <p:spPr>
          <a:xfrm>
            <a:off x="-13512" y="1828801"/>
            <a:ext cx="9180577" cy="371855"/>
          </a:xfrm>
          <a:prstGeom prst="rect">
            <a:avLst/>
          </a:prstGeom>
          <a:solidFill>
            <a:srgbClr val="718E25"/>
          </a:solidFill>
          <a:ln w="6350">
            <a:noFill/>
          </a:ln>
          <a:effectLst/>
        </p:spPr>
        <p:style>
          <a:lnRef idx="1">
            <a:schemeClr val="accent1"/>
          </a:lnRef>
          <a:fillRef idx="3">
            <a:schemeClr val="accent1"/>
          </a:fillRef>
          <a:effectRef idx="2">
            <a:schemeClr val="accent1"/>
          </a:effectRef>
          <a:fontRef idx="minor">
            <a:schemeClr val="lt1"/>
          </a:fontRef>
        </p:style>
        <p:txBody>
          <a:bodyPr lIns="274320" rtlCol="0" anchor="ctr"/>
          <a:lstStyle/>
          <a:p>
            <a:r>
              <a:rPr lang="en-US" sz="1400" dirty="0" smtClean="0">
                <a:solidFill>
                  <a:schemeClr val="bg1"/>
                </a:solidFill>
                <a:latin typeface="Arial"/>
                <a:cs typeface="Arial"/>
              </a:rPr>
              <a:t>Treatment-Naïve</a:t>
            </a:r>
            <a:endParaRPr lang="en-US" sz="1400" dirty="0">
              <a:solidFill>
                <a:schemeClr val="bg1"/>
              </a:solidFill>
              <a:latin typeface="Arial"/>
              <a:cs typeface="Arial"/>
            </a:endParaRPr>
          </a:p>
        </p:txBody>
      </p:sp>
      <p:sp>
        <p:nvSpPr>
          <p:cNvPr id="9" name="Rectangle 8"/>
          <p:cNvSpPr/>
          <p:nvPr/>
        </p:nvSpPr>
        <p:spPr>
          <a:xfrm>
            <a:off x="-13512" y="4659540"/>
            <a:ext cx="9180577" cy="371855"/>
          </a:xfrm>
          <a:prstGeom prst="rect">
            <a:avLst/>
          </a:prstGeom>
          <a:solidFill>
            <a:srgbClr val="718E25"/>
          </a:solidFill>
          <a:ln w="6350">
            <a:noFill/>
          </a:ln>
          <a:effectLst/>
        </p:spPr>
        <p:style>
          <a:lnRef idx="1">
            <a:schemeClr val="accent1"/>
          </a:lnRef>
          <a:fillRef idx="3">
            <a:schemeClr val="accent1"/>
          </a:fillRef>
          <a:effectRef idx="2">
            <a:schemeClr val="accent1"/>
          </a:effectRef>
          <a:fontRef idx="minor">
            <a:schemeClr val="lt1"/>
          </a:fontRef>
        </p:style>
        <p:txBody>
          <a:bodyPr lIns="274320" rtlCol="0" anchor="ctr"/>
          <a:lstStyle/>
          <a:p>
            <a:r>
              <a:rPr lang="en-US" sz="1400" dirty="0" smtClean="0">
                <a:latin typeface="Arial"/>
                <a:cs typeface="Arial"/>
              </a:rPr>
              <a:t>Hézode C, et. al. Gut. 2015;64:948-56.</a:t>
            </a:r>
            <a:endParaRPr lang="en-US" sz="1400" dirty="0">
              <a:latin typeface="Arial"/>
              <a:cs typeface="Arial"/>
            </a:endParaRPr>
          </a:p>
        </p:txBody>
      </p:sp>
    </p:spTree>
    <p:extLst>
      <p:ext uri="{BB962C8B-B14F-4D97-AF65-F5344CB8AC3E}">
        <p14:creationId xmlns:p14="http://schemas.microsoft.com/office/powerpoint/2010/main" val="299878993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p:txBody>
          <a:bodyPr/>
          <a:lstStyle/>
          <a:p>
            <a:r>
              <a:rPr lang="en-US" dirty="0"/>
              <a:t>Source: Hézode C, et. al. Gut. 2015;64:948-56</a:t>
            </a:r>
            <a:r>
              <a:rPr lang="en-US" dirty="0" smtClean="0"/>
              <a:t>.</a:t>
            </a:r>
            <a:endParaRPr lang="en-US" dirty="0"/>
          </a:p>
        </p:txBody>
      </p:sp>
      <p:sp>
        <p:nvSpPr>
          <p:cNvPr id="2" name="Title 1"/>
          <p:cNvSpPr>
            <a:spLocks noGrp="1"/>
          </p:cNvSpPr>
          <p:nvPr>
            <p:ph type="title"/>
          </p:nvPr>
        </p:nvSpPr>
        <p:spPr/>
        <p:txBody>
          <a:bodyPr>
            <a:normAutofit/>
          </a:bodyPr>
          <a:lstStyle/>
          <a:p>
            <a:r>
              <a:rPr lang="en-US" sz="2400" dirty="0">
                <a:solidFill>
                  <a:schemeClr val="accent5">
                    <a:lumMod val="20000"/>
                    <a:lumOff val="80000"/>
                  </a:schemeClr>
                </a:solidFill>
                <a:ea typeface="ＭＳ Ｐゴシック" pitchFamily="22" charset="-128"/>
                <a:cs typeface="ＭＳ Ｐゴシック" pitchFamily="22" charset="-128"/>
              </a:rPr>
              <a:t>Daclatasvir + Peginterferon/RBV for HCV GT </a:t>
            </a:r>
            <a:r>
              <a:rPr lang="en-US" sz="2400" dirty="0" smtClean="0">
                <a:solidFill>
                  <a:schemeClr val="accent5">
                    <a:lumMod val="20000"/>
                    <a:lumOff val="80000"/>
                  </a:schemeClr>
                </a:solidFill>
                <a:ea typeface="ＭＳ Ｐゴシック" pitchFamily="22" charset="-128"/>
                <a:cs typeface="ＭＳ Ｐゴシック" pitchFamily="22" charset="-128"/>
              </a:rPr>
              <a:t>1 or 4</a:t>
            </a:r>
            <a:r>
              <a:rPr lang="en-US" sz="2400" dirty="0">
                <a:solidFill>
                  <a:schemeClr val="accent5">
                    <a:lumMod val="20000"/>
                    <a:lumOff val="80000"/>
                  </a:schemeClr>
                </a:solidFill>
                <a:ea typeface="ＭＳ Ｐゴシック" pitchFamily="22" charset="-128"/>
                <a:cs typeface="ＭＳ Ｐゴシック" pitchFamily="22" charset="-128"/>
              </a:rPr>
              <a:t/>
            </a:r>
            <a:br>
              <a:rPr lang="en-US" sz="2400" dirty="0">
                <a:solidFill>
                  <a:schemeClr val="accent5">
                    <a:lumMod val="20000"/>
                    <a:lumOff val="80000"/>
                  </a:schemeClr>
                </a:solidFill>
                <a:ea typeface="ＭＳ Ｐゴシック" pitchFamily="22" charset="-128"/>
                <a:cs typeface="ＭＳ Ｐゴシック" pitchFamily="22" charset="-128"/>
              </a:rPr>
            </a:br>
            <a:r>
              <a:rPr lang="en-US" sz="2400" dirty="0">
                <a:ea typeface="ＭＳ Ｐゴシック" pitchFamily="22" charset="-128"/>
                <a:cs typeface="ＭＳ Ｐゴシック" pitchFamily="22" charset="-128"/>
              </a:rPr>
              <a:t>COMMAND</a:t>
            </a:r>
            <a:r>
              <a:rPr lang="en-US" sz="2400" dirty="0" smtClean="0">
                <a:ea typeface="ＭＳ Ｐゴシック" pitchFamily="22" charset="-128"/>
                <a:cs typeface="ＭＳ Ｐゴシック" pitchFamily="22" charset="-128"/>
              </a:rPr>
              <a:t>-1</a:t>
            </a:r>
            <a:r>
              <a:rPr lang="en-US" sz="2400" dirty="0" smtClean="0"/>
              <a:t> Trial: Study Features</a:t>
            </a:r>
            <a:endParaRPr lang="en-US" sz="2400" dirty="0"/>
          </a:p>
        </p:txBody>
      </p:sp>
      <p:graphicFrame>
        <p:nvGraphicFramePr>
          <p:cNvPr id="30" name="Group 31"/>
          <p:cNvGraphicFramePr>
            <a:graphicFrameLocks noGrp="1"/>
          </p:cNvGraphicFramePr>
          <p:nvPr>
            <p:extLst>
              <p:ext uri="{D42A27DB-BD31-4B8C-83A1-F6EECF244321}">
                <p14:modId xmlns:p14="http://schemas.microsoft.com/office/powerpoint/2010/main" val="3668133026"/>
              </p:ext>
            </p:extLst>
          </p:nvPr>
        </p:nvGraphicFramePr>
        <p:xfrm>
          <a:off x="361950" y="1524000"/>
          <a:ext cx="8401050" cy="4495800"/>
        </p:xfrm>
        <a:graphic>
          <a:graphicData uri="http://schemas.openxmlformats.org/drawingml/2006/table">
            <a:tbl>
              <a:tblPr>
                <a:effectLst/>
              </a:tblPr>
              <a:tblGrid>
                <a:gridCol w="8401050"/>
              </a:tblGrid>
              <a:tr h="392000">
                <a:tc>
                  <a:txBody>
                    <a:bodyPr/>
                    <a:lstStyle/>
                    <a:p>
                      <a:pPr marL="0" marR="0" lvl="0" indent="0" algn="l" defTabSz="457200" rtl="0" eaLnBrk="0" fontAlgn="base" latinLnBrk="0" hangingPunct="0">
                        <a:lnSpc>
                          <a:spcPts val="2100"/>
                        </a:lnSpc>
                        <a:spcBef>
                          <a:spcPts val="400"/>
                        </a:spcBef>
                        <a:spcAft>
                          <a:spcPct val="0"/>
                        </a:spcAft>
                        <a:buClr>
                          <a:srgbClr val="7592A4"/>
                        </a:buClr>
                        <a:buSzPct val="80000"/>
                        <a:buFontTx/>
                        <a:buNone/>
                        <a:tabLst/>
                      </a:pPr>
                      <a:r>
                        <a:rPr kumimoji="0" lang="en-US" sz="1800" b="1" i="0" u="none" strike="noStrike" cap="none" normalizeH="0" baseline="0" dirty="0" smtClean="0">
                          <a:ln>
                            <a:noFill/>
                          </a:ln>
                          <a:solidFill>
                            <a:srgbClr val="FFFFFF"/>
                          </a:solidFill>
                          <a:effectLst/>
                          <a:latin typeface="Arial"/>
                          <a:ea typeface="ＭＳ Ｐゴシック" pitchFamily="-108" charset="-128"/>
                          <a:cs typeface="Arial"/>
                        </a:rPr>
                        <a:t>COMMAND-1 Trial: Features</a:t>
                      </a:r>
                      <a:endParaRPr kumimoji="0" lang="en-US" sz="1800" b="1" i="0" u="none" strike="noStrike" cap="none" normalizeH="0" baseline="0" dirty="0">
                        <a:ln>
                          <a:noFill/>
                        </a:ln>
                        <a:solidFill>
                          <a:srgbClr val="FFFFFF"/>
                        </a:solidFill>
                        <a:effectLst/>
                        <a:latin typeface="Arial"/>
                        <a:ea typeface="ＭＳ Ｐゴシック" pitchFamily="-108" charset="-128"/>
                        <a:cs typeface="Arial"/>
                      </a:endParaRPr>
                    </a:p>
                  </a:txBody>
                  <a:tcPr marL="182880" marR="88898" marT="50005" marB="5000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F4951"/>
                    </a:solidFill>
                  </a:tcPr>
                </a:tc>
              </a:tr>
              <a:tr h="4103800">
                <a:tc>
                  <a:txBody>
                    <a:bodyPr/>
                    <a:lstStyle/>
                    <a:p>
                      <a:pPr marL="192024" marR="0" lvl="0" indent="-192024" algn="l" defTabSz="457200" rtl="0" eaLnBrk="1" fontAlgn="base" latinLnBrk="0" hangingPunct="1">
                        <a:lnSpc>
                          <a:spcPts val="2100"/>
                        </a:lnSpc>
                        <a:spcBef>
                          <a:spcPts val="800"/>
                        </a:spcBef>
                        <a:spcAft>
                          <a:spcPct val="0"/>
                        </a:spcAft>
                        <a:buClr>
                          <a:srgbClr val="126B8F"/>
                        </a:buClr>
                        <a:buSzPct val="90000"/>
                        <a:buFont typeface="Wingdings" charset="2"/>
                        <a:buChar char="§"/>
                        <a:tabLst/>
                        <a:defRPr/>
                      </a:pPr>
                      <a:r>
                        <a:rPr lang="en-US" sz="1800" b="1" dirty="0" smtClean="0">
                          <a:solidFill>
                            <a:srgbClr val="000000"/>
                          </a:solidFill>
                          <a:latin typeface="Arial" pitchFamily="22" charset="0"/>
                          <a:cs typeface="+mn-cs"/>
                        </a:rPr>
                        <a:t>Design</a:t>
                      </a:r>
                      <a:r>
                        <a:rPr lang="en-US" sz="1800" dirty="0" smtClean="0">
                          <a:solidFill>
                            <a:srgbClr val="000000"/>
                          </a:solidFill>
                          <a:latin typeface="Arial" pitchFamily="22" charset="0"/>
                          <a:cs typeface="+mn-cs"/>
                        </a:rPr>
                        <a:t>:</a:t>
                      </a:r>
                      <a:r>
                        <a:rPr lang="en-US" sz="1800" baseline="0" dirty="0" smtClean="0">
                          <a:solidFill>
                            <a:srgbClr val="000000"/>
                          </a:solidFill>
                          <a:latin typeface="Arial" pitchFamily="22" charset="0"/>
                          <a:cs typeface="+mn-cs"/>
                        </a:rPr>
                        <a:t> Phase 2b randomized, double-blind placebo-controlled trial of daclatasvir (DCV) or placebo given with peginterferon alfa-2a and ribavirin in treatment-naïve patients with</a:t>
                      </a:r>
                      <a:r>
                        <a:rPr lang="en-US" sz="1800" baseline="0" dirty="0" smtClean="0">
                          <a:solidFill>
                            <a:srgbClr val="000000"/>
                          </a:solidFill>
                          <a:latin typeface="Arial" pitchFamily="22" charset="0"/>
                        </a:rPr>
                        <a:t> chronic HCV genotype 1 or 4 </a:t>
                      </a:r>
                    </a:p>
                    <a:p>
                      <a:pPr marL="192024" marR="0" lvl="0" indent="-192024" algn="l" defTabSz="457200" rtl="0" eaLnBrk="1" fontAlgn="base" latinLnBrk="0" hangingPunct="1">
                        <a:lnSpc>
                          <a:spcPts val="2100"/>
                        </a:lnSpc>
                        <a:spcBef>
                          <a:spcPts val="1400"/>
                        </a:spcBef>
                        <a:spcAft>
                          <a:spcPct val="0"/>
                        </a:spcAft>
                        <a:buClr>
                          <a:srgbClr val="126B8F"/>
                        </a:buClr>
                        <a:buSzPct val="90000"/>
                        <a:buFont typeface="Wingdings" charset="2"/>
                        <a:buChar char="§"/>
                        <a:tabLst/>
                        <a:defRPr/>
                      </a:pPr>
                      <a:r>
                        <a:rPr lang="en-US" sz="1800" b="1" baseline="0" dirty="0" smtClean="0">
                          <a:solidFill>
                            <a:srgbClr val="000000"/>
                          </a:solidFill>
                          <a:latin typeface="Arial" pitchFamily="22" charset="0"/>
                        </a:rPr>
                        <a:t>Setting</a:t>
                      </a:r>
                      <a:r>
                        <a:rPr lang="en-US" sz="1800" baseline="0" dirty="0" smtClean="0">
                          <a:solidFill>
                            <a:srgbClr val="000000"/>
                          </a:solidFill>
                          <a:latin typeface="Arial" pitchFamily="22" charset="0"/>
                        </a:rPr>
                        <a:t>: United States and Europe</a:t>
                      </a:r>
                    </a:p>
                    <a:p>
                      <a:pPr marL="192024" marR="0" lvl="0" indent="-192024" algn="l" defTabSz="457200" rtl="0" eaLnBrk="1" fontAlgn="base" latinLnBrk="0" hangingPunct="1">
                        <a:lnSpc>
                          <a:spcPts val="2100"/>
                        </a:lnSpc>
                        <a:spcBef>
                          <a:spcPts val="1400"/>
                        </a:spcBef>
                        <a:spcAft>
                          <a:spcPct val="0"/>
                        </a:spcAft>
                        <a:buClr>
                          <a:srgbClr val="126B8F"/>
                        </a:buClr>
                        <a:buSzPct val="90000"/>
                        <a:buFont typeface="Wingdings" charset="2"/>
                        <a:buChar char="§"/>
                        <a:tabLst/>
                        <a:defRPr/>
                      </a:pPr>
                      <a:r>
                        <a:rPr lang="en-US" sz="1800" b="1" baseline="0" dirty="0" smtClean="0">
                          <a:solidFill>
                            <a:srgbClr val="000000"/>
                          </a:solidFill>
                          <a:latin typeface="Arial" pitchFamily="22" charset="0"/>
                        </a:rPr>
                        <a:t>Entry Criteria </a:t>
                      </a:r>
                      <a:r>
                        <a:rPr lang="en-US" sz="1800" baseline="0" dirty="0" smtClean="0">
                          <a:solidFill>
                            <a:srgbClr val="000000"/>
                          </a:solidFill>
                          <a:latin typeface="Arial" pitchFamily="22" charset="0"/>
                        </a:rPr>
                        <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Chronic HCV Genotype 1 or 4</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Treatment-naïve</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Adults 18-70</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HCV RNA &gt;100,000 IU/ml </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ALT less than 5x upper limit of normal</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Compensated cirrhosis allowed (maximum of 10% with each GT)</a:t>
                      </a:r>
                      <a:endParaRPr lang="en-US" sz="1800" baseline="0" dirty="0" smtClean="0">
                        <a:solidFill>
                          <a:schemeClr val="tx1"/>
                        </a:solidFill>
                        <a:latin typeface="Arial" pitchFamily="22" charset="0"/>
                      </a:endParaRPr>
                    </a:p>
                    <a:p>
                      <a:pPr marL="192024" marR="0" lvl="0" indent="-192024" algn="l" defTabSz="457200" rtl="0" eaLnBrk="1" fontAlgn="base" latinLnBrk="0" hangingPunct="1">
                        <a:lnSpc>
                          <a:spcPts val="2100"/>
                        </a:lnSpc>
                        <a:spcBef>
                          <a:spcPts val="1400"/>
                        </a:spcBef>
                        <a:spcAft>
                          <a:spcPct val="0"/>
                        </a:spcAft>
                        <a:buClr>
                          <a:srgbClr val="126B8F"/>
                        </a:buClr>
                        <a:buSzPct val="90000"/>
                        <a:buFont typeface="Wingdings" charset="2"/>
                        <a:buChar char="§"/>
                        <a:tabLst/>
                        <a:defRPr/>
                      </a:pPr>
                      <a:r>
                        <a:rPr lang="en-US" sz="1800" b="1" baseline="0" dirty="0" smtClean="0">
                          <a:solidFill>
                            <a:schemeClr val="tx1"/>
                          </a:solidFill>
                          <a:latin typeface="Arial" pitchFamily="22" charset="0"/>
                        </a:rPr>
                        <a:t>End-Points</a:t>
                      </a:r>
                      <a:r>
                        <a:rPr lang="en-US" sz="1800" baseline="0" dirty="0" smtClean="0">
                          <a:solidFill>
                            <a:schemeClr val="tx1"/>
                          </a:solidFill>
                          <a:latin typeface="Arial" pitchFamily="22" charset="0"/>
                        </a:rPr>
                        <a:t>: Primary = SVR12</a:t>
                      </a:r>
                    </a:p>
                  </a:txBody>
                  <a:tcPr marL="182880" marR="88898" marT="50005" marB="5000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6EBF2"/>
                    </a:solidFill>
                  </a:tcPr>
                </a:tc>
              </a:tr>
            </a:tbl>
          </a:graphicData>
        </a:graphic>
      </p:graphicFrame>
    </p:spTree>
    <p:extLst>
      <p:ext uri="{BB962C8B-B14F-4D97-AF65-F5344CB8AC3E}">
        <p14:creationId xmlns:p14="http://schemas.microsoft.com/office/powerpoint/2010/main" val="271844443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623052" y="1692857"/>
            <a:ext cx="0" cy="3812999"/>
          </a:xfrm>
          <a:prstGeom prst="line">
            <a:avLst/>
          </a:prstGeom>
          <a:ln w="12700">
            <a:solidFill>
              <a:schemeClr val="tx1">
                <a:lumMod val="50000"/>
                <a:lumOff val="5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a:off x="1858684" y="1692857"/>
            <a:ext cx="0" cy="3812999"/>
          </a:xfrm>
          <a:prstGeom prst="line">
            <a:avLst/>
          </a:prstGeom>
          <a:ln w="12700">
            <a:solidFill>
              <a:schemeClr val="tx1">
                <a:lumMod val="50000"/>
                <a:lumOff val="50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6" name="Content Placeholder 5"/>
          <p:cNvSpPr>
            <a:spLocks noGrp="1"/>
          </p:cNvSpPr>
          <p:nvPr>
            <p:ph sz="quarter" idx="13"/>
          </p:nvPr>
        </p:nvSpPr>
        <p:spPr/>
        <p:txBody>
          <a:bodyPr/>
          <a:lstStyle/>
          <a:p>
            <a:r>
              <a:rPr lang="en-US" dirty="0"/>
              <a:t>Source: Hézode C, et. al. Gut. 2015;64:948-56</a:t>
            </a:r>
            <a:r>
              <a:rPr lang="en-US" dirty="0" smtClean="0"/>
              <a:t>.</a:t>
            </a:r>
            <a:endParaRPr lang="en-US" dirty="0"/>
          </a:p>
        </p:txBody>
      </p:sp>
      <p:sp>
        <p:nvSpPr>
          <p:cNvPr id="2" name="Title 1"/>
          <p:cNvSpPr>
            <a:spLocks noGrp="1"/>
          </p:cNvSpPr>
          <p:nvPr>
            <p:ph type="title"/>
          </p:nvPr>
        </p:nvSpPr>
        <p:spPr/>
        <p:txBody>
          <a:bodyPr>
            <a:normAutofit/>
          </a:bodyPr>
          <a:lstStyle/>
          <a:p>
            <a:r>
              <a:rPr lang="en-US" sz="2400" dirty="0" smtClean="0">
                <a:solidFill>
                  <a:schemeClr val="accent5">
                    <a:lumMod val="20000"/>
                    <a:lumOff val="80000"/>
                  </a:schemeClr>
                </a:solidFill>
                <a:ea typeface="ＭＳ Ｐゴシック" pitchFamily="22" charset="-128"/>
                <a:cs typeface="ＭＳ Ｐゴシック" pitchFamily="22" charset="-128"/>
              </a:rPr>
              <a:t>Daclatasvir + Peginterferon/RBV for HCV GT 1 or 4</a:t>
            </a:r>
            <a:br>
              <a:rPr lang="en-US" sz="2400" dirty="0" smtClean="0">
                <a:solidFill>
                  <a:schemeClr val="accent5">
                    <a:lumMod val="20000"/>
                    <a:lumOff val="80000"/>
                  </a:schemeClr>
                </a:solidFill>
                <a:ea typeface="ＭＳ Ｐゴシック" pitchFamily="22" charset="-128"/>
                <a:cs typeface="ＭＳ Ｐゴシック" pitchFamily="22" charset="-128"/>
              </a:rPr>
            </a:br>
            <a:r>
              <a:rPr lang="en-US" sz="2400" dirty="0" smtClean="0">
                <a:ea typeface="ＭＳ Ｐゴシック" pitchFamily="22" charset="-128"/>
                <a:cs typeface="ＭＳ Ｐゴシック" pitchFamily="22" charset="-128"/>
              </a:rPr>
              <a:t>COMMAND-1 Trial: Design</a:t>
            </a:r>
            <a:endParaRPr lang="en-US" sz="2400" dirty="0"/>
          </a:p>
        </p:txBody>
      </p:sp>
      <p:sp>
        <p:nvSpPr>
          <p:cNvPr id="25" name="Rectangle 25"/>
          <p:cNvSpPr>
            <a:spLocks noChangeArrowheads="1"/>
          </p:cNvSpPr>
          <p:nvPr/>
        </p:nvSpPr>
        <p:spPr bwMode="auto">
          <a:xfrm>
            <a:off x="0" y="5809069"/>
            <a:ext cx="9153144" cy="548626"/>
          </a:xfrm>
          <a:prstGeom prst="rect">
            <a:avLst/>
          </a:prstGeom>
          <a:solidFill>
            <a:schemeClr val="bg1">
              <a:lumMod val="95000"/>
            </a:schemeClr>
          </a:solidFill>
          <a:ln w="12700">
            <a:noFill/>
            <a:miter lim="800000"/>
            <a:headEnd/>
            <a:tailEnd/>
          </a:ln>
        </p:spPr>
        <p:txBody>
          <a:bodyPr lIns="274320" tIns="45431" rIns="92486" bIns="45431" anchor="ctr">
            <a:prstTxWarp prst="textNoShape">
              <a:avLst/>
            </a:prstTxWarp>
          </a:bodyPr>
          <a:lstStyle/>
          <a:p>
            <a:pPr defTabSz="935038">
              <a:spcBef>
                <a:spcPct val="50000"/>
              </a:spcBef>
            </a:pPr>
            <a:r>
              <a:rPr lang="en-US" sz="1400" dirty="0" smtClean="0">
                <a:solidFill>
                  <a:srgbClr val="000000"/>
                </a:solidFill>
                <a:latin typeface="Arial" pitchFamily="22" charset="0"/>
              </a:rPr>
              <a:t>PDR = Protocol-Defined Response (HCV RNA &lt;lower limit of quantitation at week 4 &amp; undetectable at week 10) DCV = daclatasvir; PEG </a:t>
            </a:r>
            <a:r>
              <a:rPr lang="en-US" sz="1400" dirty="0">
                <a:solidFill>
                  <a:srgbClr val="000000"/>
                </a:solidFill>
                <a:latin typeface="Arial" pitchFamily="22" charset="0"/>
              </a:rPr>
              <a:t>= </a:t>
            </a:r>
            <a:r>
              <a:rPr lang="en-US" sz="1400" dirty="0" smtClean="0">
                <a:solidFill>
                  <a:srgbClr val="000000"/>
                </a:solidFill>
                <a:latin typeface="Arial" pitchFamily="22" charset="0"/>
              </a:rPr>
              <a:t>peginterferon; RBV = ribavirin </a:t>
            </a:r>
            <a:endParaRPr lang="en-US" sz="1400" dirty="0">
              <a:solidFill>
                <a:srgbClr val="000000"/>
              </a:solidFill>
              <a:latin typeface="Arial" pitchFamily="22" charset="0"/>
            </a:endParaRPr>
          </a:p>
        </p:txBody>
      </p:sp>
      <p:sp>
        <p:nvSpPr>
          <p:cNvPr id="40" name="Rectangle 7"/>
          <p:cNvSpPr>
            <a:spLocks noChangeArrowheads="1"/>
          </p:cNvSpPr>
          <p:nvPr/>
        </p:nvSpPr>
        <p:spPr bwMode="ltGray">
          <a:xfrm>
            <a:off x="3429000" y="1848567"/>
            <a:ext cx="1828800" cy="320037"/>
          </a:xfrm>
          <a:prstGeom prst="rect">
            <a:avLst/>
          </a:prstGeom>
          <a:solidFill>
            <a:schemeClr val="accent1">
              <a:lumMod val="20000"/>
              <a:lumOff val="80000"/>
            </a:schemeClr>
          </a:solidFill>
          <a:ln w="12700" cap="flat" cmpd="sng" algn="ctr">
            <a:solidFill>
              <a:srgbClr val="000000"/>
            </a:solidFill>
            <a:prstDash val="solid"/>
            <a:miter lim="800000"/>
            <a:headEnd type="none" w="med" len="med"/>
            <a:tailEnd type="none" w="med" len="med"/>
          </a:ln>
          <a:effectLst/>
        </p:spPr>
        <p:txBody>
          <a:bodyPr wrap="none" lIns="91430" tIns="45714" rIns="91430" bIns="45714" anchor="ctr">
            <a:prstTxWarp prst="textNoShape">
              <a:avLst/>
            </a:prstTxWarp>
          </a:bodyPr>
          <a:lstStyle/>
          <a:p>
            <a:pPr algn="ctr">
              <a:lnSpc>
                <a:spcPts val="2000"/>
              </a:lnSpc>
            </a:pPr>
            <a:r>
              <a:rPr lang="en-US" sz="1600" dirty="0" smtClean="0">
                <a:solidFill>
                  <a:srgbClr val="000000"/>
                </a:solidFill>
                <a:latin typeface="Arial"/>
                <a:cs typeface="Arial"/>
              </a:rPr>
              <a:t>DCV 20 mg + PR</a:t>
            </a:r>
            <a:endParaRPr lang="en-US" sz="1600" dirty="0">
              <a:solidFill>
                <a:srgbClr val="000000"/>
              </a:solidFill>
              <a:latin typeface="Arial"/>
              <a:cs typeface="Arial"/>
            </a:endParaRPr>
          </a:p>
        </p:txBody>
      </p:sp>
      <p:sp>
        <p:nvSpPr>
          <p:cNvPr id="41" name="Rectangle 7"/>
          <p:cNvSpPr>
            <a:spLocks noChangeArrowheads="1"/>
          </p:cNvSpPr>
          <p:nvPr/>
        </p:nvSpPr>
        <p:spPr bwMode="ltGray">
          <a:xfrm>
            <a:off x="3429000" y="2260047"/>
            <a:ext cx="1828800" cy="320037"/>
          </a:xfrm>
          <a:prstGeom prst="rect">
            <a:avLst/>
          </a:prstGeom>
          <a:solidFill>
            <a:schemeClr val="accent1">
              <a:lumMod val="20000"/>
              <a:lumOff val="80000"/>
            </a:schemeClr>
          </a:solidFill>
          <a:ln w="12700" cap="flat" cmpd="sng" algn="ctr">
            <a:solidFill>
              <a:srgbClr val="000000"/>
            </a:solidFill>
            <a:prstDash val="solid"/>
            <a:miter lim="800000"/>
            <a:headEnd type="none" w="med" len="med"/>
            <a:tailEnd type="none" w="med" len="med"/>
          </a:ln>
          <a:effectLst/>
        </p:spPr>
        <p:txBody>
          <a:bodyPr wrap="none" lIns="91430" tIns="45714" rIns="91430" bIns="45714" anchor="ctr">
            <a:prstTxWarp prst="textNoShape">
              <a:avLst/>
            </a:prstTxWarp>
          </a:bodyPr>
          <a:lstStyle/>
          <a:p>
            <a:pPr algn="ctr">
              <a:lnSpc>
                <a:spcPts val="2000"/>
              </a:lnSpc>
            </a:pPr>
            <a:r>
              <a:rPr lang="en-US" sz="1600" dirty="0" smtClean="0">
                <a:solidFill>
                  <a:srgbClr val="000000"/>
                </a:solidFill>
                <a:latin typeface="Arial"/>
                <a:cs typeface="Arial"/>
              </a:rPr>
              <a:t>Placebo + PR</a:t>
            </a:r>
            <a:endParaRPr lang="en-US" sz="1600" dirty="0">
              <a:solidFill>
                <a:srgbClr val="000000"/>
              </a:solidFill>
              <a:latin typeface="Arial"/>
              <a:cs typeface="Arial"/>
            </a:endParaRPr>
          </a:p>
        </p:txBody>
      </p:sp>
      <p:sp>
        <p:nvSpPr>
          <p:cNvPr id="44" name="Rectangle 7"/>
          <p:cNvSpPr>
            <a:spLocks noChangeArrowheads="1"/>
          </p:cNvSpPr>
          <p:nvPr/>
        </p:nvSpPr>
        <p:spPr bwMode="ltGray">
          <a:xfrm>
            <a:off x="3429000" y="2681052"/>
            <a:ext cx="1828800" cy="320037"/>
          </a:xfrm>
          <a:prstGeom prst="rect">
            <a:avLst/>
          </a:prstGeom>
          <a:solidFill>
            <a:srgbClr val="D1E0EF"/>
          </a:solidFill>
          <a:ln w="12700" cap="flat" cmpd="sng" algn="ctr">
            <a:solidFill>
              <a:srgbClr val="000000"/>
            </a:solidFill>
            <a:prstDash val="solid"/>
            <a:miter lim="800000"/>
            <a:headEnd type="none" w="med" len="med"/>
            <a:tailEnd type="none" w="med" len="med"/>
          </a:ln>
          <a:effectLst/>
        </p:spPr>
        <p:txBody>
          <a:bodyPr wrap="none" lIns="91430" tIns="45714" rIns="91430" bIns="45714" anchor="ctr">
            <a:prstTxWarp prst="textNoShape">
              <a:avLst/>
            </a:prstTxWarp>
          </a:bodyPr>
          <a:lstStyle/>
          <a:p>
            <a:pPr algn="ctr">
              <a:lnSpc>
                <a:spcPts val="2000"/>
              </a:lnSpc>
            </a:pPr>
            <a:r>
              <a:rPr lang="en-US" sz="1600" dirty="0" smtClean="0">
                <a:solidFill>
                  <a:srgbClr val="000000"/>
                </a:solidFill>
                <a:latin typeface="Arial"/>
                <a:cs typeface="Arial"/>
              </a:rPr>
              <a:t>Placebo + PR</a:t>
            </a:r>
            <a:endParaRPr lang="en-US" sz="1600" dirty="0">
              <a:solidFill>
                <a:srgbClr val="000000"/>
              </a:solidFill>
              <a:latin typeface="Arial"/>
              <a:cs typeface="Arial"/>
            </a:endParaRPr>
          </a:p>
        </p:txBody>
      </p:sp>
      <p:sp>
        <p:nvSpPr>
          <p:cNvPr id="45" name="Rectangle 7"/>
          <p:cNvSpPr>
            <a:spLocks noChangeArrowheads="1"/>
          </p:cNvSpPr>
          <p:nvPr/>
        </p:nvSpPr>
        <p:spPr bwMode="ltGray">
          <a:xfrm>
            <a:off x="3429000" y="3242488"/>
            <a:ext cx="1828800" cy="320037"/>
          </a:xfrm>
          <a:prstGeom prst="rect">
            <a:avLst/>
          </a:prstGeom>
          <a:solidFill>
            <a:schemeClr val="accent4">
              <a:lumMod val="20000"/>
              <a:lumOff val="80000"/>
            </a:schemeClr>
          </a:solidFill>
          <a:ln w="12700" cap="flat" cmpd="sng" algn="ctr">
            <a:solidFill>
              <a:srgbClr val="000000"/>
            </a:solidFill>
            <a:prstDash val="solid"/>
            <a:miter lim="800000"/>
            <a:headEnd type="none" w="med" len="med"/>
            <a:tailEnd type="none" w="med" len="med"/>
          </a:ln>
          <a:effectLst/>
        </p:spPr>
        <p:txBody>
          <a:bodyPr wrap="none" lIns="91430" tIns="45714" rIns="91430" bIns="45714" anchor="ctr">
            <a:prstTxWarp prst="textNoShape">
              <a:avLst/>
            </a:prstTxWarp>
          </a:bodyPr>
          <a:lstStyle/>
          <a:p>
            <a:pPr algn="ctr">
              <a:lnSpc>
                <a:spcPts val="2000"/>
              </a:lnSpc>
            </a:pPr>
            <a:r>
              <a:rPr lang="en-US" sz="1600" dirty="0" smtClean="0">
                <a:solidFill>
                  <a:srgbClr val="000000"/>
                </a:solidFill>
                <a:latin typeface="Arial"/>
                <a:cs typeface="Arial"/>
              </a:rPr>
              <a:t>DCV 60 mg + PR</a:t>
            </a:r>
            <a:endParaRPr lang="en-US" sz="1600" dirty="0">
              <a:solidFill>
                <a:srgbClr val="000000"/>
              </a:solidFill>
              <a:latin typeface="Arial"/>
              <a:cs typeface="Arial"/>
            </a:endParaRPr>
          </a:p>
        </p:txBody>
      </p:sp>
      <p:sp>
        <p:nvSpPr>
          <p:cNvPr id="48" name="Rectangle 7"/>
          <p:cNvSpPr>
            <a:spLocks noChangeArrowheads="1"/>
          </p:cNvSpPr>
          <p:nvPr/>
        </p:nvSpPr>
        <p:spPr bwMode="ltGray">
          <a:xfrm>
            <a:off x="3429000" y="3653968"/>
            <a:ext cx="1828800" cy="320037"/>
          </a:xfrm>
          <a:prstGeom prst="rect">
            <a:avLst/>
          </a:prstGeom>
          <a:solidFill>
            <a:schemeClr val="accent4">
              <a:lumMod val="20000"/>
              <a:lumOff val="80000"/>
            </a:schemeClr>
          </a:solidFill>
          <a:ln w="12700" cap="flat" cmpd="sng" algn="ctr">
            <a:solidFill>
              <a:srgbClr val="000000"/>
            </a:solidFill>
            <a:prstDash val="solid"/>
            <a:miter lim="800000"/>
            <a:headEnd type="none" w="med" len="med"/>
            <a:tailEnd type="none" w="med" len="med"/>
          </a:ln>
          <a:effectLst/>
        </p:spPr>
        <p:txBody>
          <a:bodyPr wrap="none" lIns="91430" tIns="45714" rIns="91430" bIns="45714" anchor="ctr">
            <a:prstTxWarp prst="textNoShape">
              <a:avLst/>
            </a:prstTxWarp>
          </a:bodyPr>
          <a:lstStyle/>
          <a:p>
            <a:pPr algn="ctr">
              <a:lnSpc>
                <a:spcPts val="2000"/>
              </a:lnSpc>
            </a:pPr>
            <a:r>
              <a:rPr lang="en-US" sz="1600" dirty="0" smtClean="0">
                <a:solidFill>
                  <a:srgbClr val="000000"/>
                </a:solidFill>
                <a:latin typeface="Arial"/>
                <a:cs typeface="Arial"/>
              </a:rPr>
              <a:t>Placebo + PR</a:t>
            </a:r>
            <a:endParaRPr lang="en-US" sz="1600" dirty="0">
              <a:solidFill>
                <a:srgbClr val="000000"/>
              </a:solidFill>
              <a:latin typeface="Arial"/>
              <a:cs typeface="Arial"/>
            </a:endParaRPr>
          </a:p>
        </p:txBody>
      </p:sp>
      <p:sp>
        <p:nvSpPr>
          <p:cNvPr id="50" name="Rectangle 7"/>
          <p:cNvSpPr>
            <a:spLocks noChangeArrowheads="1"/>
          </p:cNvSpPr>
          <p:nvPr/>
        </p:nvSpPr>
        <p:spPr bwMode="ltGray">
          <a:xfrm>
            <a:off x="3429000" y="4065448"/>
            <a:ext cx="1828800" cy="320037"/>
          </a:xfrm>
          <a:prstGeom prst="rect">
            <a:avLst/>
          </a:prstGeom>
          <a:solidFill>
            <a:schemeClr val="accent4">
              <a:lumMod val="20000"/>
              <a:lumOff val="80000"/>
            </a:schemeClr>
          </a:solidFill>
          <a:ln w="12700" cap="flat" cmpd="sng" algn="ctr">
            <a:solidFill>
              <a:srgbClr val="000000"/>
            </a:solidFill>
            <a:prstDash val="solid"/>
            <a:miter lim="800000"/>
            <a:headEnd type="none" w="med" len="med"/>
            <a:tailEnd type="none" w="med" len="med"/>
          </a:ln>
          <a:effectLst/>
        </p:spPr>
        <p:txBody>
          <a:bodyPr wrap="none" lIns="91430" tIns="45714" rIns="91430" bIns="45714" anchor="ctr">
            <a:prstTxWarp prst="textNoShape">
              <a:avLst/>
            </a:prstTxWarp>
          </a:bodyPr>
          <a:lstStyle/>
          <a:p>
            <a:pPr algn="ctr">
              <a:lnSpc>
                <a:spcPts val="2000"/>
              </a:lnSpc>
            </a:pPr>
            <a:r>
              <a:rPr lang="en-US" sz="1600" dirty="0" smtClean="0">
                <a:solidFill>
                  <a:srgbClr val="000000"/>
                </a:solidFill>
                <a:latin typeface="Arial"/>
                <a:cs typeface="Arial"/>
              </a:rPr>
              <a:t>Placebo + PR</a:t>
            </a:r>
            <a:endParaRPr lang="en-US" sz="1600" dirty="0">
              <a:solidFill>
                <a:srgbClr val="000000"/>
              </a:solidFill>
              <a:latin typeface="Arial"/>
              <a:cs typeface="Arial"/>
            </a:endParaRPr>
          </a:p>
        </p:txBody>
      </p:sp>
      <p:sp>
        <p:nvSpPr>
          <p:cNvPr id="52" name="Rectangle 7"/>
          <p:cNvSpPr>
            <a:spLocks noChangeArrowheads="1"/>
          </p:cNvSpPr>
          <p:nvPr/>
        </p:nvSpPr>
        <p:spPr bwMode="ltGray">
          <a:xfrm>
            <a:off x="2133600" y="1855494"/>
            <a:ext cx="359663" cy="2523744"/>
          </a:xfrm>
          <a:prstGeom prst="rect">
            <a:avLst/>
          </a:prstGeom>
          <a:solidFill>
            <a:schemeClr val="tx1">
              <a:lumMod val="65000"/>
              <a:lumOff val="35000"/>
            </a:schemeClr>
          </a:solidFill>
          <a:ln w="12700" cap="flat" cmpd="sng" algn="ctr">
            <a:solidFill>
              <a:srgbClr val="000000"/>
            </a:solidFill>
            <a:prstDash val="solid"/>
            <a:miter lim="800000"/>
            <a:headEnd type="none" w="med" len="med"/>
            <a:tailEnd type="none" w="med" len="med"/>
          </a:ln>
          <a:effectLst/>
        </p:spPr>
        <p:txBody>
          <a:bodyPr vert="vert270" wrap="none" lIns="91430" tIns="45714" rIns="91430" bIns="45714" anchor="ctr">
            <a:prstTxWarp prst="textNoShape">
              <a:avLst/>
            </a:prstTxWarp>
            <a:noAutofit/>
          </a:bodyPr>
          <a:lstStyle/>
          <a:p>
            <a:pPr algn="ctr">
              <a:lnSpc>
                <a:spcPts val="1600"/>
              </a:lnSpc>
            </a:pPr>
            <a:r>
              <a:rPr lang="en-US" sz="1400" dirty="0" smtClean="0">
                <a:solidFill>
                  <a:schemeClr val="bg1"/>
                </a:solidFill>
                <a:latin typeface="Arial"/>
                <a:cs typeface="Arial"/>
              </a:rPr>
              <a:t>Protocol-Defined Response</a:t>
            </a:r>
            <a:endParaRPr lang="en-US" sz="1400" dirty="0">
              <a:solidFill>
                <a:schemeClr val="bg1"/>
              </a:solidFill>
              <a:latin typeface="Arial"/>
              <a:cs typeface="Arial"/>
            </a:endParaRPr>
          </a:p>
        </p:txBody>
      </p:sp>
      <p:cxnSp>
        <p:nvCxnSpPr>
          <p:cNvPr id="38" name="Straight Connector 37"/>
          <p:cNvCxnSpPr/>
          <p:nvPr/>
        </p:nvCxnSpPr>
        <p:spPr>
          <a:xfrm>
            <a:off x="258639" y="1696167"/>
            <a:ext cx="1828800" cy="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9" name="Rectangle 7"/>
          <p:cNvSpPr>
            <a:spLocks noChangeArrowheads="1"/>
          </p:cNvSpPr>
          <p:nvPr/>
        </p:nvSpPr>
        <p:spPr bwMode="ltGray">
          <a:xfrm>
            <a:off x="258639" y="1349187"/>
            <a:ext cx="1828800" cy="320037"/>
          </a:xfrm>
          <a:prstGeom prst="rect">
            <a:avLst/>
          </a:prstGeom>
          <a:noFill/>
          <a:ln w="12700" cap="flat" cmpd="sng" algn="ctr">
            <a:noFill/>
            <a:prstDash val="solid"/>
            <a:miter lim="800000"/>
            <a:headEnd type="none" w="med" len="med"/>
            <a:tailEnd type="none" w="med" len="med"/>
          </a:ln>
          <a:effectLst/>
        </p:spPr>
        <p:txBody>
          <a:bodyPr wrap="none" lIns="91430" tIns="45714" rIns="91430" bIns="45714" anchor="ctr">
            <a:prstTxWarp prst="textNoShape">
              <a:avLst/>
            </a:prstTxWarp>
          </a:bodyPr>
          <a:lstStyle/>
          <a:p>
            <a:pPr algn="ctr">
              <a:lnSpc>
                <a:spcPts val="2000"/>
              </a:lnSpc>
            </a:pPr>
            <a:r>
              <a:rPr lang="en-US" sz="1600" dirty="0" smtClean="0">
                <a:solidFill>
                  <a:srgbClr val="000000"/>
                </a:solidFill>
                <a:latin typeface="Arial"/>
                <a:cs typeface="Arial"/>
              </a:rPr>
              <a:t>Weeks 1-12</a:t>
            </a:r>
            <a:endParaRPr lang="en-US" sz="1600" dirty="0">
              <a:solidFill>
                <a:srgbClr val="000000"/>
              </a:solidFill>
              <a:latin typeface="Arial"/>
              <a:cs typeface="Arial"/>
            </a:endParaRPr>
          </a:p>
        </p:txBody>
      </p:sp>
      <p:cxnSp>
        <p:nvCxnSpPr>
          <p:cNvPr id="46" name="Straight Connector 45"/>
          <p:cNvCxnSpPr/>
          <p:nvPr/>
        </p:nvCxnSpPr>
        <p:spPr>
          <a:xfrm>
            <a:off x="3429000" y="1696167"/>
            <a:ext cx="1828800" cy="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7" name="Rectangle 7"/>
          <p:cNvSpPr>
            <a:spLocks noChangeArrowheads="1"/>
          </p:cNvSpPr>
          <p:nvPr/>
        </p:nvSpPr>
        <p:spPr bwMode="ltGray">
          <a:xfrm>
            <a:off x="3429000" y="1349187"/>
            <a:ext cx="1828800" cy="320037"/>
          </a:xfrm>
          <a:prstGeom prst="rect">
            <a:avLst/>
          </a:prstGeom>
          <a:noFill/>
          <a:ln w="12700" cap="flat" cmpd="sng" algn="ctr">
            <a:noFill/>
            <a:prstDash val="solid"/>
            <a:miter lim="800000"/>
            <a:headEnd type="none" w="med" len="med"/>
            <a:tailEnd type="none" w="med" len="med"/>
          </a:ln>
          <a:effectLst/>
        </p:spPr>
        <p:txBody>
          <a:bodyPr wrap="none" lIns="91430" tIns="45714" rIns="91430" bIns="45714" anchor="ctr">
            <a:prstTxWarp prst="textNoShape">
              <a:avLst/>
            </a:prstTxWarp>
          </a:bodyPr>
          <a:lstStyle/>
          <a:p>
            <a:pPr algn="ctr">
              <a:lnSpc>
                <a:spcPts val="2000"/>
              </a:lnSpc>
            </a:pPr>
            <a:r>
              <a:rPr lang="en-US" sz="1600" dirty="0" smtClean="0">
                <a:solidFill>
                  <a:srgbClr val="000000"/>
                </a:solidFill>
                <a:latin typeface="Arial"/>
                <a:cs typeface="Arial"/>
              </a:rPr>
              <a:t>Weeks 13-24</a:t>
            </a:r>
            <a:endParaRPr lang="en-US" sz="1600" dirty="0">
              <a:solidFill>
                <a:srgbClr val="000000"/>
              </a:solidFill>
              <a:latin typeface="Arial"/>
              <a:cs typeface="Arial"/>
            </a:endParaRPr>
          </a:p>
        </p:txBody>
      </p:sp>
      <p:cxnSp>
        <p:nvCxnSpPr>
          <p:cNvPr id="53" name="Straight Connector 52"/>
          <p:cNvCxnSpPr/>
          <p:nvPr/>
        </p:nvCxnSpPr>
        <p:spPr>
          <a:xfrm>
            <a:off x="5322660" y="1696167"/>
            <a:ext cx="3657600" cy="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4" name="Rectangle 7"/>
          <p:cNvSpPr>
            <a:spLocks noChangeArrowheads="1"/>
          </p:cNvSpPr>
          <p:nvPr/>
        </p:nvSpPr>
        <p:spPr bwMode="ltGray">
          <a:xfrm>
            <a:off x="5322660" y="1349187"/>
            <a:ext cx="3657600" cy="320037"/>
          </a:xfrm>
          <a:prstGeom prst="rect">
            <a:avLst/>
          </a:prstGeom>
          <a:noFill/>
          <a:ln w="12700" cap="flat" cmpd="sng" algn="ctr">
            <a:noFill/>
            <a:prstDash val="solid"/>
            <a:miter lim="800000"/>
            <a:headEnd type="none" w="med" len="med"/>
            <a:tailEnd type="none" w="med" len="med"/>
          </a:ln>
          <a:effectLst/>
        </p:spPr>
        <p:txBody>
          <a:bodyPr wrap="none" lIns="91430" tIns="45714" rIns="91430" bIns="45714" anchor="ctr">
            <a:prstTxWarp prst="textNoShape">
              <a:avLst/>
            </a:prstTxWarp>
          </a:bodyPr>
          <a:lstStyle/>
          <a:p>
            <a:pPr algn="ctr">
              <a:lnSpc>
                <a:spcPts val="2000"/>
              </a:lnSpc>
            </a:pPr>
            <a:r>
              <a:rPr lang="en-US" sz="1600" dirty="0" smtClean="0">
                <a:solidFill>
                  <a:srgbClr val="000000"/>
                </a:solidFill>
                <a:latin typeface="Arial"/>
                <a:cs typeface="Arial"/>
              </a:rPr>
              <a:t>Weeks 25-48</a:t>
            </a:r>
            <a:endParaRPr lang="en-US" sz="1600" dirty="0">
              <a:solidFill>
                <a:srgbClr val="000000"/>
              </a:solidFill>
              <a:latin typeface="Arial"/>
              <a:cs typeface="Arial"/>
            </a:endParaRPr>
          </a:p>
        </p:txBody>
      </p:sp>
      <p:cxnSp>
        <p:nvCxnSpPr>
          <p:cNvPr id="55" name="Straight Connector 54"/>
          <p:cNvCxnSpPr/>
          <p:nvPr/>
        </p:nvCxnSpPr>
        <p:spPr>
          <a:xfrm>
            <a:off x="2034720" y="4995447"/>
            <a:ext cx="1362456" cy="0"/>
          </a:xfrm>
          <a:prstGeom prst="line">
            <a:avLst/>
          </a:prstGeom>
          <a:ln w="19050" cmpd="sng">
            <a:solidFill>
              <a:schemeClr val="tx1"/>
            </a:solidFill>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56" name="Rectangle 7"/>
          <p:cNvSpPr>
            <a:spLocks noChangeArrowheads="1"/>
          </p:cNvSpPr>
          <p:nvPr/>
        </p:nvSpPr>
        <p:spPr bwMode="ltGray">
          <a:xfrm>
            <a:off x="3429000" y="4667969"/>
            <a:ext cx="1828800" cy="640080"/>
          </a:xfrm>
          <a:prstGeom prst="rect">
            <a:avLst/>
          </a:prstGeom>
          <a:solidFill>
            <a:schemeClr val="bg1">
              <a:lumMod val="85000"/>
            </a:schemeClr>
          </a:solidFill>
          <a:ln w="12700" cap="flat" cmpd="sng" algn="ctr">
            <a:solidFill>
              <a:srgbClr val="000000"/>
            </a:solidFill>
            <a:prstDash val="solid"/>
            <a:miter lim="800000"/>
            <a:headEnd type="none" w="med" len="med"/>
            <a:tailEnd type="none" w="med" len="med"/>
          </a:ln>
          <a:effectLst/>
        </p:spPr>
        <p:txBody>
          <a:bodyPr wrap="none" lIns="91430" tIns="45714" rIns="91430" bIns="45714" anchor="ctr">
            <a:prstTxWarp prst="textNoShape">
              <a:avLst/>
            </a:prstTxWarp>
          </a:bodyPr>
          <a:lstStyle/>
          <a:p>
            <a:pPr algn="ctr">
              <a:lnSpc>
                <a:spcPts val="2000"/>
              </a:lnSpc>
            </a:pPr>
            <a:r>
              <a:rPr lang="en-US" sz="1600" dirty="0" smtClean="0">
                <a:solidFill>
                  <a:srgbClr val="000000"/>
                </a:solidFill>
                <a:latin typeface="Arial"/>
                <a:cs typeface="Arial"/>
              </a:rPr>
              <a:t>Placebo + PR</a:t>
            </a:r>
            <a:endParaRPr lang="en-US" sz="1600" dirty="0">
              <a:solidFill>
                <a:srgbClr val="000000"/>
              </a:solidFill>
              <a:latin typeface="Arial"/>
              <a:cs typeface="Arial"/>
            </a:endParaRPr>
          </a:p>
        </p:txBody>
      </p:sp>
      <p:sp>
        <p:nvSpPr>
          <p:cNvPr id="58" name="Rectangle 7"/>
          <p:cNvSpPr>
            <a:spLocks noChangeArrowheads="1"/>
          </p:cNvSpPr>
          <p:nvPr/>
        </p:nvSpPr>
        <p:spPr bwMode="ltGray">
          <a:xfrm>
            <a:off x="5322660" y="4667969"/>
            <a:ext cx="3657600" cy="640080"/>
          </a:xfrm>
          <a:prstGeom prst="rect">
            <a:avLst/>
          </a:prstGeom>
          <a:solidFill>
            <a:schemeClr val="bg1">
              <a:lumMod val="85000"/>
            </a:schemeClr>
          </a:solidFill>
          <a:ln w="12700" cap="flat" cmpd="sng" algn="ctr">
            <a:solidFill>
              <a:srgbClr val="000000"/>
            </a:solidFill>
            <a:prstDash val="solid"/>
            <a:miter lim="800000"/>
            <a:headEnd type="none" w="med" len="med"/>
            <a:tailEnd type="none" w="med" len="med"/>
          </a:ln>
          <a:effectLst/>
        </p:spPr>
        <p:txBody>
          <a:bodyPr wrap="none" lIns="91430" tIns="45714" rIns="91430" bIns="45714" anchor="ctr">
            <a:prstTxWarp prst="textNoShape">
              <a:avLst/>
            </a:prstTxWarp>
          </a:bodyPr>
          <a:lstStyle/>
          <a:p>
            <a:pPr algn="ctr">
              <a:lnSpc>
                <a:spcPts val="2000"/>
              </a:lnSpc>
            </a:pPr>
            <a:r>
              <a:rPr lang="en-US" sz="1600" dirty="0" smtClean="0">
                <a:solidFill>
                  <a:srgbClr val="000000"/>
                </a:solidFill>
                <a:latin typeface="Arial"/>
                <a:cs typeface="Arial"/>
              </a:rPr>
              <a:t> PR</a:t>
            </a:r>
            <a:endParaRPr lang="en-US" sz="1600" dirty="0">
              <a:solidFill>
                <a:srgbClr val="000000"/>
              </a:solidFill>
              <a:latin typeface="Arial"/>
              <a:cs typeface="Arial"/>
            </a:endParaRPr>
          </a:p>
        </p:txBody>
      </p:sp>
      <p:sp>
        <p:nvSpPr>
          <p:cNvPr id="59" name="Rectangle 7"/>
          <p:cNvSpPr>
            <a:spLocks noChangeArrowheads="1"/>
          </p:cNvSpPr>
          <p:nvPr/>
        </p:nvSpPr>
        <p:spPr bwMode="ltGray">
          <a:xfrm>
            <a:off x="5322660" y="4065448"/>
            <a:ext cx="3657600" cy="320037"/>
          </a:xfrm>
          <a:prstGeom prst="rect">
            <a:avLst/>
          </a:prstGeom>
          <a:solidFill>
            <a:schemeClr val="accent4">
              <a:lumMod val="20000"/>
              <a:lumOff val="80000"/>
            </a:schemeClr>
          </a:solidFill>
          <a:ln w="12700" cap="flat" cmpd="sng" algn="ctr">
            <a:solidFill>
              <a:srgbClr val="000000"/>
            </a:solidFill>
            <a:prstDash val="solid"/>
            <a:miter lim="800000"/>
            <a:headEnd type="none" w="med" len="med"/>
            <a:tailEnd type="none" w="med" len="med"/>
          </a:ln>
          <a:effectLst/>
        </p:spPr>
        <p:txBody>
          <a:bodyPr wrap="none" lIns="91430" tIns="45714" rIns="91430" bIns="45714" anchor="ctr">
            <a:prstTxWarp prst="textNoShape">
              <a:avLst/>
            </a:prstTxWarp>
          </a:bodyPr>
          <a:lstStyle/>
          <a:p>
            <a:pPr algn="ctr">
              <a:lnSpc>
                <a:spcPts val="2000"/>
              </a:lnSpc>
            </a:pPr>
            <a:r>
              <a:rPr lang="en-US" sz="1600" dirty="0" smtClean="0">
                <a:solidFill>
                  <a:srgbClr val="000000"/>
                </a:solidFill>
                <a:latin typeface="Arial"/>
                <a:cs typeface="Arial"/>
              </a:rPr>
              <a:t>PR</a:t>
            </a:r>
            <a:endParaRPr lang="en-US" sz="1600" dirty="0">
              <a:solidFill>
                <a:srgbClr val="000000"/>
              </a:solidFill>
              <a:latin typeface="Arial"/>
              <a:cs typeface="Arial"/>
            </a:endParaRPr>
          </a:p>
        </p:txBody>
      </p:sp>
      <p:sp>
        <p:nvSpPr>
          <p:cNvPr id="60" name="Rectangle 7"/>
          <p:cNvSpPr>
            <a:spLocks noChangeArrowheads="1"/>
          </p:cNvSpPr>
          <p:nvPr/>
        </p:nvSpPr>
        <p:spPr bwMode="ltGray">
          <a:xfrm>
            <a:off x="5322660" y="3653968"/>
            <a:ext cx="3657600" cy="320037"/>
          </a:xfrm>
          <a:prstGeom prst="rect">
            <a:avLst/>
          </a:prstGeom>
          <a:pattFill>
            <a:fgClr>
              <a:schemeClr val="tx1">
                <a:lumMod val="75000"/>
                <a:lumOff val="25000"/>
              </a:schemeClr>
            </a:fgClr>
          </a:pattFill>
          <a:ln w="12700" cap="flat" cmpd="sng" algn="ctr">
            <a:solidFill>
              <a:srgbClr val="000000"/>
            </a:solidFill>
            <a:prstDash val="solid"/>
            <a:miter lim="800000"/>
            <a:headEnd type="none" w="med" len="med"/>
            <a:tailEnd type="none" w="med" len="med"/>
          </a:ln>
          <a:effectLst/>
        </p:spPr>
        <p:txBody>
          <a:bodyPr wrap="none" lIns="91430" tIns="45714" rIns="91430" bIns="45714" anchor="ctr">
            <a:prstTxWarp prst="textNoShape">
              <a:avLst/>
            </a:prstTxWarp>
          </a:bodyPr>
          <a:lstStyle/>
          <a:p>
            <a:pPr algn="ctr">
              <a:lnSpc>
                <a:spcPts val="2000"/>
              </a:lnSpc>
            </a:pPr>
            <a:r>
              <a:rPr lang="en-US" sz="1600" dirty="0">
                <a:solidFill>
                  <a:srgbClr val="000000"/>
                </a:solidFill>
                <a:latin typeface="Arial"/>
                <a:cs typeface="Arial"/>
              </a:rPr>
              <a:t>Follow-</a:t>
            </a:r>
            <a:r>
              <a:rPr lang="en-US" sz="1600" dirty="0" smtClean="0">
                <a:solidFill>
                  <a:srgbClr val="000000"/>
                </a:solidFill>
                <a:latin typeface="Arial"/>
                <a:cs typeface="Arial"/>
              </a:rPr>
              <a:t>up</a:t>
            </a:r>
            <a:endParaRPr lang="en-US" sz="1600" dirty="0">
              <a:solidFill>
                <a:srgbClr val="000000"/>
              </a:solidFill>
              <a:latin typeface="Arial"/>
              <a:cs typeface="Arial"/>
            </a:endParaRPr>
          </a:p>
        </p:txBody>
      </p:sp>
      <p:sp>
        <p:nvSpPr>
          <p:cNvPr id="66" name="Rectangle 7"/>
          <p:cNvSpPr>
            <a:spLocks noChangeArrowheads="1"/>
          </p:cNvSpPr>
          <p:nvPr/>
        </p:nvSpPr>
        <p:spPr bwMode="ltGray">
          <a:xfrm>
            <a:off x="5322660" y="3242488"/>
            <a:ext cx="3657600" cy="320037"/>
          </a:xfrm>
          <a:prstGeom prst="rect">
            <a:avLst/>
          </a:prstGeom>
          <a:pattFill>
            <a:fgClr>
              <a:schemeClr val="tx1">
                <a:lumMod val="75000"/>
                <a:lumOff val="25000"/>
              </a:schemeClr>
            </a:fgClr>
          </a:pattFill>
          <a:ln w="12700" cap="flat" cmpd="sng" algn="ctr">
            <a:solidFill>
              <a:srgbClr val="000000"/>
            </a:solidFill>
            <a:prstDash val="solid"/>
            <a:miter lim="800000"/>
            <a:headEnd type="none" w="med" len="med"/>
            <a:tailEnd type="none" w="med" len="med"/>
          </a:ln>
          <a:effectLst/>
        </p:spPr>
        <p:txBody>
          <a:bodyPr wrap="none" lIns="91430" tIns="45714" rIns="91430" bIns="45714" anchor="ctr">
            <a:prstTxWarp prst="textNoShape">
              <a:avLst/>
            </a:prstTxWarp>
          </a:bodyPr>
          <a:lstStyle/>
          <a:p>
            <a:pPr algn="ctr">
              <a:lnSpc>
                <a:spcPts val="2000"/>
              </a:lnSpc>
            </a:pPr>
            <a:r>
              <a:rPr lang="en-US" sz="1600" dirty="0">
                <a:solidFill>
                  <a:srgbClr val="000000"/>
                </a:solidFill>
                <a:latin typeface="Arial"/>
                <a:cs typeface="Arial"/>
              </a:rPr>
              <a:t>Follow-</a:t>
            </a:r>
            <a:r>
              <a:rPr lang="en-US" sz="1600" dirty="0" smtClean="0">
                <a:solidFill>
                  <a:srgbClr val="000000"/>
                </a:solidFill>
                <a:latin typeface="Arial"/>
                <a:cs typeface="Arial"/>
              </a:rPr>
              <a:t>up</a:t>
            </a:r>
            <a:endParaRPr lang="en-US" sz="1600" dirty="0">
              <a:solidFill>
                <a:srgbClr val="000000"/>
              </a:solidFill>
              <a:latin typeface="Arial"/>
              <a:cs typeface="Arial"/>
            </a:endParaRPr>
          </a:p>
        </p:txBody>
      </p:sp>
      <p:sp>
        <p:nvSpPr>
          <p:cNvPr id="68" name="Rectangle 7"/>
          <p:cNvSpPr>
            <a:spLocks noChangeArrowheads="1"/>
          </p:cNvSpPr>
          <p:nvPr/>
        </p:nvSpPr>
        <p:spPr bwMode="ltGray">
          <a:xfrm>
            <a:off x="5322660" y="2260047"/>
            <a:ext cx="3657600" cy="320037"/>
          </a:xfrm>
          <a:prstGeom prst="rect">
            <a:avLst/>
          </a:prstGeom>
          <a:pattFill>
            <a:fgClr>
              <a:schemeClr val="tx1">
                <a:lumMod val="75000"/>
                <a:lumOff val="25000"/>
              </a:schemeClr>
            </a:fgClr>
          </a:pattFill>
          <a:ln w="12700" cap="flat" cmpd="sng" algn="ctr">
            <a:solidFill>
              <a:srgbClr val="000000"/>
            </a:solidFill>
            <a:prstDash val="solid"/>
            <a:miter lim="800000"/>
            <a:headEnd type="none" w="med" len="med"/>
            <a:tailEnd type="none" w="med" len="med"/>
          </a:ln>
          <a:effectLst/>
        </p:spPr>
        <p:txBody>
          <a:bodyPr wrap="none" lIns="91430" tIns="45714" rIns="91430" bIns="45714" anchor="ctr">
            <a:prstTxWarp prst="textNoShape">
              <a:avLst/>
            </a:prstTxWarp>
          </a:bodyPr>
          <a:lstStyle/>
          <a:p>
            <a:pPr algn="ctr">
              <a:lnSpc>
                <a:spcPts val="2000"/>
              </a:lnSpc>
            </a:pPr>
            <a:r>
              <a:rPr lang="en-US" sz="1600" dirty="0">
                <a:solidFill>
                  <a:srgbClr val="000000"/>
                </a:solidFill>
                <a:latin typeface="Arial"/>
                <a:cs typeface="Arial"/>
              </a:rPr>
              <a:t>Follow-</a:t>
            </a:r>
            <a:r>
              <a:rPr lang="en-US" sz="1600" dirty="0" smtClean="0">
                <a:solidFill>
                  <a:srgbClr val="000000"/>
                </a:solidFill>
                <a:latin typeface="Arial"/>
                <a:cs typeface="Arial"/>
              </a:rPr>
              <a:t>up</a:t>
            </a:r>
            <a:endParaRPr lang="en-US" sz="1600" dirty="0">
              <a:solidFill>
                <a:srgbClr val="000000"/>
              </a:solidFill>
              <a:latin typeface="Arial"/>
              <a:cs typeface="Arial"/>
            </a:endParaRPr>
          </a:p>
        </p:txBody>
      </p:sp>
      <p:sp>
        <p:nvSpPr>
          <p:cNvPr id="69" name="Rectangle 7"/>
          <p:cNvSpPr>
            <a:spLocks noChangeArrowheads="1"/>
          </p:cNvSpPr>
          <p:nvPr/>
        </p:nvSpPr>
        <p:spPr bwMode="ltGray">
          <a:xfrm>
            <a:off x="5322660" y="1848567"/>
            <a:ext cx="3657600" cy="320037"/>
          </a:xfrm>
          <a:prstGeom prst="rect">
            <a:avLst/>
          </a:prstGeom>
          <a:pattFill>
            <a:fgClr>
              <a:schemeClr val="tx1">
                <a:lumMod val="75000"/>
                <a:lumOff val="25000"/>
              </a:schemeClr>
            </a:fgClr>
          </a:pattFill>
          <a:ln w="12700" cap="flat" cmpd="sng" algn="ctr">
            <a:solidFill>
              <a:srgbClr val="000000"/>
            </a:solidFill>
            <a:prstDash val="solid"/>
            <a:miter lim="800000"/>
            <a:headEnd type="none" w="med" len="med"/>
            <a:tailEnd type="none" w="med" len="med"/>
          </a:ln>
          <a:effectLst/>
        </p:spPr>
        <p:txBody>
          <a:bodyPr wrap="none" lIns="91430" tIns="45714" rIns="91430" bIns="45714" anchor="ctr">
            <a:prstTxWarp prst="textNoShape">
              <a:avLst/>
            </a:prstTxWarp>
          </a:bodyPr>
          <a:lstStyle/>
          <a:p>
            <a:pPr algn="ctr">
              <a:lnSpc>
                <a:spcPts val="2000"/>
              </a:lnSpc>
            </a:pPr>
            <a:r>
              <a:rPr lang="en-US" sz="1600" dirty="0">
                <a:solidFill>
                  <a:srgbClr val="000000"/>
                </a:solidFill>
                <a:latin typeface="Arial"/>
                <a:cs typeface="Arial"/>
              </a:rPr>
              <a:t>Follow-</a:t>
            </a:r>
            <a:r>
              <a:rPr lang="en-US" sz="1600" dirty="0" smtClean="0">
                <a:solidFill>
                  <a:srgbClr val="000000"/>
                </a:solidFill>
                <a:latin typeface="Arial"/>
                <a:cs typeface="Arial"/>
              </a:rPr>
              <a:t>up</a:t>
            </a:r>
            <a:endParaRPr lang="en-US" sz="1600" dirty="0">
              <a:solidFill>
                <a:srgbClr val="000000"/>
              </a:solidFill>
              <a:latin typeface="Arial"/>
              <a:cs typeface="Arial"/>
            </a:endParaRPr>
          </a:p>
        </p:txBody>
      </p:sp>
      <p:sp>
        <p:nvSpPr>
          <p:cNvPr id="71" name="Rectangle 7"/>
          <p:cNvSpPr>
            <a:spLocks noChangeArrowheads="1"/>
          </p:cNvSpPr>
          <p:nvPr/>
        </p:nvSpPr>
        <p:spPr bwMode="ltGray">
          <a:xfrm>
            <a:off x="5322660" y="2671527"/>
            <a:ext cx="3657600" cy="320037"/>
          </a:xfrm>
          <a:prstGeom prst="rect">
            <a:avLst/>
          </a:prstGeom>
          <a:solidFill>
            <a:srgbClr val="D1E0EF"/>
          </a:solidFill>
          <a:ln w="12700" cap="flat" cmpd="sng" algn="ctr">
            <a:solidFill>
              <a:srgbClr val="000000"/>
            </a:solidFill>
            <a:prstDash val="solid"/>
            <a:miter lim="800000"/>
            <a:headEnd type="none" w="med" len="med"/>
            <a:tailEnd type="none" w="med" len="med"/>
          </a:ln>
          <a:effectLst/>
        </p:spPr>
        <p:txBody>
          <a:bodyPr wrap="none" lIns="91430" tIns="45714" rIns="91430" bIns="45714" anchor="ctr">
            <a:prstTxWarp prst="textNoShape">
              <a:avLst/>
            </a:prstTxWarp>
          </a:bodyPr>
          <a:lstStyle/>
          <a:p>
            <a:pPr algn="ctr">
              <a:lnSpc>
                <a:spcPts val="2000"/>
              </a:lnSpc>
            </a:pPr>
            <a:r>
              <a:rPr lang="en-US" sz="1600" dirty="0" smtClean="0">
                <a:solidFill>
                  <a:srgbClr val="000000"/>
                </a:solidFill>
                <a:latin typeface="Arial"/>
                <a:cs typeface="Arial"/>
              </a:rPr>
              <a:t>PR</a:t>
            </a:r>
            <a:endParaRPr lang="en-US" sz="1600" dirty="0">
              <a:solidFill>
                <a:srgbClr val="000000"/>
              </a:solidFill>
              <a:latin typeface="Arial"/>
              <a:cs typeface="Arial"/>
            </a:endParaRPr>
          </a:p>
        </p:txBody>
      </p:sp>
      <p:cxnSp>
        <p:nvCxnSpPr>
          <p:cNvPr id="72" name="Straight Connector 71"/>
          <p:cNvCxnSpPr/>
          <p:nvPr/>
        </p:nvCxnSpPr>
        <p:spPr>
          <a:xfrm>
            <a:off x="2483760" y="4229908"/>
            <a:ext cx="932686" cy="0"/>
          </a:xfrm>
          <a:prstGeom prst="line">
            <a:avLst/>
          </a:prstGeom>
          <a:ln w="19050" cmpd="sng">
            <a:solidFill>
              <a:schemeClr val="tx1"/>
            </a:solidFill>
            <a:headEnd type="none"/>
            <a:tailEnd type="arrow"/>
          </a:ln>
          <a:effectLst/>
        </p:spPr>
        <p:style>
          <a:lnRef idx="2">
            <a:schemeClr val="accent1"/>
          </a:lnRef>
          <a:fillRef idx="0">
            <a:schemeClr val="accent1"/>
          </a:fillRef>
          <a:effectRef idx="1">
            <a:schemeClr val="accent1"/>
          </a:effectRef>
          <a:fontRef idx="minor">
            <a:schemeClr val="tx1"/>
          </a:fontRef>
        </p:style>
      </p:cxnSp>
      <p:grpSp>
        <p:nvGrpSpPr>
          <p:cNvPr id="3" name="Group 2"/>
          <p:cNvGrpSpPr/>
          <p:nvPr/>
        </p:nvGrpSpPr>
        <p:grpSpPr>
          <a:xfrm>
            <a:off x="2495090" y="3386841"/>
            <a:ext cx="921356" cy="429763"/>
            <a:chOff x="2495090" y="3497153"/>
            <a:chExt cx="921356" cy="429763"/>
          </a:xfrm>
        </p:grpSpPr>
        <p:cxnSp>
          <p:nvCxnSpPr>
            <p:cNvPr id="74" name="Straight Connector 73"/>
            <p:cNvCxnSpPr/>
            <p:nvPr/>
          </p:nvCxnSpPr>
          <p:spPr>
            <a:xfrm>
              <a:off x="2977538" y="3506105"/>
              <a:ext cx="438908" cy="0"/>
            </a:xfrm>
            <a:prstGeom prst="line">
              <a:avLst/>
            </a:prstGeom>
            <a:ln w="19050" cmpd="sng">
              <a:solidFill>
                <a:schemeClr val="tx1"/>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a:off x="2977538" y="3924300"/>
              <a:ext cx="438908" cy="0"/>
            </a:xfrm>
            <a:prstGeom prst="line">
              <a:avLst/>
            </a:prstGeom>
            <a:ln w="19050" cmpd="sng">
              <a:solidFill>
                <a:schemeClr val="tx1"/>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a:off x="2495090" y="3708400"/>
              <a:ext cx="493766" cy="0"/>
            </a:xfrm>
            <a:prstGeom prst="line">
              <a:avLst/>
            </a:prstGeom>
            <a:ln w="19050" cmpd="sng">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rot="5400000">
              <a:off x="2772793" y="3712035"/>
              <a:ext cx="429763" cy="0"/>
            </a:xfrm>
            <a:prstGeom prst="line">
              <a:avLst/>
            </a:prstGeom>
            <a:ln w="19050" cmpd="sng">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grpSp>
      <p:sp>
        <p:nvSpPr>
          <p:cNvPr id="78" name="Rectangle 7"/>
          <p:cNvSpPr>
            <a:spLocks noChangeArrowheads="1"/>
          </p:cNvSpPr>
          <p:nvPr/>
        </p:nvSpPr>
        <p:spPr bwMode="ltGray">
          <a:xfrm>
            <a:off x="2508250" y="3338376"/>
            <a:ext cx="457200" cy="243837"/>
          </a:xfrm>
          <a:prstGeom prst="rect">
            <a:avLst/>
          </a:prstGeom>
          <a:noFill/>
          <a:ln w="12700" cap="flat" cmpd="sng" algn="ctr">
            <a:noFill/>
            <a:prstDash val="solid"/>
            <a:miter lim="800000"/>
            <a:headEnd type="none" w="med" len="med"/>
            <a:tailEnd type="none" w="med" len="med"/>
          </a:ln>
          <a:effectLst/>
        </p:spPr>
        <p:txBody>
          <a:bodyPr wrap="none" lIns="91430" tIns="45714" rIns="91430" bIns="45714" anchor="ctr">
            <a:prstTxWarp prst="textNoShape">
              <a:avLst/>
            </a:prstTxWarp>
          </a:bodyPr>
          <a:lstStyle/>
          <a:p>
            <a:pPr algn="ctr">
              <a:lnSpc>
                <a:spcPts val="2000"/>
              </a:lnSpc>
            </a:pPr>
            <a:r>
              <a:rPr lang="en-US" sz="1400" dirty="0" smtClean="0">
                <a:solidFill>
                  <a:srgbClr val="000000"/>
                </a:solidFill>
                <a:latin typeface="Arial"/>
                <a:cs typeface="Arial"/>
              </a:rPr>
              <a:t>Yes</a:t>
            </a:r>
            <a:endParaRPr lang="en-US" sz="1400" dirty="0">
              <a:solidFill>
                <a:srgbClr val="000000"/>
              </a:solidFill>
              <a:latin typeface="Arial"/>
              <a:cs typeface="Arial"/>
            </a:endParaRPr>
          </a:p>
        </p:txBody>
      </p:sp>
      <p:sp>
        <p:nvSpPr>
          <p:cNvPr id="79" name="Rectangle 7"/>
          <p:cNvSpPr>
            <a:spLocks noChangeArrowheads="1"/>
          </p:cNvSpPr>
          <p:nvPr/>
        </p:nvSpPr>
        <p:spPr bwMode="ltGray">
          <a:xfrm>
            <a:off x="2508250" y="3970201"/>
            <a:ext cx="457200" cy="243837"/>
          </a:xfrm>
          <a:prstGeom prst="rect">
            <a:avLst/>
          </a:prstGeom>
          <a:noFill/>
          <a:ln w="12700" cap="flat" cmpd="sng" algn="ctr">
            <a:noFill/>
            <a:prstDash val="solid"/>
            <a:miter lim="800000"/>
            <a:headEnd type="none" w="med" len="med"/>
            <a:tailEnd type="none" w="med" len="med"/>
          </a:ln>
          <a:effectLst/>
        </p:spPr>
        <p:txBody>
          <a:bodyPr wrap="none" lIns="91430" tIns="45714" rIns="91430" bIns="45714" anchor="ctr">
            <a:prstTxWarp prst="textNoShape">
              <a:avLst/>
            </a:prstTxWarp>
          </a:bodyPr>
          <a:lstStyle/>
          <a:p>
            <a:pPr algn="ctr">
              <a:lnSpc>
                <a:spcPts val="2000"/>
              </a:lnSpc>
            </a:pPr>
            <a:r>
              <a:rPr lang="en-US" sz="1400" dirty="0" smtClean="0">
                <a:solidFill>
                  <a:srgbClr val="000000"/>
                </a:solidFill>
                <a:latin typeface="Arial"/>
                <a:cs typeface="Arial"/>
              </a:rPr>
              <a:t>No</a:t>
            </a:r>
            <a:endParaRPr lang="en-US" sz="1400" dirty="0">
              <a:solidFill>
                <a:srgbClr val="000000"/>
              </a:solidFill>
              <a:latin typeface="Arial"/>
              <a:cs typeface="Arial"/>
            </a:endParaRPr>
          </a:p>
        </p:txBody>
      </p:sp>
      <p:cxnSp>
        <p:nvCxnSpPr>
          <p:cNvPr id="80" name="Straight Connector 79"/>
          <p:cNvCxnSpPr/>
          <p:nvPr/>
        </p:nvCxnSpPr>
        <p:spPr>
          <a:xfrm>
            <a:off x="2483760" y="2844034"/>
            <a:ext cx="932686" cy="0"/>
          </a:xfrm>
          <a:prstGeom prst="line">
            <a:avLst/>
          </a:prstGeom>
          <a:ln w="19050" cmpd="sng">
            <a:solidFill>
              <a:schemeClr val="tx1"/>
            </a:solidFill>
            <a:headEnd type="none"/>
            <a:tailEnd type="arrow"/>
          </a:ln>
          <a:effectLst/>
        </p:spPr>
        <p:style>
          <a:lnRef idx="2">
            <a:schemeClr val="accent1"/>
          </a:lnRef>
          <a:fillRef idx="0">
            <a:schemeClr val="accent1"/>
          </a:fillRef>
          <a:effectRef idx="1">
            <a:schemeClr val="accent1"/>
          </a:effectRef>
          <a:fontRef idx="minor">
            <a:schemeClr val="tx1"/>
          </a:fontRef>
        </p:style>
      </p:cxnSp>
      <p:grpSp>
        <p:nvGrpSpPr>
          <p:cNvPr id="81" name="Group 80"/>
          <p:cNvGrpSpPr/>
          <p:nvPr/>
        </p:nvGrpSpPr>
        <p:grpSpPr>
          <a:xfrm>
            <a:off x="2495090" y="2000967"/>
            <a:ext cx="921356" cy="429763"/>
            <a:chOff x="2495090" y="3497153"/>
            <a:chExt cx="921356" cy="429763"/>
          </a:xfrm>
        </p:grpSpPr>
        <p:cxnSp>
          <p:nvCxnSpPr>
            <p:cNvPr id="82" name="Straight Connector 81"/>
            <p:cNvCxnSpPr/>
            <p:nvPr/>
          </p:nvCxnSpPr>
          <p:spPr>
            <a:xfrm>
              <a:off x="2977538" y="3506105"/>
              <a:ext cx="438908" cy="0"/>
            </a:xfrm>
            <a:prstGeom prst="line">
              <a:avLst/>
            </a:prstGeom>
            <a:ln w="19050" cmpd="sng">
              <a:solidFill>
                <a:schemeClr val="tx1"/>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a:off x="2977538" y="3924300"/>
              <a:ext cx="438908" cy="0"/>
            </a:xfrm>
            <a:prstGeom prst="line">
              <a:avLst/>
            </a:prstGeom>
            <a:ln w="19050" cmpd="sng">
              <a:solidFill>
                <a:schemeClr val="tx1"/>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a:off x="2495090" y="3708400"/>
              <a:ext cx="493766" cy="0"/>
            </a:xfrm>
            <a:prstGeom prst="line">
              <a:avLst/>
            </a:prstGeom>
            <a:ln w="19050" cmpd="sng">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nvCxnSpPr>
          <p:spPr>
            <a:xfrm rot="5400000">
              <a:off x="2772793" y="3712035"/>
              <a:ext cx="429763" cy="0"/>
            </a:xfrm>
            <a:prstGeom prst="line">
              <a:avLst/>
            </a:prstGeom>
            <a:ln w="19050" cmpd="sng">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grpSp>
      <p:sp>
        <p:nvSpPr>
          <p:cNvPr id="86" name="Rectangle 7"/>
          <p:cNvSpPr>
            <a:spLocks noChangeArrowheads="1"/>
          </p:cNvSpPr>
          <p:nvPr/>
        </p:nvSpPr>
        <p:spPr bwMode="ltGray">
          <a:xfrm>
            <a:off x="2508250" y="1953342"/>
            <a:ext cx="457200" cy="243837"/>
          </a:xfrm>
          <a:prstGeom prst="rect">
            <a:avLst/>
          </a:prstGeom>
          <a:noFill/>
          <a:ln w="12700" cap="flat" cmpd="sng" algn="ctr">
            <a:noFill/>
            <a:prstDash val="solid"/>
            <a:miter lim="800000"/>
            <a:headEnd type="none" w="med" len="med"/>
            <a:tailEnd type="none" w="med" len="med"/>
          </a:ln>
          <a:effectLst/>
        </p:spPr>
        <p:txBody>
          <a:bodyPr wrap="none" lIns="91430" tIns="45714" rIns="91430" bIns="45714" anchor="ctr">
            <a:prstTxWarp prst="textNoShape">
              <a:avLst/>
            </a:prstTxWarp>
          </a:bodyPr>
          <a:lstStyle/>
          <a:p>
            <a:pPr algn="ctr">
              <a:lnSpc>
                <a:spcPts val="2000"/>
              </a:lnSpc>
            </a:pPr>
            <a:r>
              <a:rPr lang="en-US" sz="1400" dirty="0" smtClean="0">
                <a:solidFill>
                  <a:srgbClr val="000000"/>
                </a:solidFill>
                <a:latin typeface="Arial"/>
                <a:cs typeface="Arial"/>
              </a:rPr>
              <a:t>Yes</a:t>
            </a:r>
            <a:endParaRPr lang="en-US" sz="1400" dirty="0">
              <a:solidFill>
                <a:srgbClr val="000000"/>
              </a:solidFill>
              <a:latin typeface="Arial"/>
              <a:cs typeface="Arial"/>
            </a:endParaRPr>
          </a:p>
        </p:txBody>
      </p:sp>
      <p:sp>
        <p:nvSpPr>
          <p:cNvPr id="87" name="Rectangle 7"/>
          <p:cNvSpPr>
            <a:spLocks noChangeArrowheads="1"/>
          </p:cNvSpPr>
          <p:nvPr/>
        </p:nvSpPr>
        <p:spPr bwMode="ltGray">
          <a:xfrm>
            <a:off x="2508250" y="2585167"/>
            <a:ext cx="457200" cy="243837"/>
          </a:xfrm>
          <a:prstGeom prst="rect">
            <a:avLst/>
          </a:prstGeom>
          <a:noFill/>
          <a:ln w="12700" cap="flat" cmpd="sng" algn="ctr">
            <a:noFill/>
            <a:prstDash val="solid"/>
            <a:miter lim="800000"/>
            <a:headEnd type="none" w="med" len="med"/>
            <a:tailEnd type="none" w="med" len="med"/>
          </a:ln>
          <a:effectLst/>
        </p:spPr>
        <p:txBody>
          <a:bodyPr wrap="none" lIns="91430" tIns="45714" rIns="91430" bIns="45714" anchor="ctr">
            <a:prstTxWarp prst="textNoShape">
              <a:avLst/>
            </a:prstTxWarp>
          </a:bodyPr>
          <a:lstStyle/>
          <a:p>
            <a:pPr algn="ctr">
              <a:lnSpc>
                <a:spcPts val="2000"/>
              </a:lnSpc>
            </a:pPr>
            <a:r>
              <a:rPr lang="en-US" sz="1400" dirty="0" smtClean="0">
                <a:solidFill>
                  <a:srgbClr val="000000"/>
                </a:solidFill>
                <a:latin typeface="Arial"/>
                <a:cs typeface="Arial"/>
              </a:rPr>
              <a:t>No</a:t>
            </a:r>
            <a:endParaRPr lang="en-US" sz="1400" dirty="0">
              <a:solidFill>
                <a:srgbClr val="000000"/>
              </a:solidFill>
              <a:latin typeface="Arial"/>
              <a:cs typeface="Arial"/>
            </a:endParaRPr>
          </a:p>
        </p:txBody>
      </p:sp>
      <p:sp>
        <p:nvSpPr>
          <p:cNvPr id="30" name="Rectangle 7"/>
          <p:cNvSpPr>
            <a:spLocks noChangeArrowheads="1"/>
          </p:cNvSpPr>
          <p:nvPr/>
        </p:nvSpPr>
        <p:spPr bwMode="ltGray">
          <a:xfrm>
            <a:off x="258639" y="2199087"/>
            <a:ext cx="1828800" cy="640080"/>
          </a:xfrm>
          <a:prstGeom prst="rect">
            <a:avLst/>
          </a:prstGeom>
          <a:solidFill>
            <a:schemeClr val="accent1">
              <a:lumMod val="20000"/>
              <a:lumOff val="80000"/>
            </a:schemeClr>
          </a:solidFill>
          <a:ln w="12700" cap="flat" cmpd="sng" algn="ctr">
            <a:solidFill>
              <a:srgbClr val="000000"/>
            </a:solidFill>
            <a:prstDash val="solid"/>
            <a:miter lim="800000"/>
            <a:headEnd type="none" w="med" len="med"/>
            <a:tailEnd type="none" w="med" len="med"/>
          </a:ln>
          <a:effectLst/>
        </p:spPr>
        <p:txBody>
          <a:bodyPr wrap="none" lIns="91430" tIns="45714" rIns="91430" bIns="45714" anchor="ctr">
            <a:prstTxWarp prst="textNoShape">
              <a:avLst/>
            </a:prstTxWarp>
          </a:bodyPr>
          <a:lstStyle/>
          <a:p>
            <a:pPr algn="ctr">
              <a:lnSpc>
                <a:spcPts val="2000"/>
              </a:lnSpc>
            </a:pPr>
            <a:r>
              <a:rPr lang="en-US" sz="1600" dirty="0" smtClean="0">
                <a:solidFill>
                  <a:srgbClr val="000000"/>
                </a:solidFill>
                <a:latin typeface="Arial"/>
                <a:cs typeface="Arial"/>
              </a:rPr>
              <a:t>DCV 20 mg + PR</a:t>
            </a:r>
            <a:br>
              <a:rPr lang="en-US" sz="1600" dirty="0" smtClean="0">
                <a:solidFill>
                  <a:srgbClr val="000000"/>
                </a:solidFill>
                <a:latin typeface="Arial"/>
                <a:cs typeface="Arial"/>
              </a:rPr>
            </a:br>
            <a:r>
              <a:rPr lang="en-US" sz="1600" dirty="0" smtClean="0">
                <a:solidFill>
                  <a:srgbClr val="000000"/>
                </a:solidFill>
                <a:latin typeface="Arial"/>
                <a:cs typeface="Arial"/>
              </a:rPr>
              <a:t>(N = 159)</a:t>
            </a:r>
            <a:endParaRPr lang="en-US" sz="1600" dirty="0">
              <a:solidFill>
                <a:srgbClr val="000000"/>
              </a:solidFill>
              <a:latin typeface="Arial"/>
              <a:cs typeface="Arial"/>
            </a:endParaRPr>
          </a:p>
        </p:txBody>
      </p:sp>
      <p:sp>
        <p:nvSpPr>
          <p:cNvPr id="33" name="Rectangle 7"/>
          <p:cNvSpPr>
            <a:spLocks noChangeArrowheads="1"/>
          </p:cNvSpPr>
          <p:nvPr/>
        </p:nvSpPr>
        <p:spPr bwMode="ltGray">
          <a:xfrm>
            <a:off x="258639" y="3394888"/>
            <a:ext cx="1828800" cy="640080"/>
          </a:xfrm>
          <a:prstGeom prst="rect">
            <a:avLst/>
          </a:prstGeom>
          <a:solidFill>
            <a:schemeClr val="accent4">
              <a:lumMod val="20000"/>
              <a:lumOff val="80000"/>
            </a:schemeClr>
          </a:solidFill>
          <a:ln w="12700" cap="flat" cmpd="sng" algn="ctr">
            <a:solidFill>
              <a:srgbClr val="000000"/>
            </a:solidFill>
            <a:prstDash val="solid"/>
            <a:miter lim="800000"/>
            <a:headEnd type="none" w="med" len="med"/>
            <a:tailEnd type="none" w="med" len="med"/>
          </a:ln>
          <a:effectLst/>
        </p:spPr>
        <p:txBody>
          <a:bodyPr wrap="none" lIns="91430" tIns="45714" rIns="91430" bIns="45714" anchor="ctr">
            <a:prstTxWarp prst="textNoShape">
              <a:avLst/>
            </a:prstTxWarp>
          </a:bodyPr>
          <a:lstStyle/>
          <a:p>
            <a:pPr algn="ctr">
              <a:lnSpc>
                <a:spcPts val="2000"/>
              </a:lnSpc>
            </a:pPr>
            <a:r>
              <a:rPr lang="en-US" sz="1600" dirty="0" smtClean="0">
                <a:solidFill>
                  <a:srgbClr val="000000"/>
                </a:solidFill>
                <a:latin typeface="Arial"/>
                <a:cs typeface="Arial"/>
              </a:rPr>
              <a:t>DCV 60 mg + PR</a:t>
            </a:r>
            <a:br>
              <a:rPr lang="en-US" sz="1600" dirty="0" smtClean="0">
                <a:solidFill>
                  <a:srgbClr val="000000"/>
                </a:solidFill>
                <a:latin typeface="Arial"/>
                <a:cs typeface="Arial"/>
              </a:rPr>
            </a:br>
            <a:r>
              <a:rPr lang="en-US" sz="1600" dirty="0" smtClean="0">
                <a:solidFill>
                  <a:srgbClr val="000000"/>
                </a:solidFill>
                <a:latin typeface="Arial"/>
                <a:cs typeface="Arial"/>
              </a:rPr>
              <a:t>(N </a:t>
            </a:r>
            <a:r>
              <a:rPr lang="en-US" sz="1600" dirty="0">
                <a:solidFill>
                  <a:srgbClr val="000000"/>
                </a:solidFill>
                <a:latin typeface="Arial"/>
                <a:cs typeface="Arial"/>
              </a:rPr>
              <a:t>= </a:t>
            </a:r>
            <a:r>
              <a:rPr lang="en-US" sz="1600" dirty="0" smtClean="0">
                <a:solidFill>
                  <a:srgbClr val="000000"/>
                </a:solidFill>
                <a:latin typeface="Arial"/>
                <a:cs typeface="Arial"/>
              </a:rPr>
              <a:t>158)</a:t>
            </a:r>
            <a:endParaRPr lang="en-US" sz="1600" dirty="0">
              <a:solidFill>
                <a:srgbClr val="000000"/>
              </a:solidFill>
              <a:latin typeface="Arial"/>
              <a:cs typeface="Arial"/>
            </a:endParaRPr>
          </a:p>
        </p:txBody>
      </p:sp>
      <p:sp>
        <p:nvSpPr>
          <p:cNvPr id="36" name="Rectangle 7"/>
          <p:cNvSpPr>
            <a:spLocks noChangeArrowheads="1"/>
          </p:cNvSpPr>
          <p:nvPr/>
        </p:nvSpPr>
        <p:spPr bwMode="ltGray">
          <a:xfrm>
            <a:off x="258639" y="4667969"/>
            <a:ext cx="1828800" cy="640080"/>
          </a:xfrm>
          <a:prstGeom prst="rect">
            <a:avLst/>
          </a:prstGeom>
          <a:solidFill>
            <a:schemeClr val="bg1">
              <a:lumMod val="85000"/>
            </a:schemeClr>
          </a:solidFill>
          <a:ln w="12700" cap="flat" cmpd="sng" algn="ctr">
            <a:solidFill>
              <a:srgbClr val="000000"/>
            </a:solidFill>
            <a:prstDash val="solid"/>
            <a:miter lim="800000"/>
            <a:headEnd type="none" w="med" len="med"/>
            <a:tailEnd type="none" w="med" len="med"/>
          </a:ln>
          <a:effectLst/>
        </p:spPr>
        <p:txBody>
          <a:bodyPr wrap="none" lIns="91430" tIns="45714" rIns="91430" bIns="45714" anchor="ctr">
            <a:prstTxWarp prst="textNoShape">
              <a:avLst/>
            </a:prstTxWarp>
          </a:bodyPr>
          <a:lstStyle/>
          <a:p>
            <a:pPr algn="ctr">
              <a:lnSpc>
                <a:spcPts val="2000"/>
              </a:lnSpc>
            </a:pPr>
            <a:r>
              <a:rPr lang="en-US" sz="1600" dirty="0" smtClean="0">
                <a:solidFill>
                  <a:srgbClr val="000000"/>
                </a:solidFill>
                <a:latin typeface="Arial"/>
                <a:cs typeface="Arial"/>
              </a:rPr>
              <a:t>Placebo + PR</a:t>
            </a:r>
            <a:br>
              <a:rPr lang="en-US" sz="1600" dirty="0" smtClean="0">
                <a:solidFill>
                  <a:srgbClr val="000000"/>
                </a:solidFill>
                <a:latin typeface="Arial"/>
                <a:cs typeface="Arial"/>
              </a:rPr>
            </a:br>
            <a:r>
              <a:rPr lang="en-US" sz="1600" dirty="0">
                <a:solidFill>
                  <a:srgbClr val="000000"/>
                </a:solidFill>
                <a:latin typeface="Arial"/>
                <a:cs typeface="Arial"/>
              </a:rPr>
              <a:t>(n = </a:t>
            </a:r>
            <a:r>
              <a:rPr lang="en-US" sz="1600" dirty="0" smtClean="0">
                <a:solidFill>
                  <a:srgbClr val="000000"/>
                </a:solidFill>
                <a:latin typeface="Arial"/>
                <a:cs typeface="Arial"/>
              </a:rPr>
              <a:t>78)</a:t>
            </a:r>
            <a:endParaRPr lang="en-US" sz="1600" dirty="0">
              <a:solidFill>
                <a:srgbClr val="000000"/>
              </a:solidFill>
              <a:latin typeface="Arial"/>
              <a:cs typeface="Arial"/>
            </a:endParaRPr>
          </a:p>
        </p:txBody>
      </p:sp>
      <p:sp>
        <p:nvSpPr>
          <p:cNvPr id="90" name="Rectangle 7"/>
          <p:cNvSpPr>
            <a:spLocks noChangeArrowheads="1"/>
          </p:cNvSpPr>
          <p:nvPr/>
        </p:nvSpPr>
        <p:spPr bwMode="ltGray">
          <a:xfrm>
            <a:off x="52297" y="5457866"/>
            <a:ext cx="1152133" cy="243837"/>
          </a:xfrm>
          <a:prstGeom prst="rect">
            <a:avLst/>
          </a:prstGeom>
          <a:noFill/>
          <a:ln w="12700" cap="flat" cmpd="sng" algn="ctr">
            <a:noFill/>
            <a:prstDash val="solid"/>
            <a:miter lim="800000"/>
            <a:headEnd type="none" w="med" len="med"/>
            <a:tailEnd type="none" w="med" len="med"/>
          </a:ln>
          <a:effectLst/>
        </p:spPr>
        <p:txBody>
          <a:bodyPr wrap="none" lIns="91430" tIns="45714" rIns="91430" bIns="45714" anchor="ctr">
            <a:prstTxWarp prst="textNoShape">
              <a:avLst/>
            </a:prstTxWarp>
          </a:bodyPr>
          <a:lstStyle/>
          <a:p>
            <a:pPr algn="ctr">
              <a:lnSpc>
                <a:spcPts val="2000"/>
              </a:lnSpc>
            </a:pPr>
            <a:r>
              <a:rPr lang="en-US" sz="1200" dirty="0" smtClean="0">
                <a:solidFill>
                  <a:srgbClr val="000000"/>
                </a:solidFill>
                <a:latin typeface="Arial"/>
                <a:cs typeface="Arial"/>
              </a:rPr>
              <a:t>Week 4 RNA</a:t>
            </a:r>
            <a:endParaRPr lang="en-US" sz="1200" dirty="0">
              <a:solidFill>
                <a:srgbClr val="000000"/>
              </a:solidFill>
              <a:latin typeface="Arial"/>
              <a:cs typeface="Arial"/>
            </a:endParaRPr>
          </a:p>
        </p:txBody>
      </p:sp>
      <p:sp>
        <p:nvSpPr>
          <p:cNvPr id="91" name="Rectangle 7"/>
          <p:cNvSpPr>
            <a:spLocks noChangeArrowheads="1"/>
          </p:cNvSpPr>
          <p:nvPr/>
        </p:nvSpPr>
        <p:spPr bwMode="ltGray">
          <a:xfrm>
            <a:off x="1280458" y="5457866"/>
            <a:ext cx="1152133" cy="243837"/>
          </a:xfrm>
          <a:prstGeom prst="rect">
            <a:avLst/>
          </a:prstGeom>
          <a:noFill/>
          <a:ln w="12700" cap="flat" cmpd="sng" algn="ctr">
            <a:noFill/>
            <a:prstDash val="solid"/>
            <a:miter lim="800000"/>
            <a:headEnd type="none" w="med" len="med"/>
            <a:tailEnd type="none" w="med" len="med"/>
          </a:ln>
          <a:effectLst/>
        </p:spPr>
        <p:txBody>
          <a:bodyPr wrap="none" lIns="91430" tIns="45714" rIns="91430" bIns="45714" anchor="ctr">
            <a:prstTxWarp prst="textNoShape">
              <a:avLst/>
            </a:prstTxWarp>
          </a:bodyPr>
          <a:lstStyle/>
          <a:p>
            <a:pPr algn="ctr">
              <a:lnSpc>
                <a:spcPts val="2000"/>
              </a:lnSpc>
            </a:pPr>
            <a:r>
              <a:rPr lang="en-US" sz="1200" dirty="0" smtClean="0">
                <a:solidFill>
                  <a:srgbClr val="000000"/>
                </a:solidFill>
                <a:latin typeface="Arial"/>
                <a:cs typeface="Arial"/>
              </a:rPr>
              <a:t>Week 10 RNA</a:t>
            </a:r>
            <a:endParaRPr lang="en-US" sz="1200" dirty="0">
              <a:solidFill>
                <a:srgbClr val="000000"/>
              </a:solidFill>
              <a:latin typeface="Arial"/>
              <a:cs typeface="Arial"/>
            </a:endParaRPr>
          </a:p>
        </p:txBody>
      </p:sp>
    </p:spTree>
    <p:extLst>
      <p:ext uri="{BB962C8B-B14F-4D97-AF65-F5344CB8AC3E}">
        <p14:creationId xmlns:p14="http://schemas.microsoft.com/office/powerpoint/2010/main" val="407248452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r>
              <a:rPr lang="en-US" dirty="0"/>
              <a:t>Source: Hézode C, et. al. Gut. 2015;64:948-56.</a:t>
            </a:r>
          </a:p>
        </p:txBody>
      </p:sp>
      <p:sp>
        <p:nvSpPr>
          <p:cNvPr id="2" name="Title 1"/>
          <p:cNvSpPr>
            <a:spLocks noGrp="1"/>
          </p:cNvSpPr>
          <p:nvPr>
            <p:ph type="title"/>
          </p:nvPr>
        </p:nvSpPr>
        <p:spPr/>
        <p:txBody>
          <a:bodyPr>
            <a:noAutofit/>
          </a:bodyPr>
          <a:lstStyle/>
          <a:p>
            <a:r>
              <a:rPr lang="en-US" sz="2400" dirty="0">
                <a:solidFill>
                  <a:schemeClr val="accent5">
                    <a:lumMod val="20000"/>
                    <a:lumOff val="80000"/>
                  </a:schemeClr>
                </a:solidFill>
                <a:ea typeface="ＭＳ Ｐゴシック" pitchFamily="22" charset="-128"/>
                <a:cs typeface="ＭＳ Ｐゴシック" pitchFamily="22" charset="-128"/>
              </a:rPr>
              <a:t>Daclatasvir + Peginterferon/RBV for HCV GT </a:t>
            </a:r>
            <a:r>
              <a:rPr lang="en-US" sz="2400" dirty="0" smtClean="0">
                <a:solidFill>
                  <a:schemeClr val="accent5">
                    <a:lumMod val="20000"/>
                    <a:lumOff val="80000"/>
                  </a:schemeClr>
                </a:solidFill>
                <a:ea typeface="ＭＳ Ｐゴシック" pitchFamily="22" charset="-128"/>
                <a:cs typeface="ＭＳ Ｐゴシック" pitchFamily="22" charset="-128"/>
              </a:rPr>
              <a:t>1 or 4</a:t>
            </a:r>
            <a:r>
              <a:rPr lang="en-US" sz="2400" dirty="0">
                <a:solidFill>
                  <a:schemeClr val="accent5">
                    <a:lumMod val="20000"/>
                    <a:lumOff val="80000"/>
                  </a:schemeClr>
                </a:solidFill>
                <a:ea typeface="ＭＳ Ｐゴシック" pitchFamily="22" charset="-128"/>
                <a:cs typeface="ＭＳ Ｐゴシック" pitchFamily="22" charset="-128"/>
              </a:rPr>
              <a:t/>
            </a:r>
            <a:br>
              <a:rPr lang="en-US" sz="2400" dirty="0">
                <a:solidFill>
                  <a:schemeClr val="accent5">
                    <a:lumMod val="20000"/>
                    <a:lumOff val="80000"/>
                  </a:schemeClr>
                </a:solidFill>
                <a:ea typeface="ＭＳ Ｐゴシック" pitchFamily="22" charset="-128"/>
                <a:cs typeface="ＭＳ Ｐゴシック" pitchFamily="22" charset="-128"/>
              </a:rPr>
            </a:br>
            <a:r>
              <a:rPr lang="en-US" sz="2400" dirty="0">
                <a:ea typeface="ＭＳ Ｐゴシック" pitchFamily="22" charset="-128"/>
                <a:cs typeface="ＭＳ Ｐゴシック" pitchFamily="22" charset="-128"/>
              </a:rPr>
              <a:t>COMMAND</a:t>
            </a:r>
            <a:r>
              <a:rPr lang="en-US" sz="2400" dirty="0" smtClean="0">
                <a:ea typeface="ＭＳ Ｐゴシック" pitchFamily="22" charset="-128"/>
                <a:cs typeface="ＭＳ Ｐゴシック" pitchFamily="22" charset="-128"/>
              </a:rPr>
              <a:t>-1</a:t>
            </a:r>
            <a:r>
              <a:rPr lang="en-US" sz="2400" dirty="0" smtClean="0"/>
              <a:t> Trial: Patient Characteristics</a:t>
            </a:r>
            <a:endParaRPr lang="en-US" sz="2400" dirty="0"/>
          </a:p>
        </p:txBody>
      </p:sp>
      <p:graphicFrame>
        <p:nvGraphicFramePr>
          <p:cNvPr id="6" name="Content Placeholder 6"/>
          <p:cNvGraphicFramePr>
            <a:graphicFrameLocks/>
          </p:cNvGraphicFramePr>
          <p:nvPr>
            <p:extLst>
              <p:ext uri="{D42A27DB-BD31-4B8C-83A1-F6EECF244321}">
                <p14:modId xmlns:p14="http://schemas.microsoft.com/office/powerpoint/2010/main" val="503305289"/>
              </p:ext>
            </p:extLst>
          </p:nvPr>
        </p:nvGraphicFramePr>
        <p:xfrm>
          <a:off x="314325" y="1493520"/>
          <a:ext cx="8515350" cy="4394200"/>
        </p:xfrm>
        <a:graphic>
          <a:graphicData uri="http://schemas.openxmlformats.org/drawingml/2006/table">
            <a:tbl>
              <a:tblPr firstRow="1" bandRow="1">
                <a:tableStyleId>{5C22544A-7EE6-4342-B048-85BDC9FD1C3A}</a:tableStyleId>
              </a:tblPr>
              <a:tblGrid>
                <a:gridCol w="2809875"/>
                <a:gridCol w="1901825"/>
                <a:gridCol w="1901825"/>
                <a:gridCol w="1901825"/>
              </a:tblGrid>
              <a:tr h="563880">
                <a:tc>
                  <a:txBody>
                    <a:bodyPr/>
                    <a:lstStyle/>
                    <a:p>
                      <a:r>
                        <a:rPr lang="en-US" sz="1400" dirty="0" smtClean="0"/>
                        <a:t>Characteristic</a:t>
                      </a:r>
                      <a:endParaRPr lang="en-US" sz="1400" dirty="0"/>
                    </a:p>
                  </a:txBody>
                  <a:tcPr>
                    <a:solidFill>
                      <a:schemeClr val="tx1">
                        <a:lumMod val="75000"/>
                        <a:lumOff val="25000"/>
                      </a:schemeClr>
                    </a:solidFill>
                  </a:tcPr>
                </a:tc>
                <a:tc>
                  <a:txBody>
                    <a:bodyPr/>
                    <a:lstStyle/>
                    <a:p>
                      <a:pPr algn="ctr"/>
                      <a:r>
                        <a:rPr lang="en-US" sz="1400" dirty="0" smtClean="0"/>
                        <a:t>DCV 20 mg + PR</a:t>
                      </a:r>
                      <a:endParaRPr lang="en-US" sz="1400" baseline="0" dirty="0" smtClean="0"/>
                    </a:p>
                    <a:p>
                      <a:pPr algn="ctr"/>
                      <a:r>
                        <a:rPr lang="en-US" sz="1400" b="0" dirty="0" smtClean="0"/>
                        <a:t>(n=159)</a:t>
                      </a:r>
                      <a:endParaRPr lang="en-US" sz="1400" dirty="0"/>
                    </a:p>
                  </a:txBody>
                  <a:tcPr>
                    <a:solidFill>
                      <a:srgbClr val="475D7E"/>
                    </a:solidFill>
                  </a:tcPr>
                </a:tc>
                <a:tc>
                  <a:txBody>
                    <a:bodyPr/>
                    <a:lstStyle/>
                    <a:p>
                      <a:pPr algn="ctr"/>
                      <a:r>
                        <a:rPr lang="en-US" sz="1400" dirty="0" smtClean="0"/>
                        <a:t>DCV 60 mg + PR</a:t>
                      </a:r>
                      <a:endParaRPr lang="en-US" sz="1400" baseline="0" dirty="0" smtClean="0"/>
                    </a:p>
                    <a:p>
                      <a:pPr algn="ctr"/>
                      <a:r>
                        <a:rPr lang="en-US" sz="1400" b="0" dirty="0" smtClean="0"/>
                        <a:t>(n=82)</a:t>
                      </a:r>
                      <a:endParaRPr lang="en-US" sz="1400" dirty="0" smtClean="0"/>
                    </a:p>
                  </a:txBody>
                  <a:tcPr>
                    <a:solidFill>
                      <a:srgbClr val="6F4B7F"/>
                    </a:solidFill>
                  </a:tcPr>
                </a:tc>
                <a:tc>
                  <a:txBody>
                    <a:bodyPr/>
                    <a:lstStyle/>
                    <a:p>
                      <a:pPr algn="ctr"/>
                      <a:r>
                        <a:rPr lang="en-US" sz="1400" baseline="0" dirty="0" smtClean="0"/>
                        <a:t>Placebo + PR</a:t>
                      </a:r>
                    </a:p>
                    <a:p>
                      <a:pPr algn="ctr"/>
                      <a:r>
                        <a:rPr lang="en-US" sz="1400" b="0" dirty="0" smtClean="0"/>
                        <a:t>(n=42)</a:t>
                      </a:r>
                      <a:endParaRPr lang="en-US" sz="1400" dirty="0"/>
                    </a:p>
                  </a:txBody>
                  <a:tcPr>
                    <a:solidFill>
                      <a:srgbClr val="606060"/>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smtClean="0"/>
                        <a:t>Age, median years, years</a:t>
                      </a:r>
                    </a:p>
                  </a:txBody>
                  <a:tcPr anchor="ctr"/>
                </a:tc>
                <a:tc>
                  <a:txBody>
                    <a:bodyPr/>
                    <a:lstStyle/>
                    <a:p>
                      <a:pPr algn="ctr">
                        <a:lnSpc>
                          <a:spcPts val="2400"/>
                        </a:lnSpc>
                      </a:pPr>
                      <a:r>
                        <a:rPr lang="en-US" sz="1500" dirty="0" smtClean="0"/>
                        <a:t>51 (22-70)</a:t>
                      </a:r>
                      <a:endParaRPr lang="en-US" sz="1500" dirty="0"/>
                    </a:p>
                  </a:txBody>
                  <a:tcPr anchor="ctr"/>
                </a:tc>
                <a:tc>
                  <a:txBody>
                    <a:bodyPr/>
                    <a:lstStyle/>
                    <a:p>
                      <a:pPr marL="0" marR="0" indent="0" algn="ctr" defTabSz="914400" rtl="0" eaLnBrk="1" fontAlgn="auto" latinLnBrk="0" hangingPunct="1">
                        <a:lnSpc>
                          <a:spcPts val="2400"/>
                        </a:lnSpc>
                        <a:spcBef>
                          <a:spcPts val="0"/>
                        </a:spcBef>
                        <a:spcAft>
                          <a:spcPts val="0"/>
                        </a:spcAft>
                        <a:buClrTx/>
                        <a:buSzTx/>
                        <a:buFontTx/>
                        <a:buNone/>
                        <a:tabLst/>
                        <a:defRPr/>
                      </a:pPr>
                      <a:r>
                        <a:rPr lang="en-US" sz="1500" dirty="0" smtClean="0"/>
                        <a:t>50 (18-67)</a:t>
                      </a:r>
                    </a:p>
                  </a:txBody>
                  <a:tcPr anchor="ctr"/>
                </a:tc>
                <a:tc>
                  <a:txBody>
                    <a:bodyPr/>
                    <a:lstStyle/>
                    <a:p>
                      <a:pPr algn="ctr">
                        <a:lnSpc>
                          <a:spcPts val="2400"/>
                        </a:lnSpc>
                      </a:pPr>
                      <a:r>
                        <a:rPr lang="en-US" sz="1500" dirty="0" smtClean="0"/>
                        <a:t>51 (25-66)</a:t>
                      </a:r>
                      <a:endParaRPr lang="en-US" sz="1500" dirty="0"/>
                    </a:p>
                  </a:txBody>
                  <a:tcPr anchor="ctr"/>
                </a:tc>
              </a:tr>
              <a:tr h="370840">
                <a:tc>
                  <a:txBody>
                    <a:bodyPr/>
                    <a:lstStyle/>
                    <a:p>
                      <a:r>
                        <a:rPr lang="en-US" sz="1500" dirty="0" smtClean="0"/>
                        <a:t>Male %</a:t>
                      </a:r>
                      <a:endParaRPr lang="en-US" sz="1500" dirty="0"/>
                    </a:p>
                  </a:txBody>
                  <a:tcPr anchor="ctr"/>
                </a:tc>
                <a:tc>
                  <a:txBody>
                    <a:bodyPr/>
                    <a:lstStyle/>
                    <a:p>
                      <a:pPr algn="ctr">
                        <a:lnSpc>
                          <a:spcPts val="2400"/>
                        </a:lnSpc>
                      </a:pPr>
                      <a:r>
                        <a:rPr lang="en-US" sz="1500" dirty="0" smtClean="0"/>
                        <a:t>67.3</a:t>
                      </a:r>
                      <a:endParaRPr lang="en-US" sz="1500" dirty="0"/>
                    </a:p>
                  </a:txBody>
                  <a:tcPr anchor="ctr"/>
                </a:tc>
                <a:tc>
                  <a:txBody>
                    <a:bodyPr/>
                    <a:lstStyle/>
                    <a:p>
                      <a:pPr algn="ctr">
                        <a:lnSpc>
                          <a:spcPts val="2400"/>
                        </a:lnSpc>
                      </a:pPr>
                      <a:r>
                        <a:rPr lang="en-US" sz="1500" dirty="0" smtClean="0"/>
                        <a:t>65.2</a:t>
                      </a:r>
                      <a:endParaRPr lang="en-US" sz="1500" dirty="0"/>
                    </a:p>
                  </a:txBody>
                  <a:tcPr anchor="ctr"/>
                </a:tc>
                <a:tc>
                  <a:txBody>
                    <a:bodyPr/>
                    <a:lstStyle/>
                    <a:p>
                      <a:pPr algn="ctr">
                        <a:lnSpc>
                          <a:spcPts val="2400"/>
                        </a:lnSpc>
                      </a:pPr>
                      <a:r>
                        <a:rPr lang="en-US" sz="1500" dirty="0" smtClean="0"/>
                        <a:t>70.5</a:t>
                      </a:r>
                      <a:endParaRPr lang="en-US" sz="1500" dirty="0"/>
                    </a:p>
                  </a:txBody>
                  <a:tcPr anchor="ctr"/>
                </a:tc>
              </a:tr>
              <a:tr h="370840">
                <a:tc>
                  <a:txBody>
                    <a:bodyPr/>
                    <a:lstStyle/>
                    <a:p>
                      <a:r>
                        <a:rPr lang="en-US" sz="1500" dirty="0" smtClean="0"/>
                        <a:t>Race, n (%)</a:t>
                      </a:r>
                    </a:p>
                    <a:p>
                      <a:pPr marL="228600" indent="0"/>
                      <a:r>
                        <a:rPr lang="en-US" sz="1500" dirty="0" smtClean="0"/>
                        <a:t>White</a:t>
                      </a:r>
                    </a:p>
                    <a:p>
                      <a:pPr marL="228600" indent="0"/>
                      <a:r>
                        <a:rPr lang="en-US" sz="1500" dirty="0" smtClean="0"/>
                        <a:t>Black</a:t>
                      </a:r>
                    </a:p>
                    <a:p>
                      <a:pPr marL="228600" indent="0"/>
                      <a:r>
                        <a:rPr lang="en-US" sz="1500" dirty="0" smtClean="0"/>
                        <a:t>Other</a:t>
                      </a:r>
                      <a:endParaRPr lang="en-US" sz="1500" dirty="0"/>
                    </a:p>
                  </a:txBody>
                  <a:tcPr anchor="ctr"/>
                </a:tc>
                <a:tc>
                  <a:txBody>
                    <a:bodyPr/>
                    <a:lstStyle/>
                    <a:p>
                      <a:pPr algn="ctr">
                        <a:lnSpc>
                          <a:spcPct val="100000"/>
                        </a:lnSpc>
                      </a:pPr>
                      <a:endParaRPr lang="en-US" sz="1500" dirty="0" smtClean="0"/>
                    </a:p>
                    <a:p>
                      <a:pPr algn="ctr">
                        <a:lnSpc>
                          <a:spcPct val="100000"/>
                        </a:lnSpc>
                      </a:pPr>
                      <a:r>
                        <a:rPr lang="en-US" sz="1500" dirty="0" smtClean="0"/>
                        <a:t>132  </a:t>
                      </a:r>
                      <a:r>
                        <a:rPr lang="en-US" sz="1500" baseline="0" dirty="0" smtClean="0"/>
                        <a:t>(83.0</a:t>
                      </a:r>
                      <a:r>
                        <a:rPr lang="en-US" sz="1500" dirty="0" smtClean="0"/>
                        <a:t>)</a:t>
                      </a:r>
                    </a:p>
                    <a:p>
                      <a:pPr algn="ctr">
                        <a:lnSpc>
                          <a:spcPct val="100000"/>
                        </a:lnSpc>
                      </a:pPr>
                      <a:r>
                        <a:rPr lang="en-US" sz="1500" dirty="0" smtClean="0"/>
                        <a:t>15 (9.4)</a:t>
                      </a:r>
                    </a:p>
                    <a:p>
                      <a:pPr algn="ctr">
                        <a:lnSpc>
                          <a:spcPct val="100000"/>
                        </a:lnSpc>
                      </a:pPr>
                      <a:r>
                        <a:rPr lang="en-US" sz="1500" dirty="0" smtClean="0"/>
                        <a:t>12 (7.5)</a:t>
                      </a:r>
                      <a:endParaRPr lang="en-US" sz="1500" dirty="0"/>
                    </a:p>
                  </a:txBody>
                  <a:tcPr anchor="ctr"/>
                </a:tc>
                <a:tc>
                  <a:txBody>
                    <a:bodyPr/>
                    <a:lstStyle/>
                    <a:p>
                      <a:pPr algn="ctr">
                        <a:lnSpc>
                          <a:spcPct val="100000"/>
                        </a:lnSpc>
                      </a:pPr>
                      <a:endParaRPr lang="en-US" sz="1500" dirty="0" smtClean="0"/>
                    </a:p>
                    <a:p>
                      <a:pPr algn="ctr">
                        <a:lnSpc>
                          <a:spcPct val="100000"/>
                        </a:lnSpc>
                      </a:pPr>
                      <a:r>
                        <a:rPr lang="en-US" sz="1500" dirty="0" smtClean="0"/>
                        <a:t>127  </a:t>
                      </a:r>
                      <a:r>
                        <a:rPr lang="en-US" sz="1500" baseline="0" dirty="0" smtClean="0"/>
                        <a:t>(80.4</a:t>
                      </a:r>
                      <a:r>
                        <a:rPr lang="en-US" sz="1500" dirty="0" smtClean="0"/>
                        <a:t>)</a:t>
                      </a:r>
                    </a:p>
                    <a:p>
                      <a:pPr algn="ctr">
                        <a:lnSpc>
                          <a:spcPct val="100000"/>
                        </a:lnSpc>
                      </a:pPr>
                      <a:r>
                        <a:rPr lang="en-US" sz="1500" dirty="0" smtClean="0"/>
                        <a:t>21 (13.3)</a:t>
                      </a:r>
                    </a:p>
                    <a:p>
                      <a:pPr algn="ctr">
                        <a:lnSpc>
                          <a:spcPct val="100000"/>
                        </a:lnSpc>
                      </a:pPr>
                      <a:r>
                        <a:rPr lang="en-US" sz="1500" dirty="0" smtClean="0"/>
                        <a:t>10 (6.3)</a:t>
                      </a:r>
                    </a:p>
                  </a:txBody>
                  <a:tcPr anchor="ctr"/>
                </a:tc>
                <a:tc>
                  <a:txBody>
                    <a:bodyPr/>
                    <a:lstStyle/>
                    <a:p>
                      <a:pPr algn="ctr">
                        <a:lnSpc>
                          <a:spcPct val="100000"/>
                        </a:lnSpc>
                      </a:pPr>
                      <a:endParaRPr lang="en-US" sz="1500" dirty="0" smtClean="0"/>
                    </a:p>
                    <a:p>
                      <a:pPr algn="ctr">
                        <a:lnSpc>
                          <a:spcPct val="100000"/>
                        </a:lnSpc>
                      </a:pPr>
                      <a:r>
                        <a:rPr lang="en-US" sz="1500" dirty="0" smtClean="0"/>
                        <a:t>60 </a:t>
                      </a:r>
                      <a:r>
                        <a:rPr lang="en-US" sz="1500" baseline="0" dirty="0" smtClean="0"/>
                        <a:t>(76.9</a:t>
                      </a:r>
                      <a:r>
                        <a:rPr lang="en-US" sz="1500" dirty="0" smtClean="0"/>
                        <a:t>)</a:t>
                      </a:r>
                    </a:p>
                    <a:p>
                      <a:pPr algn="ctr">
                        <a:lnSpc>
                          <a:spcPct val="100000"/>
                        </a:lnSpc>
                      </a:pPr>
                      <a:r>
                        <a:rPr lang="en-US" sz="1500" dirty="0" smtClean="0"/>
                        <a:t>9 (11.5)</a:t>
                      </a:r>
                    </a:p>
                    <a:p>
                      <a:pPr algn="ctr">
                        <a:lnSpc>
                          <a:spcPct val="100000"/>
                        </a:lnSpc>
                      </a:pPr>
                      <a:r>
                        <a:rPr lang="en-US" sz="1500" dirty="0" smtClean="0"/>
                        <a:t>9 (11.5)</a:t>
                      </a:r>
                    </a:p>
                  </a:txBody>
                  <a:tcPr anchor="ctr"/>
                </a:tc>
              </a:tr>
              <a:tr h="370840">
                <a:tc>
                  <a:txBody>
                    <a:bodyPr/>
                    <a:lstStyle/>
                    <a:p>
                      <a:r>
                        <a:rPr lang="en-US" sz="1500" dirty="0" smtClean="0"/>
                        <a:t>BMI ≥30 kg/m</a:t>
                      </a:r>
                      <a:r>
                        <a:rPr lang="en-US" sz="1500" baseline="30000" dirty="0" smtClean="0"/>
                        <a:t>2</a:t>
                      </a:r>
                      <a:r>
                        <a:rPr lang="en-US" sz="1500" dirty="0" smtClean="0"/>
                        <a:t>, n (%)</a:t>
                      </a:r>
                      <a:endParaRPr lang="en-US" sz="1500" dirty="0"/>
                    </a:p>
                  </a:txBody>
                  <a:tcPr anchor="ctr"/>
                </a:tc>
                <a:tc>
                  <a:txBody>
                    <a:bodyPr/>
                    <a:lstStyle/>
                    <a:p>
                      <a:pPr algn="ctr">
                        <a:lnSpc>
                          <a:spcPct val="100000"/>
                        </a:lnSpc>
                      </a:pPr>
                      <a:r>
                        <a:rPr lang="en-US" sz="1500" dirty="0" smtClean="0"/>
                        <a:t>31 (19.5)</a:t>
                      </a:r>
                      <a:endParaRPr lang="en-US" sz="15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smtClean="0"/>
                        <a:t>42 (26.6)</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smtClean="0"/>
                        <a:t>23 (29.5)</a:t>
                      </a:r>
                    </a:p>
                  </a:txBody>
                  <a:tcPr anchor="ctr"/>
                </a:tc>
              </a:tr>
              <a:tr h="370840">
                <a:tc>
                  <a:txBody>
                    <a:bodyPr/>
                    <a:lstStyle/>
                    <a:p>
                      <a:r>
                        <a:rPr lang="en-US" sz="1500" dirty="0" smtClean="0"/>
                        <a:t>HCV RNA, mean log</a:t>
                      </a:r>
                      <a:r>
                        <a:rPr lang="en-US" sz="1500" baseline="-25000" dirty="0" smtClean="0"/>
                        <a:t>10</a:t>
                      </a:r>
                      <a:r>
                        <a:rPr lang="en-US" sz="1500" baseline="0" dirty="0" smtClean="0"/>
                        <a:t> IU/ml</a:t>
                      </a:r>
                      <a:endParaRPr lang="en-US" sz="1500" dirty="0"/>
                    </a:p>
                  </a:txBody>
                  <a:tcPr anchor="ctr"/>
                </a:tc>
                <a:tc>
                  <a:txBody>
                    <a:bodyPr/>
                    <a:lstStyle/>
                    <a:p>
                      <a:pPr algn="ctr">
                        <a:lnSpc>
                          <a:spcPts val="2400"/>
                        </a:lnSpc>
                      </a:pPr>
                      <a:r>
                        <a:rPr lang="en-US" sz="1500" dirty="0" smtClean="0"/>
                        <a:t>6.5</a:t>
                      </a:r>
                      <a:endParaRPr lang="en-US" sz="1500" dirty="0"/>
                    </a:p>
                  </a:txBody>
                  <a:tcPr anchor="ctr"/>
                </a:tc>
                <a:tc>
                  <a:txBody>
                    <a:bodyPr/>
                    <a:lstStyle/>
                    <a:p>
                      <a:pPr marL="0" marR="0" indent="0" algn="ctr" defTabSz="914400" rtl="0" eaLnBrk="1" fontAlgn="auto" latinLnBrk="0" hangingPunct="1">
                        <a:lnSpc>
                          <a:spcPts val="2400"/>
                        </a:lnSpc>
                        <a:spcBef>
                          <a:spcPts val="0"/>
                        </a:spcBef>
                        <a:spcAft>
                          <a:spcPts val="0"/>
                        </a:spcAft>
                        <a:buClrTx/>
                        <a:buSzTx/>
                        <a:buFontTx/>
                        <a:buNone/>
                        <a:tabLst/>
                        <a:defRPr/>
                      </a:pPr>
                      <a:r>
                        <a:rPr lang="en-US" sz="1500" dirty="0" smtClean="0"/>
                        <a:t>6.5</a:t>
                      </a:r>
                    </a:p>
                  </a:txBody>
                  <a:tcPr anchor="ctr"/>
                </a:tc>
                <a:tc>
                  <a:txBody>
                    <a:bodyPr/>
                    <a:lstStyle/>
                    <a:p>
                      <a:pPr algn="ctr">
                        <a:lnSpc>
                          <a:spcPts val="2400"/>
                        </a:lnSpc>
                      </a:pPr>
                      <a:r>
                        <a:rPr lang="en-US" sz="1500" dirty="0" smtClean="0"/>
                        <a:t>6.4</a:t>
                      </a:r>
                      <a:endParaRPr lang="en-US" sz="1500" dirty="0"/>
                    </a:p>
                  </a:txBody>
                  <a:tcPr anchor="ctr"/>
                </a:tc>
              </a:tr>
              <a:tr h="370840">
                <a:tc>
                  <a:txBody>
                    <a:bodyPr/>
                    <a:lstStyle/>
                    <a:p>
                      <a:r>
                        <a:rPr lang="en-US" sz="1500" dirty="0" smtClean="0"/>
                        <a:t>HCV RNA ≥800,000</a:t>
                      </a:r>
                      <a:r>
                        <a:rPr lang="en-US" sz="1500" baseline="0" dirty="0" smtClean="0"/>
                        <a:t> IU/ml, (%)</a:t>
                      </a:r>
                      <a:endParaRPr lang="en-US" sz="1500" dirty="0"/>
                    </a:p>
                  </a:txBody>
                  <a:tcPr anchor="ctr"/>
                </a:tc>
                <a:tc>
                  <a:txBody>
                    <a:bodyPr/>
                    <a:lstStyle/>
                    <a:p>
                      <a:pPr algn="ctr">
                        <a:lnSpc>
                          <a:spcPts val="2400"/>
                        </a:lnSpc>
                      </a:pPr>
                      <a:r>
                        <a:rPr lang="en-US" sz="1500" dirty="0" smtClean="0"/>
                        <a:t>133 (83.6)</a:t>
                      </a:r>
                      <a:endParaRPr lang="en-US" sz="1500" dirty="0"/>
                    </a:p>
                  </a:txBody>
                  <a:tcPr anchor="ctr"/>
                </a:tc>
                <a:tc>
                  <a:txBody>
                    <a:bodyPr/>
                    <a:lstStyle/>
                    <a:p>
                      <a:pPr marL="0" marR="0" indent="0" algn="ctr" defTabSz="914400" rtl="0" eaLnBrk="1" fontAlgn="auto" latinLnBrk="0" hangingPunct="1">
                        <a:lnSpc>
                          <a:spcPts val="2400"/>
                        </a:lnSpc>
                        <a:spcBef>
                          <a:spcPts val="0"/>
                        </a:spcBef>
                        <a:spcAft>
                          <a:spcPts val="0"/>
                        </a:spcAft>
                        <a:buClrTx/>
                        <a:buSzTx/>
                        <a:buFontTx/>
                        <a:buNone/>
                        <a:tabLst/>
                        <a:defRPr/>
                      </a:pPr>
                      <a:r>
                        <a:rPr lang="en-US" sz="1500" dirty="0" smtClean="0"/>
                        <a:t>123 (77.8)</a:t>
                      </a:r>
                    </a:p>
                  </a:txBody>
                  <a:tcPr anchor="ctr"/>
                </a:tc>
                <a:tc>
                  <a:txBody>
                    <a:bodyPr/>
                    <a:lstStyle/>
                    <a:p>
                      <a:pPr algn="ctr">
                        <a:lnSpc>
                          <a:spcPts val="2400"/>
                        </a:lnSpc>
                      </a:pPr>
                      <a:r>
                        <a:rPr lang="en-US" sz="1500" dirty="0" smtClean="0"/>
                        <a:t>61 (78.2)</a:t>
                      </a:r>
                      <a:endParaRPr lang="en-US" sz="1500" dirty="0"/>
                    </a:p>
                  </a:txBody>
                  <a:tcPr anchor="ctr"/>
                </a:tc>
              </a:tr>
              <a:tr h="370840">
                <a:tc>
                  <a:txBody>
                    <a:bodyPr/>
                    <a:lstStyle/>
                    <a:p>
                      <a:r>
                        <a:rPr lang="en-US" sz="1500" dirty="0" smtClean="0"/>
                        <a:t>Cirrhosis present,</a:t>
                      </a:r>
                      <a:r>
                        <a:rPr lang="en-US" sz="1500" baseline="0" dirty="0" smtClean="0"/>
                        <a:t> n (%)</a:t>
                      </a:r>
                      <a:endParaRPr lang="en-US" sz="1500" dirty="0"/>
                    </a:p>
                  </a:txBody>
                  <a:tcPr anchor="ctr"/>
                </a:tc>
                <a:tc>
                  <a:txBody>
                    <a:bodyPr/>
                    <a:lstStyle/>
                    <a:p>
                      <a:pPr marL="0" indent="0" algn="ctr">
                        <a:lnSpc>
                          <a:spcPts val="2400"/>
                        </a:lnSpc>
                      </a:pPr>
                      <a:r>
                        <a:rPr lang="en-US" sz="1500" dirty="0" smtClean="0"/>
                        <a:t>13 (8.2)</a:t>
                      </a:r>
                      <a:endParaRPr lang="en-US" sz="1500" dirty="0"/>
                    </a:p>
                  </a:txBody>
                  <a:tcPr anchor="ctr"/>
                </a:tc>
                <a:tc>
                  <a:txBody>
                    <a:bodyPr/>
                    <a:lstStyle/>
                    <a:p>
                      <a:pPr marL="0" marR="0" indent="0" algn="ctr" defTabSz="914400" rtl="0" eaLnBrk="1" fontAlgn="auto" latinLnBrk="0" hangingPunct="1">
                        <a:lnSpc>
                          <a:spcPts val="2400"/>
                        </a:lnSpc>
                        <a:spcBef>
                          <a:spcPts val="0"/>
                        </a:spcBef>
                        <a:spcAft>
                          <a:spcPts val="0"/>
                        </a:spcAft>
                        <a:buClrTx/>
                        <a:buSzTx/>
                        <a:buFontTx/>
                        <a:buNone/>
                        <a:tabLst/>
                        <a:defRPr/>
                      </a:pPr>
                      <a:r>
                        <a:rPr lang="en-US" sz="1500" dirty="0" smtClean="0"/>
                        <a:t>8 (5.1)</a:t>
                      </a:r>
                    </a:p>
                  </a:txBody>
                  <a:tcPr anchor="ctr"/>
                </a:tc>
                <a:tc>
                  <a:txBody>
                    <a:bodyPr/>
                    <a:lstStyle/>
                    <a:p>
                      <a:pPr marL="0" indent="0" algn="ctr">
                        <a:lnSpc>
                          <a:spcPts val="2400"/>
                        </a:lnSpc>
                      </a:pPr>
                      <a:r>
                        <a:rPr lang="en-US" sz="1500" dirty="0" smtClean="0"/>
                        <a:t>8 (10.3)</a:t>
                      </a:r>
                    </a:p>
                  </a:txBody>
                  <a:tcPr anchor="ctr"/>
                </a:tc>
              </a:tr>
              <a:tr h="472440">
                <a:tc>
                  <a:txBody>
                    <a:bodyPr/>
                    <a:lstStyle/>
                    <a:p>
                      <a:r>
                        <a:rPr lang="en-US" sz="1500" i="1" dirty="0" smtClean="0"/>
                        <a:t>IL28B</a:t>
                      </a:r>
                      <a:r>
                        <a:rPr lang="en-US" sz="1500" i="0" baseline="0" dirty="0" smtClean="0"/>
                        <a:t>  CC genotype, </a:t>
                      </a:r>
                      <a:r>
                        <a:rPr lang="en-US" sz="1500" baseline="0" dirty="0" smtClean="0"/>
                        <a:t>n (%)</a:t>
                      </a:r>
                      <a:endParaRPr lang="en-US" sz="1500" i="1" dirty="0"/>
                    </a:p>
                  </a:txBody>
                  <a:tcPr anchor="ctr"/>
                </a:tc>
                <a:tc>
                  <a:txBody>
                    <a:bodyPr/>
                    <a:lstStyle/>
                    <a:p>
                      <a:pPr marL="0" indent="0" algn="ctr">
                        <a:lnSpc>
                          <a:spcPts val="2400"/>
                        </a:lnSpc>
                      </a:pPr>
                      <a:r>
                        <a:rPr lang="en-US" sz="1500" dirty="0" smtClean="0"/>
                        <a:t>53 (33.3)</a:t>
                      </a:r>
                      <a:endParaRPr lang="en-US" sz="1500" dirty="0"/>
                    </a:p>
                  </a:txBody>
                  <a:tcPr anchor="ctr"/>
                </a:tc>
                <a:tc>
                  <a:txBody>
                    <a:bodyPr/>
                    <a:lstStyle/>
                    <a:p>
                      <a:pPr marL="0" indent="0" algn="ctr">
                        <a:lnSpc>
                          <a:spcPts val="2400"/>
                        </a:lnSpc>
                      </a:pPr>
                      <a:r>
                        <a:rPr lang="en-US" sz="1500" dirty="0" smtClean="0"/>
                        <a:t>44 (27.8)</a:t>
                      </a:r>
                      <a:endParaRPr lang="en-US" sz="1500" dirty="0"/>
                    </a:p>
                  </a:txBody>
                  <a:tcPr anchor="ctr"/>
                </a:tc>
                <a:tc>
                  <a:txBody>
                    <a:bodyPr/>
                    <a:lstStyle/>
                    <a:p>
                      <a:pPr algn="ctr">
                        <a:lnSpc>
                          <a:spcPts val="2400"/>
                        </a:lnSpc>
                      </a:pPr>
                      <a:r>
                        <a:rPr lang="en-US" sz="1500" dirty="0" smtClean="0"/>
                        <a:t>23 (29.5)</a:t>
                      </a:r>
                      <a:endParaRPr lang="en-US" sz="1500" dirty="0"/>
                    </a:p>
                  </a:txBody>
                  <a:tcPr anchor="ctr"/>
                </a:tc>
              </a:tr>
            </a:tbl>
          </a:graphicData>
        </a:graphic>
      </p:graphicFrame>
    </p:spTree>
    <p:extLst>
      <p:ext uri="{BB962C8B-B14F-4D97-AF65-F5344CB8AC3E}">
        <p14:creationId xmlns:p14="http://schemas.microsoft.com/office/powerpoint/2010/main" val="695807933"/>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chemeClr val="accent5">
                    <a:lumMod val="20000"/>
                    <a:lumOff val="80000"/>
                  </a:schemeClr>
                </a:solidFill>
                <a:ea typeface="ＭＳ Ｐゴシック" pitchFamily="22" charset="-128"/>
                <a:cs typeface="ＭＳ Ｐゴシック" pitchFamily="22" charset="-128"/>
              </a:rPr>
              <a:t>Daclatasvir + Peginterferon/RBV for HCV GT 1 or 4</a:t>
            </a:r>
            <a:br>
              <a:rPr lang="en-US" sz="2400" dirty="0">
                <a:solidFill>
                  <a:schemeClr val="accent5">
                    <a:lumMod val="20000"/>
                    <a:lumOff val="80000"/>
                  </a:schemeClr>
                </a:solidFill>
                <a:ea typeface="ＭＳ Ｐゴシック" pitchFamily="22" charset="-128"/>
                <a:cs typeface="ＭＳ Ｐゴシック" pitchFamily="22" charset="-128"/>
              </a:rPr>
            </a:br>
            <a:r>
              <a:rPr lang="en-US" sz="2400" dirty="0">
                <a:ea typeface="ＭＳ Ｐゴシック" pitchFamily="22" charset="-128"/>
                <a:cs typeface="ＭＳ Ｐゴシック" pitchFamily="22" charset="-128"/>
              </a:rPr>
              <a:t>COMMAND-1</a:t>
            </a:r>
            <a:r>
              <a:rPr lang="en-US" sz="2400" dirty="0"/>
              <a:t> Trial: Results</a:t>
            </a:r>
          </a:p>
        </p:txBody>
      </p:sp>
      <p:sp>
        <p:nvSpPr>
          <p:cNvPr id="9" name="Text Placeholder 8"/>
          <p:cNvSpPr>
            <a:spLocks noGrp="1"/>
          </p:cNvSpPr>
          <p:nvPr>
            <p:ph type="body" idx="10"/>
          </p:nvPr>
        </p:nvSpPr>
        <p:spPr>
          <a:xfrm>
            <a:off x="-18191" y="1371600"/>
            <a:ext cx="9144000" cy="359663"/>
          </a:xfrm>
        </p:spPr>
        <p:txBody>
          <a:bodyPr/>
          <a:lstStyle/>
          <a:p>
            <a:r>
              <a:rPr lang="en-US" dirty="0" smtClean="0">
                <a:solidFill>
                  <a:schemeClr val="bg1"/>
                </a:solidFill>
                <a:latin typeface="Arial" pitchFamily="-110" charset="0"/>
                <a:ea typeface="ＭＳ Ｐゴシック" pitchFamily="-110" charset="-128"/>
                <a:cs typeface="ＭＳ Ｐゴシック" pitchFamily="-110" charset="-128"/>
              </a:rPr>
              <a:t>SVR12, by Genotype </a:t>
            </a:r>
            <a:endParaRPr lang="en-US" dirty="0">
              <a:solidFill>
                <a:schemeClr val="bg1"/>
              </a:solidFill>
              <a:latin typeface="Arial" pitchFamily="-110" charset="0"/>
              <a:ea typeface="ＭＳ Ｐゴシック" pitchFamily="-110" charset="-128"/>
              <a:cs typeface="ＭＳ Ｐゴシック" pitchFamily="-110" charset="-128"/>
            </a:endParaRPr>
          </a:p>
        </p:txBody>
      </p:sp>
      <p:sp>
        <p:nvSpPr>
          <p:cNvPr id="7" name="Content Placeholder 6"/>
          <p:cNvSpPr>
            <a:spLocks noGrp="1"/>
          </p:cNvSpPr>
          <p:nvPr>
            <p:ph sz="quarter" idx="13"/>
          </p:nvPr>
        </p:nvSpPr>
        <p:spPr/>
        <p:txBody>
          <a:bodyPr/>
          <a:lstStyle/>
          <a:p>
            <a:r>
              <a:rPr lang="en-US" dirty="0"/>
              <a:t>Source: Hézode C, et. al. Gut. 2015;64:948-56.</a:t>
            </a:r>
          </a:p>
        </p:txBody>
      </p:sp>
      <p:sp>
        <p:nvSpPr>
          <p:cNvPr id="14" name="Rectangle 25"/>
          <p:cNvSpPr>
            <a:spLocks noChangeArrowheads="1"/>
          </p:cNvSpPr>
          <p:nvPr/>
        </p:nvSpPr>
        <p:spPr bwMode="auto">
          <a:xfrm>
            <a:off x="-5104" y="6004563"/>
            <a:ext cx="9162288" cy="320037"/>
          </a:xfrm>
          <a:prstGeom prst="rect">
            <a:avLst/>
          </a:prstGeom>
          <a:solidFill>
            <a:schemeClr val="bg1">
              <a:lumMod val="85000"/>
            </a:schemeClr>
          </a:solidFill>
          <a:ln w="12700">
            <a:noFill/>
            <a:miter lim="800000"/>
            <a:headEnd/>
            <a:tailEnd/>
          </a:ln>
        </p:spPr>
        <p:txBody>
          <a:bodyPr lIns="365760" tIns="45431" rIns="92486" bIns="45431" anchor="ctr">
            <a:prstTxWarp prst="textNoShape">
              <a:avLst/>
            </a:prstTxWarp>
          </a:bodyPr>
          <a:lstStyle/>
          <a:p>
            <a:r>
              <a:rPr lang="en-US" sz="1200" dirty="0" smtClean="0">
                <a:latin typeface="Arial"/>
                <a:cs typeface="Arial"/>
              </a:rPr>
              <a:t>DCV=daclatasvir; PR=peginterferon plus ribavirin</a:t>
            </a:r>
            <a:endParaRPr lang="en-US" sz="1200" dirty="0">
              <a:latin typeface="Arial"/>
              <a:cs typeface="Arial"/>
            </a:endParaRPr>
          </a:p>
        </p:txBody>
      </p:sp>
      <p:graphicFrame>
        <p:nvGraphicFramePr>
          <p:cNvPr id="15" name="Chart 14"/>
          <p:cNvGraphicFramePr>
            <a:graphicFrameLocks/>
          </p:cNvGraphicFramePr>
          <p:nvPr>
            <p:extLst>
              <p:ext uri="{D42A27DB-BD31-4B8C-83A1-F6EECF244321}">
                <p14:modId xmlns:p14="http://schemas.microsoft.com/office/powerpoint/2010/main" val="1132681929"/>
              </p:ext>
            </p:extLst>
          </p:nvPr>
        </p:nvGraphicFramePr>
        <p:xfrm>
          <a:off x="654964" y="1831980"/>
          <a:ext cx="8223857" cy="4111620"/>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p:cNvSpPr/>
          <p:nvPr/>
        </p:nvSpPr>
        <p:spPr>
          <a:xfrm>
            <a:off x="2143889" y="5041652"/>
            <a:ext cx="822519"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95/147</a:t>
            </a:r>
            <a:endParaRPr lang="en-US" sz="1400" dirty="0">
              <a:solidFill>
                <a:schemeClr val="bg1"/>
              </a:solidFill>
            </a:endParaRPr>
          </a:p>
        </p:txBody>
      </p:sp>
      <p:sp>
        <p:nvSpPr>
          <p:cNvPr id="17" name="Rectangle 16"/>
          <p:cNvSpPr/>
          <p:nvPr/>
        </p:nvSpPr>
        <p:spPr>
          <a:xfrm>
            <a:off x="3001045" y="5029200"/>
            <a:ext cx="822519"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88/146</a:t>
            </a:r>
            <a:endParaRPr lang="en-US" sz="1400" dirty="0">
              <a:solidFill>
                <a:schemeClr val="bg1"/>
              </a:solidFill>
            </a:endParaRPr>
          </a:p>
        </p:txBody>
      </p:sp>
      <p:sp>
        <p:nvSpPr>
          <p:cNvPr id="18" name="Rectangle 17"/>
          <p:cNvSpPr/>
          <p:nvPr/>
        </p:nvSpPr>
        <p:spPr>
          <a:xfrm>
            <a:off x="3839245" y="5029200"/>
            <a:ext cx="822519"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26/72</a:t>
            </a:r>
            <a:endParaRPr lang="en-US" sz="1400" dirty="0">
              <a:solidFill>
                <a:schemeClr val="bg1"/>
              </a:solidFill>
            </a:endParaRPr>
          </a:p>
        </p:txBody>
      </p:sp>
      <p:sp>
        <p:nvSpPr>
          <p:cNvPr id="19" name="Rectangle 18"/>
          <p:cNvSpPr/>
          <p:nvPr/>
        </p:nvSpPr>
        <p:spPr>
          <a:xfrm>
            <a:off x="5743810" y="5029200"/>
            <a:ext cx="822519"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a:solidFill>
                  <a:schemeClr val="bg1"/>
                </a:solidFill>
              </a:rPr>
              <a:t>9</a:t>
            </a:r>
            <a:r>
              <a:rPr lang="en-US" sz="1400" dirty="0" smtClean="0">
                <a:solidFill>
                  <a:schemeClr val="bg1"/>
                </a:solidFill>
              </a:rPr>
              <a:t>/</a:t>
            </a:r>
            <a:r>
              <a:rPr lang="en-US" sz="1400" dirty="0">
                <a:solidFill>
                  <a:schemeClr val="bg1"/>
                </a:solidFill>
              </a:rPr>
              <a:t>1</a:t>
            </a:r>
            <a:r>
              <a:rPr lang="en-US" sz="1400" dirty="0" smtClean="0">
                <a:solidFill>
                  <a:schemeClr val="bg1"/>
                </a:solidFill>
              </a:rPr>
              <a:t>2</a:t>
            </a:r>
            <a:endParaRPr lang="en-US" sz="1400" dirty="0">
              <a:solidFill>
                <a:schemeClr val="bg1"/>
              </a:solidFill>
            </a:endParaRPr>
          </a:p>
        </p:txBody>
      </p:sp>
      <p:sp>
        <p:nvSpPr>
          <p:cNvPr id="20" name="Rectangle 19"/>
          <p:cNvSpPr/>
          <p:nvPr/>
        </p:nvSpPr>
        <p:spPr>
          <a:xfrm>
            <a:off x="6582010" y="5029200"/>
            <a:ext cx="822519"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12/</a:t>
            </a:r>
            <a:r>
              <a:rPr lang="en-US" sz="1400" dirty="0">
                <a:solidFill>
                  <a:schemeClr val="bg1"/>
                </a:solidFill>
              </a:rPr>
              <a:t>1</a:t>
            </a:r>
            <a:r>
              <a:rPr lang="en-US" sz="1400" dirty="0" smtClean="0">
                <a:solidFill>
                  <a:schemeClr val="bg1"/>
                </a:solidFill>
              </a:rPr>
              <a:t>2</a:t>
            </a:r>
            <a:endParaRPr lang="en-US" sz="1400" dirty="0">
              <a:solidFill>
                <a:schemeClr val="bg1"/>
              </a:solidFill>
            </a:endParaRPr>
          </a:p>
        </p:txBody>
      </p:sp>
      <p:sp>
        <p:nvSpPr>
          <p:cNvPr id="21" name="Rectangle 20"/>
          <p:cNvSpPr/>
          <p:nvPr/>
        </p:nvSpPr>
        <p:spPr>
          <a:xfrm>
            <a:off x="7448644" y="5029200"/>
            <a:ext cx="822519"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a:solidFill>
                  <a:schemeClr val="bg1"/>
                </a:solidFill>
              </a:rPr>
              <a:t>3</a:t>
            </a:r>
            <a:r>
              <a:rPr lang="en-US" sz="1400" dirty="0" smtClean="0">
                <a:solidFill>
                  <a:schemeClr val="bg1"/>
                </a:solidFill>
              </a:rPr>
              <a:t>/</a:t>
            </a:r>
            <a:r>
              <a:rPr lang="en-US" sz="1400" dirty="0">
                <a:solidFill>
                  <a:schemeClr val="bg1"/>
                </a:solidFill>
              </a:rPr>
              <a:t>6</a:t>
            </a:r>
          </a:p>
        </p:txBody>
      </p:sp>
    </p:spTree>
    <p:extLst>
      <p:ext uri="{BB962C8B-B14F-4D97-AF65-F5344CB8AC3E}">
        <p14:creationId xmlns:p14="http://schemas.microsoft.com/office/powerpoint/2010/main" val="47878203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a:t>Source: Hézode C, et. al. Gut. 2015;64:948-56.</a:t>
            </a:r>
          </a:p>
        </p:txBody>
      </p:sp>
      <p:sp>
        <p:nvSpPr>
          <p:cNvPr id="4" name="Title 3"/>
          <p:cNvSpPr>
            <a:spLocks noGrp="1"/>
          </p:cNvSpPr>
          <p:nvPr>
            <p:ph type="title"/>
          </p:nvPr>
        </p:nvSpPr>
        <p:spPr/>
        <p:txBody>
          <a:bodyPr>
            <a:normAutofit/>
          </a:bodyPr>
          <a:lstStyle/>
          <a:p>
            <a:r>
              <a:rPr lang="en-US" sz="2400" dirty="0">
                <a:solidFill>
                  <a:schemeClr val="accent5">
                    <a:lumMod val="20000"/>
                    <a:lumOff val="80000"/>
                  </a:schemeClr>
                </a:solidFill>
                <a:ea typeface="ＭＳ Ｐゴシック" pitchFamily="22" charset="-128"/>
                <a:cs typeface="ＭＳ Ｐゴシック" pitchFamily="22" charset="-128"/>
              </a:rPr>
              <a:t>Daclatasvir + Peginterferon/RBV for HCV GT </a:t>
            </a:r>
            <a:r>
              <a:rPr lang="en-US" sz="2400" dirty="0" smtClean="0">
                <a:solidFill>
                  <a:schemeClr val="accent5">
                    <a:lumMod val="20000"/>
                    <a:lumOff val="80000"/>
                  </a:schemeClr>
                </a:solidFill>
                <a:ea typeface="ＭＳ Ｐゴシック" pitchFamily="22" charset="-128"/>
                <a:cs typeface="ＭＳ Ｐゴシック" pitchFamily="22" charset="-128"/>
              </a:rPr>
              <a:t>1 or 4</a:t>
            </a:r>
            <a:r>
              <a:rPr lang="en-US" sz="2400" dirty="0">
                <a:solidFill>
                  <a:schemeClr val="accent5">
                    <a:lumMod val="20000"/>
                    <a:lumOff val="80000"/>
                  </a:schemeClr>
                </a:solidFill>
                <a:ea typeface="ＭＳ Ｐゴシック" pitchFamily="22" charset="-128"/>
                <a:cs typeface="ＭＳ Ｐゴシック" pitchFamily="22" charset="-128"/>
              </a:rPr>
              <a:t/>
            </a:r>
            <a:br>
              <a:rPr lang="en-US" sz="2400" dirty="0">
                <a:solidFill>
                  <a:schemeClr val="accent5">
                    <a:lumMod val="20000"/>
                    <a:lumOff val="80000"/>
                  </a:schemeClr>
                </a:solidFill>
                <a:ea typeface="ＭＳ Ｐゴシック" pitchFamily="22" charset="-128"/>
                <a:cs typeface="ＭＳ Ｐゴシック" pitchFamily="22" charset="-128"/>
              </a:rPr>
            </a:br>
            <a:r>
              <a:rPr lang="en-US" sz="2400" dirty="0">
                <a:ea typeface="ＭＳ Ｐゴシック" pitchFamily="22" charset="-128"/>
                <a:cs typeface="ＭＳ Ｐゴシック" pitchFamily="22" charset="-128"/>
              </a:rPr>
              <a:t>COMMAND</a:t>
            </a:r>
            <a:r>
              <a:rPr lang="en-US" sz="2400" dirty="0" smtClean="0">
                <a:ea typeface="ＭＳ Ｐゴシック" pitchFamily="22" charset="-128"/>
                <a:cs typeface="ＭＳ Ｐゴシック" pitchFamily="22" charset="-128"/>
              </a:rPr>
              <a:t>-1: </a:t>
            </a:r>
            <a:r>
              <a:rPr lang="en-US" sz="2400" dirty="0" smtClean="0"/>
              <a:t>Conclusions</a:t>
            </a:r>
            <a:endParaRPr lang="en-US" sz="2400" dirty="0"/>
          </a:p>
        </p:txBody>
      </p:sp>
      <p:graphicFrame>
        <p:nvGraphicFramePr>
          <p:cNvPr id="9" name="Table 8"/>
          <p:cNvGraphicFramePr>
            <a:graphicFrameLocks noGrp="1"/>
          </p:cNvGraphicFramePr>
          <p:nvPr>
            <p:extLst>
              <p:ext uri="{D42A27DB-BD31-4B8C-83A1-F6EECF244321}">
                <p14:modId xmlns:p14="http://schemas.microsoft.com/office/powerpoint/2010/main" val="1479882557"/>
              </p:ext>
            </p:extLst>
          </p:nvPr>
        </p:nvGraphicFramePr>
        <p:xfrm>
          <a:off x="0" y="2590800"/>
          <a:ext cx="9144000" cy="2008632"/>
        </p:xfrm>
        <a:graphic>
          <a:graphicData uri="http://schemas.openxmlformats.org/drawingml/2006/table">
            <a:tbl>
              <a:tblPr firstRow="1" bandRow="1">
                <a:effectLst/>
                <a:tableStyleId>{5C22544A-7EE6-4342-B048-85BDC9FD1C3A}</a:tableStyleId>
              </a:tblPr>
              <a:tblGrid>
                <a:gridCol w="9144000"/>
              </a:tblGrid>
              <a:tr h="2008632">
                <a:tc>
                  <a:txBody>
                    <a:bodyPr/>
                    <a:lstStyle/>
                    <a:p>
                      <a:pPr marL="0" marR="0" indent="0" algn="l" defTabSz="914400" rtl="0" eaLnBrk="1" fontAlgn="auto" latinLnBrk="0" hangingPunct="1">
                        <a:lnSpc>
                          <a:spcPts val="3200"/>
                        </a:lnSpc>
                        <a:spcBef>
                          <a:spcPts val="0"/>
                        </a:spcBef>
                        <a:spcAft>
                          <a:spcPts val="0"/>
                        </a:spcAft>
                        <a:buClrTx/>
                        <a:buSzTx/>
                        <a:buFontTx/>
                        <a:buNone/>
                        <a:tabLst/>
                        <a:defRPr/>
                      </a:pPr>
                      <a:r>
                        <a:rPr lang="en-US" sz="2000" b="1" i="0" dirty="0" smtClean="0">
                          <a:solidFill>
                            <a:srgbClr val="800000"/>
                          </a:solidFill>
                          <a:latin typeface="Arial"/>
                          <a:cs typeface="Arial"/>
                        </a:rPr>
                        <a:t>Conclusions</a:t>
                      </a:r>
                      <a:r>
                        <a:rPr lang="en-US" sz="2000" b="0" i="0" dirty="0" smtClean="0">
                          <a:solidFill>
                            <a:schemeClr val="tx1"/>
                          </a:solidFill>
                          <a:latin typeface="Arial"/>
                          <a:cs typeface="Arial"/>
                        </a:rPr>
                        <a:t>: </a:t>
                      </a:r>
                      <a:r>
                        <a:rPr lang="en-US" sz="2000" b="0" i="0" dirty="0" smtClean="0">
                          <a:solidFill>
                            <a:srgbClr val="000000"/>
                          </a:solidFill>
                          <a:latin typeface="Arial"/>
                          <a:cs typeface="Arial"/>
                        </a:rPr>
                        <a:t>“</a:t>
                      </a:r>
                      <a:r>
                        <a:rPr lang="en-US" sz="2000" b="0" kern="1200" dirty="0" smtClean="0">
                          <a:solidFill>
                            <a:srgbClr val="000000"/>
                          </a:solidFill>
                          <a:latin typeface="Arial"/>
                          <a:ea typeface="+mn-ea"/>
                          <a:cs typeface="Arial"/>
                        </a:rPr>
                        <a:t>The combination of daclatasvir/peginterferon-alfa/ribavirin was generally well tolerated and achieved higher SVR24 rates compared with placebo/peginterferon-alfa/ribavirin among patients infected with HCV genotype 1 or 4.” </a:t>
                      </a:r>
                    </a:p>
                  </a:txBody>
                  <a:tcPr marL="457200" marR="457200" marT="182880" marB="182880" anchor="ctr">
                    <a:lnT w="28575" cap="flat" cmpd="sng" algn="ctr">
                      <a:solidFill>
                        <a:srgbClr val="326496"/>
                      </a:solidFill>
                      <a:prstDash val="solid"/>
                      <a:round/>
                      <a:headEnd type="none" w="med" len="med"/>
                      <a:tailEnd type="none" w="med" len="med"/>
                    </a:lnT>
                    <a:lnB w="28575" cap="flat" cmpd="sng" algn="ctr">
                      <a:solidFill>
                        <a:srgbClr val="326496"/>
                      </a:solidFill>
                      <a:prstDash val="solid"/>
                      <a:round/>
                      <a:headEnd type="none" w="med" len="med"/>
                      <a:tailEnd type="none" w="med" len="med"/>
                    </a:lnB>
                    <a:solidFill>
                      <a:srgbClr val="F0F0F0"/>
                    </a:solidFill>
                  </a:tcPr>
                </a:tc>
              </a:tr>
            </a:tbl>
          </a:graphicData>
        </a:graphic>
      </p:graphicFrame>
    </p:spTree>
    <p:extLst>
      <p:ext uri="{BB962C8B-B14F-4D97-AF65-F5344CB8AC3E}">
        <p14:creationId xmlns:p14="http://schemas.microsoft.com/office/powerpoint/2010/main" val="73547284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lnSpc>
                <a:spcPts val="4000"/>
              </a:lnSpc>
            </a:pPr>
            <a:r>
              <a:rPr lang="en-US" sz="2400" dirty="0"/>
              <a:t>Daclatasvir </a:t>
            </a:r>
            <a:r>
              <a:rPr lang="en-US" sz="2400" dirty="0" smtClean="0"/>
              <a:t>+ Peg/RBV in Treatment-Naïve Genotype 4</a:t>
            </a:r>
            <a:r>
              <a:rPr lang="en-US" sz="2400" dirty="0"/>
              <a:t/>
            </a:r>
            <a:br>
              <a:rPr lang="en-US" sz="2400" dirty="0"/>
            </a:br>
            <a:r>
              <a:rPr lang="en-US" dirty="0" smtClean="0"/>
              <a:t>COMMAND-4 Study</a:t>
            </a:r>
            <a:endParaRPr lang="en-US" sz="2000" dirty="0"/>
          </a:p>
        </p:txBody>
      </p:sp>
      <p:sp>
        <p:nvSpPr>
          <p:cNvPr id="3" name="Text Placeholder 2"/>
          <p:cNvSpPr>
            <a:spLocks noGrp="1"/>
          </p:cNvSpPr>
          <p:nvPr>
            <p:ph type="body" idx="1"/>
          </p:nvPr>
        </p:nvSpPr>
        <p:spPr/>
        <p:txBody>
          <a:bodyPr/>
          <a:lstStyle/>
          <a:p>
            <a:r>
              <a:rPr lang="en-US" b="1" dirty="0">
                <a:solidFill>
                  <a:schemeClr val="accent5">
                    <a:lumMod val="20000"/>
                    <a:lumOff val="80000"/>
                  </a:schemeClr>
                </a:solidFill>
              </a:rPr>
              <a:t>Phase 3</a:t>
            </a:r>
            <a:r>
              <a:rPr lang="en-US" b="1" dirty="0" smtClean="0">
                <a:solidFill>
                  <a:schemeClr val="accent5">
                    <a:lumMod val="20000"/>
                    <a:lumOff val="80000"/>
                  </a:schemeClr>
                </a:solidFill>
              </a:rPr>
              <a:t> </a:t>
            </a:r>
            <a:endParaRPr lang="en-US" b="1" dirty="0">
              <a:solidFill>
                <a:schemeClr val="accent5">
                  <a:lumMod val="20000"/>
                  <a:lumOff val="80000"/>
                </a:schemeClr>
              </a:solidFill>
            </a:endParaRPr>
          </a:p>
        </p:txBody>
      </p:sp>
      <p:sp>
        <p:nvSpPr>
          <p:cNvPr id="7" name="Rectangle 6"/>
          <p:cNvSpPr/>
          <p:nvPr/>
        </p:nvSpPr>
        <p:spPr>
          <a:xfrm>
            <a:off x="-13512" y="1828801"/>
            <a:ext cx="9180577" cy="371855"/>
          </a:xfrm>
          <a:prstGeom prst="rect">
            <a:avLst/>
          </a:prstGeom>
          <a:solidFill>
            <a:srgbClr val="718E25"/>
          </a:solidFill>
          <a:ln w="6350">
            <a:noFill/>
          </a:ln>
          <a:effectLst/>
        </p:spPr>
        <p:style>
          <a:lnRef idx="1">
            <a:schemeClr val="accent1"/>
          </a:lnRef>
          <a:fillRef idx="3">
            <a:schemeClr val="accent1"/>
          </a:fillRef>
          <a:effectRef idx="2">
            <a:schemeClr val="accent1"/>
          </a:effectRef>
          <a:fontRef idx="minor">
            <a:schemeClr val="lt1"/>
          </a:fontRef>
        </p:style>
        <p:txBody>
          <a:bodyPr lIns="274320" rtlCol="0" anchor="ctr"/>
          <a:lstStyle/>
          <a:p>
            <a:r>
              <a:rPr lang="en-US" sz="1400" dirty="0" smtClean="0">
                <a:solidFill>
                  <a:schemeClr val="bg1"/>
                </a:solidFill>
                <a:latin typeface="Arial"/>
                <a:cs typeface="Arial"/>
              </a:rPr>
              <a:t>Treatment-Naïve</a:t>
            </a:r>
            <a:endParaRPr lang="en-US" sz="1400" dirty="0">
              <a:solidFill>
                <a:schemeClr val="bg1"/>
              </a:solidFill>
              <a:latin typeface="Arial"/>
              <a:cs typeface="Arial"/>
            </a:endParaRPr>
          </a:p>
        </p:txBody>
      </p:sp>
      <p:sp>
        <p:nvSpPr>
          <p:cNvPr id="9" name="Rectangle 8"/>
          <p:cNvSpPr/>
          <p:nvPr/>
        </p:nvSpPr>
        <p:spPr>
          <a:xfrm>
            <a:off x="-13512" y="4659540"/>
            <a:ext cx="9180577" cy="371855"/>
          </a:xfrm>
          <a:prstGeom prst="rect">
            <a:avLst/>
          </a:prstGeom>
          <a:solidFill>
            <a:srgbClr val="718E25"/>
          </a:solidFill>
          <a:ln w="6350">
            <a:noFill/>
          </a:ln>
          <a:effectLst/>
        </p:spPr>
        <p:style>
          <a:lnRef idx="1">
            <a:schemeClr val="accent1"/>
          </a:lnRef>
          <a:fillRef idx="3">
            <a:schemeClr val="accent1"/>
          </a:fillRef>
          <a:effectRef idx="2">
            <a:schemeClr val="accent1"/>
          </a:effectRef>
          <a:fontRef idx="minor">
            <a:schemeClr val="lt1"/>
          </a:fontRef>
        </p:style>
        <p:txBody>
          <a:bodyPr lIns="274320" rtlCol="0" anchor="ctr"/>
          <a:lstStyle/>
          <a:p>
            <a:r>
              <a:rPr lang="en-US" sz="1400" dirty="0" smtClean="0">
                <a:latin typeface="Arial"/>
                <a:cs typeface="Arial"/>
              </a:rPr>
              <a:t>H</a:t>
            </a:r>
            <a:r>
              <a:rPr lang="en-US" sz="1400" dirty="0"/>
              <a:t>é</a:t>
            </a:r>
            <a:r>
              <a:rPr lang="en-US" sz="1400" dirty="0" smtClean="0">
                <a:latin typeface="Arial"/>
                <a:cs typeface="Arial"/>
              </a:rPr>
              <a:t>zode C, et. al. </a:t>
            </a:r>
            <a:r>
              <a:rPr lang="hr-HR" sz="1400" dirty="0">
                <a:cs typeface="Arial"/>
              </a:rPr>
              <a:t>Antivir Ther. 2015;21:195-205.</a:t>
            </a:r>
            <a:endParaRPr lang="en-US" sz="1400" dirty="0">
              <a:latin typeface="Arial"/>
              <a:cs typeface="Arial"/>
            </a:endParaRPr>
          </a:p>
        </p:txBody>
      </p:sp>
    </p:spTree>
    <p:extLst>
      <p:ext uri="{BB962C8B-B14F-4D97-AF65-F5344CB8AC3E}">
        <p14:creationId xmlns:p14="http://schemas.microsoft.com/office/powerpoint/2010/main" val="3839874327"/>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p:txBody>
          <a:bodyPr/>
          <a:lstStyle/>
          <a:p>
            <a:r>
              <a:rPr lang="en-US" dirty="0" smtClean="0"/>
              <a:t>Source: Hézode </a:t>
            </a:r>
            <a:r>
              <a:rPr lang="en-US" dirty="0"/>
              <a:t>C, et. al. </a:t>
            </a:r>
            <a:r>
              <a:rPr lang="hr-HR" dirty="0"/>
              <a:t>Antivir Ther. 2015;21:195-205.</a:t>
            </a:r>
            <a:endParaRPr lang="en-US" dirty="0"/>
          </a:p>
        </p:txBody>
      </p:sp>
      <p:sp>
        <p:nvSpPr>
          <p:cNvPr id="2" name="Title 1"/>
          <p:cNvSpPr>
            <a:spLocks noGrp="1"/>
          </p:cNvSpPr>
          <p:nvPr>
            <p:ph type="title"/>
          </p:nvPr>
        </p:nvSpPr>
        <p:spPr/>
        <p:txBody>
          <a:bodyPr>
            <a:normAutofit/>
          </a:bodyPr>
          <a:lstStyle/>
          <a:p>
            <a:r>
              <a:rPr lang="en-US" sz="2400" dirty="0">
                <a:solidFill>
                  <a:schemeClr val="accent5">
                    <a:lumMod val="20000"/>
                    <a:lumOff val="80000"/>
                  </a:schemeClr>
                </a:solidFill>
                <a:ea typeface="ＭＳ Ｐゴシック" pitchFamily="22" charset="-128"/>
                <a:cs typeface="ＭＳ Ｐゴシック" pitchFamily="22" charset="-128"/>
              </a:rPr>
              <a:t>Daclatasvir + Peginterferon/RBV for HCV GT 4</a:t>
            </a:r>
            <a:br>
              <a:rPr lang="en-US" sz="2400" dirty="0">
                <a:solidFill>
                  <a:schemeClr val="accent5">
                    <a:lumMod val="20000"/>
                    <a:lumOff val="80000"/>
                  </a:schemeClr>
                </a:solidFill>
                <a:ea typeface="ＭＳ Ｐゴシック" pitchFamily="22" charset="-128"/>
                <a:cs typeface="ＭＳ Ｐゴシック" pitchFamily="22" charset="-128"/>
              </a:rPr>
            </a:br>
            <a:r>
              <a:rPr lang="en-US" sz="2400" dirty="0">
                <a:ea typeface="ＭＳ Ｐゴシック" pitchFamily="22" charset="-128"/>
                <a:cs typeface="ＭＳ Ｐゴシック" pitchFamily="22" charset="-128"/>
              </a:rPr>
              <a:t>COMMAND-4</a:t>
            </a:r>
            <a:r>
              <a:rPr lang="en-US" sz="2400" dirty="0" smtClean="0"/>
              <a:t> Trial: Study Features</a:t>
            </a:r>
            <a:endParaRPr lang="en-US" sz="2400" dirty="0"/>
          </a:p>
        </p:txBody>
      </p:sp>
      <p:graphicFrame>
        <p:nvGraphicFramePr>
          <p:cNvPr id="30" name="Group 31"/>
          <p:cNvGraphicFramePr>
            <a:graphicFrameLocks noGrp="1"/>
          </p:cNvGraphicFramePr>
          <p:nvPr>
            <p:extLst>
              <p:ext uri="{D42A27DB-BD31-4B8C-83A1-F6EECF244321}">
                <p14:modId xmlns:p14="http://schemas.microsoft.com/office/powerpoint/2010/main" val="2743177543"/>
              </p:ext>
            </p:extLst>
          </p:nvPr>
        </p:nvGraphicFramePr>
        <p:xfrm>
          <a:off x="361950" y="1447800"/>
          <a:ext cx="8420100" cy="4923239"/>
        </p:xfrm>
        <a:graphic>
          <a:graphicData uri="http://schemas.openxmlformats.org/drawingml/2006/table">
            <a:tbl>
              <a:tblPr>
                <a:effectLst/>
              </a:tblPr>
              <a:tblGrid>
                <a:gridCol w="8420100"/>
              </a:tblGrid>
              <a:tr h="301976">
                <a:tc>
                  <a:txBody>
                    <a:bodyPr/>
                    <a:lstStyle/>
                    <a:p>
                      <a:pPr marL="0" marR="0" lvl="0" indent="0" algn="l" defTabSz="457200" rtl="0" eaLnBrk="0" fontAlgn="base" latinLnBrk="0" hangingPunct="0">
                        <a:lnSpc>
                          <a:spcPts val="2100"/>
                        </a:lnSpc>
                        <a:spcBef>
                          <a:spcPts val="400"/>
                        </a:spcBef>
                        <a:spcAft>
                          <a:spcPct val="0"/>
                        </a:spcAft>
                        <a:buClr>
                          <a:srgbClr val="7592A4"/>
                        </a:buClr>
                        <a:buSzPct val="80000"/>
                        <a:buFontTx/>
                        <a:buNone/>
                        <a:tabLst/>
                      </a:pPr>
                      <a:r>
                        <a:rPr kumimoji="0" lang="en-US" sz="1800" b="1" i="0" u="none" strike="noStrike" cap="none" normalizeH="0" baseline="0" dirty="0" smtClean="0">
                          <a:ln>
                            <a:noFill/>
                          </a:ln>
                          <a:solidFill>
                            <a:srgbClr val="FFFFFF"/>
                          </a:solidFill>
                          <a:effectLst/>
                          <a:latin typeface="Arial"/>
                          <a:ea typeface="ＭＳ Ｐゴシック" pitchFamily="-108" charset="-128"/>
                          <a:cs typeface="Arial"/>
                        </a:rPr>
                        <a:t>Daclatasvir + PR Trial: Features</a:t>
                      </a:r>
                      <a:endParaRPr kumimoji="0" lang="en-US" sz="1800" b="1" i="0" u="none" strike="noStrike" cap="none" normalizeH="0" baseline="0" dirty="0">
                        <a:ln>
                          <a:noFill/>
                        </a:ln>
                        <a:solidFill>
                          <a:srgbClr val="FFFFFF"/>
                        </a:solidFill>
                        <a:effectLst/>
                        <a:latin typeface="Arial"/>
                        <a:ea typeface="ＭＳ Ｐゴシック" pitchFamily="-108" charset="-128"/>
                        <a:cs typeface="Arial"/>
                      </a:endParaRPr>
                    </a:p>
                  </a:txBody>
                  <a:tcPr marL="182880" marR="88898" marT="50005" marB="5000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F4951"/>
                    </a:solidFill>
                  </a:tcPr>
                </a:tc>
              </a:tr>
              <a:tr h="4556529">
                <a:tc>
                  <a:txBody>
                    <a:bodyPr/>
                    <a:lstStyle/>
                    <a:p>
                      <a:pPr marL="192024" marR="0" lvl="0" indent="-192024" algn="l" defTabSz="457200" rtl="0" eaLnBrk="1" fontAlgn="base" latinLnBrk="0" hangingPunct="1">
                        <a:lnSpc>
                          <a:spcPts val="2100"/>
                        </a:lnSpc>
                        <a:spcBef>
                          <a:spcPts val="800"/>
                        </a:spcBef>
                        <a:spcAft>
                          <a:spcPct val="0"/>
                        </a:spcAft>
                        <a:buClr>
                          <a:srgbClr val="126B8F"/>
                        </a:buClr>
                        <a:buSzPct val="90000"/>
                        <a:buFont typeface="Wingdings" charset="2"/>
                        <a:buChar char="§"/>
                        <a:tabLst/>
                        <a:defRPr/>
                      </a:pPr>
                      <a:r>
                        <a:rPr lang="en-US" sz="1800" b="1" dirty="0" smtClean="0">
                          <a:solidFill>
                            <a:srgbClr val="000000"/>
                          </a:solidFill>
                          <a:latin typeface="Arial" pitchFamily="22" charset="0"/>
                          <a:cs typeface="+mn-cs"/>
                        </a:rPr>
                        <a:t>Design</a:t>
                      </a:r>
                      <a:r>
                        <a:rPr lang="en-US" sz="1800" dirty="0" smtClean="0">
                          <a:solidFill>
                            <a:srgbClr val="000000"/>
                          </a:solidFill>
                          <a:latin typeface="Arial" pitchFamily="22" charset="0"/>
                          <a:cs typeface="+mn-cs"/>
                        </a:rPr>
                        <a:t>:</a:t>
                      </a:r>
                      <a:r>
                        <a:rPr lang="en-US" sz="1800" baseline="0" dirty="0" smtClean="0">
                          <a:solidFill>
                            <a:srgbClr val="000000"/>
                          </a:solidFill>
                          <a:latin typeface="Arial" pitchFamily="22" charset="0"/>
                          <a:cs typeface="+mn-cs"/>
                        </a:rPr>
                        <a:t> Phase 3 randomized, placebo-controlled trial of daclatasvir (DCV) with peginterferon alfa-2a and ribavirin in treatment-naïve patients with</a:t>
                      </a:r>
                      <a:r>
                        <a:rPr lang="en-US" sz="1800" baseline="0" dirty="0" smtClean="0">
                          <a:solidFill>
                            <a:srgbClr val="000000"/>
                          </a:solidFill>
                          <a:latin typeface="Arial" pitchFamily="22" charset="0"/>
                        </a:rPr>
                        <a:t> chronic HCV genotype 4</a:t>
                      </a:r>
                    </a:p>
                    <a:p>
                      <a:pPr marL="192024" marR="0" lvl="0" indent="-192024" algn="l" defTabSz="457200" rtl="0" eaLnBrk="1" fontAlgn="base" latinLnBrk="0" hangingPunct="1">
                        <a:lnSpc>
                          <a:spcPts val="2100"/>
                        </a:lnSpc>
                        <a:spcBef>
                          <a:spcPts val="1400"/>
                        </a:spcBef>
                        <a:spcAft>
                          <a:spcPct val="0"/>
                        </a:spcAft>
                        <a:buClr>
                          <a:srgbClr val="126B8F"/>
                        </a:buClr>
                        <a:buSzPct val="90000"/>
                        <a:buFont typeface="Wingdings" charset="2"/>
                        <a:buChar char="§"/>
                        <a:tabLst/>
                        <a:defRPr/>
                      </a:pPr>
                      <a:r>
                        <a:rPr lang="en-US" sz="1800" b="1" baseline="0" dirty="0" smtClean="0">
                          <a:solidFill>
                            <a:srgbClr val="000000"/>
                          </a:solidFill>
                          <a:latin typeface="Arial" pitchFamily="22" charset="0"/>
                        </a:rPr>
                        <a:t>Setting</a:t>
                      </a:r>
                      <a:r>
                        <a:rPr lang="en-US" sz="1800" baseline="0" dirty="0" smtClean="0">
                          <a:solidFill>
                            <a:srgbClr val="000000"/>
                          </a:solidFill>
                          <a:latin typeface="Arial" pitchFamily="22" charset="0"/>
                        </a:rPr>
                        <a:t>: United States and Europe</a:t>
                      </a:r>
                    </a:p>
                    <a:p>
                      <a:pPr marL="192024" marR="0" lvl="0" indent="-192024" algn="l" defTabSz="457200" rtl="0" eaLnBrk="1" fontAlgn="base" latinLnBrk="0" hangingPunct="1">
                        <a:lnSpc>
                          <a:spcPts val="2000"/>
                        </a:lnSpc>
                        <a:spcBef>
                          <a:spcPts val="1400"/>
                        </a:spcBef>
                        <a:spcAft>
                          <a:spcPct val="0"/>
                        </a:spcAft>
                        <a:buClr>
                          <a:srgbClr val="126B8F"/>
                        </a:buClr>
                        <a:buSzPct val="90000"/>
                        <a:buFont typeface="Wingdings" charset="2"/>
                        <a:buChar char="§"/>
                        <a:tabLst/>
                        <a:defRPr/>
                      </a:pPr>
                      <a:r>
                        <a:rPr lang="en-US" sz="1800" b="1" baseline="0" dirty="0" smtClean="0">
                          <a:solidFill>
                            <a:srgbClr val="000000"/>
                          </a:solidFill>
                          <a:latin typeface="Arial" pitchFamily="22" charset="0"/>
                        </a:rPr>
                        <a:t>Entry Criteria </a:t>
                      </a:r>
                      <a:r>
                        <a:rPr lang="en-US" sz="1800" baseline="0" dirty="0" smtClean="0">
                          <a:solidFill>
                            <a:srgbClr val="000000"/>
                          </a:solidFill>
                          <a:latin typeface="Arial" pitchFamily="22" charset="0"/>
                        </a:rPr>
                        <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Chronic HCV Genotype 4</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Treatment-naïve</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HCV RNA &gt;10,000 IU/ml </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Compensated cirrhosis allowed</a:t>
                      </a:r>
                    </a:p>
                    <a:p>
                      <a:pPr marL="173038" marR="0" lvl="0" indent="-173038" algn="l" defTabSz="457200" rtl="0" eaLnBrk="1" fontAlgn="base" latinLnBrk="0" hangingPunct="1">
                        <a:lnSpc>
                          <a:spcPts val="2100"/>
                        </a:lnSpc>
                        <a:spcBef>
                          <a:spcPts val="1400"/>
                        </a:spcBef>
                        <a:spcAft>
                          <a:spcPct val="0"/>
                        </a:spcAft>
                        <a:buClr>
                          <a:srgbClr val="126B8F"/>
                        </a:buClr>
                        <a:buSzPct val="90000"/>
                        <a:buFont typeface="Wingdings" charset="2"/>
                        <a:buChar char="§"/>
                        <a:tabLst/>
                        <a:defRPr/>
                      </a:pPr>
                      <a:r>
                        <a:rPr lang="en-US" sz="1800" b="1" baseline="0" dirty="0" smtClean="0">
                          <a:solidFill>
                            <a:srgbClr val="000000"/>
                          </a:solidFill>
                          <a:latin typeface="Arial" pitchFamily="22" charset="0"/>
                        </a:rPr>
                        <a:t>Treatment Arm</a:t>
                      </a:r>
                      <a:r>
                        <a:rPr lang="en-US" sz="1800" baseline="0" dirty="0" smtClean="0">
                          <a:solidFill>
                            <a:srgbClr val="000000"/>
                          </a:solidFill>
                          <a:latin typeface="Arial" pitchFamily="22" charset="0"/>
                        </a:rPr>
                        <a:t> </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Daclatasvir with peginterferon alfa-2a and ribavirin (weight-based dosing) x 24 weeks with response-guided treatment: if extended rapid virologic response (eRVR), then treatment stopped, if no eRVR, then followed by 24-week PR tail.</a:t>
                      </a:r>
                      <a:endParaRPr lang="en-US" sz="1800" baseline="0" dirty="0" smtClean="0">
                        <a:solidFill>
                          <a:schemeClr val="tx1"/>
                        </a:solidFill>
                        <a:latin typeface="Arial" pitchFamily="22" charset="0"/>
                      </a:endParaRPr>
                    </a:p>
                    <a:p>
                      <a:pPr marL="192024" marR="0" lvl="0" indent="-192024" algn="l" defTabSz="457200" rtl="0" eaLnBrk="1" fontAlgn="base" latinLnBrk="0" hangingPunct="1">
                        <a:lnSpc>
                          <a:spcPts val="2100"/>
                        </a:lnSpc>
                        <a:spcBef>
                          <a:spcPts val="1400"/>
                        </a:spcBef>
                        <a:spcAft>
                          <a:spcPct val="0"/>
                        </a:spcAft>
                        <a:buClr>
                          <a:srgbClr val="126B8F"/>
                        </a:buClr>
                        <a:buSzPct val="90000"/>
                        <a:buFont typeface="Wingdings" charset="2"/>
                        <a:buChar char="§"/>
                        <a:tabLst/>
                        <a:defRPr/>
                      </a:pPr>
                      <a:r>
                        <a:rPr lang="en-US" sz="1800" b="1" baseline="0" dirty="0" smtClean="0">
                          <a:solidFill>
                            <a:schemeClr val="tx1"/>
                          </a:solidFill>
                          <a:latin typeface="Arial" pitchFamily="22" charset="0"/>
                        </a:rPr>
                        <a:t>End-Points</a:t>
                      </a:r>
                      <a:r>
                        <a:rPr lang="en-US" sz="1800" baseline="0" dirty="0" smtClean="0">
                          <a:solidFill>
                            <a:schemeClr val="tx1"/>
                          </a:solidFill>
                          <a:latin typeface="Arial" pitchFamily="22" charset="0"/>
                        </a:rPr>
                        <a:t>: Primary=SVR12</a:t>
                      </a:r>
                    </a:p>
                  </a:txBody>
                  <a:tcPr marL="182880" marR="88898" marT="50005" marB="5000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6EBF2"/>
                    </a:solidFill>
                  </a:tcPr>
                </a:tc>
              </a:tr>
            </a:tbl>
          </a:graphicData>
        </a:graphic>
      </p:graphicFrame>
    </p:spTree>
    <p:extLst>
      <p:ext uri="{BB962C8B-B14F-4D97-AF65-F5344CB8AC3E}">
        <p14:creationId xmlns:p14="http://schemas.microsoft.com/office/powerpoint/2010/main" val="427023642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Background Information</a:t>
            </a:r>
            <a:endParaRPr lang="en-US" dirty="0"/>
          </a:p>
        </p:txBody>
      </p:sp>
      <p:sp>
        <p:nvSpPr>
          <p:cNvPr id="8" name="Text Placeholder 7"/>
          <p:cNvSpPr>
            <a:spLocks noGrp="1"/>
          </p:cNvSpPr>
          <p:nvPr>
            <p:ph type="body" idx="1"/>
          </p:nvPr>
        </p:nvSpPr>
        <p:spPr/>
        <p:txBody>
          <a:bodyPr/>
          <a:lstStyle/>
          <a:p>
            <a:r>
              <a:rPr lang="en-US" dirty="0" smtClean="0"/>
              <a:t>Daclatasvir (</a:t>
            </a:r>
            <a:r>
              <a:rPr lang="en-US" i="1" dirty="0" smtClean="0"/>
              <a:t>Daklinza</a:t>
            </a:r>
            <a:r>
              <a:rPr lang="en-US" dirty="0" smtClean="0"/>
              <a:t>)</a:t>
            </a:r>
            <a:endParaRPr lang="en-US" dirty="0"/>
          </a:p>
        </p:txBody>
      </p:sp>
    </p:spTree>
    <p:extLst>
      <p:ext uri="{BB962C8B-B14F-4D97-AF65-F5344CB8AC3E}">
        <p14:creationId xmlns:p14="http://schemas.microsoft.com/office/powerpoint/2010/main" val="83115636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7"/>
          <p:cNvSpPr>
            <a:spLocks noChangeArrowheads="1"/>
          </p:cNvSpPr>
          <p:nvPr/>
        </p:nvSpPr>
        <p:spPr bwMode="ltGray">
          <a:xfrm>
            <a:off x="5194300" y="2817537"/>
            <a:ext cx="3657600" cy="457197"/>
          </a:xfrm>
          <a:prstGeom prst="rect">
            <a:avLst/>
          </a:prstGeom>
          <a:solidFill>
            <a:schemeClr val="accent2">
              <a:lumMod val="40000"/>
              <a:lumOff val="60000"/>
            </a:schemeClr>
          </a:solidFill>
          <a:ln w="12700" cap="flat" cmpd="sng" algn="ctr">
            <a:solidFill>
              <a:srgbClr val="000000"/>
            </a:solidFill>
            <a:prstDash val="solid"/>
            <a:miter lim="800000"/>
            <a:headEnd type="none" w="med" len="med"/>
            <a:tailEnd type="none" w="med" len="med"/>
          </a:ln>
          <a:effectLst/>
        </p:spPr>
        <p:txBody>
          <a:bodyPr wrap="none" lIns="91430" tIns="45714" rIns="91430" bIns="45714" anchor="ctr">
            <a:prstTxWarp prst="textNoShape">
              <a:avLst/>
            </a:prstTxWarp>
          </a:bodyPr>
          <a:lstStyle/>
          <a:p>
            <a:r>
              <a:rPr lang="en-US" sz="1400" b="1" dirty="0">
                <a:solidFill>
                  <a:schemeClr val="accent6"/>
                </a:solidFill>
                <a:latin typeface="Arial"/>
                <a:cs typeface="Arial"/>
              </a:rPr>
              <a:t>If </a:t>
            </a:r>
            <a:r>
              <a:rPr lang="en-US" sz="1400" b="1" dirty="0" smtClean="0">
                <a:solidFill>
                  <a:schemeClr val="accent6"/>
                </a:solidFill>
                <a:latin typeface="Arial"/>
                <a:cs typeface="Arial"/>
              </a:rPr>
              <a:t>no eRVR continue </a:t>
            </a:r>
            <a:r>
              <a:rPr lang="en-US" sz="1800" dirty="0" smtClean="0">
                <a:solidFill>
                  <a:srgbClr val="000000"/>
                </a:solidFill>
                <a:latin typeface="Arial"/>
                <a:cs typeface="Arial"/>
              </a:rPr>
              <a:t>PEG + RBV</a:t>
            </a:r>
          </a:p>
        </p:txBody>
      </p:sp>
      <p:sp>
        <p:nvSpPr>
          <p:cNvPr id="6" name="Content Placeholder 5"/>
          <p:cNvSpPr>
            <a:spLocks noGrp="1"/>
          </p:cNvSpPr>
          <p:nvPr>
            <p:ph sz="quarter" idx="13"/>
          </p:nvPr>
        </p:nvSpPr>
        <p:spPr/>
        <p:txBody>
          <a:bodyPr/>
          <a:lstStyle/>
          <a:p>
            <a:r>
              <a:rPr lang="en-US" dirty="0"/>
              <a:t>Source: Hézode C, et. al. </a:t>
            </a:r>
            <a:r>
              <a:rPr lang="hr-HR" dirty="0"/>
              <a:t>Antivir Ther. 2015;21:195-205.</a:t>
            </a:r>
            <a:endParaRPr lang="en-US" dirty="0"/>
          </a:p>
        </p:txBody>
      </p:sp>
      <p:sp>
        <p:nvSpPr>
          <p:cNvPr id="2" name="Title 1"/>
          <p:cNvSpPr>
            <a:spLocks noGrp="1"/>
          </p:cNvSpPr>
          <p:nvPr>
            <p:ph type="title"/>
          </p:nvPr>
        </p:nvSpPr>
        <p:spPr/>
        <p:txBody>
          <a:bodyPr>
            <a:normAutofit/>
          </a:bodyPr>
          <a:lstStyle/>
          <a:p>
            <a:r>
              <a:rPr lang="en-US" sz="2400" dirty="0" smtClean="0">
                <a:solidFill>
                  <a:schemeClr val="accent5">
                    <a:lumMod val="20000"/>
                    <a:lumOff val="80000"/>
                  </a:schemeClr>
                </a:solidFill>
                <a:ea typeface="ＭＳ Ｐゴシック" pitchFamily="22" charset="-128"/>
                <a:cs typeface="ＭＳ Ｐゴシック" pitchFamily="22" charset="-128"/>
              </a:rPr>
              <a:t>Daclatasvir + Peginterferon/RBV for HCV GT 4</a:t>
            </a:r>
            <a:br>
              <a:rPr lang="en-US" sz="2400" dirty="0" smtClean="0">
                <a:solidFill>
                  <a:schemeClr val="accent5">
                    <a:lumMod val="20000"/>
                    <a:lumOff val="80000"/>
                  </a:schemeClr>
                </a:solidFill>
                <a:ea typeface="ＭＳ Ｐゴシック" pitchFamily="22" charset="-128"/>
                <a:cs typeface="ＭＳ Ｐゴシック" pitchFamily="22" charset="-128"/>
              </a:rPr>
            </a:br>
            <a:r>
              <a:rPr lang="en-US" sz="2400" dirty="0" smtClean="0">
                <a:ea typeface="ＭＳ Ｐゴシック" pitchFamily="22" charset="-128"/>
                <a:cs typeface="ＭＳ Ｐゴシック" pitchFamily="22" charset="-128"/>
              </a:rPr>
              <a:t>COMMAND-4 Trial: Design</a:t>
            </a:r>
            <a:endParaRPr lang="en-US" sz="2400" dirty="0"/>
          </a:p>
        </p:txBody>
      </p:sp>
      <p:sp>
        <p:nvSpPr>
          <p:cNvPr id="42" name="Rectangle 7"/>
          <p:cNvSpPr>
            <a:spLocks noChangeArrowheads="1"/>
          </p:cNvSpPr>
          <p:nvPr/>
        </p:nvSpPr>
        <p:spPr bwMode="ltGray">
          <a:xfrm>
            <a:off x="1542628" y="2366433"/>
            <a:ext cx="3657260" cy="457197"/>
          </a:xfrm>
          <a:prstGeom prst="rect">
            <a:avLst/>
          </a:prstGeom>
          <a:solidFill>
            <a:schemeClr val="accent2">
              <a:lumMod val="20000"/>
              <a:lumOff val="80000"/>
            </a:schemeClr>
          </a:solidFill>
          <a:ln w="12700" cap="flat" cmpd="sng" algn="ctr">
            <a:solidFill>
              <a:srgbClr val="000000"/>
            </a:solidFill>
            <a:prstDash val="solid"/>
            <a:miter lim="800000"/>
            <a:headEnd type="none" w="med" len="med"/>
            <a:tailEnd type="none" w="med" len="med"/>
          </a:ln>
          <a:effectLst/>
        </p:spPr>
        <p:txBody>
          <a:bodyPr wrap="none" lIns="91430" tIns="45714" rIns="91430" bIns="45714" anchor="ctr">
            <a:prstTxWarp prst="textNoShape">
              <a:avLst/>
            </a:prstTxWarp>
          </a:bodyPr>
          <a:lstStyle/>
          <a:p>
            <a:pPr>
              <a:lnSpc>
                <a:spcPts val="2000"/>
              </a:lnSpc>
            </a:pPr>
            <a:r>
              <a:rPr lang="en-US" sz="1800" dirty="0" smtClean="0">
                <a:solidFill>
                  <a:srgbClr val="000000"/>
                </a:solidFill>
                <a:latin typeface="Arial"/>
                <a:cs typeface="Arial"/>
              </a:rPr>
              <a:t>Daclatasvir 60 mg once daily</a:t>
            </a:r>
            <a:endParaRPr lang="en-US" sz="1800" dirty="0">
              <a:solidFill>
                <a:srgbClr val="000000"/>
              </a:solidFill>
              <a:latin typeface="Arial"/>
              <a:cs typeface="Arial"/>
            </a:endParaRPr>
          </a:p>
        </p:txBody>
      </p:sp>
      <p:sp>
        <p:nvSpPr>
          <p:cNvPr id="43" name="Rectangle 7"/>
          <p:cNvSpPr>
            <a:spLocks noChangeArrowheads="1"/>
          </p:cNvSpPr>
          <p:nvPr/>
        </p:nvSpPr>
        <p:spPr bwMode="ltGray">
          <a:xfrm>
            <a:off x="1542628" y="2817537"/>
            <a:ext cx="3657600" cy="457197"/>
          </a:xfrm>
          <a:prstGeom prst="rect">
            <a:avLst/>
          </a:prstGeom>
          <a:solidFill>
            <a:schemeClr val="accent2">
              <a:lumMod val="40000"/>
              <a:lumOff val="60000"/>
            </a:schemeClr>
          </a:solidFill>
          <a:ln w="12700" cap="flat" cmpd="sng" algn="ctr">
            <a:solidFill>
              <a:srgbClr val="000000"/>
            </a:solidFill>
            <a:prstDash val="solid"/>
            <a:miter lim="800000"/>
            <a:headEnd type="none" w="med" len="med"/>
            <a:tailEnd type="none" w="med" len="med"/>
          </a:ln>
          <a:effectLst/>
        </p:spPr>
        <p:txBody>
          <a:bodyPr wrap="none" lIns="91430" tIns="45714" rIns="91430" bIns="45714" anchor="ctr">
            <a:prstTxWarp prst="textNoShape">
              <a:avLst/>
            </a:prstTxWarp>
          </a:bodyPr>
          <a:lstStyle/>
          <a:p>
            <a:r>
              <a:rPr lang="en-US" sz="1800" dirty="0" smtClean="0">
                <a:solidFill>
                  <a:srgbClr val="000000"/>
                </a:solidFill>
                <a:latin typeface="Arial"/>
                <a:cs typeface="Arial"/>
              </a:rPr>
              <a:t>PEG + RBV</a:t>
            </a:r>
          </a:p>
        </p:txBody>
      </p:sp>
      <p:sp>
        <p:nvSpPr>
          <p:cNvPr id="49" name="Rectangle 48"/>
          <p:cNvSpPr/>
          <p:nvPr/>
        </p:nvSpPr>
        <p:spPr bwMode="ltGray">
          <a:xfrm>
            <a:off x="228600" y="2362200"/>
            <a:ext cx="1321644" cy="914400"/>
          </a:xfrm>
          <a:prstGeom prst="rect">
            <a:avLst/>
          </a:prstGeom>
          <a:solidFill>
            <a:schemeClr val="tx1">
              <a:alpha val="80000"/>
            </a:schemeClr>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lnSpc>
                <a:spcPts val="2000"/>
              </a:lnSpc>
            </a:pPr>
            <a:r>
              <a:rPr lang="en-US" sz="1600" dirty="0" smtClean="0">
                <a:latin typeface="Arial"/>
                <a:cs typeface="Arial"/>
              </a:rPr>
              <a:t>Treatment</a:t>
            </a:r>
          </a:p>
          <a:p>
            <a:pPr algn="ctr">
              <a:lnSpc>
                <a:spcPts val="2000"/>
              </a:lnSpc>
            </a:pPr>
            <a:r>
              <a:rPr lang="en-US" sz="1600" dirty="0" smtClean="0">
                <a:latin typeface="Arial"/>
                <a:cs typeface="Arial"/>
              </a:rPr>
              <a:t>Arm</a:t>
            </a:r>
            <a:br>
              <a:rPr lang="en-US" sz="1600" dirty="0" smtClean="0">
                <a:latin typeface="Arial"/>
                <a:cs typeface="Arial"/>
              </a:rPr>
            </a:br>
            <a:r>
              <a:rPr lang="en-US" sz="1400" dirty="0" smtClean="0">
                <a:latin typeface="Arial"/>
                <a:cs typeface="Arial"/>
              </a:rPr>
              <a:t>(n=82)</a:t>
            </a:r>
            <a:endParaRPr lang="en-US" sz="1400" dirty="0">
              <a:latin typeface="Arial"/>
              <a:cs typeface="Arial"/>
            </a:endParaRPr>
          </a:p>
        </p:txBody>
      </p:sp>
      <p:sp>
        <p:nvSpPr>
          <p:cNvPr id="51" name="Rectangle 7"/>
          <p:cNvSpPr>
            <a:spLocks noChangeArrowheads="1"/>
          </p:cNvSpPr>
          <p:nvPr/>
        </p:nvSpPr>
        <p:spPr bwMode="invGray">
          <a:xfrm>
            <a:off x="228600" y="2366433"/>
            <a:ext cx="8628049" cy="908301"/>
          </a:xfrm>
          <a:prstGeom prst="rect">
            <a:avLst/>
          </a:prstGeom>
          <a:noFill/>
          <a:ln w="38100" cap="flat" cmpd="sng" algn="ctr">
            <a:solidFill>
              <a:srgbClr val="000000"/>
            </a:solidFill>
            <a:prstDash val="solid"/>
            <a:miter lim="800000"/>
            <a:headEnd type="none" w="med" len="med"/>
            <a:tailEnd type="none" w="med" len="med"/>
          </a:ln>
          <a:effectLst/>
        </p:spPr>
        <p:txBody>
          <a:bodyPr wrap="none" lIns="91430" tIns="45714" rIns="91430" bIns="45714" anchor="t">
            <a:prstTxWarp prst="textNoShape">
              <a:avLst/>
            </a:prstTxWarp>
          </a:bodyPr>
          <a:lstStyle/>
          <a:p>
            <a:r>
              <a:rPr lang="en-US" sz="1600" dirty="0" smtClean="0">
                <a:solidFill>
                  <a:srgbClr val="000000"/>
                </a:solidFill>
                <a:latin typeface="Arial"/>
                <a:cs typeface="Arial"/>
              </a:rPr>
              <a:t/>
            </a:r>
            <a:br>
              <a:rPr lang="en-US" sz="1600" dirty="0" smtClean="0">
                <a:solidFill>
                  <a:srgbClr val="000000"/>
                </a:solidFill>
                <a:latin typeface="Arial"/>
                <a:cs typeface="Arial"/>
              </a:rPr>
            </a:br>
            <a:r>
              <a:rPr lang="en-US" sz="1600" dirty="0" smtClean="0">
                <a:solidFill>
                  <a:srgbClr val="000000"/>
                </a:solidFill>
                <a:latin typeface="Arial"/>
                <a:cs typeface="Arial"/>
              </a:rPr>
              <a:t/>
            </a:r>
            <a:br>
              <a:rPr lang="en-US" sz="1600" dirty="0" smtClean="0">
                <a:solidFill>
                  <a:srgbClr val="000000"/>
                </a:solidFill>
                <a:latin typeface="Arial"/>
                <a:cs typeface="Arial"/>
              </a:rPr>
            </a:br>
            <a:endParaRPr lang="en-US" sz="1600" dirty="0">
              <a:solidFill>
                <a:srgbClr val="000000"/>
              </a:solidFill>
              <a:latin typeface="Arial"/>
              <a:cs typeface="Arial"/>
            </a:endParaRPr>
          </a:p>
        </p:txBody>
      </p:sp>
      <p:sp>
        <p:nvSpPr>
          <p:cNvPr id="57" name="Rectangle 7"/>
          <p:cNvSpPr>
            <a:spLocks noChangeArrowheads="1"/>
          </p:cNvSpPr>
          <p:nvPr/>
        </p:nvSpPr>
        <p:spPr bwMode="ltGray">
          <a:xfrm>
            <a:off x="1542628" y="3810000"/>
            <a:ext cx="3638972" cy="457197"/>
          </a:xfrm>
          <a:prstGeom prst="rect">
            <a:avLst/>
          </a:prstGeom>
          <a:solidFill>
            <a:schemeClr val="accent1">
              <a:lumMod val="20000"/>
              <a:lumOff val="80000"/>
            </a:schemeClr>
          </a:solidFill>
          <a:ln w="12700" cap="flat" cmpd="sng" algn="ctr">
            <a:solidFill>
              <a:srgbClr val="000000"/>
            </a:solidFill>
            <a:prstDash val="solid"/>
            <a:miter lim="800000"/>
            <a:headEnd type="none" w="med" len="med"/>
            <a:tailEnd type="none" w="med" len="med"/>
          </a:ln>
          <a:effectLst/>
        </p:spPr>
        <p:txBody>
          <a:bodyPr wrap="none" lIns="91430" tIns="45714" rIns="91430" bIns="45714" anchor="ctr">
            <a:prstTxWarp prst="textNoShape">
              <a:avLst/>
            </a:prstTxWarp>
          </a:bodyPr>
          <a:lstStyle/>
          <a:p>
            <a:pPr>
              <a:lnSpc>
                <a:spcPts val="2000"/>
              </a:lnSpc>
            </a:pPr>
            <a:r>
              <a:rPr lang="en-US" sz="1800" dirty="0" smtClean="0">
                <a:solidFill>
                  <a:srgbClr val="000000"/>
                </a:solidFill>
                <a:latin typeface="Arial"/>
                <a:cs typeface="Arial"/>
              </a:rPr>
              <a:t>Placebo</a:t>
            </a:r>
            <a:endParaRPr lang="en-US" sz="1800" dirty="0">
              <a:solidFill>
                <a:srgbClr val="000000"/>
              </a:solidFill>
              <a:latin typeface="Arial"/>
              <a:cs typeface="Arial"/>
            </a:endParaRPr>
          </a:p>
        </p:txBody>
      </p:sp>
      <p:sp>
        <p:nvSpPr>
          <p:cNvPr id="61" name="Rectangle 7"/>
          <p:cNvSpPr>
            <a:spLocks noChangeArrowheads="1"/>
          </p:cNvSpPr>
          <p:nvPr/>
        </p:nvSpPr>
        <p:spPr bwMode="ltGray">
          <a:xfrm>
            <a:off x="1542628" y="4261104"/>
            <a:ext cx="7314860" cy="457197"/>
          </a:xfrm>
          <a:prstGeom prst="rect">
            <a:avLst/>
          </a:prstGeom>
          <a:solidFill>
            <a:schemeClr val="accent1">
              <a:lumMod val="40000"/>
              <a:lumOff val="60000"/>
            </a:schemeClr>
          </a:solidFill>
          <a:ln w="12700" cap="flat" cmpd="sng" algn="ctr">
            <a:solidFill>
              <a:srgbClr val="000000"/>
            </a:solidFill>
            <a:prstDash val="solid"/>
            <a:miter lim="800000"/>
            <a:headEnd type="none" w="med" len="med"/>
            <a:tailEnd type="none" w="med" len="med"/>
          </a:ln>
          <a:effectLst/>
        </p:spPr>
        <p:txBody>
          <a:bodyPr wrap="none" lIns="91430" tIns="45714" rIns="91430" bIns="45714" anchor="ctr">
            <a:prstTxWarp prst="textNoShape">
              <a:avLst/>
            </a:prstTxWarp>
          </a:bodyPr>
          <a:lstStyle/>
          <a:p>
            <a:r>
              <a:rPr lang="en-US" sz="1800" dirty="0">
                <a:solidFill>
                  <a:srgbClr val="000000"/>
                </a:solidFill>
                <a:latin typeface="Arial"/>
                <a:cs typeface="Arial"/>
              </a:rPr>
              <a:t>PEG + RBV</a:t>
            </a:r>
          </a:p>
        </p:txBody>
      </p:sp>
      <p:sp>
        <p:nvSpPr>
          <p:cNvPr id="65" name="Rectangle 64"/>
          <p:cNvSpPr/>
          <p:nvPr/>
        </p:nvSpPr>
        <p:spPr bwMode="ltGray">
          <a:xfrm>
            <a:off x="228600" y="3805767"/>
            <a:ext cx="1321644" cy="914400"/>
          </a:xfrm>
          <a:prstGeom prst="rect">
            <a:avLst/>
          </a:prstGeom>
          <a:solidFill>
            <a:schemeClr val="tx1">
              <a:alpha val="80000"/>
            </a:schemeClr>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lnSpc>
                <a:spcPts val="2000"/>
              </a:lnSpc>
            </a:pPr>
            <a:r>
              <a:rPr lang="en-US" sz="1600" dirty="0" smtClean="0">
                <a:latin typeface="Arial"/>
                <a:cs typeface="Arial"/>
              </a:rPr>
              <a:t>Placebo</a:t>
            </a:r>
          </a:p>
          <a:p>
            <a:pPr algn="ctr">
              <a:lnSpc>
                <a:spcPts val="2000"/>
              </a:lnSpc>
            </a:pPr>
            <a:r>
              <a:rPr lang="en-US" sz="1600" dirty="0" smtClean="0">
                <a:latin typeface="Arial"/>
                <a:cs typeface="Arial"/>
              </a:rPr>
              <a:t>Arm</a:t>
            </a:r>
          </a:p>
          <a:p>
            <a:pPr algn="ctr">
              <a:lnSpc>
                <a:spcPts val="2000"/>
              </a:lnSpc>
            </a:pPr>
            <a:r>
              <a:rPr lang="en-US" sz="1400" dirty="0" smtClean="0">
                <a:cs typeface="Arial"/>
              </a:rPr>
              <a:t>(n=42)</a:t>
            </a:r>
            <a:endParaRPr lang="en-US" sz="1400" dirty="0">
              <a:cs typeface="Arial"/>
            </a:endParaRPr>
          </a:p>
        </p:txBody>
      </p:sp>
      <p:sp>
        <p:nvSpPr>
          <p:cNvPr id="67" name="Rectangle 7"/>
          <p:cNvSpPr>
            <a:spLocks noChangeArrowheads="1"/>
          </p:cNvSpPr>
          <p:nvPr/>
        </p:nvSpPr>
        <p:spPr bwMode="invGray">
          <a:xfrm>
            <a:off x="228601" y="3810000"/>
            <a:ext cx="8628048" cy="908301"/>
          </a:xfrm>
          <a:prstGeom prst="rect">
            <a:avLst/>
          </a:prstGeom>
          <a:noFill/>
          <a:ln w="38100" cap="flat" cmpd="sng" algn="ctr">
            <a:solidFill>
              <a:srgbClr val="000000"/>
            </a:solidFill>
            <a:prstDash val="solid"/>
            <a:miter lim="800000"/>
            <a:headEnd type="none" w="med" len="med"/>
            <a:tailEnd type="none" w="med" len="med"/>
          </a:ln>
          <a:effectLst/>
        </p:spPr>
        <p:txBody>
          <a:bodyPr wrap="none" lIns="91430" tIns="45714" rIns="91430" bIns="45714" anchor="t">
            <a:prstTxWarp prst="textNoShape">
              <a:avLst/>
            </a:prstTxWarp>
          </a:bodyPr>
          <a:lstStyle/>
          <a:p>
            <a:r>
              <a:rPr lang="en-US" sz="1600" dirty="0" smtClean="0">
                <a:solidFill>
                  <a:srgbClr val="000000"/>
                </a:solidFill>
                <a:latin typeface="Arial"/>
                <a:cs typeface="Arial"/>
              </a:rPr>
              <a:t/>
            </a:r>
            <a:br>
              <a:rPr lang="en-US" sz="1600" dirty="0" smtClean="0">
                <a:solidFill>
                  <a:srgbClr val="000000"/>
                </a:solidFill>
                <a:latin typeface="Arial"/>
                <a:cs typeface="Arial"/>
              </a:rPr>
            </a:br>
            <a:r>
              <a:rPr lang="en-US" sz="1600" dirty="0" smtClean="0">
                <a:solidFill>
                  <a:srgbClr val="000000"/>
                </a:solidFill>
                <a:latin typeface="Arial"/>
                <a:cs typeface="Arial"/>
              </a:rPr>
              <a:t/>
            </a:r>
            <a:br>
              <a:rPr lang="en-US" sz="1600" dirty="0" smtClean="0">
                <a:solidFill>
                  <a:srgbClr val="000000"/>
                </a:solidFill>
                <a:latin typeface="Arial"/>
                <a:cs typeface="Arial"/>
              </a:rPr>
            </a:br>
            <a:endParaRPr lang="en-US" sz="1600" dirty="0">
              <a:solidFill>
                <a:srgbClr val="000000"/>
              </a:solidFill>
              <a:latin typeface="Arial"/>
              <a:cs typeface="Arial"/>
            </a:endParaRPr>
          </a:p>
        </p:txBody>
      </p:sp>
      <p:sp>
        <p:nvSpPr>
          <p:cNvPr id="25" name="Rectangle 25"/>
          <p:cNvSpPr>
            <a:spLocks noChangeArrowheads="1"/>
          </p:cNvSpPr>
          <p:nvPr/>
        </p:nvSpPr>
        <p:spPr bwMode="auto">
          <a:xfrm>
            <a:off x="0" y="5334000"/>
            <a:ext cx="9153144" cy="685786"/>
          </a:xfrm>
          <a:prstGeom prst="rect">
            <a:avLst/>
          </a:prstGeom>
          <a:solidFill>
            <a:schemeClr val="bg1">
              <a:lumMod val="95000"/>
            </a:schemeClr>
          </a:solidFill>
          <a:ln w="12700">
            <a:noFill/>
            <a:miter lim="800000"/>
            <a:headEnd/>
            <a:tailEnd/>
          </a:ln>
        </p:spPr>
        <p:txBody>
          <a:bodyPr lIns="365760" tIns="45431" rIns="92486" bIns="45431" anchor="ctr">
            <a:prstTxWarp prst="textNoShape">
              <a:avLst/>
            </a:prstTxWarp>
          </a:bodyPr>
          <a:lstStyle/>
          <a:p>
            <a:pPr defTabSz="935038">
              <a:spcBef>
                <a:spcPct val="50000"/>
              </a:spcBef>
            </a:pPr>
            <a:r>
              <a:rPr lang="en-US" sz="1400" dirty="0" smtClean="0">
                <a:solidFill>
                  <a:srgbClr val="000000"/>
                </a:solidFill>
                <a:latin typeface="Arial" pitchFamily="22" charset="0"/>
              </a:rPr>
              <a:t>eRVR = HCV RNA &lt; 25 IU/mL at weeks 4 and 12</a:t>
            </a:r>
            <a:r>
              <a:rPr lang="en-US" sz="1400" dirty="0">
                <a:solidFill>
                  <a:srgbClr val="000000"/>
                </a:solidFill>
                <a:latin typeface="Arial" pitchFamily="22" charset="0"/>
              </a:rPr>
              <a:t/>
            </a:r>
            <a:br>
              <a:rPr lang="en-US" sz="1400" dirty="0">
                <a:solidFill>
                  <a:srgbClr val="000000"/>
                </a:solidFill>
                <a:latin typeface="Arial" pitchFamily="22" charset="0"/>
              </a:rPr>
            </a:br>
            <a:r>
              <a:rPr lang="en-US" sz="1400" dirty="0">
                <a:solidFill>
                  <a:srgbClr val="000000"/>
                </a:solidFill>
                <a:latin typeface="Arial" pitchFamily="22" charset="0"/>
              </a:rPr>
              <a:t>PEG = </a:t>
            </a:r>
            <a:r>
              <a:rPr lang="en-US" sz="1400" dirty="0" smtClean="0">
                <a:solidFill>
                  <a:srgbClr val="000000"/>
                </a:solidFill>
                <a:latin typeface="Arial" pitchFamily="22" charset="0"/>
              </a:rPr>
              <a:t>peginterferon; RBV = ribavirin </a:t>
            </a:r>
            <a:endParaRPr lang="en-US" sz="1400" dirty="0">
              <a:solidFill>
                <a:srgbClr val="000000"/>
              </a:solidFill>
              <a:latin typeface="Arial" pitchFamily="22" charset="0"/>
            </a:endParaRPr>
          </a:p>
        </p:txBody>
      </p:sp>
      <p:sp>
        <p:nvSpPr>
          <p:cNvPr id="22" name="Rectangle 21"/>
          <p:cNvSpPr/>
          <p:nvPr/>
        </p:nvSpPr>
        <p:spPr>
          <a:xfrm>
            <a:off x="-6113" y="1533180"/>
            <a:ext cx="9162291" cy="41071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600" dirty="0">
              <a:solidFill>
                <a:srgbClr val="000000"/>
              </a:solidFill>
              <a:latin typeface="Arial"/>
              <a:cs typeface="Arial"/>
            </a:endParaRPr>
          </a:p>
        </p:txBody>
      </p:sp>
      <p:sp>
        <p:nvSpPr>
          <p:cNvPr id="23" name="Rectangle 22"/>
          <p:cNvSpPr/>
          <p:nvPr/>
        </p:nvSpPr>
        <p:spPr>
          <a:xfrm>
            <a:off x="381000" y="1515522"/>
            <a:ext cx="838200" cy="39929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rPr>
              <a:t>Week</a:t>
            </a:r>
            <a:endParaRPr lang="en-US" sz="1400" dirty="0">
              <a:solidFill>
                <a:srgbClr val="000000"/>
              </a:solidFill>
            </a:endParaRPr>
          </a:p>
        </p:txBody>
      </p:sp>
      <p:sp>
        <p:nvSpPr>
          <p:cNvPr id="26" name="Rectangle 25"/>
          <p:cNvSpPr/>
          <p:nvPr/>
        </p:nvSpPr>
        <p:spPr>
          <a:xfrm>
            <a:off x="1317367" y="1447800"/>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0</a:t>
            </a:r>
            <a:endParaRPr lang="en-US" sz="1400" dirty="0">
              <a:solidFill>
                <a:srgbClr val="000000"/>
              </a:solidFill>
              <a:latin typeface="Arial"/>
              <a:cs typeface="Arial"/>
            </a:endParaRPr>
          </a:p>
        </p:txBody>
      </p:sp>
      <p:cxnSp>
        <p:nvCxnSpPr>
          <p:cNvPr id="27" name="Straight Connector 26"/>
          <p:cNvCxnSpPr/>
          <p:nvPr/>
        </p:nvCxnSpPr>
        <p:spPr>
          <a:xfrm flipV="1">
            <a:off x="-6113" y="1935496"/>
            <a:ext cx="9162291" cy="11472"/>
          </a:xfrm>
          <a:prstGeom prst="line">
            <a:avLst/>
          </a:prstGeom>
          <a:ln w="952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1588628" y="1856252"/>
            <a:ext cx="0" cy="87630"/>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8815912" y="1856252"/>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8522208" y="1447800"/>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48</a:t>
            </a:r>
            <a:endParaRPr lang="en-US" sz="1400" dirty="0">
              <a:solidFill>
                <a:srgbClr val="000000"/>
              </a:solidFill>
              <a:latin typeface="Arial"/>
              <a:cs typeface="Arial"/>
            </a:endParaRPr>
          </a:p>
        </p:txBody>
      </p:sp>
      <p:sp>
        <p:nvSpPr>
          <p:cNvPr id="35" name="Rectangle 34"/>
          <p:cNvSpPr/>
          <p:nvPr/>
        </p:nvSpPr>
        <p:spPr>
          <a:xfrm>
            <a:off x="4941241" y="1447800"/>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24</a:t>
            </a:r>
            <a:endParaRPr lang="en-US" sz="1400" dirty="0">
              <a:solidFill>
                <a:srgbClr val="000000"/>
              </a:solidFill>
              <a:latin typeface="Arial"/>
              <a:cs typeface="Arial"/>
            </a:endParaRPr>
          </a:p>
        </p:txBody>
      </p:sp>
      <p:cxnSp>
        <p:nvCxnSpPr>
          <p:cNvPr id="37" name="Straight Connector 36"/>
          <p:cNvCxnSpPr/>
          <p:nvPr/>
        </p:nvCxnSpPr>
        <p:spPr>
          <a:xfrm flipV="1">
            <a:off x="5223263" y="1856252"/>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6157528"/>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r>
              <a:rPr lang="en-US" dirty="0"/>
              <a:t>Source: Hézode C, et. al. </a:t>
            </a:r>
            <a:r>
              <a:rPr lang="hr-HR" dirty="0" smtClean="0"/>
              <a:t>Antivir </a:t>
            </a:r>
            <a:r>
              <a:rPr lang="hr-HR" dirty="0"/>
              <a:t>Ther. 2015;21:195-205.</a:t>
            </a:r>
            <a:endParaRPr lang="en-US" dirty="0"/>
          </a:p>
        </p:txBody>
      </p:sp>
      <p:sp>
        <p:nvSpPr>
          <p:cNvPr id="2" name="Title 1"/>
          <p:cNvSpPr>
            <a:spLocks noGrp="1"/>
          </p:cNvSpPr>
          <p:nvPr>
            <p:ph type="title"/>
          </p:nvPr>
        </p:nvSpPr>
        <p:spPr/>
        <p:txBody>
          <a:bodyPr>
            <a:noAutofit/>
          </a:bodyPr>
          <a:lstStyle/>
          <a:p>
            <a:r>
              <a:rPr lang="en-US" sz="2400" dirty="0">
                <a:solidFill>
                  <a:schemeClr val="accent5">
                    <a:lumMod val="20000"/>
                    <a:lumOff val="80000"/>
                  </a:schemeClr>
                </a:solidFill>
                <a:ea typeface="ＭＳ Ｐゴシック" pitchFamily="22" charset="-128"/>
                <a:cs typeface="ＭＳ Ｐゴシック" pitchFamily="22" charset="-128"/>
              </a:rPr>
              <a:t>Daclatasvir + Peginterferon/RBV for HCV GT 4</a:t>
            </a:r>
            <a:br>
              <a:rPr lang="en-US" sz="2400" dirty="0">
                <a:solidFill>
                  <a:schemeClr val="accent5">
                    <a:lumMod val="20000"/>
                    <a:lumOff val="80000"/>
                  </a:schemeClr>
                </a:solidFill>
                <a:ea typeface="ＭＳ Ｐゴシック" pitchFamily="22" charset="-128"/>
                <a:cs typeface="ＭＳ Ｐゴシック" pitchFamily="22" charset="-128"/>
              </a:rPr>
            </a:br>
            <a:r>
              <a:rPr lang="en-US" sz="2400" dirty="0">
                <a:ea typeface="ＭＳ Ｐゴシック" pitchFamily="22" charset="-128"/>
                <a:cs typeface="ＭＳ Ｐゴシック" pitchFamily="22" charset="-128"/>
              </a:rPr>
              <a:t>COMMAND-4</a:t>
            </a:r>
            <a:r>
              <a:rPr lang="en-US" sz="2400" dirty="0" smtClean="0"/>
              <a:t> Trial: Patient Characteristics</a:t>
            </a:r>
            <a:endParaRPr lang="en-US" sz="2400" dirty="0"/>
          </a:p>
        </p:txBody>
      </p:sp>
      <p:graphicFrame>
        <p:nvGraphicFramePr>
          <p:cNvPr id="6" name="Content Placeholder 6"/>
          <p:cNvGraphicFramePr>
            <a:graphicFrameLocks/>
          </p:cNvGraphicFramePr>
          <p:nvPr>
            <p:extLst>
              <p:ext uri="{D42A27DB-BD31-4B8C-83A1-F6EECF244321}">
                <p14:modId xmlns:p14="http://schemas.microsoft.com/office/powerpoint/2010/main" val="1367408692"/>
              </p:ext>
            </p:extLst>
          </p:nvPr>
        </p:nvGraphicFramePr>
        <p:xfrm>
          <a:off x="314325" y="1493520"/>
          <a:ext cx="8515351" cy="4450080"/>
        </p:xfrm>
        <a:graphic>
          <a:graphicData uri="http://schemas.openxmlformats.org/drawingml/2006/table">
            <a:tbl>
              <a:tblPr firstRow="1" bandRow="1">
                <a:tableStyleId>{5C22544A-7EE6-4342-B048-85BDC9FD1C3A}</a:tableStyleId>
              </a:tblPr>
              <a:tblGrid>
                <a:gridCol w="2733675"/>
                <a:gridCol w="2890838"/>
                <a:gridCol w="2890838"/>
              </a:tblGrid>
              <a:tr h="609600">
                <a:tc>
                  <a:txBody>
                    <a:bodyPr/>
                    <a:lstStyle/>
                    <a:p>
                      <a:r>
                        <a:rPr lang="en-US" sz="1500" dirty="0" smtClean="0"/>
                        <a:t>Characteristic</a:t>
                      </a:r>
                      <a:endParaRPr lang="en-US" sz="1500" dirty="0"/>
                    </a:p>
                  </a:txBody>
                  <a:tcPr>
                    <a:solidFill>
                      <a:schemeClr val="tx1">
                        <a:lumMod val="75000"/>
                        <a:lumOff val="25000"/>
                      </a:schemeClr>
                    </a:solidFill>
                  </a:tcPr>
                </a:tc>
                <a:tc>
                  <a:txBody>
                    <a:bodyPr/>
                    <a:lstStyle/>
                    <a:p>
                      <a:pPr algn="ctr"/>
                      <a:r>
                        <a:rPr lang="en-US" sz="1500" dirty="0" smtClean="0"/>
                        <a:t>DCV + Peg/RBV</a:t>
                      </a:r>
                      <a:endParaRPr lang="en-US" sz="1500" baseline="0" dirty="0" smtClean="0"/>
                    </a:p>
                    <a:p>
                      <a:pPr algn="ctr"/>
                      <a:r>
                        <a:rPr lang="en-US" sz="1500" b="0" dirty="0" smtClean="0"/>
                        <a:t>(n=82)</a:t>
                      </a:r>
                      <a:endParaRPr lang="en-US" sz="1500" dirty="0"/>
                    </a:p>
                  </a:txBody>
                  <a:tcPr>
                    <a:solidFill>
                      <a:srgbClr val="586F1D"/>
                    </a:solidFill>
                  </a:tcPr>
                </a:tc>
                <a:tc>
                  <a:txBody>
                    <a:bodyPr/>
                    <a:lstStyle/>
                    <a:p>
                      <a:pPr algn="ctr"/>
                      <a:r>
                        <a:rPr lang="en-US" sz="1500" baseline="0" dirty="0" smtClean="0"/>
                        <a:t>Placebo + Peg/RBV</a:t>
                      </a:r>
                    </a:p>
                    <a:p>
                      <a:pPr algn="ctr"/>
                      <a:r>
                        <a:rPr lang="en-US" sz="1500" b="0" dirty="0" smtClean="0"/>
                        <a:t>(n=42)</a:t>
                      </a:r>
                      <a:endParaRPr lang="en-US" sz="1500" dirty="0"/>
                    </a:p>
                  </a:txBody>
                  <a:tcPr>
                    <a:solidFill>
                      <a:srgbClr val="064A6B"/>
                    </a:solidFill>
                  </a:tcPr>
                </a:tc>
              </a:tr>
              <a:tr h="370840">
                <a:tc>
                  <a:txBody>
                    <a:bodyPr/>
                    <a:lstStyle/>
                    <a:p>
                      <a:r>
                        <a:rPr lang="en-US" sz="1500" dirty="0" smtClean="0"/>
                        <a:t>Male</a:t>
                      </a:r>
                      <a:endParaRPr lang="en-US" sz="1500" dirty="0"/>
                    </a:p>
                  </a:txBody>
                  <a:tcPr anchor="ctr"/>
                </a:tc>
                <a:tc>
                  <a:txBody>
                    <a:bodyPr/>
                    <a:lstStyle/>
                    <a:p>
                      <a:pPr algn="ctr">
                        <a:lnSpc>
                          <a:spcPts val="2400"/>
                        </a:lnSpc>
                      </a:pPr>
                      <a:r>
                        <a:rPr lang="en-US" sz="1500" dirty="0" smtClean="0"/>
                        <a:t>61 (74%)</a:t>
                      </a:r>
                      <a:endParaRPr lang="en-US" sz="1500" dirty="0"/>
                    </a:p>
                  </a:txBody>
                  <a:tcPr anchor="ctr"/>
                </a:tc>
                <a:tc>
                  <a:txBody>
                    <a:bodyPr/>
                    <a:lstStyle/>
                    <a:p>
                      <a:pPr algn="ctr">
                        <a:lnSpc>
                          <a:spcPts val="2400"/>
                        </a:lnSpc>
                      </a:pPr>
                      <a:r>
                        <a:rPr lang="en-US" sz="1500" dirty="0" smtClean="0"/>
                        <a:t>29 (69%)</a:t>
                      </a:r>
                      <a:endParaRPr lang="en-US" sz="1500" dirty="0"/>
                    </a:p>
                  </a:txBody>
                  <a:tcPr anchor="ctr"/>
                </a:tc>
              </a:tr>
              <a:tr h="370840">
                <a:tc>
                  <a:txBody>
                    <a:bodyPr/>
                    <a:lstStyle/>
                    <a:p>
                      <a:r>
                        <a:rPr lang="en-US" sz="1500" dirty="0" smtClean="0"/>
                        <a:t>Median age, years</a:t>
                      </a:r>
                      <a:endParaRPr lang="en-US" sz="1500" dirty="0"/>
                    </a:p>
                  </a:txBody>
                  <a:tcPr anchor="ctr"/>
                </a:tc>
                <a:tc>
                  <a:txBody>
                    <a:bodyPr/>
                    <a:lstStyle/>
                    <a:p>
                      <a:pPr algn="ctr">
                        <a:lnSpc>
                          <a:spcPts val="2400"/>
                        </a:lnSpc>
                      </a:pPr>
                      <a:r>
                        <a:rPr lang="en-US" sz="1500" dirty="0" smtClean="0"/>
                        <a:t>49</a:t>
                      </a:r>
                      <a:r>
                        <a:rPr lang="en-US" sz="1500" baseline="0" dirty="0" smtClean="0"/>
                        <a:t> (20-71)</a:t>
                      </a:r>
                      <a:endParaRPr lang="en-US" sz="1500" dirty="0"/>
                    </a:p>
                  </a:txBody>
                  <a:tcPr anchor="ctr"/>
                </a:tc>
                <a:tc>
                  <a:txBody>
                    <a:bodyPr/>
                    <a:lstStyle/>
                    <a:p>
                      <a:pPr algn="ctr">
                        <a:lnSpc>
                          <a:spcPts val="2400"/>
                        </a:lnSpc>
                      </a:pPr>
                      <a:r>
                        <a:rPr lang="en-US" sz="1500" dirty="0" smtClean="0"/>
                        <a:t>50</a:t>
                      </a:r>
                      <a:r>
                        <a:rPr lang="en-US" sz="1500" baseline="0" dirty="0" smtClean="0"/>
                        <a:t> (32-61)</a:t>
                      </a:r>
                      <a:endParaRPr lang="en-US" sz="1500" dirty="0"/>
                    </a:p>
                  </a:txBody>
                  <a:tcPr anchor="ctr"/>
                </a:tc>
              </a:tr>
              <a:tr h="370840">
                <a:tc>
                  <a:txBody>
                    <a:bodyPr/>
                    <a:lstStyle/>
                    <a:p>
                      <a:r>
                        <a:rPr lang="en-US" sz="1500" dirty="0" smtClean="0"/>
                        <a:t>Race</a:t>
                      </a:r>
                    </a:p>
                    <a:p>
                      <a:pPr marL="228600" indent="0"/>
                      <a:r>
                        <a:rPr lang="en-US" sz="1500" dirty="0" smtClean="0"/>
                        <a:t>White</a:t>
                      </a:r>
                    </a:p>
                    <a:p>
                      <a:pPr marL="228600" indent="0"/>
                      <a:r>
                        <a:rPr lang="en-US" sz="1500" dirty="0" smtClean="0"/>
                        <a:t>Black</a:t>
                      </a:r>
                    </a:p>
                    <a:p>
                      <a:pPr marL="228600" indent="0"/>
                      <a:r>
                        <a:rPr lang="en-US" sz="1500" dirty="0" smtClean="0"/>
                        <a:t>Other</a:t>
                      </a:r>
                      <a:endParaRPr lang="en-US" sz="1500" dirty="0"/>
                    </a:p>
                  </a:txBody>
                  <a:tcPr anchor="ctr"/>
                </a:tc>
                <a:tc>
                  <a:txBody>
                    <a:bodyPr/>
                    <a:lstStyle/>
                    <a:p>
                      <a:pPr algn="ctr">
                        <a:lnSpc>
                          <a:spcPct val="100000"/>
                        </a:lnSpc>
                      </a:pPr>
                      <a:endParaRPr lang="en-US" sz="1500" dirty="0" smtClean="0"/>
                    </a:p>
                    <a:p>
                      <a:pPr algn="ctr">
                        <a:lnSpc>
                          <a:spcPct val="100000"/>
                        </a:lnSpc>
                      </a:pPr>
                      <a:r>
                        <a:rPr lang="en-US" sz="1500" dirty="0" smtClean="0"/>
                        <a:t>60 </a:t>
                      </a:r>
                      <a:r>
                        <a:rPr lang="en-US" sz="1500" baseline="0" dirty="0" smtClean="0"/>
                        <a:t>(73%</a:t>
                      </a:r>
                      <a:r>
                        <a:rPr lang="en-US" sz="1500" dirty="0" smtClean="0"/>
                        <a:t>)</a:t>
                      </a:r>
                    </a:p>
                    <a:p>
                      <a:pPr algn="ctr">
                        <a:lnSpc>
                          <a:spcPct val="100000"/>
                        </a:lnSpc>
                      </a:pPr>
                      <a:r>
                        <a:rPr lang="en-US" sz="1500" dirty="0" smtClean="0"/>
                        <a:t>18 (22%)</a:t>
                      </a:r>
                    </a:p>
                    <a:p>
                      <a:pPr algn="ctr">
                        <a:lnSpc>
                          <a:spcPct val="100000"/>
                        </a:lnSpc>
                      </a:pPr>
                      <a:r>
                        <a:rPr lang="en-US" sz="1500" dirty="0" smtClean="0"/>
                        <a:t>4 (5%)</a:t>
                      </a:r>
                      <a:endParaRPr lang="en-US" sz="1500" dirty="0"/>
                    </a:p>
                  </a:txBody>
                  <a:tcPr anchor="ctr"/>
                </a:tc>
                <a:tc>
                  <a:txBody>
                    <a:bodyPr/>
                    <a:lstStyle/>
                    <a:p>
                      <a:pPr algn="ctr">
                        <a:lnSpc>
                          <a:spcPct val="100000"/>
                        </a:lnSpc>
                      </a:pPr>
                      <a:endParaRPr lang="en-US" sz="1500" dirty="0" smtClean="0"/>
                    </a:p>
                    <a:p>
                      <a:pPr algn="ctr">
                        <a:lnSpc>
                          <a:spcPct val="100000"/>
                        </a:lnSpc>
                      </a:pPr>
                      <a:r>
                        <a:rPr lang="en-US" sz="1500" dirty="0" smtClean="0"/>
                        <a:t>36 (86%)</a:t>
                      </a:r>
                    </a:p>
                    <a:p>
                      <a:pPr algn="ctr">
                        <a:lnSpc>
                          <a:spcPct val="100000"/>
                        </a:lnSpc>
                      </a:pPr>
                      <a:r>
                        <a:rPr lang="en-US" sz="1500" dirty="0" smtClean="0"/>
                        <a:t>5 (12%)</a:t>
                      </a:r>
                    </a:p>
                    <a:p>
                      <a:pPr algn="ctr">
                        <a:lnSpc>
                          <a:spcPct val="100000"/>
                        </a:lnSpc>
                      </a:pPr>
                      <a:r>
                        <a:rPr lang="en-US" sz="1500" dirty="0" smtClean="0"/>
                        <a:t>1 (2%)</a:t>
                      </a:r>
                      <a:endParaRPr lang="en-US" sz="1500" dirty="0"/>
                    </a:p>
                  </a:txBody>
                  <a:tcPr anchor="ctr"/>
                </a:tc>
              </a:tr>
              <a:tr h="370840">
                <a:tc>
                  <a:txBody>
                    <a:bodyPr/>
                    <a:lstStyle/>
                    <a:p>
                      <a:r>
                        <a:rPr lang="en-US" sz="1500" dirty="0" smtClean="0"/>
                        <a:t>HCV genotype</a:t>
                      </a:r>
                    </a:p>
                    <a:p>
                      <a:r>
                        <a:rPr lang="en-US" sz="1500" baseline="0" dirty="0" smtClean="0"/>
                        <a:t>    4 unspecified</a:t>
                      </a:r>
                    </a:p>
                    <a:p>
                      <a:r>
                        <a:rPr lang="en-US" sz="1500" baseline="0" dirty="0" smtClean="0"/>
                        <a:t>    4a, 4c, or 4d</a:t>
                      </a:r>
                      <a:endParaRPr lang="en-US" sz="1500" dirty="0"/>
                    </a:p>
                  </a:txBody>
                  <a:tcPr anchor="ctr"/>
                </a:tc>
                <a:tc>
                  <a:txBody>
                    <a:bodyPr/>
                    <a:lstStyle/>
                    <a:p>
                      <a:pPr algn="ctr">
                        <a:lnSpc>
                          <a:spcPct val="100000"/>
                        </a:lnSpc>
                      </a:pPr>
                      <a:endParaRPr lang="en-US" sz="1500" dirty="0" smtClean="0"/>
                    </a:p>
                    <a:p>
                      <a:pPr algn="ctr">
                        <a:lnSpc>
                          <a:spcPct val="100000"/>
                        </a:lnSpc>
                      </a:pPr>
                      <a:r>
                        <a:rPr lang="en-US" sz="1500" dirty="0" smtClean="0"/>
                        <a:t>26 (32%)</a:t>
                      </a:r>
                    </a:p>
                    <a:p>
                      <a:pPr algn="ctr">
                        <a:lnSpc>
                          <a:spcPct val="100000"/>
                        </a:lnSpc>
                      </a:pPr>
                      <a:r>
                        <a:rPr lang="en-US" sz="1500" dirty="0" smtClean="0"/>
                        <a:t>46 (56%)</a:t>
                      </a:r>
                      <a:endParaRPr lang="en-US" sz="1500" dirty="0"/>
                    </a:p>
                  </a:txBody>
                  <a:tcPr anchor="ctr"/>
                </a:tc>
                <a:tc>
                  <a:txBody>
                    <a:bodyPr/>
                    <a:lstStyle/>
                    <a:p>
                      <a:pPr algn="ctr">
                        <a:lnSpc>
                          <a:spcPct val="100000"/>
                        </a:lnSpc>
                      </a:pPr>
                      <a:endParaRPr lang="en-US" sz="1500" dirty="0" smtClean="0"/>
                    </a:p>
                    <a:p>
                      <a:pPr algn="ctr">
                        <a:lnSpc>
                          <a:spcPct val="100000"/>
                        </a:lnSpc>
                      </a:pPr>
                      <a:r>
                        <a:rPr lang="en-US" sz="1500" dirty="0" smtClean="0"/>
                        <a:t>16</a:t>
                      </a:r>
                      <a:r>
                        <a:rPr lang="en-US" sz="1500" baseline="0" dirty="0" smtClean="0"/>
                        <a:t> (38%)</a:t>
                      </a:r>
                    </a:p>
                    <a:p>
                      <a:pPr algn="ctr">
                        <a:lnSpc>
                          <a:spcPct val="100000"/>
                        </a:lnSpc>
                      </a:pPr>
                      <a:r>
                        <a:rPr lang="en-US" sz="1500" baseline="0" dirty="0" smtClean="0"/>
                        <a:t>24 (57%)</a:t>
                      </a:r>
                      <a:endParaRPr lang="en-US" sz="1500" dirty="0"/>
                    </a:p>
                  </a:txBody>
                  <a:tcPr anchor="ctr"/>
                </a:tc>
              </a:tr>
              <a:tr h="370840">
                <a:tc>
                  <a:txBody>
                    <a:bodyPr/>
                    <a:lstStyle/>
                    <a:p>
                      <a:r>
                        <a:rPr lang="en-US" sz="1500" dirty="0" smtClean="0"/>
                        <a:t>HCV RNA ≥800,000</a:t>
                      </a:r>
                      <a:r>
                        <a:rPr lang="en-US" sz="1500" baseline="0" dirty="0" smtClean="0"/>
                        <a:t> IU/ml</a:t>
                      </a:r>
                      <a:endParaRPr lang="en-US" sz="1500" dirty="0"/>
                    </a:p>
                  </a:txBody>
                  <a:tcPr anchor="ctr"/>
                </a:tc>
                <a:tc>
                  <a:txBody>
                    <a:bodyPr/>
                    <a:lstStyle/>
                    <a:p>
                      <a:pPr algn="ctr">
                        <a:lnSpc>
                          <a:spcPts val="2400"/>
                        </a:lnSpc>
                      </a:pPr>
                      <a:r>
                        <a:rPr lang="en-US" sz="1500" dirty="0" smtClean="0"/>
                        <a:t>39 (48%)</a:t>
                      </a:r>
                      <a:endParaRPr lang="en-US" sz="1500" dirty="0"/>
                    </a:p>
                  </a:txBody>
                  <a:tcPr anchor="ctr"/>
                </a:tc>
                <a:tc>
                  <a:txBody>
                    <a:bodyPr/>
                    <a:lstStyle/>
                    <a:p>
                      <a:pPr algn="ctr">
                        <a:lnSpc>
                          <a:spcPts val="2400"/>
                        </a:lnSpc>
                      </a:pPr>
                      <a:r>
                        <a:rPr lang="en-US" sz="1500" dirty="0" smtClean="0"/>
                        <a:t>16 (38%)</a:t>
                      </a:r>
                      <a:endParaRPr lang="en-US" sz="1500" dirty="0"/>
                    </a:p>
                  </a:txBody>
                  <a:tcPr anchor="ctr"/>
                </a:tc>
              </a:tr>
              <a:tr h="370840">
                <a:tc>
                  <a:txBody>
                    <a:bodyPr/>
                    <a:lstStyle/>
                    <a:p>
                      <a:r>
                        <a:rPr lang="en-US" sz="1500" dirty="0" smtClean="0"/>
                        <a:t>Cirrhosis</a:t>
                      </a:r>
                      <a:endParaRPr lang="en-US" sz="1500" dirty="0"/>
                    </a:p>
                  </a:txBody>
                  <a:tcPr anchor="ctr"/>
                </a:tc>
                <a:tc>
                  <a:txBody>
                    <a:bodyPr/>
                    <a:lstStyle/>
                    <a:p>
                      <a:pPr marL="0" indent="0" algn="ctr">
                        <a:lnSpc>
                          <a:spcPts val="2400"/>
                        </a:lnSpc>
                      </a:pPr>
                      <a:r>
                        <a:rPr lang="en-US" sz="1500" dirty="0" smtClean="0"/>
                        <a:t>9 (11%)</a:t>
                      </a:r>
                      <a:endParaRPr lang="en-US" sz="1500" dirty="0"/>
                    </a:p>
                  </a:txBody>
                  <a:tcPr anchor="ctr"/>
                </a:tc>
                <a:tc>
                  <a:txBody>
                    <a:bodyPr/>
                    <a:lstStyle/>
                    <a:p>
                      <a:pPr algn="ctr">
                        <a:lnSpc>
                          <a:spcPts val="2400"/>
                        </a:lnSpc>
                      </a:pPr>
                      <a:r>
                        <a:rPr lang="en-US" sz="1500" dirty="0" smtClean="0"/>
                        <a:t>4 (9.5%)</a:t>
                      </a:r>
                      <a:endParaRPr lang="en-US" sz="1500" dirty="0"/>
                    </a:p>
                  </a:txBody>
                  <a:tcPr anchor="ctr"/>
                </a:tc>
              </a:tr>
              <a:tr h="472440">
                <a:tc>
                  <a:txBody>
                    <a:bodyPr/>
                    <a:lstStyle/>
                    <a:p>
                      <a:r>
                        <a:rPr lang="en-US" sz="1500" i="1" dirty="0" smtClean="0"/>
                        <a:t>IL28B</a:t>
                      </a:r>
                      <a:r>
                        <a:rPr lang="en-US" sz="1500" i="0" baseline="0" dirty="0" smtClean="0"/>
                        <a:t> non-CC genotype</a:t>
                      </a:r>
                      <a:endParaRPr lang="en-US" sz="1500" i="1" dirty="0"/>
                    </a:p>
                  </a:txBody>
                  <a:tcPr anchor="ctr"/>
                </a:tc>
                <a:tc>
                  <a:txBody>
                    <a:bodyPr/>
                    <a:lstStyle/>
                    <a:p>
                      <a:pPr marL="0" indent="0" algn="ctr">
                        <a:lnSpc>
                          <a:spcPts val="2400"/>
                        </a:lnSpc>
                      </a:pPr>
                      <a:r>
                        <a:rPr lang="en-US" sz="1500" dirty="0" smtClean="0"/>
                        <a:t>60 (73%)</a:t>
                      </a:r>
                      <a:endParaRPr lang="en-US" sz="1500" dirty="0"/>
                    </a:p>
                  </a:txBody>
                  <a:tcPr anchor="ctr"/>
                </a:tc>
                <a:tc>
                  <a:txBody>
                    <a:bodyPr/>
                    <a:lstStyle/>
                    <a:p>
                      <a:pPr algn="ctr">
                        <a:lnSpc>
                          <a:spcPts val="2400"/>
                        </a:lnSpc>
                      </a:pPr>
                      <a:r>
                        <a:rPr lang="en-US" sz="1500" dirty="0" smtClean="0"/>
                        <a:t>33 (79%)</a:t>
                      </a:r>
                      <a:endParaRPr lang="en-US" sz="1500" dirty="0"/>
                    </a:p>
                  </a:txBody>
                  <a:tcPr anchor="ctr"/>
                </a:tc>
              </a:tr>
            </a:tbl>
          </a:graphicData>
        </a:graphic>
      </p:graphicFrame>
    </p:spTree>
    <p:extLst>
      <p:ext uri="{BB962C8B-B14F-4D97-AF65-F5344CB8AC3E}">
        <p14:creationId xmlns:p14="http://schemas.microsoft.com/office/powerpoint/2010/main" val="227170357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chemeClr val="accent5">
                    <a:lumMod val="20000"/>
                    <a:lumOff val="80000"/>
                  </a:schemeClr>
                </a:solidFill>
                <a:ea typeface="ＭＳ Ｐゴシック" pitchFamily="22" charset="-128"/>
                <a:cs typeface="ＭＳ Ｐゴシック" pitchFamily="22" charset="-128"/>
              </a:rPr>
              <a:t>Daclatasvir + Peginterferon/RBV for HCV GT 4</a:t>
            </a:r>
            <a:br>
              <a:rPr lang="en-US" sz="2400" dirty="0">
                <a:solidFill>
                  <a:schemeClr val="accent5">
                    <a:lumMod val="20000"/>
                    <a:lumOff val="80000"/>
                  </a:schemeClr>
                </a:solidFill>
                <a:ea typeface="ＭＳ Ｐゴシック" pitchFamily="22" charset="-128"/>
                <a:cs typeface="ＭＳ Ｐゴシック" pitchFamily="22" charset="-128"/>
              </a:rPr>
            </a:br>
            <a:r>
              <a:rPr lang="en-US" sz="2400" dirty="0">
                <a:ea typeface="ＭＳ Ｐゴシック" pitchFamily="22" charset="-128"/>
                <a:cs typeface="ＭＳ Ｐゴシック" pitchFamily="22" charset="-128"/>
              </a:rPr>
              <a:t>COMMAND-4</a:t>
            </a:r>
            <a:r>
              <a:rPr lang="en-US" sz="2400" dirty="0" smtClean="0"/>
              <a:t> </a:t>
            </a:r>
            <a:r>
              <a:rPr lang="en-US" sz="2400" dirty="0"/>
              <a:t>Trial: Results</a:t>
            </a:r>
          </a:p>
        </p:txBody>
      </p:sp>
      <p:sp>
        <p:nvSpPr>
          <p:cNvPr id="9" name="Text Placeholder 8"/>
          <p:cNvSpPr>
            <a:spLocks noGrp="1"/>
          </p:cNvSpPr>
          <p:nvPr>
            <p:ph type="body" idx="10"/>
          </p:nvPr>
        </p:nvSpPr>
        <p:spPr/>
        <p:txBody>
          <a:bodyPr/>
          <a:lstStyle/>
          <a:p>
            <a:r>
              <a:rPr lang="en-US" dirty="0" smtClean="0">
                <a:solidFill>
                  <a:schemeClr val="bg1"/>
                </a:solidFill>
                <a:latin typeface="Arial" pitchFamily="-110" charset="0"/>
                <a:ea typeface="ＭＳ Ｐゴシック" pitchFamily="-110" charset="-128"/>
                <a:cs typeface="ＭＳ Ｐゴシック" pitchFamily="-110" charset="-128"/>
              </a:rPr>
              <a:t>COMMAND-4: SVR12 by Analysis</a:t>
            </a:r>
            <a:endParaRPr lang="en-US" dirty="0">
              <a:solidFill>
                <a:schemeClr val="bg1"/>
              </a:solidFill>
              <a:latin typeface="Arial" pitchFamily="-110" charset="0"/>
              <a:ea typeface="ＭＳ Ｐゴシック" pitchFamily="-110" charset="-128"/>
              <a:cs typeface="ＭＳ Ｐゴシック" pitchFamily="-110" charset="-128"/>
            </a:endParaRPr>
          </a:p>
        </p:txBody>
      </p:sp>
      <p:sp>
        <p:nvSpPr>
          <p:cNvPr id="7" name="Content Placeholder 6"/>
          <p:cNvSpPr>
            <a:spLocks noGrp="1"/>
          </p:cNvSpPr>
          <p:nvPr>
            <p:ph sz="quarter" idx="13"/>
          </p:nvPr>
        </p:nvSpPr>
        <p:spPr/>
        <p:txBody>
          <a:bodyPr/>
          <a:lstStyle/>
          <a:p>
            <a:r>
              <a:rPr lang="en-US" dirty="0"/>
              <a:t>Source: Hézode C, et. al. </a:t>
            </a:r>
            <a:r>
              <a:rPr lang="hr-HR" dirty="0"/>
              <a:t>Antivir Ther. 2015;21:195-205.</a:t>
            </a:r>
            <a:endParaRPr lang="en-US" dirty="0"/>
          </a:p>
        </p:txBody>
      </p:sp>
      <p:graphicFrame>
        <p:nvGraphicFramePr>
          <p:cNvPr id="30" name="Chart 29"/>
          <p:cNvGraphicFramePr>
            <a:graphicFrameLocks/>
          </p:cNvGraphicFramePr>
          <p:nvPr>
            <p:extLst>
              <p:ext uri="{D42A27DB-BD31-4B8C-83A1-F6EECF244321}">
                <p14:modId xmlns:p14="http://schemas.microsoft.com/office/powerpoint/2010/main" val="1454811089"/>
              </p:ext>
            </p:extLst>
          </p:nvPr>
        </p:nvGraphicFramePr>
        <p:xfrm>
          <a:off x="457200" y="1782200"/>
          <a:ext cx="8229600" cy="4389106"/>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2216333" y="4906396"/>
            <a:ext cx="831667"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60/82</a:t>
            </a:r>
          </a:p>
        </p:txBody>
      </p:sp>
      <p:sp>
        <p:nvSpPr>
          <p:cNvPr id="11" name="Rectangle 10"/>
          <p:cNvSpPr/>
          <p:nvPr/>
        </p:nvSpPr>
        <p:spPr>
          <a:xfrm>
            <a:off x="5867400" y="4906396"/>
            <a:ext cx="831667"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67/82</a:t>
            </a:r>
            <a:endParaRPr lang="en-US" sz="1400" dirty="0">
              <a:solidFill>
                <a:schemeClr val="bg1"/>
              </a:solidFill>
            </a:endParaRPr>
          </a:p>
        </p:txBody>
      </p:sp>
      <p:sp>
        <p:nvSpPr>
          <p:cNvPr id="12" name="Rectangle 11"/>
          <p:cNvSpPr/>
          <p:nvPr/>
        </p:nvSpPr>
        <p:spPr>
          <a:xfrm>
            <a:off x="6956062" y="4906396"/>
            <a:ext cx="831667"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18/42</a:t>
            </a:r>
            <a:endParaRPr lang="en-US" sz="1400" dirty="0">
              <a:solidFill>
                <a:schemeClr val="bg1"/>
              </a:solidFill>
            </a:endParaRPr>
          </a:p>
        </p:txBody>
      </p:sp>
      <p:sp>
        <p:nvSpPr>
          <p:cNvPr id="13" name="Rectangle 12"/>
          <p:cNvSpPr/>
          <p:nvPr/>
        </p:nvSpPr>
        <p:spPr>
          <a:xfrm>
            <a:off x="3346882" y="4906396"/>
            <a:ext cx="831667"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16/42</a:t>
            </a:r>
            <a:endParaRPr lang="en-US" sz="1400" dirty="0">
              <a:solidFill>
                <a:schemeClr val="bg1"/>
              </a:solidFill>
            </a:endParaRPr>
          </a:p>
        </p:txBody>
      </p:sp>
      <p:sp>
        <p:nvSpPr>
          <p:cNvPr id="14" name="Rectangle 25"/>
          <p:cNvSpPr>
            <a:spLocks noChangeArrowheads="1"/>
          </p:cNvSpPr>
          <p:nvPr/>
        </p:nvSpPr>
        <p:spPr bwMode="auto">
          <a:xfrm>
            <a:off x="-5104" y="6004563"/>
            <a:ext cx="9162288" cy="320037"/>
          </a:xfrm>
          <a:prstGeom prst="rect">
            <a:avLst/>
          </a:prstGeom>
          <a:solidFill>
            <a:schemeClr val="bg1">
              <a:lumMod val="95000"/>
            </a:schemeClr>
          </a:solidFill>
          <a:ln w="12700">
            <a:noFill/>
            <a:miter lim="800000"/>
            <a:headEnd/>
            <a:tailEnd/>
          </a:ln>
        </p:spPr>
        <p:txBody>
          <a:bodyPr lIns="365760" tIns="45431" rIns="92486" bIns="45431" anchor="ctr">
            <a:prstTxWarp prst="textNoShape">
              <a:avLst/>
            </a:prstTxWarp>
          </a:bodyPr>
          <a:lstStyle/>
          <a:p>
            <a:r>
              <a:rPr lang="en-US" sz="1200" dirty="0" smtClean="0">
                <a:latin typeface="Arial"/>
                <a:cs typeface="Arial"/>
              </a:rPr>
              <a:t>Modified ITT, intent-to-treat: patients with missing data at post-treatment week 12 were considered treatment failures.</a:t>
            </a:r>
            <a:endParaRPr lang="en-US" sz="1200" dirty="0">
              <a:latin typeface="Arial"/>
              <a:cs typeface="Arial"/>
            </a:endParaRPr>
          </a:p>
        </p:txBody>
      </p:sp>
    </p:spTree>
    <p:extLst>
      <p:ext uri="{BB962C8B-B14F-4D97-AF65-F5344CB8AC3E}">
        <p14:creationId xmlns:p14="http://schemas.microsoft.com/office/powerpoint/2010/main" val="290010780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chemeClr val="accent5">
                    <a:lumMod val="20000"/>
                    <a:lumOff val="80000"/>
                  </a:schemeClr>
                </a:solidFill>
                <a:ea typeface="ＭＳ Ｐゴシック" pitchFamily="22" charset="-128"/>
                <a:cs typeface="ＭＳ Ｐゴシック" pitchFamily="22" charset="-128"/>
              </a:rPr>
              <a:t>Daclatasvir + Peginterferon/RBV for HCV GT 4</a:t>
            </a:r>
            <a:br>
              <a:rPr lang="en-US" sz="2400" dirty="0">
                <a:solidFill>
                  <a:schemeClr val="accent5">
                    <a:lumMod val="20000"/>
                    <a:lumOff val="80000"/>
                  </a:schemeClr>
                </a:solidFill>
                <a:ea typeface="ＭＳ Ｐゴシック" pitchFamily="22" charset="-128"/>
                <a:cs typeface="ＭＳ Ｐゴシック" pitchFamily="22" charset="-128"/>
              </a:rPr>
            </a:br>
            <a:r>
              <a:rPr lang="en-US" sz="2400" dirty="0">
                <a:ea typeface="ＭＳ Ｐゴシック" pitchFamily="22" charset="-128"/>
                <a:cs typeface="ＭＳ Ｐゴシック" pitchFamily="22" charset="-128"/>
              </a:rPr>
              <a:t>COMMAND-4: </a:t>
            </a:r>
            <a:r>
              <a:rPr lang="en-US" sz="2400" dirty="0" smtClean="0"/>
              <a:t>Results in Daclatasvir Arm</a:t>
            </a:r>
            <a:endParaRPr lang="en-US" sz="2400" dirty="0"/>
          </a:p>
        </p:txBody>
      </p:sp>
      <p:sp>
        <p:nvSpPr>
          <p:cNvPr id="9" name="Text Placeholder 8"/>
          <p:cNvSpPr>
            <a:spLocks noGrp="1"/>
          </p:cNvSpPr>
          <p:nvPr>
            <p:ph type="body" idx="10"/>
          </p:nvPr>
        </p:nvSpPr>
        <p:spPr/>
        <p:txBody>
          <a:bodyPr/>
          <a:lstStyle/>
          <a:p>
            <a:r>
              <a:rPr lang="en-US" dirty="0" smtClean="0">
                <a:solidFill>
                  <a:schemeClr val="bg1"/>
                </a:solidFill>
                <a:latin typeface="Arial" pitchFamily="-110" charset="0"/>
                <a:ea typeface="ＭＳ Ｐゴシック" pitchFamily="-110" charset="-128"/>
                <a:cs typeface="ＭＳ Ｐゴシック" pitchFamily="-110" charset="-128"/>
              </a:rPr>
              <a:t>COMMAND-4: SVR12 by eRVR in Patients Receiving DCV</a:t>
            </a:r>
            <a:endParaRPr lang="en-US" dirty="0">
              <a:solidFill>
                <a:schemeClr val="bg1"/>
              </a:solidFill>
              <a:latin typeface="Arial" pitchFamily="-110" charset="0"/>
              <a:ea typeface="ＭＳ Ｐゴシック" pitchFamily="-110" charset="-128"/>
              <a:cs typeface="ＭＳ Ｐゴシック" pitchFamily="-110" charset="-128"/>
            </a:endParaRPr>
          </a:p>
        </p:txBody>
      </p:sp>
      <p:sp>
        <p:nvSpPr>
          <p:cNvPr id="7" name="Content Placeholder 6"/>
          <p:cNvSpPr>
            <a:spLocks noGrp="1"/>
          </p:cNvSpPr>
          <p:nvPr>
            <p:ph sz="quarter" idx="13"/>
          </p:nvPr>
        </p:nvSpPr>
        <p:spPr/>
        <p:txBody>
          <a:bodyPr/>
          <a:lstStyle/>
          <a:p>
            <a:r>
              <a:rPr lang="en-US" dirty="0"/>
              <a:t>Source: Hézode C, et. al. </a:t>
            </a:r>
            <a:r>
              <a:rPr lang="hr-HR" dirty="0"/>
              <a:t>Antivir Ther. 2015;21:195-205.</a:t>
            </a:r>
            <a:endParaRPr lang="en-US" dirty="0"/>
          </a:p>
        </p:txBody>
      </p:sp>
      <p:graphicFrame>
        <p:nvGraphicFramePr>
          <p:cNvPr id="11" name="Chart 10"/>
          <p:cNvGraphicFramePr>
            <a:graphicFrameLocks/>
          </p:cNvGraphicFramePr>
          <p:nvPr>
            <p:extLst>
              <p:ext uri="{D42A27DB-BD31-4B8C-83A1-F6EECF244321}">
                <p14:modId xmlns:p14="http://schemas.microsoft.com/office/powerpoint/2010/main" val="3438094059"/>
              </p:ext>
            </p:extLst>
          </p:nvPr>
        </p:nvGraphicFramePr>
        <p:xfrm>
          <a:off x="759619" y="1828800"/>
          <a:ext cx="7621588"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15" name="Rectangle 25"/>
          <p:cNvSpPr>
            <a:spLocks noChangeArrowheads="1"/>
          </p:cNvSpPr>
          <p:nvPr/>
        </p:nvSpPr>
        <p:spPr bwMode="auto">
          <a:xfrm>
            <a:off x="0" y="6041137"/>
            <a:ext cx="9153144" cy="359663"/>
          </a:xfrm>
          <a:prstGeom prst="rect">
            <a:avLst/>
          </a:prstGeom>
          <a:solidFill>
            <a:schemeClr val="bg1">
              <a:lumMod val="95000"/>
            </a:schemeClr>
          </a:solidFill>
          <a:ln w="12700">
            <a:noFill/>
            <a:miter lim="800000"/>
            <a:headEnd/>
            <a:tailEnd/>
          </a:ln>
        </p:spPr>
        <p:txBody>
          <a:bodyPr lIns="365760" tIns="45431" rIns="92486" bIns="45431" anchor="ctr">
            <a:prstTxWarp prst="textNoShape">
              <a:avLst/>
            </a:prstTxWarp>
          </a:bodyPr>
          <a:lstStyle/>
          <a:p>
            <a:pPr defTabSz="935038">
              <a:spcBef>
                <a:spcPct val="50000"/>
              </a:spcBef>
            </a:pPr>
            <a:r>
              <a:rPr lang="en-US" sz="1400" dirty="0" smtClean="0">
                <a:solidFill>
                  <a:srgbClr val="000000"/>
                </a:solidFill>
                <a:latin typeface="Arial" pitchFamily="22" charset="0"/>
              </a:rPr>
              <a:t>In DCV group, most (79%) patients achieved an eRVR and were eligible for shortened (24 week) duration</a:t>
            </a:r>
            <a:endParaRPr lang="en-US" sz="1400" dirty="0">
              <a:solidFill>
                <a:srgbClr val="000000"/>
              </a:solidFill>
              <a:latin typeface="Arial" pitchFamily="22" charset="0"/>
            </a:endParaRPr>
          </a:p>
        </p:txBody>
      </p:sp>
      <p:grpSp>
        <p:nvGrpSpPr>
          <p:cNvPr id="3" name="Group 2"/>
          <p:cNvGrpSpPr/>
          <p:nvPr/>
        </p:nvGrpSpPr>
        <p:grpSpPr>
          <a:xfrm>
            <a:off x="2815312" y="5004960"/>
            <a:ext cx="4183216" cy="381004"/>
            <a:chOff x="2929346" y="4876800"/>
            <a:chExt cx="4001316" cy="381004"/>
          </a:xfrm>
        </p:grpSpPr>
        <p:sp>
          <p:nvSpPr>
            <p:cNvPr id="8" name="Rectangle 7"/>
            <p:cNvSpPr/>
            <p:nvPr/>
          </p:nvSpPr>
          <p:spPr>
            <a:xfrm>
              <a:off x="2929346" y="4876800"/>
              <a:ext cx="862640" cy="3810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FFFFFF"/>
                  </a:solidFill>
                </a:rPr>
                <a:t>56/62</a:t>
              </a:r>
              <a:endParaRPr lang="en-US" sz="1400" dirty="0">
                <a:solidFill>
                  <a:srgbClr val="FFFFFF"/>
                </a:solidFill>
              </a:endParaRPr>
            </a:p>
          </p:txBody>
        </p:sp>
        <p:sp>
          <p:nvSpPr>
            <p:cNvPr id="12" name="Rectangle 11"/>
            <p:cNvSpPr/>
            <p:nvPr/>
          </p:nvSpPr>
          <p:spPr>
            <a:xfrm>
              <a:off x="6068022" y="4876800"/>
              <a:ext cx="862640" cy="3810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FFFFFF"/>
                  </a:solidFill>
                </a:rPr>
                <a:t>4/17</a:t>
              </a:r>
              <a:endParaRPr lang="en-US" sz="1400" dirty="0">
                <a:solidFill>
                  <a:srgbClr val="FFFFFF"/>
                </a:solidFill>
              </a:endParaRPr>
            </a:p>
          </p:txBody>
        </p:sp>
      </p:grpSp>
    </p:spTree>
    <p:extLst>
      <p:ext uri="{BB962C8B-B14F-4D97-AF65-F5344CB8AC3E}">
        <p14:creationId xmlns:p14="http://schemas.microsoft.com/office/powerpoint/2010/main" val="3015336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a:t>Source: Hézode C, et. al. </a:t>
            </a:r>
            <a:r>
              <a:rPr lang="hr-HR" dirty="0"/>
              <a:t>Antivir Ther. 2015;21:195-205.</a:t>
            </a:r>
            <a:endParaRPr lang="en-US" dirty="0"/>
          </a:p>
        </p:txBody>
      </p:sp>
      <p:sp>
        <p:nvSpPr>
          <p:cNvPr id="4" name="Title 3"/>
          <p:cNvSpPr>
            <a:spLocks noGrp="1"/>
          </p:cNvSpPr>
          <p:nvPr>
            <p:ph type="title"/>
          </p:nvPr>
        </p:nvSpPr>
        <p:spPr/>
        <p:txBody>
          <a:bodyPr>
            <a:normAutofit/>
          </a:bodyPr>
          <a:lstStyle/>
          <a:p>
            <a:r>
              <a:rPr lang="en-US" sz="2400" dirty="0">
                <a:solidFill>
                  <a:schemeClr val="accent5">
                    <a:lumMod val="20000"/>
                    <a:lumOff val="80000"/>
                  </a:schemeClr>
                </a:solidFill>
                <a:ea typeface="ＭＳ Ｐゴシック" pitchFamily="22" charset="-128"/>
                <a:cs typeface="ＭＳ Ｐゴシック" pitchFamily="22" charset="-128"/>
              </a:rPr>
              <a:t>Daclatasvir + Peginterferon/RBV for HCV GT 4</a:t>
            </a:r>
            <a:br>
              <a:rPr lang="en-US" sz="2400" dirty="0">
                <a:solidFill>
                  <a:schemeClr val="accent5">
                    <a:lumMod val="20000"/>
                    <a:lumOff val="80000"/>
                  </a:schemeClr>
                </a:solidFill>
                <a:ea typeface="ＭＳ Ｐゴシック" pitchFamily="22" charset="-128"/>
                <a:cs typeface="ＭＳ Ｐゴシック" pitchFamily="22" charset="-128"/>
              </a:rPr>
            </a:br>
            <a:r>
              <a:rPr lang="en-US" sz="2400" dirty="0">
                <a:ea typeface="ＭＳ Ｐゴシック" pitchFamily="22" charset="-128"/>
                <a:cs typeface="ＭＳ Ｐゴシック" pitchFamily="22" charset="-128"/>
              </a:rPr>
              <a:t>COMMAND-4: </a:t>
            </a:r>
            <a:r>
              <a:rPr lang="en-US" sz="2400" dirty="0" smtClean="0"/>
              <a:t>Conclusions</a:t>
            </a:r>
            <a:endParaRPr lang="en-US" sz="2400" dirty="0"/>
          </a:p>
        </p:txBody>
      </p:sp>
      <p:graphicFrame>
        <p:nvGraphicFramePr>
          <p:cNvPr id="9" name="Table 8"/>
          <p:cNvGraphicFramePr>
            <a:graphicFrameLocks noGrp="1"/>
          </p:cNvGraphicFramePr>
          <p:nvPr>
            <p:extLst>
              <p:ext uri="{D42A27DB-BD31-4B8C-83A1-F6EECF244321}">
                <p14:modId xmlns:p14="http://schemas.microsoft.com/office/powerpoint/2010/main" val="3787253184"/>
              </p:ext>
            </p:extLst>
          </p:nvPr>
        </p:nvGraphicFramePr>
        <p:xfrm>
          <a:off x="0" y="2590800"/>
          <a:ext cx="9144000" cy="2397760"/>
        </p:xfrm>
        <a:graphic>
          <a:graphicData uri="http://schemas.openxmlformats.org/drawingml/2006/table">
            <a:tbl>
              <a:tblPr firstRow="1" bandRow="1">
                <a:effectLst/>
                <a:tableStyleId>{5C22544A-7EE6-4342-B048-85BDC9FD1C3A}</a:tableStyleId>
              </a:tblPr>
              <a:tblGrid>
                <a:gridCol w="9144000"/>
              </a:tblGrid>
              <a:tr h="2008632">
                <a:tc>
                  <a:txBody>
                    <a:bodyPr/>
                    <a:lstStyle/>
                    <a:p>
                      <a:pPr marL="0" marR="0" indent="0" algn="l" defTabSz="914400" rtl="0" eaLnBrk="1" fontAlgn="auto" latinLnBrk="0" hangingPunct="1">
                        <a:lnSpc>
                          <a:spcPts val="3200"/>
                        </a:lnSpc>
                        <a:spcBef>
                          <a:spcPts val="0"/>
                        </a:spcBef>
                        <a:spcAft>
                          <a:spcPts val="0"/>
                        </a:spcAft>
                        <a:buClrTx/>
                        <a:buSzTx/>
                        <a:buFontTx/>
                        <a:buNone/>
                        <a:tabLst/>
                        <a:defRPr/>
                      </a:pPr>
                      <a:r>
                        <a:rPr lang="en-US" sz="2000" b="1" i="0" dirty="0" smtClean="0">
                          <a:solidFill>
                            <a:srgbClr val="800000"/>
                          </a:solidFill>
                          <a:latin typeface="Arial"/>
                          <a:cs typeface="Arial"/>
                        </a:rPr>
                        <a:t>Conclusions</a:t>
                      </a:r>
                      <a:r>
                        <a:rPr lang="en-US" sz="2000" b="0" i="0" dirty="0" smtClean="0">
                          <a:solidFill>
                            <a:schemeClr val="tx1"/>
                          </a:solidFill>
                          <a:latin typeface="Arial"/>
                          <a:cs typeface="Arial"/>
                        </a:rPr>
                        <a:t>: </a:t>
                      </a:r>
                      <a:r>
                        <a:rPr lang="en-US" sz="2000" b="0" i="0" dirty="0" smtClean="0">
                          <a:solidFill>
                            <a:srgbClr val="000000"/>
                          </a:solidFill>
                          <a:latin typeface="Arial"/>
                          <a:cs typeface="Arial"/>
                        </a:rPr>
                        <a:t>“</a:t>
                      </a:r>
                      <a:r>
                        <a:rPr lang="en-US" sz="2000" b="0" kern="1200" dirty="0" smtClean="0">
                          <a:solidFill>
                            <a:srgbClr val="000000"/>
                          </a:solidFill>
                          <a:latin typeface="Arial"/>
                          <a:ea typeface="+mn-ea"/>
                          <a:cs typeface="Arial"/>
                        </a:rPr>
                        <a:t>In treatment-naive patients with HCV GT4 infection, daclatasvir </a:t>
                      </a:r>
                      <a:r>
                        <a:rPr lang="en-US" sz="2000" b="0" kern="1200" dirty="0" smtClean="0">
                          <a:solidFill>
                            <a:srgbClr val="000000"/>
                          </a:solidFill>
                          <a:latin typeface="+mn-lt"/>
                          <a:ea typeface="+mn-ea"/>
                          <a:cs typeface="Arial"/>
                        </a:rPr>
                        <a:t>plus peginterferon/ribavirin achieved </a:t>
                      </a:r>
                      <a:r>
                        <a:rPr lang="en-US" sz="2000" b="0" kern="1200" dirty="0" smtClean="0">
                          <a:solidFill>
                            <a:srgbClr val="000000"/>
                          </a:solidFill>
                          <a:latin typeface="Arial"/>
                          <a:ea typeface="+mn-ea"/>
                          <a:cs typeface="Arial"/>
                        </a:rPr>
                        <a:t>higher SVR12 rates than peginterferon/ribavirin</a:t>
                      </a:r>
                      <a:r>
                        <a:rPr lang="en-US" sz="2000" b="0" kern="1200" baseline="0" dirty="0" smtClean="0">
                          <a:solidFill>
                            <a:srgbClr val="000000"/>
                          </a:solidFill>
                          <a:latin typeface="Arial"/>
                          <a:ea typeface="+mn-ea"/>
                          <a:cs typeface="Arial"/>
                        </a:rPr>
                        <a:t> </a:t>
                      </a:r>
                      <a:r>
                        <a:rPr lang="en-US" sz="2000" b="0" kern="1200" dirty="0" smtClean="0">
                          <a:solidFill>
                            <a:srgbClr val="000000"/>
                          </a:solidFill>
                          <a:latin typeface="Arial"/>
                          <a:ea typeface="+mn-ea"/>
                          <a:cs typeface="Arial"/>
                        </a:rPr>
                        <a:t>alone. These data </a:t>
                      </a:r>
                      <a:r>
                        <a:rPr lang="en-US" sz="2000" b="0" kern="1200" dirty="0" smtClean="0">
                          <a:solidFill>
                            <a:srgbClr val="000000"/>
                          </a:solidFill>
                          <a:latin typeface="+mn-lt"/>
                          <a:ea typeface="+mn-ea"/>
                          <a:cs typeface="Arial"/>
                        </a:rPr>
                        <a:t>support daclatasvir-</a:t>
                      </a:r>
                      <a:r>
                        <a:rPr lang="en-US" sz="2000" b="0" kern="1200" dirty="0" smtClean="0">
                          <a:solidFill>
                            <a:srgbClr val="000000"/>
                          </a:solidFill>
                          <a:latin typeface="Arial"/>
                          <a:ea typeface="+mn-ea"/>
                          <a:cs typeface="Arial"/>
                        </a:rPr>
                        <a:t>based regimens for treatment of HCV GT4 infection, including all-oral combinations with other direct-acting antivirals.” </a:t>
                      </a:r>
                    </a:p>
                  </a:txBody>
                  <a:tcPr marL="457200" marR="457200" marT="182880" marB="182880" anchor="ctr">
                    <a:lnT w="28575" cap="flat" cmpd="sng" algn="ctr">
                      <a:solidFill>
                        <a:srgbClr val="326496"/>
                      </a:solidFill>
                      <a:prstDash val="solid"/>
                      <a:round/>
                      <a:headEnd type="none" w="med" len="med"/>
                      <a:tailEnd type="none" w="med" len="med"/>
                    </a:lnT>
                    <a:lnB w="28575" cap="flat" cmpd="sng" algn="ctr">
                      <a:solidFill>
                        <a:srgbClr val="326496"/>
                      </a:solidFill>
                      <a:prstDash val="solid"/>
                      <a:round/>
                      <a:headEnd type="none" w="med" len="med"/>
                      <a:tailEnd type="none" w="med" len="med"/>
                    </a:lnB>
                    <a:solidFill>
                      <a:srgbClr val="F0F0F0"/>
                    </a:solidFill>
                  </a:tcPr>
                </a:tc>
              </a:tr>
            </a:tbl>
          </a:graphicData>
        </a:graphic>
      </p:graphicFrame>
    </p:spTree>
    <p:extLst>
      <p:ext uri="{BB962C8B-B14F-4D97-AF65-F5344CB8AC3E}">
        <p14:creationId xmlns:p14="http://schemas.microsoft.com/office/powerpoint/2010/main" val="298788813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2400" dirty="0" smtClean="0"/>
              <a:t>Daclatasvir in Treatment</a:t>
            </a:r>
            <a:r>
              <a:rPr lang="en-US" sz="2400" dirty="0"/>
              <a:t>-</a:t>
            </a:r>
            <a:r>
              <a:rPr lang="en-US" sz="2400" dirty="0" smtClean="0"/>
              <a:t>Experienced Patients</a:t>
            </a:r>
            <a:endParaRPr lang="en-US" sz="2400" dirty="0"/>
          </a:p>
        </p:txBody>
      </p:sp>
      <p:sp>
        <p:nvSpPr>
          <p:cNvPr id="4" name="Text Placeholder 3"/>
          <p:cNvSpPr>
            <a:spLocks noGrp="1"/>
          </p:cNvSpPr>
          <p:nvPr>
            <p:ph type="body" idx="1"/>
          </p:nvPr>
        </p:nvSpPr>
        <p:spPr/>
        <p:txBody>
          <a:bodyPr/>
          <a:lstStyle/>
          <a:p>
            <a:endParaRPr lang="en-US"/>
          </a:p>
        </p:txBody>
      </p:sp>
      <p:sp>
        <p:nvSpPr>
          <p:cNvPr id="7" name="Rectangle 6"/>
          <p:cNvSpPr/>
          <p:nvPr/>
        </p:nvSpPr>
        <p:spPr>
          <a:xfrm>
            <a:off x="-13512" y="1828801"/>
            <a:ext cx="9180577" cy="371855"/>
          </a:xfrm>
          <a:prstGeom prst="rect">
            <a:avLst/>
          </a:prstGeom>
          <a:solidFill>
            <a:srgbClr val="8A703B"/>
          </a:solidFill>
          <a:ln w="6350">
            <a:noFill/>
          </a:ln>
          <a:effectLst/>
        </p:spPr>
        <p:style>
          <a:lnRef idx="1">
            <a:schemeClr val="accent1"/>
          </a:lnRef>
          <a:fillRef idx="3">
            <a:schemeClr val="accent1"/>
          </a:fillRef>
          <a:effectRef idx="2">
            <a:schemeClr val="accent1"/>
          </a:effectRef>
          <a:fontRef idx="minor">
            <a:schemeClr val="lt1"/>
          </a:fontRef>
        </p:style>
        <p:txBody>
          <a:bodyPr lIns="274320" rtlCol="0" anchor="ctr"/>
          <a:lstStyle/>
          <a:p>
            <a:endParaRPr lang="en-US" sz="1400" dirty="0">
              <a:solidFill>
                <a:schemeClr val="bg1"/>
              </a:solidFill>
            </a:endParaRPr>
          </a:p>
        </p:txBody>
      </p:sp>
      <p:sp>
        <p:nvSpPr>
          <p:cNvPr id="8" name="Rectangle 7"/>
          <p:cNvSpPr/>
          <p:nvPr/>
        </p:nvSpPr>
        <p:spPr>
          <a:xfrm>
            <a:off x="-13512" y="4659540"/>
            <a:ext cx="9180577" cy="371855"/>
          </a:xfrm>
          <a:prstGeom prst="rect">
            <a:avLst/>
          </a:prstGeom>
          <a:solidFill>
            <a:srgbClr val="8A703B"/>
          </a:solidFill>
          <a:ln w="6350">
            <a:noFill/>
          </a:ln>
          <a:effectLst/>
        </p:spPr>
        <p:style>
          <a:lnRef idx="1">
            <a:schemeClr val="accent1"/>
          </a:lnRef>
          <a:fillRef idx="3">
            <a:schemeClr val="accent1"/>
          </a:fillRef>
          <a:effectRef idx="2">
            <a:schemeClr val="accent1"/>
          </a:effectRef>
          <a:fontRef idx="minor">
            <a:schemeClr val="lt1"/>
          </a:fontRef>
        </p:style>
        <p:txBody>
          <a:bodyPr lIns="274320" rtlCol="0" anchor="ctr"/>
          <a:lstStyle/>
          <a:p>
            <a:endParaRPr lang="en-US" sz="1400" dirty="0">
              <a:latin typeface="Arial"/>
              <a:cs typeface="Arial"/>
            </a:endParaRPr>
          </a:p>
        </p:txBody>
      </p:sp>
    </p:spTree>
    <p:extLst>
      <p:ext uri="{BB962C8B-B14F-4D97-AF65-F5344CB8AC3E}">
        <p14:creationId xmlns:p14="http://schemas.microsoft.com/office/powerpoint/2010/main" val="191271263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lnSpc>
                <a:spcPts val="4000"/>
              </a:lnSpc>
            </a:pPr>
            <a:r>
              <a:rPr lang="en-US" sz="2400" dirty="0"/>
              <a:t>Daclatasvir </a:t>
            </a:r>
            <a:r>
              <a:rPr lang="en-US" sz="2400" dirty="0" smtClean="0"/>
              <a:t>+ Asunaprevir + Peg/RBV in Genotype 1</a:t>
            </a:r>
            <a:r>
              <a:rPr lang="en-US" sz="2400" dirty="0"/>
              <a:t> </a:t>
            </a:r>
            <a:r>
              <a:rPr lang="en-US" sz="2400" dirty="0" smtClean="0"/>
              <a:t>and 4</a:t>
            </a:r>
            <a:r>
              <a:rPr lang="en-US" sz="2400" dirty="0"/>
              <a:t/>
            </a:r>
            <a:br>
              <a:rPr lang="en-US" sz="2400" dirty="0"/>
            </a:br>
            <a:r>
              <a:rPr lang="en-US" dirty="0" smtClean="0"/>
              <a:t>HALLMARK-QUAD Study</a:t>
            </a:r>
            <a:endParaRPr lang="en-US" sz="2000" dirty="0"/>
          </a:p>
        </p:txBody>
      </p:sp>
      <p:sp>
        <p:nvSpPr>
          <p:cNvPr id="3" name="Text Placeholder 2"/>
          <p:cNvSpPr>
            <a:spLocks noGrp="1"/>
          </p:cNvSpPr>
          <p:nvPr>
            <p:ph type="body" idx="1"/>
          </p:nvPr>
        </p:nvSpPr>
        <p:spPr/>
        <p:txBody>
          <a:bodyPr/>
          <a:lstStyle/>
          <a:p>
            <a:r>
              <a:rPr lang="en-US" b="1" dirty="0">
                <a:solidFill>
                  <a:schemeClr val="accent5">
                    <a:lumMod val="20000"/>
                    <a:lumOff val="80000"/>
                  </a:schemeClr>
                </a:solidFill>
              </a:rPr>
              <a:t>Phase 3</a:t>
            </a:r>
            <a:r>
              <a:rPr lang="en-US" b="1" dirty="0" smtClean="0">
                <a:solidFill>
                  <a:schemeClr val="accent5">
                    <a:lumMod val="20000"/>
                    <a:lumOff val="80000"/>
                  </a:schemeClr>
                </a:solidFill>
              </a:rPr>
              <a:t> </a:t>
            </a:r>
            <a:endParaRPr lang="en-US" b="1" dirty="0">
              <a:solidFill>
                <a:schemeClr val="accent5">
                  <a:lumMod val="20000"/>
                  <a:lumOff val="80000"/>
                </a:schemeClr>
              </a:solidFill>
            </a:endParaRPr>
          </a:p>
        </p:txBody>
      </p:sp>
      <p:sp>
        <p:nvSpPr>
          <p:cNvPr id="7" name="Rectangle 6"/>
          <p:cNvSpPr/>
          <p:nvPr/>
        </p:nvSpPr>
        <p:spPr>
          <a:xfrm>
            <a:off x="-13512" y="1828801"/>
            <a:ext cx="9180577" cy="371855"/>
          </a:xfrm>
          <a:prstGeom prst="rect">
            <a:avLst/>
          </a:prstGeom>
          <a:solidFill>
            <a:srgbClr val="8A703B"/>
          </a:solidFill>
          <a:ln w="6350">
            <a:noFill/>
          </a:ln>
          <a:effectLst/>
        </p:spPr>
        <p:style>
          <a:lnRef idx="1">
            <a:schemeClr val="accent1"/>
          </a:lnRef>
          <a:fillRef idx="3">
            <a:schemeClr val="accent1"/>
          </a:fillRef>
          <a:effectRef idx="2">
            <a:schemeClr val="accent1"/>
          </a:effectRef>
          <a:fontRef idx="minor">
            <a:schemeClr val="lt1"/>
          </a:fontRef>
        </p:style>
        <p:txBody>
          <a:bodyPr lIns="274320" rtlCol="0" anchor="ctr"/>
          <a:lstStyle/>
          <a:p>
            <a:r>
              <a:rPr lang="en-US" sz="1400" dirty="0" smtClean="0">
                <a:solidFill>
                  <a:schemeClr val="bg1"/>
                </a:solidFill>
                <a:latin typeface="Arial"/>
                <a:cs typeface="Arial"/>
              </a:rPr>
              <a:t>Treatment-Experienced</a:t>
            </a:r>
            <a:endParaRPr lang="en-US" sz="1400" dirty="0">
              <a:solidFill>
                <a:schemeClr val="bg1"/>
              </a:solidFill>
              <a:latin typeface="Arial"/>
              <a:cs typeface="Arial"/>
            </a:endParaRPr>
          </a:p>
        </p:txBody>
      </p:sp>
      <p:sp>
        <p:nvSpPr>
          <p:cNvPr id="9" name="Rectangle 8"/>
          <p:cNvSpPr/>
          <p:nvPr/>
        </p:nvSpPr>
        <p:spPr>
          <a:xfrm>
            <a:off x="-13512" y="4659540"/>
            <a:ext cx="9180577" cy="371855"/>
          </a:xfrm>
          <a:prstGeom prst="rect">
            <a:avLst/>
          </a:prstGeom>
          <a:solidFill>
            <a:srgbClr val="8A703B"/>
          </a:solidFill>
          <a:ln w="6350">
            <a:noFill/>
          </a:ln>
          <a:effectLst/>
        </p:spPr>
        <p:style>
          <a:lnRef idx="1">
            <a:schemeClr val="accent1"/>
          </a:lnRef>
          <a:fillRef idx="3">
            <a:schemeClr val="accent1"/>
          </a:fillRef>
          <a:effectRef idx="2">
            <a:schemeClr val="accent1"/>
          </a:effectRef>
          <a:fontRef idx="minor">
            <a:schemeClr val="lt1"/>
          </a:fontRef>
        </p:style>
        <p:txBody>
          <a:bodyPr lIns="274320" rtlCol="0" anchor="ctr"/>
          <a:lstStyle/>
          <a:p>
            <a:r>
              <a:rPr lang="en-US" sz="1400" dirty="0" smtClean="0">
                <a:latin typeface="Arial"/>
                <a:cs typeface="Arial"/>
              </a:rPr>
              <a:t>Jensen D, et. al. J Hepatol. 2015;63:30-7.</a:t>
            </a:r>
            <a:endParaRPr lang="en-US" sz="1400" dirty="0">
              <a:latin typeface="Arial"/>
              <a:cs typeface="Arial"/>
            </a:endParaRPr>
          </a:p>
        </p:txBody>
      </p:sp>
    </p:spTree>
    <p:extLst>
      <p:ext uri="{BB962C8B-B14F-4D97-AF65-F5344CB8AC3E}">
        <p14:creationId xmlns:p14="http://schemas.microsoft.com/office/powerpoint/2010/main" val="317103963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p:txBody>
          <a:bodyPr/>
          <a:lstStyle/>
          <a:p>
            <a:r>
              <a:rPr lang="en-US" dirty="0"/>
              <a:t>Source: </a:t>
            </a:r>
            <a:r>
              <a:rPr lang="en-US" dirty="0" smtClean="0"/>
              <a:t>Jensen D, et. al. J Hepatol. 2015;63:30-7.</a:t>
            </a:r>
            <a:endParaRPr lang="en-US" dirty="0">
              <a:latin typeface="Arial" pitchFamily="22" charset="0"/>
            </a:endParaRPr>
          </a:p>
        </p:txBody>
      </p:sp>
      <p:sp>
        <p:nvSpPr>
          <p:cNvPr id="2" name="Title 1"/>
          <p:cNvSpPr>
            <a:spLocks noGrp="1"/>
          </p:cNvSpPr>
          <p:nvPr>
            <p:ph type="title"/>
          </p:nvPr>
        </p:nvSpPr>
        <p:spPr/>
        <p:txBody>
          <a:bodyPr>
            <a:normAutofit/>
          </a:bodyPr>
          <a:lstStyle/>
          <a:p>
            <a:r>
              <a:rPr lang="en-US" sz="2400" dirty="0" smtClean="0">
                <a:solidFill>
                  <a:schemeClr val="accent5">
                    <a:lumMod val="20000"/>
                    <a:lumOff val="80000"/>
                  </a:schemeClr>
                </a:solidFill>
              </a:rPr>
              <a:t>Daclatasvir + Asunaprevir + P/R </a:t>
            </a:r>
            <a:r>
              <a:rPr lang="en-US" sz="2400" dirty="0">
                <a:solidFill>
                  <a:schemeClr val="accent5">
                    <a:lumMod val="20000"/>
                    <a:lumOff val="80000"/>
                  </a:schemeClr>
                </a:solidFill>
              </a:rPr>
              <a:t>for </a:t>
            </a:r>
            <a:r>
              <a:rPr lang="en-US" sz="2400" dirty="0" smtClean="0">
                <a:solidFill>
                  <a:schemeClr val="accent5">
                    <a:lumMod val="20000"/>
                    <a:lumOff val="80000"/>
                  </a:schemeClr>
                </a:solidFill>
              </a:rPr>
              <a:t>HCV</a:t>
            </a:r>
            <a:r>
              <a:rPr lang="en-US" sz="2400" dirty="0">
                <a:solidFill>
                  <a:schemeClr val="accent5">
                    <a:lumMod val="20000"/>
                    <a:lumOff val="80000"/>
                  </a:schemeClr>
                </a:solidFill>
              </a:rPr>
              <a:t> </a:t>
            </a:r>
            <a:r>
              <a:rPr lang="en-US" sz="2400" dirty="0" smtClean="0">
                <a:solidFill>
                  <a:schemeClr val="accent5">
                    <a:lumMod val="20000"/>
                    <a:lumOff val="80000"/>
                  </a:schemeClr>
                </a:solidFill>
              </a:rPr>
              <a:t>GT 1,4</a:t>
            </a:r>
            <a:r>
              <a:rPr lang="en-US" sz="2400" dirty="0"/>
              <a:t/>
            </a:r>
            <a:br>
              <a:rPr lang="en-US" sz="2400" dirty="0"/>
            </a:br>
            <a:r>
              <a:rPr lang="en-US" sz="2400" dirty="0" smtClean="0"/>
              <a:t>HALLMARK-QUAD Trial: Study Features</a:t>
            </a:r>
            <a:endParaRPr lang="en-US" sz="2400" dirty="0"/>
          </a:p>
        </p:txBody>
      </p:sp>
      <p:graphicFrame>
        <p:nvGraphicFramePr>
          <p:cNvPr id="30" name="Group 31"/>
          <p:cNvGraphicFramePr>
            <a:graphicFrameLocks noGrp="1"/>
          </p:cNvGraphicFramePr>
          <p:nvPr>
            <p:extLst>
              <p:ext uri="{D42A27DB-BD31-4B8C-83A1-F6EECF244321}">
                <p14:modId xmlns:p14="http://schemas.microsoft.com/office/powerpoint/2010/main" val="615913118"/>
              </p:ext>
            </p:extLst>
          </p:nvPr>
        </p:nvGraphicFramePr>
        <p:xfrm>
          <a:off x="361950" y="1447800"/>
          <a:ext cx="8420100" cy="4923239"/>
        </p:xfrm>
        <a:graphic>
          <a:graphicData uri="http://schemas.openxmlformats.org/drawingml/2006/table">
            <a:tbl>
              <a:tblPr>
                <a:effectLst/>
              </a:tblPr>
              <a:tblGrid>
                <a:gridCol w="8420100"/>
              </a:tblGrid>
              <a:tr h="301976">
                <a:tc>
                  <a:txBody>
                    <a:bodyPr/>
                    <a:lstStyle/>
                    <a:p>
                      <a:pPr marL="0" marR="0" lvl="0" indent="0" algn="l" defTabSz="457200" rtl="0" eaLnBrk="0" fontAlgn="base" latinLnBrk="0" hangingPunct="0">
                        <a:lnSpc>
                          <a:spcPts val="2100"/>
                        </a:lnSpc>
                        <a:spcBef>
                          <a:spcPts val="400"/>
                        </a:spcBef>
                        <a:spcAft>
                          <a:spcPct val="0"/>
                        </a:spcAft>
                        <a:buClr>
                          <a:srgbClr val="7592A4"/>
                        </a:buClr>
                        <a:buSzPct val="80000"/>
                        <a:buFontTx/>
                        <a:buNone/>
                        <a:tabLst/>
                      </a:pPr>
                      <a:r>
                        <a:rPr kumimoji="0" lang="en-US" sz="1800" b="1" i="0" u="none" strike="noStrike" cap="none" normalizeH="0" baseline="0" dirty="0" smtClean="0">
                          <a:ln>
                            <a:noFill/>
                          </a:ln>
                          <a:solidFill>
                            <a:srgbClr val="FFFFFF"/>
                          </a:solidFill>
                          <a:effectLst/>
                          <a:latin typeface="Arial"/>
                          <a:ea typeface="ＭＳ Ｐゴシック" pitchFamily="-108" charset="-128"/>
                          <a:cs typeface="Arial"/>
                        </a:rPr>
                        <a:t>Daclatasvir + Asunaprevir with Peginterferon + Ribavirin: Features</a:t>
                      </a:r>
                      <a:endParaRPr kumimoji="0" lang="en-US" sz="1800" b="1" i="0" u="none" strike="noStrike" cap="none" normalizeH="0" baseline="0" dirty="0">
                        <a:ln>
                          <a:noFill/>
                        </a:ln>
                        <a:solidFill>
                          <a:srgbClr val="FFFFFF"/>
                        </a:solidFill>
                        <a:effectLst/>
                        <a:latin typeface="Arial"/>
                        <a:ea typeface="ＭＳ Ｐゴシック" pitchFamily="-108" charset="-128"/>
                        <a:cs typeface="Arial"/>
                      </a:endParaRPr>
                    </a:p>
                  </a:txBody>
                  <a:tcPr marL="182880" marR="88898" marT="50005" marB="5000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F4951"/>
                    </a:solidFill>
                  </a:tcPr>
                </a:tc>
              </a:tr>
              <a:tr h="4556529">
                <a:tc>
                  <a:txBody>
                    <a:bodyPr/>
                    <a:lstStyle/>
                    <a:p>
                      <a:pPr marL="192024" marR="0" lvl="0" indent="-192024" algn="l" defTabSz="457200" rtl="0" eaLnBrk="1" fontAlgn="base" latinLnBrk="0" hangingPunct="1">
                        <a:lnSpc>
                          <a:spcPts val="2100"/>
                        </a:lnSpc>
                        <a:spcBef>
                          <a:spcPts val="800"/>
                        </a:spcBef>
                        <a:spcAft>
                          <a:spcPct val="0"/>
                        </a:spcAft>
                        <a:buClr>
                          <a:srgbClr val="126B8F"/>
                        </a:buClr>
                        <a:buSzPct val="90000"/>
                        <a:buFont typeface="Wingdings" charset="2"/>
                        <a:buChar char="§"/>
                        <a:tabLst/>
                        <a:defRPr/>
                      </a:pPr>
                      <a:r>
                        <a:rPr lang="en-US" sz="1800" b="1" dirty="0" smtClean="0">
                          <a:solidFill>
                            <a:srgbClr val="000000"/>
                          </a:solidFill>
                          <a:latin typeface="Arial" pitchFamily="22" charset="0"/>
                          <a:cs typeface="+mn-cs"/>
                        </a:rPr>
                        <a:t>Design</a:t>
                      </a:r>
                      <a:r>
                        <a:rPr lang="en-US" sz="1800" dirty="0" smtClean="0">
                          <a:solidFill>
                            <a:srgbClr val="000000"/>
                          </a:solidFill>
                          <a:latin typeface="Arial" pitchFamily="22" charset="0"/>
                          <a:cs typeface="+mn-cs"/>
                        </a:rPr>
                        <a:t>:</a:t>
                      </a:r>
                      <a:r>
                        <a:rPr lang="en-US" sz="1800" baseline="0" dirty="0" smtClean="0">
                          <a:solidFill>
                            <a:srgbClr val="000000"/>
                          </a:solidFill>
                          <a:latin typeface="Arial" pitchFamily="22" charset="0"/>
                          <a:cs typeface="+mn-cs"/>
                        </a:rPr>
                        <a:t> Phase 3 open-label single-arm study of daclatasvir (DCV) plus asunaprevir (ASV) with peginterferon alfa-2a and ribavirin in treatment-</a:t>
                      </a:r>
                      <a:r>
                        <a:rPr lang="en-US" sz="1800" baseline="0" dirty="0" smtClean="0">
                          <a:solidFill>
                            <a:srgbClr val="000000"/>
                          </a:solidFill>
                          <a:latin typeface="Arial" pitchFamily="22" charset="0"/>
                        </a:rPr>
                        <a:t>experienced, chronic HCV GT 1 or 4</a:t>
                      </a:r>
                    </a:p>
                    <a:p>
                      <a:pPr marL="192024" marR="0" lvl="0" indent="-192024" algn="l" defTabSz="457200" rtl="0" eaLnBrk="1" fontAlgn="base" latinLnBrk="0" hangingPunct="1">
                        <a:lnSpc>
                          <a:spcPts val="2100"/>
                        </a:lnSpc>
                        <a:spcBef>
                          <a:spcPts val="1400"/>
                        </a:spcBef>
                        <a:spcAft>
                          <a:spcPct val="0"/>
                        </a:spcAft>
                        <a:buClr>
                          <a:srgbClr val="126B8F"/>
                        </a:buClr>
                        <a:buSzPct val="90000"/>
                        <a:buFont typeface="Wingdings" charset="2"/>
                        <a:buChar char="§"/>
                        <a:tabLst/>
                        <a:defRPr/>
                      </a:pPr>
                      <a:r>
                        <a:rPr lang="en-US" sz="1800" b="1" baseline="0" dirty="0" smtClean="0">
                          <a:solidFill>
                            <a:srgbClr val="000000"/>
                          </a:solidFill>
                          <a:latin typeface="Arial" pitchFamily="22" charset="0"/>
                        </a:rPr>
                        <a:t>Setting</a:t>
                      </a:r>
                      <a:r>
                        <a:rPr lang="en-US" sz="1800" baseline="0" dirty="0" smtClean="0">
                          <a:solidFill>
                            <a:srgbClr val="000000"/>
                          </a:solidFill>
                          <a:latin typeface="Arial" pitchFamily="22" charset="0"/>
                        </a:rPr>
                        <a:t>: North &amp; South America, Europe and Asia</a:t>
                      </a:r>
                    </a:p>
                    <a:p>
                      <a:pPr marL="192024" marR="0" lvl="0" indent="-192024" algn="l" defTabSz="457200" rtl="0" eaLnBrk="1" fontAlgn="base" latinLnBrk="0" hangingPunct="1">
                        <a:lnSpc>
                          <a:spcPts val="2000"/>
                        </a:lnSpc>
                        <a:spcBef>
                          <a:spcPts val="1400"/>
                        </a:spcBef>
                        <a:spcAft>
                          <a:spcPct val="0"/>
                        </a:spcAft>
                        <a:buClr>
                          <a:srgbClr val="126B8F"/>
                        </a:buClr>
                        <a:buSzPct val="90000"/>
                        <a:buFont typeface="Wingdings" charset="2"/>
                        <a:buChar char="§"/>
                        <a:tabLst/>
                        <a:defRPr/>
                      </a:pPr>
                      <a:r>
                        <a:rPr lang="en-US" sz="1800" b="1" baseline="0" dirty="0" smtClean="0">
                          <a:solidFill>
                            <a:srgbClr val="000000"/>
                          </a:solidFill>
                          <a:latin typeface="Arial" pitchFamily="22" charset="0"/>
                        </a:rPr>
                        <a:t>Entry Criteria </a:t>
                      </a:r>
                      <a:r>
                        <a:rPr lang="en-US" sz="1800" baseline="0" dirty="0" smtClean="0">
                          <a:solidFill>
                            <a:srgbClr val="000000"/>
                          </a:solidFill>
                          <a:latin typeface="Arial" pitchFamily="22" charset="0"/>
                        </a:rPr>
                        <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Chronic HCV Genotype 1 or 4</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Treatment-experienced (prior null or partial responder to peginterferon +</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ribavirin)</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Compensated cirrhosis allowed</a:t>
                      </a:r>
                    </a:p>
                    <a:p>
                      <a:pPr marL="192024" marR="0" lvl="0" indent="-192024" algn="l" defTabSz="457200" rtl="0" eaLnBrk="1" fontAlgn="base" latinLnBrk="0" hangingPunct="1">
                        <a:lnSpc>
                          <a:spcPts val="2100"/>
                        </a:lnSpc>
                        <a:spcBef>
                          <a:spcPts val="1400"/>
                        </a:spcBef>
                        <a:spcAft>
                          <a:spcPct val="0"/>
                        </a:spcAft>
                        <a:buClr>
                          <a:srgbClr val="126B8F"/>
                        </a:buClr>
                        <a:buSzPct val="90000"/>
                        <a:buFont typeface="Wingdings" charset="2"/>
                        <a:buChar char="§"/>
                        <a:tabLst/>
                        <a:defRPr/>
                      </a:pPr>
                      <a:r>
                        <a:rPr lang="en-US" sz="1800" b="1" baseline="0" dirty="0" smtClean="0">
                          <a:solidFill>
                            <a:srgbClr val="000000"/>
                          </a:solidFill>
                          <a:latin typeface="Arial" pitchFamily="22" charset="0"/>
                        </a:rPr>
                        <a:t>Intervention (Single-arm)</a:t>
                      </a:r>
                      <a:r>
                        <a:rPr lang="en-US" sz="1800" baseline="0" dirty="0" smtClean="0">
                          <a:solidFill>
                            <a:srgbClr val="000000"/>
                          </a:solidFill>
                          <a:latin typeface="Arial" pitchFamily="22" charset="0"/>
                        </a:rPr>
                        <a:t> </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Daclatasvir plus asunaprevir with peginterferon alfa-2a and ribavirin (weight-based dosing)</a:t>
                      </a:r>
                      <a:endParaRPr lang="en-US" sz="1800" baseline="0" dirty="0" smtClean="0">
                        <a:solidFill>
                          <a:schemeClr val="tx1"/>
                        </a:solidFill>
                        <a:latin typeface="Arial" pitchFamily="22" charset="0"/>
                      </a:endParaRPr>
                    </a:p>
                    <a:p>
                      <a:pPr marL="192024" marR="0" lvl="0" indent="-192024" algn="l" defTabSz="457200" rtl="0" eaLnBrk="1" fontAlgn="base" latinLnBrk="0" hangingPunct="1">
                        <a:lnSpc>
                          <a:spcPts val="2100"/>
                        </a:lnSpc>
                        <a:spcBef>
                          <a:spcPts val="1400"/>
                        </a:spcBef>
                        <a:spcAft>
                          <a:spcPct val="0"/>
                        </a:spcAft>
                        <a:buClr>
                          <a:srgbClr val="126B8F"/>
                        </a:buClr>
                        <a:buSzPct val="90000"/>
                        <a:buFont typeface="Wingdings" charset="2"/>
                        <a:buChar char="§"/>
                        <a:tabLst/>
                        <a:defRPr/>
                      </a:pPr>
                      <a:r>
                        <a:rPr lang="en-US" sz="1800" b="1" baseline="0" dirty="0" smtClean="0">
                          <a:solidFill>
                            <a:schemeClr val="tx1"/>
                          </a:solidFill>
                          <a:latin typeface="Arial" pitchFamily="22" charset="0"/>
                        </a:rPr>
                        <a:t>End-Points</a:t>
                      </a:r>
                      <a:r>
                        <a:rPr lang="en-US" sz="1800" baseline="0" dirty="0" smtClean="0">
                          <a:solidFill>
                            <a:schemeClr val="tx1"/>
                          </a:solidFill>
                          <a:latin typeface="Arial" pitchFamily="22" charset="0"/>
                        </a:rPr>
                        <a:t>: Primary = SVR12</a:t>
                      </a:r>
                    </a:p>
                  </a:txBody>
                  <a:tcPr marL="182880" marR="88898" marT="50005" marB="5000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6EBF2"/>
                    </a:solidFill>
                  </a:tcPr>
                </a:tc>
              </a:tr>
            </a:tbl>
          </a:graphicData>
        </a:graphic>
      </p:graphicFrame>
    </p:spTree>
    <p:extLst>
      <p:ext uri="{BB962C8B-B14F-4D97-AF65-F5344CB8AC3E}">
        <p14:creationId xmlns:p14="http://schemas.microsoft.com/office/powerpoint/2010/main" val="1771132513"/>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Straight Connector 23"/>
          <p:cNvCxnSpPr/>
          <p:nvPr/>
        </p:nvCxnSpPr>
        <p:spPr>
          <a:xfrm>
            <a:off x="5051402" y="2730500"/>
            <a:ext cx="2926080" cy="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5216028" y="4023871"/>
            <a:ext cx="2926080" cy="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Content Placeholder 5"/>
          <p:cNvSpPr>
            <a:spLocks noGrp="1"/>
          </p:cNvSpPr>
          <p:nvPr>
            <p:ph sz="quarter" idx="13"/>
          </p:nvPr>
        </p:nvSpPr>
        <p:spPr/>
        <p:txBody>
          <a:bodyPr/>
          <a:lstStyle/>
          <a:p>
            <a:r>
              <a:rPr lang="en-US" dirty="0"/>
              <a:t>Source: Jensen D, et. al. J Hepatol. 2015;63:30-7.</a:t>
            </a:r>
            <a:endParaRPr lang="en-US" dirty="0">
              <a:latin typeface="Arial" pitchFamily="22" charset="0"/>
            </a:endParaRPr>
          </a:p>
        </p:txBody>
      </p:sp>
      <p:sp>
        <p:nvSpPr>
          <p:cNvPr id="27" name="Rectangle 26"/>
          <p:cNvSpPr/>
          <p:nvPr/>
        </p:nvSpPr>
        <p:spPr>
          <a:xfrm>
            <a:off x="35277" y="3630246"/>
            <a:ext cx="2286000" cy="83819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rPr>
              <a:t>Treatment-Experienced GT 4</a:t>
            </a:r>
          </a:p>
          <a:p>
            <a:pPr algn="ctr"/>
            <a:r>
              <a:rPr lang="en-US" sz="1400" dirty="0" smtClean="0">
                <a:solidFill>
                  <a:srgbClr val="000000"/>
                </a:solidFill>
              </a:rPr>
              <a:t>N = 44</a:t>
            </a:r>
            <a:endParaRPr lang="en-US" sz="1400" dirty="0">
              <a:solidFill>
                <a:srgbClr val="000000"/>
              </a:solidFill>
            </a:endParaRPr>
          </a:p>
        </p:txBody>
      </p:sp>
      <p:sp>
        <p:nvSpPr>
          <p:cNvPr id="29" name="Rectangle 28"/>
          <p:cNvSpPr/>
          <p:nvPr/>
        </p:nvSpPr>
        <p:spPr>
          <a:xfrm>
            <a:off x="35277" y="2266361"/>
            <a:ext cx="2286000" cy="93403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rPr>
              <a:t>Treatment</a:t>
            </a:r>
            <a:r>
              <a:rPr lang="en-US" sz="1400" dirty="0">
                <a:solidFill>
                  <a:srgbClr val="000000"/>
                </a:solidFill>
              </a:rPr>
              <a:t>-</a:t>
            </a:r>
            <a:r>
              <a:rPr lang="en-US" sz="1400" dirty="0" smtClean="0">
                <a:solidFill>
                  <a:srgbClr val="000000"/>
                </a:solidFill>
              </a:rPr>
              <a:t>Experienced</a:t>
            </a:r>
          </a:p>
          <a:p>
            <a:pPr algn="ctr"/>
            <a:r>
              <a:rPr lang="en-US" sz="1400" dirty="0" smtClean="0">
                <a:solidFill>
                  <a:srgbClr val="000000"/>
                </a:solidFill>
              </a:rPr>
              <a:t>GT 1a or 1b</a:t>
            </a:r>
          </a:p>
          <a:p>
            <a:pPr algn="ctr"/>
            <a:r>
              <a:rPr lang="en-US" sz="1400" dirty="0" smtClean="0">
                <a:solidFill>
                  <a:srgbClr val="000000"/>
                </a:solidFill>
              </a:rPr>
              <a:t>N = 354</a:t>
            </a:r>
            <a:endParaRPr lang="en-US" sz="1400" dirty="0">
              <a:solidFill>
                <a:srgbClr val="000000"/>
              </a:solidFill>
            </a:endParaRPr>
          </a:p>
        </p:txBody>
      </p:sp>
      <p:sp>
        <p:nvSpPr>
          <p:cNvPr id="40" name="Rectangle 39"/>
          <p:cNvSpPr/>
          <p:nvPr/>
        </p:nvSpPr>
        <p:spPr>
          <a:xfrm>
            <a:off x="7718266" y="2528320"/>
            <a:ext cx="876300" cy="40538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latin typeface="Arial"/>
                <a:cs typeface="Arial"/>
              </a:rPr>
              <a:t>SVR12</a:t>
            </a:r>
            <a:endParaRPr lang="en-US" sz="1600" dirty="0">
              <a:solidFill>
                <a:srgbClr val="000000"/>
              </a:solidFill>
              <a:latin typeface="Arial"/>
              <a:cs typeface="Arial"/>
            </a:endParaRPr>
          </a:p>
        </p:txBody>
      </p:sp>
      <p:sp>
        <p:nvSpPr>
          <p:cNvPr id="42" name="Rectangle 41"/>
          <p:cNvSpPr/>
          <p:nvPr/>
        </p:nvSpPr>
        <p:spPr>
          <a:xfrm>
            <a:off x="7746526" y="3808991"/>
            <a:ext cx="876300" cy="40538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latin typeface="Arial"/>
                <a:cs typeface="Arial"/>
              </a:rPr>
              <a:t>SVR12</a:t>
            </a:r>
            <a:endParaRPr lang="en-US" sz="1600" dirty="0">
              <a:solidFill>
                <a:srgbClr val="000000"/>
              </a:solidFill>
              <a:latin typeface="Arial"/>
              <a:cs typeface="Arial"/>
            </a:endParaRPr>
          </a:p>
        </p:txBody>
      </p:sp>
      <p:sp>
        <p:nvSpPr>
          <p:cNvPr id="49" name="Title 1"/>
          <p:cNvSpPr>
            <a:spLocks noGrp="1"/>
          </p:cNvSpPr>
          <p:nvPr>
            <p:ph type="title"/>
          </p:nvPr>
        </p:nvSpPr>
        <p:spPr>
          <a:xfrm>
            <a:off x="323850" y="304800"/>
            <a:ext cx="8515350" cy="990600"/>
          </a:xfrm>
        </p:spPr>
        <p:txBody>
          <a:bodyPr>
            <a:normAutofit/>
          </a:bodyPr>
          <a:lstStyle/>
          <a:p>
            <a:r>
              <a:rPr lang="en-US" sz="2400" dirty="0">
                <a:solidFill>
                  <a:schemeClr val="accent5">
                    <a:lumMod val="20000"/>
                    <a:lumOff val="80000"/>
                  </a:schemeClr>
                </a:solidFill>
              </a:rPr>
              <a:t>Daclatasvir + Asunaprevir + P/R for HCV GT </a:t>
            </a:r>
            <a:r>
              <a:rPr lang="en-US" sz="2400" dirty="0" smtClean="0">
                <a:solidFill>
                  <a:schemeClr val="accent5">
                    <a:lumMod val="20000"/>
                    <a:lumOff val="80000"/>
                  </a:schemeClr>
                </a:solidFill>
              </a:rPr>
              <a:t>1,4</a:t>
            </a:r>
            <a:r>
              <a:rPr lang="en-US" sz="2400" dirty="0">
                <a:solidFill>
                  <a:schemeClr val="accent5">
                    <a:lumMod val="20000"/>
                    <a:lumOff val="80000"/>
                  </a:schemeClr>
                </a:solidFill>
              </a:rPr>
              <a:t/>
            </a:r>
            <a:br>
              <a:rPr lang="en-US" sz="2400" dirty="0">
                <a:solidFill>
                  <a:schemeClr val="accent5">
                    <a:lumMod val="20000"/>
                    <a:lumOff val="80000"/>
                  </a:schemeClr>
                </a:solidFill>
              </a:rPr>
            </a:br>
            <a:r>
              <a:rPr lang="en-US" sz="2400" dirty="0" smtClean="0"/>
              <a:t>HALLMARK-QUAD Trial: Design</a:t>
            </a:r>
            <a:endParaRPr lang="en-US" sz="2400" dirty="0"/>
          </a:p>
        </p:txBody>
      </p:sp>
      <p:sp>
        <p:nvSpPr>
          <p:cNvPr id="30" name="Rectangle 3"/>
          <p:cNvSpPr>
            <a:spLocks noChangeArrowheads="1"/>
          </p:cNvSpPr>
          <p:nvPr/>
        </p:nvSpPr>
        <p:spPr bwMode="auto">
          <a:xfrm>
            <a:off x="2272826" y="3650043"/>
            <a:ext cx="2926080" cy="769557"/>
          </a:xfrm>
          <a:prstGeom prst="rect">
            <a:avLst/>
          </a:prstGeom>
          <a:solidFill>
            <a:schemeClr val="accent6">
              <a:lumMod val="20000"/>
              <a:lumOff val="80000"/>
            </a:schemeClr>
          </a:solidFill>
          <a:ln w="19050" cmpd="sng">
            <a:solidFill>
              <a:schemeClr val="tx1"/>
            </a:solidFill>
            <a:miter lim="800000"/>
            <a:headEnd/>
            <a:tailEnd/>
          </a:ln>
          <a:effectLst/>
          <a:extLst/>
        </p:spPr>
        <p:txBody>
          <a:bodyPr wrap="square" anchor="ctr"/>
          <a:lstStyle/>
          <a:p>
            <a:pPr algn="ctr"/>
            <a:r>
              <a:rPr lang="en-US" sz="1600" b="1" dirty="0">
                <a:solidFill>
                  <a:srgbClr val="000000"/>
                </a:solidFill>
                <a:latin typeface="Arial"/>
                <a:cs typeface="Arial"/>
              </a:rPr>
              <a:t>Daclatasvir + Asunaprevir +</a:t>
            </a:r>
            <a:br>
              <a:rPr lang="en-US" sz="1600" b="1" dirty="0">
                <a:solidFill>
                  <a:srgbClr val="000000"/>
                </a:solidFill>
                <a:latin typeface="Arial"/>
                <a:cs typeface="Arial"/>
              </a:rPr>
            </a:br>
            <a:r>
              <a:rPr lang="en-US" sz="1600" b="1" dirty="0">
                <a:solidFill>
                  <a:srgbClr val="000000"/>
                </a:solidFill>
                <a:latin typeface="Arial"/>
                <a:cs typeface="Arial"/>
              </a:rPr>
              <a:t>Peginterferon + Ribavirin</a:t>
            </a:r>
            <a:endParaRPr lang="en-US" sz="1600" dirty="0">
              <a:solidFill>
                <a:srgbClr val="000000"/>
              </a:solidFill>
              <a:latin typeface="Arial"/>
              <a:cs typeface="Arial"/>
            </a:endParaRPr>
          </a:p>
        </p:txBody>
      </p:sp>
      <p:sp>
        <p:nvSpPr>
          <p:cNvPr id="59" name="Rectangle 5"/>
          <p:cNvSpPr>
            <a:spLocks noChangeArrowheads="1"/>
          </p:cNvSpPr>
          <p:nvPr/>
        </p:nvSpPr>
        <p:spPr bwMode="auto">
          <a:xfrm>
            <a:off x="2272826" y="2334623"/>
            <a:ext cx="2926080" cy="769049"/>
          </a:xfrm>
          <a:prstGeom prst="rect">
            <a:avLst/>
          </a:prstGeom>
          <a:solidFill>
            <a:schemeClr val="accent5">
              <a:lumMod val="40000"/>
              <a:lumOff val="60000"/>
            </a:schemeClr>
          </a:solidFill>
          <a:ln w="19050" cmpd="sng">
            <a:solidFill>
              <a:srgbClr val="000000"/>
            </a:solidFill>
            <a:miter lim="800000"/>
            <a:headEnd/>
            <a:tailEnd/>
          </a:ln>
          <a:effectLst/>
          <a:extLst/>
        </p:spPr>
        <p:txBody>
          <a:bodyPr wrap="square" anchor="ctr"/>
          <a:lstStyle/>
          <a:p>
            <a:pPr algn="ctr"/>
            <a:r>
              <a:rPr lang="en-US" sz="1600" b="1" dirty="0" smtClean="0">
                <a:solidFill>
                  <a:srgbClr val="000000"/>
                </a:solidFill>
                <a:latin typeface="Arial"/>
                <a:cs typeface="Arial"/>
              </a:rPr>
              <a:t>Daclatasvir + Asunaprevir +</a:t>
            </a:r>
            <a:br>
              <a:rPr lang="en-US" sz="1600" b="1" dirty="0" smtClean="0">
                <a:solidFill>
                  <a:srgbClr val="000000"/>
                </a:solidFill>
                <a:latin typeface="Arial"/>
                <a:cs typeface="Arial"/>
              </a:rPr>
            </a:br>
            <a:r>
              <a:rPr lang="en-US" sz="1600" b="1" dirty="0" smtClean="0">
                <a:solidFill>
                  <a:srgbClr val="000000"/>
                </a:solidFill>
                <a:latin typeface="Arial"/>
                <a:cs typeface="Arial"/>
              </a:rPr>
              <a:t>Peginterferon + Ribavirin</a:t>
            </a:r>
            <a:endParaRPr lang="en-US" sz="1600" dirty="0" smtClean="0">
              <a:solidFill>
                <a:srgbClr val="000000"/>
              </a:solidFill>
              <a:latin typeface="Arial"/>
              <a:cs typeface="Arial"/>
            </a:endParaRPr>
          </a:p>
        </p:txBody>
      </p:sp>
      <p:sp>
        <p:nvSpPr>
          <p:cNvPr id="19" name="Rectangle 25"/>
          <p:cNvSpPr>
            <a:spLocks noChangeArrowheads="1"/>
          </p:cNvSpPr>
          <p:nvPr/>
        </p:nvSpPr>
        <p:spPr bwMode="auto">
          <a:xfrm>
            <a:off x="-12330" y="5029200"/>
            <a:ext cx="9180577" cy="1319784"/>
          </a:xfrm>
          <a:prstGeom prst="rect">
            <a:avLst/>
          </a:prstGeom>
          <a:solidFill>
            <a:schemeClr val="bg1">
              <a:lumMod val="95000"/>
            </a:schemeClr>
          </a:solidFill>
          <a:ln w="12700" cap="flat" cmpd="sng" algn="ctr">
            <a:solidFill>
              <a:schemeClr val="tx1"/>
            </a:solidFill>
            <a:prstDash val="sysDash"/>
            <a:miter lim="800000"/>
            <a:headEnd type="none" w="med" len="med"/>
            <a:tailEnd type="none" w="med" len="med"/>
          </a:ln>
          <a:effectLst/>
        </p:spPr>
        <p:txBody>
          <a:bodyPr lIns="457200" tIns="45431" rIns="92486" bIns="45431" anchor="ctr">
            <a:prstTxWarp prst="textNoShape">
              <a:avLst/>
            </a:prstTxWarp>
          </a:bodyPr>
          <a:lstStyle/>
          <a:p>
            <a:pPr defTabSz="935038">
              <a:lnSpc>
                <a:spcPts val="1800"/>
              </a:lnSpc>
              <a:spcBef>
                <a:spcPct val="50000"/>
              </a:spcBef>
            </a:pPr>
            <a:r>
              <a:rPr lang="en-US" sz="1400" b="1" dirty="0">
                <a:solidFill>
                  <a:srgbClr val="000000"/>
                </a:solidFill>
                <a:latin typeface="Arial" pitchFamily="22" charset="0"/>
              </a:rPr>
              <a:t>Drug Dosing</a:t>
            </a:r>
            <a:r>
              <a:rPr lang="en-US" sz="1400" dirty="0">
                <a:solidFill>
                  <a:srgbClr val="000000"/>
                </a:solidFill>
                <a:latin typeface="Arial" pitchFamily="22" charset="0"/>
              </a:rPr>
              <a:t/>
            </a:r>
            <a:br>
              <a:rPr lang="en-US" sz="1400" dirty="0">
                <a:solidFill>
                  <a:srgbClr val="000000"/>
                </a:solidFill>
                <a:latin typeface="Arial" pitchFamily="22" charset="0"/>
              </a:rPr>
            </a:br>
            <a:r>
              <a:rPr lang="en-US" sz="1400" dirty="0" smtClean="0">
                <a:solidFill>
                  <a:srgbClr val="000000"/>
                </a:solidFill>
                <a:latin typeface="Arial" pitchFamily="22" charset="0"/>
              </a:rPr>
              <a:t>Daclatasvir: 60 mg once daily</a:t>
            </a:r>
            <a:r>
              <a:rPr lang="en-US" sz="1400" dirty="0">
                <a:solidFill>
                  <a:srgbClr val="000000"/>
                </a:solidFill>
                <a:latin typeface="Arial" pitchFamily="22" charset="0"/>
              </a:rPr>
              <a:t/>
            </a:r>
            <a:br>
              <a:rPr lang="en-US" sz="1400" dirty="0">
                <a:solidFill>
                  <a:srgbClr val="000000"/>
                </a:solidFill>
                <a:latin typeface="Arial" pitchFamily="22" charset="0"/>
              </a:rPr>
            </a:br>
            <a:r>
              <a:rPr lang="en-US" sz="1400" dirty="0" smtClean="0">
                <a:solidFill>
                  <a:srgbClr val="000000"/>
                </a:solidFill>
                <a:latin typeface="Arial" pitchFamily="22" charset="0"/>
              </a:rPr>
              <a:t>Asunaprevir: 100 mg </a:t>
            </a:r>
            <a:r>
              <a:rPr lang="en-US" sz="1400" dirty="0">
                <a:solidFill>
                  <a:srgbClr val="000000"/>
                </a:solidFill>
                <a:latin typeface="Arial" pitchFamily="22" charset="0"/>
              </a:rPr>
              <a:t>twice daily</a:t>
            </a:r>
            <a:br>
              <a:rPr lang="en-US" sz="1400" dirty="0">
                <a:solidFill>
                  <a:srgbClr val="000000"/>
                </a:solidFill>
                <a:latin typeface="Arial" pitchFamily="22" charset="0"/>
              </a:rPr>
            </a:br>
            <a:r>
              <a:rPr lang="en-US" sz="1400" dirty="0" smtClean="0">
                <a:solidFill>
                  <a:srgbClr val="000000"/>
                </a:solidFill>
                <a:latin typeface="Arial" pitchFamily="22" charset="0"/>
              </a:rPr>
              <a:t>Peginterferon alfa-2a: 180 mcg once weekly</a:t>
            </a:r>
            <a:r>
              <a:rPr lang="en-US" sz="1400" dirty="0">
                <a:solidFill>
                  <a:srgbClr val="000000"/>
                </a:solidFill>
                <a:latin typeface="Arial" pitchFamily="22" charset="0"/>
              </a:rPr>
              <a:t/>
            </a:r>
            <a:br>
              <a:rPr lang="en-US" sz="1400" dirty="0">
                <a:solidFill>
                  <a:srgbClr val="000000"/>
                </a:solidFill>
                <a:latin typeface="Arial" pitchFamily="22" charset="0"/>
              </a:rPr>
            </a:br>
            <a:r>
              <a:rPr lang="en-US" sz="1400" dirty="0" smtClean="0">
                <a:solidFill>
                  <a:srgbClr val="000000"/>
                </a:solidFill>
                <a:latin typeface="Arial" pitchFamily="22" charset="0"/>
              </a:rPr>
              <a:t>Ribavirin, weight-based dosing, twice daily: 1000 </a:t>
            </a:r>
            <a:r>
              <a:rPr lang="en-US" sz="1400" dirty="0">
                <a:solidFill>
                  <a:srgbClr val="000000"/>
                </a:solidFill>
                <a:latin typeface="Arial" pitchFamily="22" charset="0"/>
              </a:rPr>
              <a:t>mg/day if &lt; 75kg or 1200 mg/day if ≥ </a:t>
            </a:r>
            <a:r>
              <a:rPr lang="en-US" sz="1400" dirty="0" smtClean="0">
                <a:solidFill>
                  <a:srgbClr val="000000"/>
                </a:solidFill>
                <a:latin typeface="Arial" pitchFamily="22" charset="0"/>
              </a:rPr>
              <a:t>75kg</a:t>
            </a:r>
            <a:endParaRPr lang="en-US" sz="1400" dirty="0">
              <a:solidFill>
                <a:srgbClr val="000000"/>
              </a:solidFill>
              <a:latin typeface="Arial" pitchFamily="22" charset="0"/>
            </a:endParaRPr>
          </a:p>
        </p:txBody>
      </p:sp>
      <p:sp>
        <p:nvSpPr>
          <p:cNvPr id="20" name="Rectangle 19"/>
          <p:cNvSpPr/>
          <p:nvPr/>
        </p:nvSpPr>
        <p:spPr>
          <a:xfrm>
            <a:off x="-6113" y="1447868"/>
            <a:ext cx="9162291" cy="41071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600" dirty="0">
              <a:solidFill>
                <a:srgbClr val="000000"/>
              </a:solidFill>
              <a:latin typeface="Arial"/>
              <a:cs typeface="Arial"/>
            </a:endParaRPr>
          </a:p>
        </p:txBody>
      </p:sp>
      <p:sp>
        <p:nvSpPr>
          <p:cNvPr id="21" name="Rectangle 20"/>
          <p:cNvSpPr/>
          <p:nvPr/>
        </p:nvSpPr>
        <p:spPr>
          <a:xfrm>
            <a:off x="1079026" y="1411256"/>
            <a:ext cx="838200" cy="39929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rPr>
              <a:t>Week</a:t>
            </a:r>
            <a:endParaRPr lang="en-US" sz="1400" dirty="0">
              <a:solidFill>
                <a:srgbClr val="000000"/>
              </a:solidFill>
            </a:endParaRPr>
          </a:p>
        </p:txBody>
      </p:sp>
      <p:sp>
        <p:nvSpPr>
          <p:cNvPr id="22" name="Rectangle 21"/>
          <p:cNvSpPr/>
          <p:nvPr/>
        </p:nvSpPr>
        <p:spPr>
          <a:xfrm>
            <a:off x="1993426" y="1362488"/>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0</a:t>
            </a:r>
            <a:endParaRPr lang="en-US" sz="1400" dirty="0">
              <a:solidFill>
                <a:srgbClr val="000000"/>
              </a:solidFill>
              <a:latin typeface="Arial"/>
              <a:cs typeface="Arial"/>
            </a:endParaRPr>
          </a:p>
        </p:txBody>
      </p:sp>
      <p:sp>
        <p:nvSpPr>
          <p:cNvPr id="23" name="Rectangle 22"/>
          <p:cNvSpPr/>
          <p:nvPr/>
        </p:nvSpPr>
        <p:spPr>
          <a:xfrm>
            <a:off x="7860826" y="1362488"/>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24</a:t>
            </a:r>
            <a:endParaRPr lang="en-US" sz="1400" dirty="0">
              <a:solidFill>
                <a:srgbClr val="000000"/>
              </a:solidFill>
              <a:latin typeface="Arial"/>
              <a:cs typeface="Arial"/>
            </a:endParaRPr>
          </a:p>
        </p:txBody>
      </p:sp>
      <p:cxnSp>
        <p:nvCxnSpPr>
          <p:cNvPr id="26" name="Straight Connector 25"/>
          <p:cNvCxnSpPr/>
          <p:nvPr/>
        </p:nvCxnSpPr>
        <p:spPr>
          <a:xfrm flipV="1">
            <a:off x="-6113" y="1850184"/>
            <a:ext cx="9162291" cy="11472"/>
          </a:xfrm>
          <a:prstGeom prst="line">
            <a:avLst/>
          </a:prstGeom>
          <a:ln w="952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2264687" y="1770940"/>
            <a:ext cx="0" cy="87630"/>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8133622" y="1770940"/>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4924303" y="1362488"/>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12</a:t>
            </a:r>
            <a:endParaRPr lang="en-US" sz="1400" dirty="0">
              <a:solidFill>
                <a:srgbClr val="000000"/>
              </a:solidFill>
              <a:latin typeface="Arial"/>
              <a:cs typeface="Arial"/>
            </a:endParaRPr>
          </a:p>
        </p:txBody>
      </p:sp>
      <p:cxnSp>
        <p:nvCxnSpPr>
          <p:cNvPr id="35" name="Straight Connector 34"/>
          <p:cNvCxnSpPr/>
          <p:nvPr/>
        </p:nvCxnSpPr>
        <p:spPr>
          <a:xfrm flipV="1">
            <a:off x="5206325" y="1770940"/>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70414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solidFill>
                  <a:schemeClr val="accent5">
                    <a:lumMod val="20000"/>
                    <a:lumOff val="80000"/>
                  </a:schemeClr>
                </a:solidFill>
              </a:rPr>
              <a:t>Daclatasvir + Asunaprevir + P/R for HCV GT 1,4</a:t>
            </a:r>
            <a:r>
              <a:rPr lang="en-US" sz="2400" dirty="0"/>
              <a:t/>
            </a:r>
            <a:br>
              <a:rPr lang="en-US" sz="2400" dirty="0"/>
            </a:br>
            <a:r>
              <a:rPr lang="en-US" sz="2400" dirty="0"/>
              <a:t>HALLMARK-</a:t>
            </a:r>
            <a:r>
              <a:rPr lang="en-US" sz="2400" dirty="0" smtClean="0"/>
              <a:t>QUAD Trial: Patient Characteristics</a:t>
            </a:r>
            <a:endParaRPr lang="en-US" sz="2400" dirty="0"/>
          </a:p>
        </p:txBody>
      </p:sp>
      <p:sp>
        <p:nvSpPr>
          <p:cNvPr id="3" name="Content Placeholder 2"/>
          <p:cNvSpPr>
            <a:spLocks noGrp="1"/>
          </p:cNvSpPr>
          <p:nvPr>
            <p:ph sz="quarter" idx="13"/>
          </p:nvPr>
        </p:nvSpPr>
        <p:spPr/>
        <p:txBody>
          <a:bodyPr/>
          <a:lstStyle/>
          <a:p>
            <a:r>
              <a:rPr lang="en-US" dirty="0"/>
              <a:t>Source: Jensen D, et. al. J Hepatol. 2015;63:30-7.</a:t>
            </a:r>
            <a:endParaRPr lang="en-US" dirty="0">
              <a:latin typeface="Arial" pitchFamily="22" charset="0"/>
            </a:endParaRPr>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260838624"/>
              </p:ext>
            </p:extLst>
          </p:nvPr>
        </p:nvGraphicFramePr>
        <p:xfrm>
          <a:off x="314325" y="1333165"/>
          <a:ext cx="8515351" cy="5074920"/>
        </p:xfrm>
        <a:graphic>
          <a:graphicData uri="http://schemas.openxmlformats.org/drawingml/2006/table">
            <a:tbl>
              <a:tblPr firstRow="1" bandRow="1">
                <a:tableStyleId>{5C22544A-7EE6-4342-B048-85BDC9FD1C3A}</a:tableStyleId>
              </a:tblPr>
              <a:tblGrid>
                <a:gridCol w="2733675"/>
                <a:gridCol w="2890838"/>
                <a:gridCol w="2890838"/>
              </a:tblGrid>
              <a:tr h="505603">
                <a:tc>
                  <a:txBody>
                    <a:bodyPr/>
                    <a:lstStyle/>
                    <a:p>
                      <a:r>
                        <a:rPr lang="en-US" sz="1500" dirty="0" smtClean="0"/>
                        <a:t>Characteristic</a:t>
                      </a:r>
                      <a:endParaRPr lang="en-US" sz="1500" dirty="0"/>
                    </a:p>
                  </a:txBody>
                  <a:tcPr>
                    <a:lnL w="9525" cap="flat" cmpd="sng" algn="ctr">
                      <a:solidFill>
                        <a:prstClr val="white">
                          <a:lumMod val="75000"/>
                        </a:prstClr>
                      </a:solidFill>
                      <a:prstDash val="solid"/>
                      <a:round/>
                      <a:headEnd type="none" w="med" len="med"/>
                      <a:tailEnd type="none" w="med" len="med"/>
                    </a:lnL>
                    <a:lnT w="9525" cap="flat" cmpd="sng" algn="ctr">
                      <a:solidFill>
                        <a:prstClr val="white">
                          <a:lumMod val="75000"/>
                        </a:prstClr>
                      </a:solidFill>
                      <a:prstDash val="solid"/>
                      <a:round/>
                      <a:headEnd type="none" w="med" len="med"/>
                      <a:tailEnd type="none" w="med" len="med"/>
                    </a:lnT>
                    <a:solidFill>
                      <a:srgbClr val="404040"/>
                    </a:solidFill>
                  </a:tcPr>
                </a:tc>
                <a:tc>
                  <a:txBody>
                    <a:bodyPr/>
                    <a:lstStyle/>
                    <a:p>
                      <a:pPr algn="ctr"/>
                      <a:r>
                        <a:rPr lang="en-US" sz="1500" dirty="0" smtClean="0"/>
                        <a:t>Genotype</a:t>
                      </a:r>
                      <a:r>
                        <a:rPr lang="en-US" sz="1500" baseline="0" dirty="0" smtClean="0"/>
                        <a:t> 1</a:t>
                      </a:r>
                    </a:p>
                    <a:p>
                      <a:pPr algn="ctr"/>
                      <a:r>
                        <a:rPr lang="en-US" sz="1400" b="0" dirty="0" smtClean="0"/>
                        <a:t>(n=354)</a:t>
                      </a:r>
                      <a:endParaRPr lang="en-US" sz="1400" dirty="0"/>
                    </a:p>
                  </a:txBody>
                  <a:tcPr>
                    <a:lnT w="9525" cap="flat" cmpd="sng" algn="ctr">
                      <a:solidFill>
                        <a:prstClr val="white">
                          <a:lumMod val="75000"/>
                        </a:prstClr>
                      </a:solidFill>
                      <a:prstDash val="solid"/>
                      <a:round/>
                      <a:headEnd type="none" w="med" len="med"/>
                      <a:tailEnd type="none" w="med" len="med"/>
                    </a:lnT>
                    <a:solidFill>
                      <a:schemeClr val="accent5">
                        <a:lumMod val="75000"/>
                      </a:schemeClr>
                    </a:solidFill>
                  </a:tcPr>
                </a:tc>
                <a:tc>
                  <a:txBody>
                    <a:bodyPr/>
                    <a:lstStyle/>
                    <a:p>
                      <a:pPr algn="ctr"/>
                      <a:r>
                        <a:rPr lang="en-US" sz="1500" dirty="0" smtClean="0"/>
                        <a:t>Genotype 4</a:t>
                      </a:r>
                      <a:endParaRPr lang="en-US" sz="1500" baseline="0" dirty="0" smtClean="0"/>
                    </a:p>
                    <a:p>
                      <a:pPr algn="ctr"/>
                      <a:r>
                        <a:rPr lang="en-US" sz="1200" b="0" dirty="0" smtClean="0"/>
                        <a:t>(n=44)</a:t>
                      </a:r>
                      <a:endParaRPr lang="en-US" sz="1200" dirty="0"/>
                    </a:p>
                  </a:txBody>
                  <a:tcPr>
                    <a:lnR w="9525" cap="flat" cmpd="sng" algn="ctr">
                      <a:solidFill>
                        <a:prstClr val="white">
                          <a:lumMod val="75000"/>
                        </a:prstClr>
                      </a:solid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solidFill>
                      <a:schemeClr val="accent6"/>
                    </a:solidFill>
                  </a:tcPr>
                </a:tc>
              </a:tr>
              <a:tr h="3651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smtClean="0"/>
                        <a:t>Male, n (%)</a:t>
                      </a:r>
                    </a:p>
                  </a:txBody>
                  <a:tcPr anchor="ctr">
                    <a:lnL w="9525" cap="flat" cmpd="sng" algn="ctr">
                      <a:solidFill>
                        <a:prstClr val="white">
                          <a:lumMod val="75000"/>
                        </a:prstClr>
                      </a:solidFill>
                      <a:prstDash val="solid"/>
                      <a:round/>
                      <a:headEnd type="none" w="med" len="med"/>
                      <a:tailEnd type="none" w="med" len="med"/>
                    </a:lnL>
                  </a:tcPr>
                </a:tc>
                <a:tc>
                  <a:txBody>
                    <a:bodyPr/>
                    <a:lstStyle/>
                    <a:p>
                      <a:pPr algn="ctr">
                        <a:lnSpc>
                          <a:spcPts val="2400"/>
                        </a:lnSpc>
                      </a:pPr>
                      <a:r>
                        <a:rPr lang="en-US" sz="1500" dirty="0" smtClean="0"/>
                        <a:t>240 (68%)</a:t>
                      </a:r>
                      <a:endParaRPr lang="en-US" sz="1500" dirty="0"/>
                    </a:p>
                  </a:txBody>
                  <a:tcPr anchor="ctr"/>
                </a:tc>
                <a:tc>
                  <a:txBody>
                    <a:bodyPr/>
                    <a:lstStyle/>
                    <a:p>
                      <a:pPr algn="ctr">
                        <a:lnSpc>
                          <a:spcPts val="2400"/>
                        </a:lnSpc>
                      </a:pPr>
                      <a:r>
                        <a:rPr lang="en-US" sz="1500" dirty="0" smtClean="0"/>
                        <a:t>33 (75%)</a:t>
                      </a:r>
                      <a:endParaRPr lang="en-US" sz="1500" dirty="0"/>
                    </a:p>
                  </a:txBody>
                  <a:tcPr anchor="ctr">
                    <a:lnR w="9525" cap="flat" cmpd="sng" algn="ctr">
                      <a:solidFill>
                        <a:prstClr val="white">
                          <a:lumMod val="75000"/>
                        </a:prstClr>
                      </a:solidFill>
                      <a:prstDash val="solid"/>
                      <a:round/>
                      <a:headEnd type="none" w="med" len="med"/>
                      <a:tailEnd type="none" w="med" len="med"/>
                    </a:lnR>
                  </a:tcPr>
                </a:tc>
              </a:tr>
              <a:tr h="365158">
                <a:tc>
                  <a:txBody>
                    <a:bodyPr/>
                    <a:lstStyle/>
                    <a:p>
                      <a:r>
                        <a:rPr lang="en-US" sz="1500" dirty="0" smtClean="0"/>
                        <a:t>Median age, years (range)</a:t>
                      </a:r>
                      <a:endParaRPr lang="en-US" sz="1500" dirty="0"/>
                    </a:p>
                  </a:txBody>
                  <a:tcPr anchor="ctr">
                    <a:lnL w="9525" cap="flat" cmpd="sng" algn="ctr">
                      <a:solidFill>
                        <a:prstClr val="white">
                          <a:lumMod val="75000"/>
                        </a:prstClr>
                      </a:solidFill>
                      <a:prstDash val="solid"/>
                      <a:round/>
                      <a:headEnd type="none" w="med" len="med"/>
                      <a:tailEnd type="none" w="med" len="med"/>
                    </a:lnL>
                  </a:tcPr>
                </a:tc>
                <a:tc>
                  <a:txBody>
                    <a:bodyPr/>
                    <a:lstStyle/>
                    <a:p>
                      <a:pPr algn="ctr">
                        <a:lnSpc>
                          <a:spcPts val="2400"/>
                        </a:lnSpc>
                      </a:pPr>
                      <a:r>
                        <a:rPr lang="en-US" sz="1500" dirty="0" smtClean="0"/>
                        <a:t>54 (19-76)</a:t>
                      </a:r>
                      <a:endParaRPr lang="en-US" sz="1500" dirty="0"/>
                    </a:p>
                  </a:txBody>
                  <a:tcPr anchor="ctr"/>
                </a:tc>
                <a:tc>
                  <a:txBody>
                    <a:bodyPr/>
                    <a:lstStyle/>
                    <a:p>
                      <a:pPr algn="ctr">
                        <a:lnSpc>
                          <a:spcPts val="2400"/>
                        </a:lnSpc>
                      </a:pPr>
                      <a:r>
                        <a:rPr lang="en-US" sz="1500" dirty="0" smtClean="0"/>
                        <a:t>52 (20-71)</a:t>
                      </a:r>
                      <a:endParaRPr lang="en-US" sz="1500" dirty="0"/>
                    </a:p>
                  </a:txBody>
                  <a:tcPr anchor="ctr">
                    <a:lnR w="9525" cap="flat" cmpd="sng" algn="ctr">
                      <a:solidFill>
                        <a:prstClr val="white">
                          <a:lumMod val="75000"/>
                        </a:prstClr>
                      </a:solidFill>
                      <a:prstDash val="solid"/>
                      <a:round/>
                      <a:headEnd type="none" w="med" len="med"/>
                      <a:tailEnd type="none" w="med" len="med"/>
                    </a:lnR>
                  </a:tcPr>
                </a:tc>
              </a:tr>
              <a:tr h="926939">
                <a:tc>
                  <a:txBody>
                    <a:bodyPr/>
                    <a:lstStyle/>
                    <a:p>
                      <a:r>
                        <a:rPr lang="en-US" sz="1500" dirty="0" smtClean="0"/>
                        <a:t>Race</a:t>
                      </a:r>
                    </a:p>
                    <a:p>
                      <a:pPr marL="228600" indent="0"/>
                      <a:r>
                        <a:rPr lang="en-US" sz="1500" dirty="0" smtClean="0"/>
                        <a:t>White</a:t>
                      </a:r>
                    </a:p>
                    <a:p>
                      <a:pPr marL="228600" indent="0"/>
                      <a:r>
                        <a:rPr lang="en-US" sz="1500" dirty="0" smtClean="0"/>
                        <a:t>Black</a:t>
                      </a:r>
                    </a:p>
                    <a:p>
                      <a:pPr marL="228600" indent="0"/>
                      <a:r>
                        <a:rPr lang="en-US" sz="1500" dirty="0" smtClean="0"/>
                        <a:t>Asian</a:t>
                      </a:r>
                      <a:endParaRPr lang="en-US" sz="1500" dirty="0"/>
                    </a:p>
                  </a:txBody>
                  <a:tcPr anchor="ctr">
                    <a:lnL w="9525" cap="flat" cmpd="sng" algn="ctr">
                      <a:solidFill>
                        <a:prstClr val="white">
                          <a:lumMod val="75000"/>
                        </a:prstClr>
                      </a:solidFill>
                      <a:prstDash val="solid"/>
                      <a:round/>
                      <a:headEnd type="none" w="med" len="med"/>
                      <a:tailEnd type="none" w="med" len="med"/>
                    </a:lnL>
                  </a:tcPr>
                </a:tc>
                <a:tc>
                  <a:txBody>
                    <a:bodyPr/>
                    <a:lstStyle/>
                    <a:p>
                      <a:pPr algn="ctr">
                        <a:lnSpc>
                          <a:spcPct val="100000"/>
                        </a:lnSpc>
                      </a:pPr>
                      <a:endParaRPr lang="en-US" sz="1500" dirty="0" smtClean="0"/>
                    </a:p>
                    <a:p>
                      <a:pPr algn="ctr">
                        <a:lnSpc>
                          <a:spcPct val="100000"/>
                        </a:lnSpc>
                      </a:pPr>
                      <a:r>
                        <a:rPr lang="en-US" sz="1500" dirty="0" smtClean="0"/>
                        <a:t>271</a:t>
                      </a:r>
                      <a:r>
                        <a:rPr lang="en-US" sz="1500" baseline="0" dirty="0" smtClean="0"/>
                        <a:t> (77%</a:t>
                      </a:r>
                      <a:r>
                        <a:rPr lang="en-US" sz="1500" dirty="0" smtClean="0"/>
                        <a:t>)</a:t>
                      </a:r>
                    </a:p>
                    <a:p>
                      <a:pPr algn="ctr">
                        <a:lnSpc>
                          <a:spcPct val="100000"/>
                        </a:lnSpc>
                      </a:pPr>
                      <a:r>
                        <a:rPr lang="en-US" sz="1500" dirty="0" smtClean="0"/>
                        <a:t>33 (9%)</a:t>
                      </a:r>
                    </a:p>
                    <a:p>
                      <a:pPr algn="ctr">
                        <a:lnSpc>
                          <a:spcPct val="100000"/>
                        </a:lnSpc>
                      </a:pPr>
                      <a:r>
                        <a:rPr lang="en-US" sz="1500" dirty="0" smtClean="0"/>
                        <a:t>47 (13%)</a:t>
                      </a:r>
                      <a:endParaRPr lang="en-US" sz="1500" dirty="0"/>
                    </a:p>
                  </a:txBody>
                  <a:tcPr anchor="ctr"/>
                </a:tc>
                <a:tc>
                  <a:txBody>
                    <a:bodyPr/>
                    <a:lstStyle/>
                    <a:p>
                      <a:pPr algn="ctr">
                        <a:lnSpc>
                          <a:spcPct val="100000"/>
                        </a:lnSpc>
                      </a:pPr>
                      <a:endParaRPr lang="en-US" sz="1500" dirty="0" smtClean="0"/>
                    </a:p>
                    <a:p>
                      <a:pPr algn="ctr">
                        <a:lnSpc>
                          <a:spcPct val="100000"/>
                        </a:lnSpc>
                      </a:pPr>
                      <a:r>
                        <a:rPr lang="en-US" sz="1500" dirty="0" smtClean="0"/>
                        <a:t>33 (75%)</a:t>
                      </a:r>
                    </a:p>
                    <a:p>
                      <a:pPr algn="ctr">
                        <a:lnSpc>
                          <a:spcPct val="100000"/>
                        </a:lnSpc>
                      </a:pPr>
                      <a:r>
                        <a:rPr lang="en-US" sz="1500" dirty="0" smtClean="0"/>
                        <a:t>4 (9%)</a:t>
                      </a:r>
                    </a:p>
                    <a:p>
                      <a:pPr algn="ctr">
                        <a:lnSpc>
                          <a:spcPct val="100000"/>
                        </a:lnSpc>
                      </a:pPr>
                      <a:r>
                        <a:rPr lang="en-US" sz="1500" dirty="0" smtClean="0"/>
                        <a:t>1 (2%)</a:t>
                      </a:r>
                      <a:endParaRPr lang="en-US" sz="1500" dirty="0"/>
                    </a:p>
                  </a:txBody>
                  <a:tcPr anchor="ctr">
                    <a:lnR w="9525" cap="flat" cmpd="sng" algn="ctr">
                      <a:solidFill>
                        <a:prstClr val="white">
                          <a:lumMod val="75000"/>
                        </a:prstClr>
                      </a:solidFill>
                      <a:prstDash val="solid"/>
                      <a:round/>
                      <a:headEnd type="none" w="med" len="med"/>
                      <a:tailEnd type="none" w="med" len="med"/>
                    </a:lnR>
                  </a:tcPr>
                </a:tc>
              </a:tr>
              <a:tr h="716271">
                <a:tc>
                  <a:txBody>
                    <a:bodyPr/>
                    <a:lstStyle/>
                    <a:p>
                      <a:r>
                        <a:rPr lang="en-US" sz="1500" dirty="0" smtClean="0"/>
                        <a:t>HCV genotype</a:t>
                      </a:r>
                    </a:p>
                    <a:p>
                      <a:r>
                        <a:rPr lang="en-US" sz="1500" baseline="0" dirty="0" smtClean="0"/>
                        <a:t>    1a</a:t>
                      </a:r>
                    </a:p>
                    <a:p>
                      <a:r>
                        <a:rPr lang="en-US" sz="1500" baseline="0" dirty="0" smtClean="0"/>
                        <a:t>    1b</a:t>
                      </a:r>
                      <a:endParaRPr lang="en-US" sz="1500" dirty="0"/>
                    </a:p>
                  </a:txBody>
                  <a:tcPr anchor="ctr">
                    <a:lnL w="9525" cap="flat" cmpd="sng" algn="ctr">
                      <a:solidFill>
                        <a:prstClr val="white">
                          <a:lumMod val="75000"/>
                        </a:prstClr>
                      </a:solidFill>
                      <a:prstDash val="solid"/>
                      <a:round/>
                      <a:headEnd type="none" w="med" len="med"/>
                      <a:tailEnd type="none" w="med" len="med"/>
                    </a:lnL>
                  </a:tcPr>
                </a:tc>
                <a:tc>
                  <a:txBody>
                    <a:bodyPr/>
                    <a:lstStyle/>
                    <a:p>
                      <a:pPr algn="ctr">
                        <a:lnSpc>
                          <a:spcPct val="100000"/>
                        </a:lnSpc>
                      </a:pPr>
                      <a:endParaRPr lang="en-US" sz="1500" dirty="0" smtClean="0"/>
                    </a:p>
                    <a:p>
                      <a:pPr algn="ctr">
                        <a:lnSpc>
                          <a:spcPct val="100000"/>
                        </a:lnSpc>
                      </a:pPr>
                      <a:r>
                        <a:rPr lang="en-US" sz="1500" dirty="0" smtClean="0"/>
                        <a:t>176 (50%)</a:t>
                      </a:r>
                    </a:p>
                    <a:p>
                      <a:pPr algn="ctr">
                        <a:lnSpc>
                          <a:spcPct val="100000"/>
                        </a:lnSpc>
                      </a:pPr>
                      <a:r>
                        <a:rPr lang="en-US" sz="1500" dirty="0" smtClean="0"/>
                        <a:t>178 (50%)</a:t>
                      </a:r>
                      <a:endParaRPr lang="en-US" sz="1500" dirty="0"/>
                    </a:p>
                  </a:txBody>
                  <a:tcPr anchor="ctr"/>
                </a:tc>
                <a:tc>
                  <a:txBody>
                    <a:bodyPr/>
                    <a:lstStyle/>
                    <a:p>
                      <a:pPr algn="ctr">
                        <a:lnSpc>
                          <a:spcPct val="100000"/>
                        </a:lnSpc>
                      </a:pPr>
                      <a:endParaRPr lang="en-US" sz="1500" dirty="0" smtClean="0"/>
                    </a:p>
                    <a:p>
                      <a:pPr algn="ctr">
                        <a:lnSpc>
                          <a:spcPct val="100000"/>
                        </a:lnSpc>
                      </a:pPr>
                      <a:r>
                        <a:rPr lang="en-US" sz="1500" dirty="0" smtClean="0"/>
                        <a:t>N/A</a:t>
                      </a:r>
                      <a:endParaRPr lang="en-US" sz="1500" dirty="0"/>
                    </a:p>
                  </a:txBody>
                  <a:tcPr anchor="ctr">
                    <a:lnR w="9525" cap="flat" cmpd="sng" algn="ctr">
                      <a:solidFill>
                        <a:prstClr val="white">
                          <a:lumMod val="75000"/>
                        </a:prstClr>
                      </a:solidFill>
                      <a:prstDash val="solid"/>
                      <a:round/>
                      <a:headEnd type="none" w="med" len="med"/>
                      <a:tailEnd type="none" w="med" len="med"/>
                    </a:lnR>
                  </a:tcPr>
                </a:tc>
              </a:tr>
              <a:tr h="365158">
                <a:tc>
                  <a:txBody>
                    <a:bodyPr/>
                    <a:lstStyle/>
                    <a:p>
                      <a:r>
                        <a:rPr lang="en-US" sz="1500" dirty="0" smtClean="0"/>
                        <a:t>HCV RNA ≥800,000</a:t>
                      </a:r>
                      <a:r>
                        <a:rPr lang="en-US" sz="1500" baseline="0" dirty="0" smtClean="0"/>
                        <a:t> IU/ml</a:t>
                      </a:r>
                      <a:endParaRPr lang="en-US" sz="1500" dirty="0"/>
                    </a:p>
                  </a:txBody>
                  <a:tcPr anchor="ctr">
                    <a:lnL w="9525" cap="flat" cmpd="sng" algn="ctr">
                      <a:solidFill>
                        <a:prstClr val="white">
                          <a:lumMod val="75000"/>
                        </a:prstClr>
                      </a:solidFill>
                      <a:prstDash val="solid"/>
                      <a:round/>
                      <a:headEnd type="none" w="med" len="med"/>
                      <a:tailEnd type="none" w="med" len="med"/>
                    </a:lnL>
                  </a:tcPr>
                </a:tc>
                <a:tc>
                  <a:txBody>
                    <a:bodyPr/>
                    <a:lstStyle/>
                    <a:p>
                      <a:pPr algn="ctr">
                        <a:lnSpc>
                          <a:spcPts val="2400"/>
                        </a:lnSpc>
                      </a:pPr>
                      <a:r>
                        <a:rPr lang="en-US" sz="1500" dirty="0" smtClean="0"/>
                        <a:t>307 (87%)</a:t>
                      </a:r>
                      <a:endParaRPr lang="en-US" sz="1500" dirty="0"/>
                    </a:p>
                  </a:txBody>
                  <a:tcPr anchor="ctr"/>
                </a:tc>
                <a:tc>
                  <a:txBody>
                    <a:bodyPr/>
                    <a:lstStyle/>
                    <a:p>
                      <a:pPr algn="ctr">
                        <a:lnSpc>
                          <a:spcPts val="2400"/>
                        </a:lnSpc>
                      </a:pPr>
                      <a:r>
                        <a:rPr lang="en-US" sz="1500" dirty="0" smtClean="0"/>
                        <a:t>29 (66%)</a:t>
                      </a:r>
                      <a:endParaRPr lang="en-US" sz="1500" dirty="0"/>
                    </a:p>
                  </a:txBody>
                  <a:tcPr anchor="ctr">
                    <a:lnR w="9525" cap="flat" cmpd="sng" algn="ctr">
                      <a:solidFill>
                        <a:prstClr val="white">
                          <a:lumMod val="75000"/>
                        </a:prstClr>
                      </a:solidFill>
                      <a:prstDash val="solid"/>
                      <a:round/>
                      <a:headEnd type="none" w="med" len="med"/>
                      <a:tailEnd type="none" w="med" len="med"/>
                    </a:lnR>
                  </a:tcPr>
                </a:tc>
              </a:tr>
              <a:tr h="365158">
                <a:tc>
                  <a:txBody>
                    <a:bodyPr/>
                    <a:lstStyle/>
                    <a:p>
                      <a:r>
                        <a:rPr lang="en-US" sz="1500" dirty="0" smtClean="0"/>
                        <a:t>Cirrhosis</a:t>
                      </a:r>
                      <a:endParaRPr lang="en-US" sz="1500" dirty="0"/>
                    </a:p>
                  </a:txBody>
                  <a:tcPr anchor="ctr">
                    <a:lnL w="9525" cap="flat" cmpd="sng" algn="ctr">
                      <a:solidFill>
                        <a:prstClr val="white">
                          <a:lumMod val="75000"/>
                        </a:prstClr>
                      </a:solidFill>
                      <a:prstDash val="solid"/>
                      <a:round/>
                      <a:headEnd type="none" w="med" len="med"/>
                      <a:tailEnd type="none" w="med" len="med"/>
                    </a:lnL>
                  </a:tcPr>
                </a:tc>
                <a:tc>
                  <a:txBody>
                    <a:bodyPr/>
                    <a:lstStyle/>
                    <a:p>
                      <a:pPr marL="0" indent="0" algn="ctr">
                        <a:lnSpc>
                          <a:spcPts val="2400"/>
                        </a:lnSpc>
                      </a:pPr>
                      <a:r>
                        <a:rPr lang="en-US" sz="1500" dirty="0" smtClean="0"/>
                        <a:t>73 (21%)</a:t>
                      </a:r>
                      <a:endParaRPr lang="en-US" sz="1500" dirty="0"/>
                    </a:p>
                  </a:txBody>
                  <a:tcPr anchor="ctr"/>
                </a:tc>
                <a:tc>
                  <a:txBody>
                    <a:bodyPr/>
                    <a:lstStyle/>
                    <a:p>
                      <a:pPr algn="ctr">
                        <a:lnSpc>
                          <a:spcPts val="2400"/>
                        </a:lnSpc>
                      </a:pPr>
                      <a:r>
                        <a:rPr lang="en-US" sz="1500" dirty="0" smtClean="0"/>
                        <a:t>20 (46%)</a:t>
                      </a:r>
                      <a:endParaRPr lang="en-US" sz="1500" dirty="0"/>
                    </a:p>
                  </a:txBody>
                  <a:tcPr anchor="ctr">
                    <a:lnR w="9525" cap="flat" cmpd="sng" algn="ctr">
                      <a:solidFill>
                        <a:prstClr val="white">
                          <a:lumMod val="75000"/>
                        </a:prstClr>
                      </a:solidFill>
                      <a:prstDash val="solid"/>
                      <a:round/>
                      <a:headEnd type="none" w="med" len="med"/>
                      <a:tailEnd type="none" w="med" len="med"/>
                    </a:lnR>
                  </a:tcPr>
                </a:tc>
              </a:tr>
              <a:tr h="365158">
                <a:tc>
                  <a:txBody>
                    <a:bodyPr/>
                    <a:lstStyle/>
                    <a:p>
                      <a:r>
                        <a:rPr lang="en-US" sz="1500" i="1" dirty="0" smtClean="0"/>
                        <a:t>IL28B</a:t>
                      </a:r>
                      <a:r>
                        <a:rPr lang="en-US" sz="1500" i="0" baseline="0" dirty="0" smtClean="0"/>
                        <a:t> non-CC genotype</a:t>
                      </a:r>
                      <a:endParaRPr lang="en-US" sz="1500" i="1" dirty="0"/>
                    </a:p>
                  </a:txBody>
                  <a:tcPr anchor="ctr">
                    <a:lnL w="9525" cap="flat" cmpd="sng" algn="ctr">
                      <a:solidFill>
                        <a:prstClr val="white">
                          <a:lumMod val="75000"/>
                        </a:prstClr>
                      </a:solidFill>
                      <a:prstDash val="solid"/>
                      <a:round/>
                      <a:headEnd type="none" w="med" len="med"/>
                      <a:tailEnd type="none" w="med" len="med"/>
                    </a:lnL>
                  </a:tcPr>
                </a:tc>
                <a:tc>
                  <a:txBody>
                    <a:bodyPr/>
                    <a:lstStyle/>
                    <a:p>
                      <a:pPr marL="0" indent="0" algn="ctr">
                        <a:lnSpc>
                          <a:spcPts val="2400"/>
                        </a:lnSpc>
                      </a:pPr>
                      <a:r>
                        <a:rPr lang="en-US" sz="1500" dirty="0" smtClean="0"/>
                        <a:t>321 (91%)</a:t>
                      </a:r>
                      <a:endParaRPr lang="en-US" sz="1500" dirty="0"/>
                    </a:p>
                  </a:txBody>
                  <a:tcPr anchor="ctr"/>
                </a:tc>
                <a:tc>
                  <a:txBody>
                    <a:bodyPr/>
                    <a:lstStyle/>
                    <a:p>
                      <a:pPr algn="ctr">
                        <a:lnSpc>
                          <a:spcPts val="2400"/>
                        </a:lnSpc>
                      </a:pPr>
                      <a:r>
                        <a:rPr lang="en-US" sz="1500" dirty="0" smtClean="0"/>
                        <a:t>41 (93%)</a:t>
                      </a:r>
                      <a:endParaRPr lang="en-US" sz="1500" dirty="0"/>
                    </a:p>
                  </a:txBody>
                  <a:tcPr anchor="ctr">
                    <a:lnR w="9525" cap="flat" cmpd="sng" algn="ctr">
                      <a:solidFill>
                        <a:prstClr val="white">
                          <a:lumMod val="75000"/>
                        </a:prstClr>
                      </a:solidFill>
                      <a:prstDash val="solid"/>
                      <a:round/>
                      <a:headEnd type="none" w="med" len="med"/>
                      <a:tailEnd type="none" w="med" len="med"/>
                    </a:lnR>
                  </a:tcPr>
                </a:tc>
              </a:tr>
              <a:tr h="716271">
                <a:tc>
                  <a:txBody>
                    <a:bodyPr/>
                    <a:lstStyle/>
                    <a:p>
                      <a:r>
                        <a:rPr lang="en-US" sz="1500" dirty="0" smtClean="0"/>
                        <a:t>Prior treatment failure</a:t>
                      </a:r>
                    </a:p>
                    <a:p>
                      <a:pPr marL="228600" indent="0"/>
                      <a:r>
                        <a:rPr lang="en-US" sz="1500" dirty="0" smtClean="0"/>
                        <a:t>Partial</a:t>
                      </a:r>
                      <a:r>
                        <a:rPr lang="en-US" sz="1500" baseline="0" dirty="0" smtClean="0"/>
                        <a:t> response</a:t>
                      </a:r>
                    </a:p>
                    <a:p>
                      <a:pPr marL="228600" indent="0"/>
                      <a:r>
                        <a:rPr lang="en-US" sz="1500" baseline="0" dirty="0" smtClean="0"/>
                        <a:t>Null response</a:t>
                      </a:r>
                      <a:endParaRPr lang="en-US" sz="1500" dirty="0"/>
                    </a:p>
                  </a:txBody>
                  <a:tcPr anchor="ctr">
                    <a:lnL w="9525" cap="flat" cmpd="sng" algn="ctr">
                      <a:solidFill>
                        <a:prstClr val="white">
                          <a:lumMod val="75000"/>
                        </a:prstClr>
                      </a:solidFill>
                      <a:prstDash val="solid"/>
                      <a:round/>
                      <a:headEnd type="none" w="med" len="med"/>
                      <a:tailEnd type="none" w="med" len="med"/>
                    </a:lnL>
                    <a:lnB w="9525" cap="flat" cmpd="sng" algn="ctr">
                      <a:solidFill>
                        <a:prstClr val="white">
                          <a:lumMod val="75000"/>
                        </a:prstClr>
                      </a:solidFill>
                      <a:prstDash val="solid"/>
                      <a:round/>
                      <a:headEnd type="none" w="med" len="med"/>
                      <a:tailEnd type="none" w="med" len="med"/>
                    </a:lnB>
                  </a:tcPr>
                </a:tc>
                <a:tc>
                  <a:txBody>
                    <a:bodyPr/>
                    <a:lstStyle/>
                    <a:p>
                      <a:pPr algn="ctr">
                        <a:lnSpc>
                          <a:spcPct val="100000"/>
                        </a:lnSpc>
                      </a:pPr>
                      <a:endParaRPr lang="en-US" sz="1500" dirty="0" smtClean="0"/>
                    </a:p>
                    <a:p>
                      <a:pPr algn="ctr">
                        <a:lnSpc>
                          <a:spcPct val="100000"/>
                        </a:lnSpc>
                      </a:pPr>
                      <a:r>
                        <a:rPr lang="en-US" sz="1500" dirty="0" smtClean="0"/>
                        <a:t>120 (34%)</a:t>
                      </a:r>
                    </a:p>
                    <a:p>
                      <a:pPr algn="ctr">
                        <a:lnSpc>
                          <a:spcPct val="100000"/>
                        </a:lnSpc>
                      </a:pPr>
                      <a:r>
                        <a:rPr lang="en-US" sz="1500" dirty="0" smtClean="0"/>
                        <a:t>234 </a:t>
                      </a:r>
                      <a:r>
                        <a:rPr lang="en-US" sz="1500" baseline="0" dirty="0" smtClean="0"/>
                        <a:t>(66%)</a:t>
                      </a:r>
                      <a:endParaRPr lang="en-US" sz="1500" dirty="0" smtClean="0"/>
                    </a:p>
                  </a:txBody>
                  <a:tcPr anchor="ctr">
                    <a:lnB w="9525" cap="flat" cmpd="sng" algn="ctr">
                      <a:solidFill>
                        <a:prstClr val="white">
                          <a:lumMod val="75000"/>
                        </a:prstClr>
                      </a:solidFill>
                      <a:prstDash val="solid"/>
                      <a:round/>
                      <a:headEnd type="none" w="med" len="med"/>
                      <a:tailEnd type="none" w="med" len="med"/>
                    </a:lnB>
                  </a:tcPr>
                </a:tc>
                <a:tc>
                  <a:txBody>
                    <a:bodyPr/>
                    <a:lstStyle/>
                    <a:p>
                      <a:pPr algn="ctr">
                        <a:lnSpc>
                          <a:spcPct val="100000"/>
                        </a:lnSpc>
                      </a:pPr>
                      <a:endParaRPr lang="en-US" sz="1500" dirty="0" smtClean="0"/>
                    </a:p>
                    <a:p>
                      <a:pPr algn="ctr">
                        <a:lnSpc>
                          <a:spcPct val="100000"/>
                        </a:lnSpc>
                      </a:pPr>
                      <a:r>
                        <a:rPr lang="en-US" sz="1500" dirty="0" smtClean="0"/>
                        <a:t>10 (23%)</a:t>
                      </a:r>
                    </a:p>
                    <a:p>
                      <a:pPr algn="ctr">
                        <a:lnSpc>
                          <a:spcPct val="100000"/>
                        </a:lnSpc>
                      </a:pPr>
                      <a:r>
                        <a:rPr lang="en-US" sz="1500" dirty="0" smtClean="0"/>
                        <a:t>34 (77%)</a:t>
                      </a:r>
                    </a:p>
                  </a:txBody>
                  <a:tcPr anchor="ctr">
                    <a:lnR w="9525" cap="flat" cmpd="sng" algn="ctr">
                      <a:solidFill>
                        <a:prstClr val="white">
                          <a:lumMod val="75000"/>
                        </a:prstClr>
                      </a:solidFill>
                      <a:prstDash val="solid"/>
                      <a:round/>
                      <a:headEnd type="none" w="med" len="med"/>
                      <a:tailEnd type="none" w="med" len="med"/>
                    </a:lnR>
                    <a:lnB w="9525" cap="flat" cmpd="sng" algn="ctr">
                      <a:solidFill>
                        <a:prstClr val="white">
                          <a:lumMod val="75000"/>
                        </a:prst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722938688"/>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accent5">
                    <a:lumMod val="20000"/>
                    <a:lumOff val="80000"/>
                  </a:schemeClr>
                </a:solidFill>
              </a:rPr>
              <a:t>Daclatasvir (</a:t>
            </a:r>
            <a:r>
              <a:rPr lang="en-US" sz="3200" i="1" dirty="0" smtClean="0">
                <a:solidFill>
                  <a:schemeClr val="accent5">
                    <a:lumMod val="20000"/>
                    <a:lumOff val="80000"/>
                  </a:schemeClr>
                </a:solidFill>
              </a:rPr>
              <a:t>Daklinza</a:t>
            </a:r>
            <a:r>
              <a:rPr lang="en-US" sz="3200" dirty="0" smtClean="0">
                <a:solidFill>
                  <a:schemeClr val="accent5">
                    <a:lumMod val="20000"/>
                    <a:lumOff val="80000"/>
                  </a:schemeClr>
                </a:solidFill>
              </a:rPr>
              <a:t>)</a:t>
            </a:r>
            <a:endParaRPr lang="en-US" sz="2200" dirty="0">
              <a:solidFill>
                <a:schemeClr val="accent5">
                  <a:lumMod val="20000"/>
                  <a:lumOff val="80000"/>
                </a:schemeClr>
              </a:solidFill>
            </a:endParaRPr>
          </a:p>
        </p:txBody>
      </p:sp>
      <p:sp>
        <p:nvSpPr>
          <p:cNvPr id="4" name="Content Placeholder 3"/>
          <p:cNvSpPr>
            <a:spLocks noGrp="1"/>
          </p:cNvSpPr>
          <p:nvPr>
            <p:ph sz="half" idx="2"/>
          </p:nvPr>
        </p:nvSpPr>
        <p:spPr>
          <a:xfrm>
            <a:off x="323850" y="1447800"/>
            <a:ext cx="8515350" cy="5029200"/>
          </a:xfrm>
        </p:spPr>
        <p:txBody>
          <a:bodyPr>
            <a:noAutofit/>
          </a:bodyPr>
          <a:lstStyle/>
          <a:p>
            <a:pPr>
              <a:lnSpc>
                <a:spcPts val="2100"/>
              </a:lnSpc>
              <a:spcBef>
                <a:spcPts val="1400"/>
              </a:spcBef>
            </a:pPr>
            <a:r>
              <a:rPr lang="en-US" sz="1800" b="1" dirty="0" smtClean="0"/>
              <a:t>Approval Status</a:t>
            </a:r>
            <a:r>
              <a:rPr lang="en-US" sz="1800" dirty="0" smtClean="0"/>
              <a:t>: Approved by United States FDA July 24, 2015</a:t>
            </a:r>
          </a:p>
          <a:p>
            <a:pPr>
              <a:lnSpc>
                <a:spcPts val="2100"/>
              </a:lnSpc>
              <a:spcBef>
                <a:spcPts val="1400"/>
              </a:spcBef>
            </a:pPr>
            <a:r>
              <a:rPr lang="en-US" sz="1800" b="1" dirty="0" smtClean="0"/>
              <a:t>Indications and Usage </a:t>
            </a:r>
            <a:br>
              <a:rPr lang="en-US" sz="1800" b="1" dirty="0" smtClean="0"/>
            </a:br>
            <a:r>
              <a:rPr lang="en-US" sz="1800" dirty="0" smtClean="0"/>
              <a:t>- Indicated with sofosbuvir, with or without ribavirin for the treatment of chronic HCV genotype 1 and 3 in adults</a:t>
            </a:r>
          </a:p>
          <a:p>
            <a:pPr>
              <a:lnSpc>
                <a:spcPts val="2100"/>
              </a:lnSpc>
              <a:spcBef>
                <a:spcPts val="1400"/>
              </a:spcBef>
            </a:pPr>
            <a:r>
              <a:rPr lang="en-US" sz="1800" b="1" dirty="0" smtClean="0"/>
              <a:t>Class &amp; Mechanism</a:t>
            </a:r>
            <a:r>
              <a:rPr lang="en-US" sz="1800" dirty="0"/>
              <a:t/>
            </a:r>
            <a:br>
              <a:rPr lang="en-US" sz="1800" dirty="0"/>
            </a:br>
            <a:r>
              <a:rPr lang="en-US" sz="1800" dirty="0" smtClean="0"/>
              <a:t>- NS5A inhibitor</a:t>
            </a:r>
            <a:endParaRPr lang="en-US" sz="1800" dirty="0"/>
          </a:p>
          <a:p>
            <a:pPr>
              <a:lnSpc>
                <a:spcPts val="2100"/>
              </a:lnSpc>
              <a:spcBef>
                <a:spcPts val="1400"/>
              </a:spcBef>
            </a:pPr>
            <a:r>
              <a:rPr lang="en-US" sz="1800" b="1" dirty="0" smtClean="0"/>
              <a:t>Dosing</a:t>
            </a:r>
            <a:r>
              <a:rPr lang="en-US" sz="1800" b="1" dirty="0"/>
              <a:t> </a:t>
            </a:r>
            <a:r>
              <a:rPr lang="en-US" sz="1800" b="1" dirty="0" smtClean="0"/>
              <a:t>Preparations and Adjustments</a:t>
            </a:r>
            <a:br>
              <a:rPr lang="en-US" sz="1800" b="1" dirty="0" smtClean="0"/>
            </a:br>
            <a:r>
              <a:rPr lang="en-US" sz="1800" dirty="0" smtClean="0"/>
              <a:t>- Daclatasvir 60 mg and 30 mg tablets</a:t>
            </a:r>
            <a:br>
              <a:rPr lang="en-US" sz="1800" dirty="0" smtClean="0"/>
            </a:br>
            <a:r>
              <a:rPr lang="en-US" sz="1800" dirty="0" smtClean="0"/>
              <a:t>- No dosage adjustment with any degree of renal impairment </a:t>
            </a:r>
            <a:br>
              <a:rPr lang="en-US" sz="1800" dirty="0" smtClean="0"/>
            </a:br>
            <a:r>
              <a:rPr lang="en-US" sz="1800" dirty="0" smtClean="0"/>
              <a:t>- No dosage adjustment with mild, moderate, or severe hepatic impairment</a:t>
            </a:r>
          </a:p>
          <a:p>
            <a:pPr>
              <a:lnSpc>
                <a:spcPts val="2100"/>
              </a:lnSpc>
              <a:spcBef>
                <a:spcPts val="1400"/>
              </a:spcBef>
            </a:pPr>
            <a:r>
              <a:rPr lang="en-US" sz="1800" b="1" dirty="0" smtClean="0"/>
              <a:t>Most Common Adverse Effects</a:t>
            </a:r>
            <a:br>
              <a:rPr lang="en-US" sz="1800" b="1" dirty="0" smtClean="0"/>
            </a:br>
            <a:r>
              <a:rPr lang="en-US" sz="1800" dirty="0" smtClean="0"/>
              <a:t>- Headache, fatigue, nausea, diarrhea</a:t>
            </a:r>
          </a:p>
        </p:txBody>
      </p:sp>
      <p:sp>
        <p:nvSpPr>
          <p:cNvPr id="5" name="Content Placeholder 4"/>
          <p:cNvSpPr>
            <a:spLocks noGrp="1"/>
          </p:cNvSpPr>
          <p:nvPr>
            <p:ph sz="quarter" idx="13"/>
          </p:nvPr>
        </p:nvSpPr>
        <p:spPr>
          <a:prstGeom prst="rect">
            <a:avLst/>
          </a:prstGeom>
        </p:spPr>
        <p:txBody>
          <a:bodyPr/>
          <a:lstStyle/>
          <a:p>
            <a:r>
              <a:rPr lang="en-US" dirty="0"/>
              <a:t>Source: </a:t>
            </a:r>
            <a:r>
              <a:rPr lang="en-US" i="1" dirty="0" smtClean="0"/>
              <a:t>Daklinza </a:t>
            </a:r>
            <a:r>
              <a:rPr lang="en-US" dirty="0" smtClean="0"/>
              <a:t>Prescribing </a:t>
            </a:r>
            <a:r>
              <a:rPr lang="en-US" dirty="0"/>
              <a:t>Information. </a:t>
            </a:r>
            <a:r>
              <a:rPr lang="en-US" dirty="0" smtClean="0"/>
              <a:t>Bristol Myers Squibb</a:t>
            </a:r>
            <a:endParaRPr lang="en-US" dirty="0"/>
          </a:p>
        </p:txBody>
      </p:sp>
    </p:spTree>
    <p:extLst>
      <p:ext uri="{BB962C8B-B14F-4D97-AF65-F5344CB8AC3E}">
        <p14:creationId xmlns:p14="http://schemas.microsoft.com/office/powerpoint/2010/main" val="45307431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400" dirty="0">
                <a:solidFill>
                  <a:schemeClr val="accent5">
                    <a:lumMod val="20000"/>
                    <a:lumOff val="80000"/>
                  </a:schemeClr>
                </a:solidFill>
              </a:rPr>
              <a:t>Daclatasvir + Asunaprevir + P/R for HCV GT 1,4</a:t>
            </a:r>
            <a:br>
              <a:rPr lang="en-US" sz="2400" dirty="0">
                <a:solidFill>
                  <a:schemeClr val="accent5">
                    <a:lumMod val="20000"/>
                    <a:lumOff val="80000"/>
                  </a:schemeClr>
                </a:solidFill>
              </a:rPr>
            </a:br>
            <a:r>
              <a:rPr lang="en-US" sz="2400" dirty="0"/>
              <a:t>HALLMARK-QUAD</a:t>
            </a:r>
            <a:r>
              <a:rPr lang="en-US" sz="2400" dirty="0" smtClean="0">
                <a:ea typeface="ＭＳ Ｐゴシック" pitchFamily="22" charset="-128"/>
                <a:cs typeface="ＭＳ Ｐゴシック" pitchFamily="22" charset="-128"/>
              </a:rPr>
              <a:t> Trial: Results</a:t>
            </a:r>
            <a:endParaRPr lang="en-US" sz="2400" dirty="0"/>
          </a:p>
        </p:txBody>
      </p:sp>
      <p:sp>
        <p:nvSpPr>
          <p:cNvPr id="6" name="Text Placeholder 5"/>
          <p:cNvSpPr>
            <a:spLocks noGrp="1"/>
          </p:cNvSpPr>
          <p:nvPr>
            <p:ph type="body" idx="10"/>
          </p:nvPr>
        </p:nvSpPr>
        <p:spPr>
          <a:prstGeom prst="rect">
            <a:avLst/>
          </a:prstGeom>
        </p:spPr>
        <p:txBody>
          <a:bodyPr/>
          <a:lstStyle/>
          <a:p>
            <a:r>
              <a:rPr lang="en-US" dirty="0" smtClean="0">
                <a:solidFill>
                  <a:schemeClr val="bg1"/>
                </a:solidFill>
                <a:latin typeface="Arial" pitchFamily="-110" charset="0"/>
                <a:ea typeface="ＭＳ Ｐゴシック" pitchFamily="-110" charset="-128"/>
                <a:cs typeface="ＭＳ Ｐゴシック" pitchFamily="-110" charset="-128"/>
              </a:rPr>
              <a:t>HALLMARK-QUAD: SVR 12 by Genotype</a:t>
            </a:r>
            <a:r>
              <a:rPr lang="en-US" baseline="30000" dirty="0">
                <a:solidFill>
                  <a:schemeClr val="bg1"/>
                </a:solidFill>
                <a:latin typeface="Arial" pitchFamily="-110" charset="0"/>
                <a:ea typeface="ＭＳ Ｐゴシック" pitchFamily="-110" charset="-128"/>
                <a:cs typeface="ＭＳ Ｐゴシック" pitchFamily="-110" charset="-128"/>
              </a:rPr>
              <a:t>a</a:t>
            </a:r>
            <a:endParaRPr lang="en-US" dirty="0">
              <a:solidFill>
                <a:schemeClr val="bg1"/>
              </a:solidFill>
              <a:latin typeface="Arial" pitchFamily="-110" charset="0"/>
              <a:ea typeface="ＭＳ Ｐゴシック" pitchFamily="-110" charset="-128"/>
              <a:cs typeface="ＭＳ Ｐゴシック" pitchFamily="-110" charset="-128"/>
            </a:endParaRPr>
          </a:p>
        </p:txBody>
      </p:sp>
      <p:sp>
        <p:nvSpPr>
          <p:cNvPr id="7" name="Content Placeholder 6"/>
          <p:cNvSpPr>
            <a:spLocks noGrp="1"/>
          </p:cNvSpPr>
          <p:nvPr>
            <p:ph sz="quarter" idx="13"/>
          </p:nvPr>
        </p:nvSpPr>
        <p:spPr/>
        <p:txBody>
          <a:bodyPr/>
          <a:lstStyle/>
          <a:p>
            <a:r>
              <a:rPr lang="en-US" dirty="0"/>
              <a:t>Source: Jensen D, et. al. J Hepatol. 2015;63:30-7.</a:t>
            </a:r>
            <a:endParaRPr lang="en-US" dirty="0">
              <a:latin typeface="Arial" pitchFamily="22" charset="0"/>
            </a:endParaRPr>
          </a:p>
        </p:txBody>
      </p:sp>
      <p:graphicFrame>
        <p:nvGraphicFramePr>
          <p:cNvPr id="30" name="Chart 29"/>
          <p:cNvGraphicFramePr>
            <a:graphicFrameLocks/>
          </p:cNvGraphicFramePr>
          <p:nvPr>
            <p:extLst>
              <p:ext uri="{D42A27DB-BD31-4B8C-83A1-F6EECF244321}">
                <p14:modId xmlns:p14="http://schemas.microsoft.com/office/powerpoint/2010/main" val="832311804"/>
              </p:ext>
            </p:extLst>
          </p:nvPr>
        </p:nvGraphicFramePr>
        <p:xfrm>
          <a:off x="457200" y="1828800"/>
          <a:ext cx="8229600" cy="4389106"/>
        </p:xfrm>
        <a:graphic>
          <a:graphicData uri="http://schemas.openxmlformats.org/drawingml/2006/chart">
            <c:chart xmlns:c="http://schemas.openxmlformats.org/drawingml/2006/chart" xmlns:r="http://schemas.openxmlformats.org/officeDocument/2006/relationships" r:id="rId3"/>
          </a:graphicData>
        </a:graphic>
      </p:graphicFrame>
      <p:sp>
        <p:nvSpPr>
          <p:cNvPr id="33" name="Rectangle 25"/>
          <p:cNvSpPr>
            <a:spLocks noChangeArrowheads="1"/>
          </p:cNvSpPr>
          <p:nvPr/>
        </p:nvSpPr>
        <p:spPr bwMode="auto">
          <a:xfrm>
            <a:off x="-5104" y="6096000"/>
            <a:ext cx="9162288" cy="274318"/>
          </a:xfrm>
          <a:prstGeom prst="rect">
            <a:avLst/>
          </a:prstGeom>
          <a:solidFill>
            <a:schemeClr val="bg1">
              <a:lumMod val="85000"/>
            </a:schemeClr>
          </a:solidFill>
          <a:ln w="12700">
            <a:noFill/>
            <a:miter lim="800000"/>
            <a:headEnd/>
            <a:tailEnd/>
          </a:ln>
        </p:spPr>
        <p:txBody>
          <a:bodyPr lIns="92486" tIns="45431" rIns="92486" bIns="45431" anchor="ctr">
            <a:prstTxWarp prst="textNoShape">
              <a:avLst/>
            </a:prstTxWarp>
          </a:bodyPr>
          <a:lstStyle/>
          <a:p>
            <a:pPr marL="274320" defTabSz="935038">
              <a:spcBef>
                <a:spcPct val="50000"/>
              </a:spcBef>
            </a:pPr>
            <a:r>
              <a:rPr lang="en-US" sz="1400" baseline="30000" dirty="0" smtClean="0">
                <a:solidFill>
                  <a:srgbClr val="000000"/>
                </a:solidFill>
                <a:latin typeface="Arial" pitchFamily="22" charset="0"/>
              </a:rPr>
              <a:t>a</a:t>
            </a:r>
            <a:r>
              <a:rPr lang="en-US" sz="1400" dirty="0" smtClean="0">
                <a:solidFill>
                  <a:srgbClr val="000000"/>
                </a:solidFill>
                <a:latin typeface="Arial" pitchFamily="22" charset="0"/>
              </a:rPr>
              <a:t> Modified intention-to-treat analysis; GT = genotype</a:t>
            </a:r>
            <a:endParaRPr lang="en-US" sz="1400" dirty="0">
              <a:solidFill>
                <a:srgbClr val="000000"/>
              </a:solidFill>
              <a:latin typeface="Arial" pitchFamily="22" charset="0"/>
            </a:endParaRPr>
          </a:p>
        </p:txBody>
      </p:sp>
      <p:sp>
        <p:nvSpPr>
          <p:cNvPr id="8" name="Title 1"/>
          <p:cNvSpPr txBox="1">
            <a:spLocks/>
          </p:cNvSpPr>
          <p:nvPr/>
        </p:nvSpPr>
        <p:spPr>
          <a:xfrm>
            <a:off x="304800" y="304800"/>
            <a:ext cx="8515350" cy="990600"/>
          </a:xfrm>
          <a:prstGeom prst="rect">
            <a:avLst/>
          </a:prstGeom>
        </p:spPr>
        <p:txBody>
          <a:bodyPr anchor="ctr" anchorCtr="0">
            <a:normAutofit/>
          </a:bodyPr>
          <a:lstStyle>
            <a:lvl1pPr algn="ctr" defTabSz="914400" rtl="0" eaLnBrk="1" latinLnBrk="0" hangingPunct="1">
              <a:spcBef>
                <a:spcPct val="0"/>
              </a:spcBef>
              <a:buNone/>
              <a:defRPr sz="2800" kern="1200">
                <a:solidFill>
                  <a:schemeClr val="bg1"/>
                </a:solidFill>
                <a:latin typeface="+mj-lt"/>
                <a:ea typeface="+mj-ea"/>
                <a:cs typeface="+mj-cs"/>
              </a:defRPr>
            </a:lvl1pPr>
          </a:lstStyle>
          <a:p>
            <a:endParaRPr lang="en-US" sz="2400" dirty="0"/>
          </a:p>
        </p:txBody>
      </p:sp>
      <p:sp>
        <p:nvSpPr>
          <p:cNvPr id="9" name="Rectangle 8"/>
          <p:cNvSpPr/>
          <p:nvPr/>
        </p:nvSpPr>
        <p:spPr>
          <a:xfrm>
            <a:off x="1853702" y="4953000"/>
            <a:ext cx="904819"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329/354</a:t>
            </a:r>
            <a:endParaRPr lang="en-US" sz="1400" dirty="0">
              <a:solidFill>
                <a:schemeClr val="bg1"/>
              </a:solidFill>
            </a:endParaRPr>
          </a:p>
        </p:txBody>
      </p:sp>
      <p:sp>
        <p:nvSpPr>
          <p:cNvPr id="10" name="Rectangle 9"/>
          <p:cNvSpPr/>
          <p:nvPr/>
        </p:nvSpPr>
        <p:spPr>
          <a:xfrm>
            <a:off x="3654730" y="4953000"/>
            <a:ext cx="904819"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153/176</a:t>
            </a:r>
            <a:endParaRPr lang="en-US" sz="1400" dirty="0">
              <a:solidFill>
                <a:schemeClr val="bg1"/>
              </a:solidFill>
            </a:endParaRPr>
          </a:p>
        </p:txBody>
      </p:sp>
      <p:sp>
        <p:nvSpPr>
          <p:cNvPr id="11" name="Rectangle 10"/>
          <p:cNvSpPr/>
          <p:nvPr/>
        </p:nvSpPr>
        <p:spPr>
          <a:xfrm>
            <a:off x="5461498" y="4953000"/>
            <a:ext cx="904819"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176/178</a:t>
            </a:r>
            <a:endParaRPr lang="en-US" sz="1400" dirty="0">
              <a:solidFill>
                <a:schemeClr val="bg1"/>
              </a:solidFill>
            </a:endParaRPr>
          </a:p>
        </p:txBody>
      </p:sp>
      <p:sp>
        <p:nvSpPr>
          <p:cNvPr id="12" name="Rectangle 11"/>
          <p:cNvSpPr/>
          <p:nvPr/>
        </p:nvSpPr>
        <p:spPr>
          <a:xfrm>
            <a:off x="7263902" y="4953000"/>
            <a:ext cx="904819"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43/44</a:t>
            </a:r>
            <a:endParaRPr lang="en-US" sz="1400" dirty="0">
              <a:solidFill>
                <a:schemeClr val="bg1"/>
              </a:solidFill>
            </a:endParaRPr>
          </a:p>
        </p:txBody>
      </p:sp>
    </p:spTree>
    <p:extLst>
      <p:ext uri="{BB962C8B-B14F-4D97-AF65-F5344CB8AC3E}">
        <p14:creationId xmlns:p14="http://schemas.microsoft.com/office/powerpoint/2010/main" val="152952495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chemeClr val="accent5">
                    <a:lumMod val="20000"/>
                    <a:lumOff val="80000"/>
                  </a:schemeClr>
                </a:solidFill>
              </a:rPr>
              <a:t>Daclatasvir + Asunaprevir + P/R for HCV GT 1,4</a:t>
            </a:r>
            <a:br>
              <a:rPr lang="en-US" sz="2400" dirty="0">
                <a:solidFill>
                  <a:schemeClr val="accent5">
                    <a:lumMod val="20000"/>
                    <a:lumOff val="80000"/>
                  </a:schemeClr>
                </a:solidFill>
              </a:rPr>
            </a:br>
            <a:r>
              <a:rPr lang="en-US" sz="2400" dirty="0"/>
              <a:t>HALLMARK-QUAD</a:t>
            </a:r>
            <a:r>
              <a:rPr lang="en-US" sz="2400" dirty="0">
                <a:ea typeface="ＭＳ Ｐゴシック" pitchFamily="22" charset="-128"/>
                <a:cs typeface="ＭＳ Ｐゴシック" pitchFamily="22" charset="-128"/>
              </a:rPr>
              <a:t> Trial</a:t>
            </a:r>
            <a:r>
              <a:rPr lang="en-US" sz="2400" dirty="0" smtClean="0"/>
              <a:t>: </a:t>
            </a:r>
            <a:r>
              <a:rPr lang="en-US" sz="2400" dirty="0"/>
              <a:t>Results</a:t>
            </a:r>
          </a:p>
        </p:txBody>
      </p:sp>
      <p:sp>
        <p:nvSpPr>
          <p:cNvPr id="9" name="Text Placeholder 8"/>
          <p:cNvSpPr>
            <a:spLocks noGrp="1"/>
          </p:cNvSpPr>
          <p:nvPr>
            <p:ph type="body" idx="10"/>
          </p:nvPr>
        </p:nvSpPr>
        <p:spPr/>
        <p:txBody>
          <a:bodyPr/>
          <a:lstStyle/>
          <a:p>
            <a:r>
              <a:rPr lang="en-US" dirty="0" smtClean="0">
                <a:solidFill>
                  <a:schemeClr val="bg1"/>
                </a:solidFill>
                <a:latin typeface="Arial" pitchFamily="-110" charset="0"/>
                <a:ea typeface="ＭＳ Ｐゴシック" pitchFamily="-110" charset="-128"/>
                <a:cs typeface="ＭＳ Ｐゴシック" pitchFamily="-110" charset="-128"/>
              </a:rPr>
              <a:t>HALLMARK-QUAD: SVR12, by Cirrhosis Status</a:t>
            </a:r>
            <a:endParaRPr lang="en-US" dirty="0">
              <a:solidFill>
                <a:schemeClr val="bg1"/>
              </a:solidFill>
              <a:latin typeface="Arial" pitchFamily="-110" charset="0"/>
              <a:ea typeface="ＭＳ Ｐゴシック" pitchFamily="-110" charset="-128"/>
              <a:cs typeface="ＭＳ Ｐゴシック" pitchFamily="-110" charset="-128"/>
            </a:endParaRPr>
          </a:p>
        </p:txBody>
      </p:sp>
      <p:sp>
        <p:nvSpPr>
          <p:cNvPr id="7" name="Content Placeholder 6"/>
          <p:cNvSpPr>
            <a:spLocks noGrp="1"/>
          </p:cNvSpPr>
          <p:nvPr>
            <p:ph sz="quarter" idx="13"/>
          </p:nvPr>
        </p:nvSpPr>
        <p:spPr/>
        <p:txBody>
          <a:bodyPr/>
          <a:lstStyle/>
          <a:p>
            <a:r>
              <a:rPr lang="en-US" dirty="0"/>
              <a:t>Source: Jensen D, et. al. J Hepatol. 2015;63:30-7.</a:t>
            </a:r>
            <a:endParaRPr lang="en-US" dirty="0">
              <a:latin typeface="Arial" pitchFamily="22" charset="0"/>
            </a:endParaRPr>
          </a:p>
        </p:txBody>
      </p:sp>
      <p:graphicFrame>
        <p:nvGraphicFramePr>
          <p:cNvPr id="30" name="Chart 29"/>
          <p:cNvGraphicFramePr>
            <a:graphicFrameLocks/>
          </p:cNvGraphicFramePr>
          <p:nvPr>
            <p:extLst>
              <p:ext uri="{D42A27DB-BD31-4B8C-83A1-F6EECF244321}">
                <p14:modId xmlns:p14="http://schemas.microsoft.com/office/powerpoint/2010/main" val="1929308517"/>
              </p:ext>
            </p:extLst>
          </p:nvPr>
        </p:nvGraphicFramePr>
        <p:xfrm>
          <a:off x="457200" y="1782200"/>
          <a:ext cx="8229600" cy="4389106"/>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2265178" y="5390987"/>
            <a:ext cx="831667"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66/73</a:t>
            </a:r>
          </a:p>
        </p:txBody>
      </p:sp>
      <p:sp>
        <p:nvSpPr>
          <p:cNvPr id="11" name="Rectangle 10"/>
          <p:cNvSpPr/>
          <p:nvPr/>
        </p:nvSpPr>
        <p:spPr>
          <a:xfrm>
            <a:off x="5778043" y="5390987"/>
            <a:ext cx="831667"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19/20</a:t>
            </a:r>
            <a:endParaRPr lang="en-US" sz="1400" dirty="0">
              <a:solidFill>
                <a:schemeClr val="bg1"/>
              </a:solidFill>
            </a:endParaRPr>
          </a:p>
        </p:txBody>
      </p:sp>
      <p:sp>
        <p:nvSpPr>
          <p:cNvPr id="12" name="Rectangle 11"/>
          <p:cNvSpPr/>
          <p:nvPr/>
        </p:nvSpPr>
        <p:spPr>
          <a:xfrm>
            <a:off x="6798854" y="5390987"/>
            <a:ext cx="831667"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24/24</a:t>
            </a:r>
            <a:endParaRPr lang="en-US" sz="1400" dirty="0">
              <a:solidFill>
                <a:schemeClr val="bg1"/>
              </a:solidFill>
            </a:endParaRPr>
          </a:p>
        </p:txBody>
      </p:sp>
      <p:sp>
        <p:nvSpPr>
          <p:cNvPr id="13" name="Rectangle 12"/>
          <p:cNvSpPr/>
          <p:nvPr/>
        </p:nvSpPr>
        <p:spPr>
          <a:xfrm>
            <a:off x="3266603" y="5390987"/>
            <a:ext cx="831667"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263/281</a:t>
            </a:r>
            <a:endParaRPr lang="en-US" sz="1400" dirty="0">
              <a:solidFill>
                <a:schemeClr val="bg1"/>
              </a:solidFill>
            </a:endParaRPr>
          </a:p>
        </p:txBody>
      </p:sp>
    </p:spTree>
    <p:extLst>
      <p:ext uri="{BB962C8B-B14F-4D97-AF65-F5344CB8AC3E}">
        <p14:creationId xmlns:p14="http://schemas.microsoft.com/office/powerpoint/2010/main" val="15865161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3"/>
          </p:nvPr>
        </p:nvSpPr>
        <p:spPr/>
        <p:txBody>
          <a:bodyPr/>
          <a:lstStyle/>
          <a:p>
            <a:r>
              <a:rPr lang="en-US" dirty="0"/>
              <a:t>Source: Jensen D, et. al. J Hepatol. 2015;63:30-7.</a:t>
            </a:r>
            <a:endParaRPr lang="en-US" dirty="0">
              <a:latin typeface="Arial" pitchFamily="22" charset="0"/>
            </a:endParaRPr>
          </a:p>
        </p:txBody>
      </p:sp>
      <p:sp>
        <p:nvSpPr>
          <p:cNvPr id="2" name="Title 1"/>
          <p:cNvSpPr>
            <a:spLocks noGrp="1"/>
          </p:cNvSpPr>
          <p:nvPr>
            <p:ph type="title"/>
          </p:nvPr>
        </p:nvSpPr>
        <p:spPr/>
        <p:txBody>
          <a:bodyPr>
            <a:normAutofit/>
          </a:bodyPr>
          <a:lstStyle/>
          <a:p>
            <a:r>
              <a:rPr lang="en-US" sz="2400" dirty="0">
                <a:solidFill>
                  <a:schemeClr val="accent5">
                    <a:lumMod val="20000"/>
                    <a:lumOff val="80000"/>
                  </a:schemeClr>
                </a:solidFill>
              </a:rPr>
              <a:t>Daclatasvir + Asunaprevir + P/R for HCV GT 1,4</a:t>
            </a:r>
            <a:br>
              <a:rPr lang="en-US" sz="2400" dirty="0">
                <a:solidFill>
                  <a:schemeClr val="accent5">
                    <a:lumMod val="20000"/>
                    <a:lumOff val="80000"/>
                  </a:schemeClr>
                </a:solidFill>
              </a:rPr>
            </a:br>
            <a:r>
              <a:rPr lang="en-US" sz="2400" dirty="0"/>
              <a:t>HALLMARK-QUAD Trial</a:t>
            </a:r>
            <a:r>
              <a:rPr lang="en-US" sz="2400" dirty="0" smtClean="0">
                <a:ea typeface="ＭＳ Ｐゴシック" pitchFamily="22" charset="-128"/>
                <a:cs typeface="ＭＳ Ｐゴシック" pitchFamily="22" charset="-128"/>
              </a:rPr>
              <a:t>: </a:t>
            </a:r>
            <a:r>
              <a:rPr lang="en-US" sz="2400" dirty="0">
                <a:ea typeface="ＭＳ Ｐゴシック" pitchFamily="22" charset="-128"/>
                <a:cs typeface="ＭＳ Ｐゴシック" pitchFamily="22" charset="-128"/>
              </a:rPr>
              <a:t>Adverse Events</a:t>
            </a:r>
            <a:endParaRPr lang="en-US" sz="2400" dirty="0"/>
          </a:p>
        </p:txBody>
      </p:sp>
      <p:graphicFrame>
        <p:nvGraphicFramePr>
          <p:cNvPr id="8" name="Content Placeholder 6"/>
          <p:cNvGraphicFramePr>
            <a:graphicFrameLocks/>
          </p:cNvGraphicFramePr>
          <p:nvPr>
            <p:extLst>
              <p:ext uri="{D42A27DB-BD31-4B8C-83A1-F6EECF244321}">
                <p14:modId xmlns:p14="http://schemas.microsoft.com/office/powerpoint/2010/main" val="911476511"/>
              </p:ext>
            </p:extLst>
          </p:nvPr>
        </p:nvGraphicFramePr>
        <p:xfrm>
          <a:off x="716280" y="1371600"/>
          <a:ext cx="7711440" cy="4868026"/>
        </p:xfrm>
        <a:graphic>
          <a:graphicData uri="http://schemas.openxmlformats.org/drawingml/2006/table">
            <a:tbl>
              <a:tblPr firstRow="1" bandRow="1">
                <a:tableStyleId>{5C22544A-7EE6-4342-B048-85BDC9FD1C3A}</a:tableStyleId>
              </a:tblPr>
              <a:tblGrid>
                <a:gridCol w="4282440"/>
                <a:gridCol w="3429000"/>
              </a:tblGrid>
              <a:tr h="374073">
                <a:tc>
                  <a:txBody>
                    <a:bodyPr/>
                    <a:lstStyle/>
                    <a:p>
                      <a:pPr>
                        <a:lnSpc>
                          <a:spcPts val="2200"/>
                        </a:lnSpc>
                      </a:pPr>
                      <a:r>
                        <a:rPr lang="en-US" dirty="0" smtClean="0"/>
                        <a:t>Event</a:t>
                      </a:r>
                      <a:endParaRPr lang="en-US" dirty="0"/>
                    </a:p>
                  </a:txBody>
                  <a:tcPr>
                    <a:lnL w="9525" cap="flat" cmpd="sng" algn="ctr">
                      <a:solidFill>
                        <a:srgbClr val="BFBFBF"/>
                      </a:solidFill>
                      <a:prstDash val="solid"/>
                      <a:round/>
                      <a:headEnd type="none" w="med" len="med"/>
                      <a:tailEnd type="none" w="med" len="med"/>
                    </a:lnL>
                    <a:lnT w="9525" cap="flat" cmpd="sng" algn="ctr">
                      <a:solidFill>
                        <a:srgbClr val="BFBFBF"/>
                      </a:solidFill>
                      <a:prstDash val="solid"/>
                      <a:round/>
                      <a:headEnd type="none" w="med" len="med"/>
                      <a:tailEnd type="none" w="med" len="med"/>
                    </a:lnT>
                    <a:solidFill>
                      <a:schemeClr val="tx1">
                        <a:lumMod val="75000"/>
                        <a:lumOff val="25000"/>
                      </a:schemeClr>
                    </a:solidFill>
                  </a:tcPr>
                </a:tc>
                <a:tc>
                  <a:txBody>
                    <a:bodyPr/>
                    <a:lstStyle/>
                    <a:p>
                      <a:pPr algn="ctr">
                        <a:lnSpc>
                          <a:spcPts val="2200"/>
                        </a:lnSpc>
                      </a:pPr>
                      <a:r>
                        <a:rPr lang="en-US" dirty="0" smtClean="0"/>
                        <a:t>All patients</a:t>
                      </a:r>
                    </a:p>
                    <a:p>
                      <a:pPr algn="ctr">
                        <a:lnSpc>
                          <a:spcPts val="2200"/>
                        </a:lnSpc>
                      </a:pPr>
                      <a:r>
                        <a:rPr lang="en-US" sz="1600" b="0" dirty="0" smtClean="0"/>
                        <a:t>(n=398)</a:t>
                      </a:r>
                      <a:endParaRPr lang="en-US" sz="1600" dirty="0"/>
                    </a:p>
                  </a:txBody>
                  <a:tcPr anchor="ctr">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solidFill>
                      <a:srgbClr val="064A6B"/>
                    </a:solidFill>
                  </a:tcPr>
                </a:tc>
              </a:tr>
              <a:tr h="374073">
                <a:tc>
                  <a:txBody>
                    <a:bodyPr/>
                    <a:lstStyle/>
                    <a:p>
                      <a:pPr>
                        <a:lnSpc>
                          <a:spcPts val="2200"/>
                        </a:lnSpc>
                      </a:pPr>
                      <a:r>
                        <a:rPr lang="en-US" dirty="0" smtClean="0"/>
                        <a:t>Serious Adverse</a:t>
                      </a:r>
                      <a:r>
                        <a:rPr lang="en-US" baseline="0" dirty="0" smtClean="0"/>
                        <a:t> Events (AEs)</a:t>
                      </a:r>
                      <a:endParaRPr lang="en-US" dirty="0"/>
                    </a:p>
                  </a:txBody>
                  <a:tcPr anchor="ctr">
                    <a:lnL w="9525" cap="flat" cmpd="sng" algn="ctr">
                      <a:solidFill>
                        <a:srgbClr val="BFBFBF"/>
                      </a:solidFill>
                      <a:prstDash val="solid"/>
                      <a:round/>
                      <a:headEnd type="none" w="med" len="med"/>
                      <a:tailEnd type="none" w="med" len="med"/>
                    </a:lnL>
                  </a:tcPr>
                </a:tc>
                <a:tc>
                  <a:txBody>
                    <a:bodyPr/>
                    <a:lstStyle/>
                    <a:p>
                      <a:pPr algn="ctr">
                        <a:lnSpc>
                          <a:spcPts val="2200"/>
                        </a:lnSpc>
                      </a:pPr>
                      <a:r>
                        <a:rPr lang="en-US" dirty="0" smtClean="0"/>
                        <a:t>22 (6%)</a:t>
                      </a:r>
                      <a:endParaRPr lang="en-US" dirty="0"/>
                    </a:p>
                  </a:txBody>
                  <a:tcPr anchor="ctr">
                    <a:lnR w="9525" cap="flat" cmpd="sng" algn="ctr">
                      <a:solidFill>
                        <a:srgbClr val="BFBFBF"/>
                      </a:solidFill>
                      <a:prstDash val="solid"/>
                      <a:round/>
                      <a:headEnd type="none" w="med" len="med"/>
                      <a:tailEnd type="none" w="med" len="med"/>
                    </a:lnR>
                  </a:tcPr>
                </a:tc>
              </a:tr>
              <a:tr h="374073">
                <a:tc>
                  <a:txBody>
                    <a:bodyPr/>
                    <a:lstStyle/>
                    <a:p>
                      <a:pPr>
                        <a:lnSpc>
                          <a:spcPts val="2200"/>
                        </a:lnSpc>
                      </a:pPr>
                      <a:r>
                        <a:rPr lang="en-US" dirty="0" smtClean="0"/>
                        <a:t>AEs</a:t>
                      </a:r>
                      <a:r>
                        <a:rPr lang="en-US" baseline="0" dirty="0" smtClean="0"/>
                        <a:t> leading to discontinuation</a:t>
                      </a:r>
                      <a:endParaRPr lang="en-US" dirty="0"/>
                    </a:p>
                  </a:txBody>
                  <a:tcPr anchor="ctr">
                    <a:lnL w="9525" cap="flat" cmpd="sng" algn="ctr">
                      <a:solidFill>
                        <a:srgbClr val="BFBFBF"/>
                      </a:solidFill>
                      <a:prstDash val="solid"/>
                      <a:round/>
                      <a:headEnd type="none" w="med" len="med"/>
                      <a:tailEnd type="none" w="med" len="med"/>
                    </a:lnL>
                  </a:tcPr>
                </a:tc>
                <a:tc>
                  <a:txBody>
                    <a:bodyPr/>
                    <a:lstStyle/>
                    <a:p>
                      <a:pPr algn="ctr">
                        <a:lnSpc>
                          <a:spcPts val="2200"/>
                        </a:lnSpc>
                      </a:pPr>
                      <a:r>
                        <a:rPr lang="en-US" dirty="0" smtClean="0"/>
                        <a:t>18</a:t>
                      </a:r>
                      <a:r>
                        <a:rPr lang="en-US" baseline="0" dirty="0" smtClean="0"/>
                        <a:t> (5%)</a:t>
                      </a:r>
                      <a:endParaRPr lang="en-US" dirty="0"/>
                    </a:p>
                  </a:txBody>
                  <a:tcPr anchor="ctr">
                    <a:lnR w="9525" cap="flat" cmpd="sng" algn="ctr">
                      <a:solidFill>
                        <a:srgbClr val="BFBFBF"/>
                      </a:solidFill>
                      <a:prstDash val="solid"/>
                      <a:round/>
                      <a:headEnd type="none" w="med" len="med"/>
                      <a:tailEnd type="none" w="med" len="med"/>
                    </a:lnR>
                  </a:tcPr>
                </a:tc>
              </a:tr>
              <a:tr h="1735974">
                <a:tc>
                  <a:txBody>
                    <a:bodyPr/>
                    <a:lstStyle/>
                    <a:p>
                      <a:pPr marL="0" marR="0" indent="0" algn="l" defTabSz="914400" rtl="0" eaLnBrk="1" fontAlgn="auto" latinLnBrk="0" hangingPunct="1">
                        <a:lnSpc>
                          <a:spcPts val="2200"/>
                        </a:lnSpc>
                        <a:spcBef>
                          <a:spcPts val="0"/>
                        </a:spcBef>
                        <a:spcAft>
                          <a:spcPts val="0"/>
                        </a:spcAft>
                        <a:buClrTx/>
                        <a:buSzTx/>
                        <a:buFontTx/>
                        <a:buNone/>
                        <a:tabLst/>
                        <a:defRPr/>
                      </a:pPr>
                      <a:r>
                        <a:rPr lang="en-US" dirty="0" smtClean="0"/>
                        <a:t>Adverse</a:t>
                      </a:r>
                      <a:r>
                        <a:rPr lang="en-US" baseline="0" dirty="0" smtClean="0"/>
                        <a:t> Events in </a:t>
                      </a:r>
                      <a:r>
                        <a:rPr lang="en-US" sz="1800" baseline="0" dirty="0" smtClean="0"/>
                        <a:t>≥2</a:t>
                      </a:r>
                      <a:r>
                        <a:rPr lang="en-US" baseline="0" dirty="0" smtClean="0"/>
                        <a:t>0% of patients</a:t>
                      </a:r>
                    </a:p>
                    <a:p>
                      <a:pPr marL="0" marR="0" indent="0" algn="l" defTabSz="914400" rtl="0" eaLnBrk="1" fontAlgn="auto" latinLnBrk="0" hangingPunct="1">
                        <a:lnSpc>
                          <a:spcPts val="2200"/>
                        </a:lnSpc>
                        <a:spcBef>
                          <a:spcPts val="0"/>
                        </a:spcBef>
                        <a:spcAft>
                          <a:spcPts val="0"/>
                        </a:spcAft>
                        <a:buClrTx/>
                        <a:buSzTx/>
                        <a:buFontTx/>
                        <a:buNone/>
                        <a:tabLst/>
                        <a:defRPr/>
                      </a:pPr>
                      <a:r>
                        <a:rPr lang="en-US" dirty="0" smtClean="0"/>
                        <a:t>   Fatigue</a:t>
                      </a:r>
                    </a:p>
                    <a:p>
                      <a:pPr marL="0" marR="0" indent="0" algn="l" defTabSz="914400" rtl="0" eaLnBrk="1" fontAlgn="auto" latinLnBrk="0" hangingPunct="1">
                        <a:lnSpc>
                          <a:spcPts val="2200"/>
                        </a:lnSpc>
                        <a:spcBef>
                          <a:spcPts val="0"/>
                        </a:spcBef>
                        <a:spcAft>
                          <a:spcPts val="0"/>
                        </a:spcAft>
                        <a:buClrTx/>
                        <a:buSzTx/>
                        <a:buFontTx/>
                        <a:buNone/>
                        <a:tabLst/>
                        <a:defRPr/>
                      </a:pPr>
                      <a:r>
                        <a:rPr lang="en-US" dirty="0" smtClean="0"/>
                        <a:t>   Headache</a:t>
                      </a:r>
                    </a:p>
                    <a:p>
                      <a:pPr marL="0" marR="0" indent="0" algn="l" defTabSz="914400" rtl="0" eaLnBrk="1" fontAlgn="auto" latinLnBrk="0" hangingPunct="1">
                        <a:lnSpc>
                          <a:spcPts val="2200"/>
                        </a:lnSpc>
                        <a:spcBef>
                          <a:spcPts val="0"/>
                        </a:spcBef>
                        <a:spcAft>
                          <a:spcPts val="0"/>
                        </a:spcAft>
                        <a:buClrTx/>
                        <a:buSzTx/>
                        <a:buFontTx/>
                        <a:buNone/>
                        <a:tabLst/>
                        <a:defRPr/>
                      </a:pPr>
                      <a:r>
                        <a:rPr lang="en-US" dirty="0" smtClean="0"/>
                        <a:t>   Pruritus</a:t>
                      </a:r>
                    </a:p>
                    <a:p>
                      <a:pPr marL="0" marR="0" indent="0" algn="l" defTabSz="914400" rtl="0" eaLnBrk="1" fontAlgn="auto" latinLnBrk="0" hangingPunct="1">
                        <a:lnSpc>
                          <a:spcPts val="2200"/>
                        </a:lnSpc>
                        <a:spcBef>
                          <a:spcPts val="0"/>
                        </a:spcBef>
                        <a:spcAft>
                          <a:spcPts val="0"/>
                        </a:spcAft>
                        <a:buClrTx/>
                        <a:buSzTx/>
                        <a:buFontTx/>
                        <a:buNone/>
                        <a:tabLst/>
                        <a:defRPr/>
                      </a:pPr>
                      <a:r>
                        <a:rPr lang="en-US" dirty="0" smtClean="0"/>
                        <a:t>   Asthenia</a:t>
                      </a:r>
                    </a:p>
                    <a:p>
                      <a:pPr marL="0" marR="0" indent="0" algn="l" defTabSz="914400" rtl="0" eaLnBrk="1" fontAlgn="auto" latinLnBrk="0" hangingPunct="1">
                        <a:lnSpc>
                          <a:spcPts val="2200"/>
                        </a:lnSpc>
                        <a:spcBef>
                          <a:spcPts val="0"/>
                        </a:spcBef>
                        <a:spcAft>
                          <a:spcPts val="0"/>
                        </a:spcAft>
                        <a:buClrTx/>
                        <a:buSzTx/>
                        <a:buFontTx/>
                        <a:buNone/>
                        <a:tabLst/>
                        <a:defRPr/>
                      </a:pPr>
                      <a:r>
                        <a:rPr lang="en-US" dirty="0" smtClean="0"/>
                        <a:t>   Influenza-like</a:t>
                      </a:r>
                      <a:r>
                        <a:rPr lang="en-US" baseline="0" dirty="0" smtClean="0"/>
                        <a:t> illness</a:t>
                      </a:r>
                    </a:p>
                    <a:p>
                      <a:pPr marL="0" marR="0" indent="0" algn="l" defTabSz="914400" rtl="0" eaLnBrk="1" fontAlgn="auto" latinLnBrk="0" hangingPunct="1">
                        <a:lnSpc>
                          <a:spcPts val="2200"/>
                        </a:lnSpc>
                        <a:spcBef>
                          <a:spcPts val="0"/>
                        </a:spcBef>
                        <a:spcAft>
                          <a:spcPts val="0"/>
                        </a:spcAft>
                        <a:buClrTx/>
                        <a:buSzTx/>
                        <a:buFontTx/>
                        <a:buNone/>
                        <a:tabLst/>
                        <a:defRPr/>
                      </a:pPr>
                      <a:r>
                        <a:rPr lang="en-US" baseline="0" dirty="0" smtClean="0"/>
                        <a:t>   Insomnia</a:t>
                      </a:r>
                    </a:p>
                    <a:p>
                      <a:pPr marL="0" marR="0" indent="0" algn="l" defTabSz="914400" rtl="0" eaLnBrk="1" fontAlgn="auto" latinLnBrk="0" hangingPunct="1">
                        <a:lnSpc>
                          <a:spcPts val="2200"/>
                        </a:lnSpc>
                        <a:spcBef>
                          <a:spcPts val="0"/>
                        </a:spcBef>
                        <a:spcAft>
                          <a:spcPts val="0"/>
                        </a:spcAft>
                        <a:buClrTx/>
                        <a:buSzTx/>
                        <a:buFontTx/>
                        <a:buNone/>
                        <a:tabLst/>
                        <a:defRPr/>
                      </a:pPr>
                      <a:r>
                        <a:rPr lang="en-US" baseline="0" dirty="0" smtClean="0"/>
                        <a:t>   Rash</a:t>
                      </a:r>
                      <a:endParaRPr lang="en-US" dirty="0" smtClean="0"/>
                    </a:p>
                  </a:txBody>
                  <a:tcPr anchor="ctr">
                    <a:lnL w="9525" cap="flat" cmpd="sng" algn="ctr">
                      <a:solidFill>
                        <a:srgbClr val="BFBFBF"/>
                      </a:solidFill>
                      <a:prstDash val="solid"/>
                      <a:round/>
                      <a:headEnd type="none" w="med" len="med"/>
                      <a:tailEnd type="none" w="med" len="med"/>
                    </a:lnL>
                  </a:tcPr>
                </a:tc>
                <a:tc>
                  <a:txBody>
                    <a:bodyPr/>
                    <a:lstStyle/>
                    <a:p>
                      <a:pPr algn="ctr">
                        <a:lnSpc>
                          <a:spcPts val="2200"/>
                        </a:lnSpc>
                      </a:pPr>
                      <a:endParaRPr lang="en-US" baseline="0" dirty="0" smtClean="0"/>
                    </a:p>
                    <a:p>
                      <a:pPr algn="ctr">
                        <a:lnSpc>
                          <a:spcPts val="2200"/>
                        </a:lnSpc>
                      </a:pPr>
                      <a:r>
                        <a:rPr lang="en-US" baseline="0" dirty="0" smtClean="0"/>
                        <a:t>165 (41%)</a:t>
                      </a:r>
                    </a:p>
                    <a:p>
                      <a:pPr algn="ctr">
                        <a:lnSpc>
                          <a:spcPts val="2200"/>
                        </a:lnSpc>
                      </a:pPr>
                      <a:r>
                        <a:rPr lang="en-US" baseline="0" dirty="0" smtClean="0"/>
                        <a:t>124 (31%)</a:t>
                      </a:r>
                    </a:p>
                    <a:p>
                      <a:pPr algn="ctr">
                        <a:lnSpc>
                          <a:spcPts val="2200"/>
                        </a:lnSpc>
                      </a:pPr>
                      <a:r>
                        <a:rPr lang="en-US" baseline="0" dirty="0" smtClean="0"/>
                        <a:t>104 (26%)</a:t>
                      </a:r>
                    </a:p>
                    <a:p>
                      <a:pPr algn="ctr">
                        <a:lnSpc>
                          <a:spcPts val="2200"/>
                        </a:lnSpc>
                      </a:pPr>
                      <a:r>
                        <a:rPr lang="en-US" baseline="0" dirty="0" smtClean="0"/>
                        <a:t>96 (24%)</a:t>
                      </a:r>
                    </a:p>
                    <a:p>
                      <a:pPr algn="ctr">
                        <a:lnSpc>
                          <a:spcPts val="2200"/>
                        </a:lnSpc>
                      </a:pPr>
                      <a:r>
                        <a:rPr lang="en-US" baseline="0" dirty="0" smtClean="0"/>
                        <a:t>89 (22%)</a:t>
                      </a:r>
                    </a:p>
                    <a:p>
                      <a:pPr algn="ctr">
                        <a:lnSpc>
                          <a:spcPts val="2200"/>
                        </a:lnSpc>
                      </a:pPr>
                      <a:r>
                        <a:rPr lang="en-US" baseline="0" dirty="0" smtClean="0"/>
                        <a:t>89 (22%)</a:t>
                      </a:r>
                    </a:p>
                    <a:p>
                      <a:pPr algn="ctr">
                        <a:lnSpc>
                          <a:spcPts val="2200"/>
                        </a:lnSpc>
                      </a:pPr>
                      <a:r>
                        <a:rPr lang="en-US" baseline="0" dirty="0" smtClean="0"/>
                        <a:t>82 (21%)</a:t>
                      </a:r>
                      <a:endParaRPr lang="en-US" dirty="0"/>
                    </a:p>
                  </a:txBody>
                  <a:tcPr anchor="ctr">
                    <a:lnR w="9525" cap="flat" cmpd="sng" algn="ctr">
                      <a:solidFill>
                        <a:srgbClr val="BFBFBF"/>
                      </a:solidFill>
                      <a:prstDash val="solid"/>
                      <a:round/>
                      <a:headEnd type="none" w="med" len="med"/>
                      <a:tailEnd type="none" w="med" len="med"/>
                    </a:lnR>
                  </a:tcPr>
                </a:tc>
              </a:tr>
              <a:tr h="374073">
                <a:tc>
                  <a:txBody>
                    <a:bodyPr/>
                    <a:lstStyle/>
                    <a:p>
                      <a:pPr>
                        <a:lnSpc>
                          <a:spcPts val="2200"/>
                        </a:lnSpc>
                      </a:pPr>
                      <a:r>
                        <a:rPr lang="en-US" dirty="0" smtClean="0"/>
                        <a:t>Grade</a:t>
                      </a:r>
                      <a:r>
                        <a:rPr lang="en-US" baseline="0" dirty="0" smtClean="0"/>
                        <a:t> 3 or 4 Lab Abnormalities</a:t>
                      </a:r>
                    </a:p>
                    <a:p>
                      <a:pPr>
                        <a:lnSpc>
                          <a:spcPts val="2200"/>
                        </a:lnSpc>
                      </a:pPr>
                      <a:r>
                        <a:rPr lang="en-US" baseline="0" dirty="0" smtClean="0"/>
                        <a:t>   Hemoglobin &lt; 9 g/dL</a:t>
                      </a:r>
                    </a:p>
                    <a:p>
                      <a:pPr>
                        <a:lnSpc>
                          <a:spcPts val="2200"/>
                        </a:lnSpc>
                      </a:pPr>
                      <a:r>
                        <a:rPr lang="en-US" baseline="0" dirty="0" smtClean="0"/>
                        <a:t>   Neutrophils &lt; 0.75 x 10</a:t>
                      </a:r>
                      <a:r>
                        <a:rPr lang="en-US" baseline="30000" dirty="0" smtClean="0"/>
                        <a:t>9</a:t>
                      </a:r>
                      <a:r>
                        <a:rPr lang="en-US" baseline="0" dirty="0" smtClean="0"/>
                        <a:t>/L</a:t>
                      </a:r>
                    </a:p>
                    <a:p>
                      <a:pPr>
                        <a:lnSpc>
                          <a:spcPts val="2200"/>
                        </a:lnSpc>
                      </a:pPr>
                      <a:r>
                        <a:rPr lang="en-US" baseline="0" dirty="0" smtClean="0"/>
                        <a:t>   Platelets &lt; 50 x 10</a:t>
                      </a:r>
                      <a:r>
                        <a:rPr lang="en-US" baseline="30000" dirty="0" smtClean="0"/>
                        <a:t>9</a:t>
                      </a:r>
                      <a:r>
                        <a:rPr lang="en-US" baseline="0" dirty="0" smtClean="0"/>
                        <a:t>/L</a:t>
                      </a:r>
                      <a:endParaRPr lang="en-US" dirty="0"/>
                    </a:p>
                  </a:txBody>
                  <a:tcPr anchor="ctr">
                    <a:lnL w="9525" cap="flat" cmpd="sng" algn="ctr">
                      <a:solidFill>
                        <a:srgbClr val="BFBFBF"/>
                      </a:solidFill>
                      <a:prstDash val="solid"/>
                      <a:round/>
                      <a:headEnd type="none" w="med" len="med"/>
                      <a:tailEnd type="none" w="med" len="med"/>
                    </a:lnL>
                    <a:lnB w="9525" cap="flat" cmpd="sng" algn="ctr">
                      <a:solidFill>
                        <a:srgbClr val="BFBFBF"/>
                      </a:solidFill>
                      <a:prstDash val="solid"/>
                      <a:round/>
                      <a:headEnd type="none" w="med" len="med"/>
                      <a:tailEnd type="none" w="med" len="med"/>
                    </a:lnB>
                  </a:tcPr>
                </a:tc>
                <a:tc>
                  <a:txBody>
                    <a:bodyPr/>
                    <a:lstStyle/>
                    <a:p>
                      <a:pPr algn="ctr">
                        <a:lnSpc>
                          <a:spcPts val="2200"/>
                        </a:lnSpc>
                      </a:pPr>
                      <a:endParaRPr lang="en-US" dirty="0" smtClean="0"/>
                    </a:p>
                    <a:p>
                      <a:pPr algn="ctr">
                        <a:lnSpc>
                          <a:spcPts val="2200"/>
                        </a:lnSpc>
                      </a:pPr>
                      <a:r>
                        <a:rPr lang="en-US" dirty="0" smtClean="0"/>
                        <a:t>25 (6%)</a:t>
                      </a:r>
                    </a:p>
                    <a:p>
                      <a:pPr algn="ctr">
                        <a:lnSpc>
                          <a:spcPts val="2200"/>
                        </a:lnSpc>
                      </a:pPr>
                      <a:r>
                        <a:rPr lang="en-US" dirty="0" smtClean="0"/>
                        <a:t>89 (22%)</a:t>
                      </a:r>
                    </a:p>
                    <a:p>
                      <a:pPr algn="ctr">
                        <a:lnSpc>
                          <a:spcPts val="2200"/>
                        </a:lnSpc>
                      </a:pPr>
                      <a:r>
                        <a:rPr lang="en-US" dirty="0" smtClean="0"/>
                        <a:t>15 (4%)</a:t>
                      </a:r>
                      <a:endParaRPr lang="en-US" dirty="0"/>
                    </a:p>
                  </a:txBody>
                  <a:tcPr anchor="ctr">
                    <a:lnR w="9525" cap="flat" cmpd="sng" algn="ctr">
                      <a:solidFill>
                        <a:srgbClr val="BFBFBF"/>
                      </a:solidFill>
                      <a:prstDash val="solid"/>
                      <a:round/>
                      <a:headEnd type="none" w="med" len="med"/>
                      <a:tailEnd type="none" w="med" len="med"/>
                    </a:lnR>
                    <a:lnB w="9525" cap="flat" cmpd="sng" algn="ctr">
                      <a:solidFill>
                        <a:srgbClr val="BFBFBF"/>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54147722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a:t>Source: Jensen D, et. al. J Hepatol. 2015;63:30-7.</a:t>
            </a:r>
            <a:endParaRPr lang="en-US" dirty="0">
              <a:latin typeface="Arial" pitchFamily="22" charset="0"/>
            </a:endParaRPr>
          </a:p>
        </p:txBody>
      </p:sp>
      <p:sp>
        <p:nvSpPr>
          <p:cNvPr id="4" name="Title 3"/>
          <p:cNvSpPr>
            <a:spLocks noGrp="1"/>
          </p:cNvSpPr>
          <p:nvPr>
            <p:ph type="title"/>
          </p:nvPr>
        </p:nvSpPr>
        <p:spPr/>
        <p:txBody>
          <a:bodyPr>
            <a:normAutofit/>
          </a:bodyPr>
          <a:lstStyle/>
          <a:p>
            <a:r>
              <a:rPr lang="en-US" sz="2400" dirty="0">
                <a:solidFill>
                  <a:schemeClr val="accent5">
                    <a:lumMod val="20000"/>
                    <a:lumOff val="80000"/>
                  </a:schemeClr>
                </a:solidFill>
              </a:rPr>
              <a:t>Daclatasvir + Asunaprevir + P/R for HCV GT 1,4</a:t>
            </a:r>
            <a:br>
              <a:rPr lang="en-US" sz="2400" dirty="0">
                <a:solidFill>
                  <a:schemeClr val="accent5">
                    <a:lumMod val="20000"/>
                    <a:lumOff val="80000"/>
                  </a:schemeClr>
                </a:solidFill>
              </a:rPr>
            </a:br>
            <a:r>
              <a:rPr lang="en-US" sz="2400" dirty="0"/>
              <a:t>HALLMARK-QUAD Trial</a:t>
            </a:r>
            <a:r>
              <a:rPr lang="en-US" sz="2400" dirty="0">
                <a:ea typeface="ＭＳ Ｐゴシック" pitchFamily="22" charset="-128"/>
                <a:cs typeface="ＭＳ Ｐゴシック" pitchFamily="22" charset="-128"/>
              </a:rPr>
              <a:t>: </a:t>
            </a:r>
            <a:r>
              <a:rPr lang="en-US" sz="2400" dirty="0" smtClean="0"/>
              <a:t>Conclusions</a:t>
            </a:r>
            <a:endParaRPr lang="en-US" sz="2400" dirty="0"/>
          </a:p>
        </p:txBody>
      </p:sp>
      <p:graphicFrame>
        <p:nvGraphicFramePr>
          <p:cNvPr id="9" name="Table 8"/>
          <p:cNvGraphicFramePr>
            <a:graphicFrameLocks noGrp="1"/>
          </p:cNvGraphicFramePr>
          <p:nvPr>
            <p:extLst>
              <p:ext uri="{D42A27DB-BD31-4B8C-83A1-F6EECF244321}">
                <p14:modId xmlns:p14="http://schemas.microsoft.com/office/powerpoint/2010/main" val="52575927"/>
              </p:ext>
            </p:extLst>
          </p:nvPr>
        </p:nvGraphicFramePr>
        <p:xfrm>
          <a:off x="0" y="2590800"/>
          <a:ext cx="9144000" cy="2270760"/>
        </p:xfrm>
        <a:graphic>
          <a:graphicData uri="http://schemas.openxmlformats.org/drawingml/2006/table">
            <a:tbl>
              <a:tblPr firstRow="1" bandRow="1">
                <a:effectLst/>
                <a:tableStyleId>{5C22544A-7EE6-4342-B048-85BDC9FD1C3A}</a:tableStyleId>
              </a:tblPr>
              <a:tblGrid>
                <a:gridCol w="9144000"/>
              </a:tblGrid>
              <a:tr h="2008632">
                <a:tc>
                  <a:txBody>
                    <a:bodyPr/>
                    <a:lstStyle/>
                    <a:p>
                      <a:pPr marL="0" marR="0" indent="0" algn="l" defTabSz="914400" rtl="0" eaLnBrk="1" fontAlgn="auto" latinLnBrk="0" hangingPunct="1">
                        <a:lnSpc>
                          <a:spcPts val="3000"/>
                        </a:lnSpc>
                        <a:spcBef>
                          <a:spcPts val="0"/>
                        </a:spcBef>
                        <a:spcAft>
                          <a:spcPts val="0"/>
                        </a:spcAft>
                        <a:buClrTx/>
                        <a:buSzTx/>
                        <a:buFontTx/>
                        <a:buNone/>
                        <a:tabLst/>
                        <a:defRPr/>
                      </a:pPr>
                      <a:r>
                        <a:rPr lang="en-US" sz="2000" b="1" i="0" dirty="0" smtClean="0">
                          <a:solidFill>
                            <a:srgbClr val="800000"/>
                          </a:solidFill>
                          <a:latin typeface="Arial"/>
                          <a:cs typeface="Arial"/>
                        </a:rPr>
                        <a:t>Conclusions</a:t>
                      </a:r>
                      <a:r>
                        <a:rPr lang="en-US" sz="2000" b="0" i="0" dirty="0" smtClean="0">
                          <a:solidFill>
                            <a:schemeClr val="tx1"/>
                          </a:solidFill>
                          <a:latin typeface="Arial"/>
                          <a:cs typeface="Arial"/>
                        </a:rPr>
                        <a:t>: </a:t>
                      </a:r>
                      <a:r>
                        <a:rPr lang="en-US" sz="2000" b="0" i="0" dirty="0" smtClean="0">
                          <a:solidFill>
                            <a:srgbClr val="000000"/>
                          </a:solidFill>
                          <a:latin typeface="Arial"/>
                          <a:cs typeface="Arial"/>
                        </a:rPr>
                        <a:t>“</a:t>
                      </a:r>
                      <a:r>
                        <a:rPr lang="en-US" sz="2000" b="0" kern="1200" dirty="0" smtClean="0">
                          <a:solidFill>
                            <a:srgbClr val="000000"/>
                          </a:solidFill>
                          <a:effectLst/>
                          <a:latin typeface="Arial"/>
                          <a:ea typeface="+mn-ea"/>
                          <a:cs typeface="Arial"/>
                        </a:rPr>
                        <a:t>Daclatasvir plus asunaprevir and peginterferon/ribavirin demonstrated high rates of SVR12 in genotype 1- or 4-infected prior null or partial responders. The combination was well tolerated and no additional safety and tolerability concerns were observed compared with peginterferon/ribavirin regimens</a:t>
                      </a:r>
                      <a:r>
                        <a:rPr lang="en-US" sz="2000" b="0" kern="1200" dirty="0" smtClean="0">
                          <a:solidFill>
                            <a:srgbClr val="000000"/>
                          </a:solidFill>
                          <a:latin typeface="Arial"/>
                          <a:ea typeface="+mn-ea"/>
                          <a:cs typeface="Arial"/>
                        </a:rPr>
                        <a:t>.” </a:t>
                      </a:r>
                    </a:p>
                  </a:txBody>
                  <a:tcPr marL="457200" marR="457200" marT="182880" marB="182880" anchor="ctr">
                    <a:lnT w="28575" cap="flat" cmpd="sng" algn="ctr">
                      <a:solidFill>
                        <a:srgbClr val="326496"/>
                      </a:solidFill>
                      <a:prstDash val="solid"/>
                      <a:round/>
                      <a:headEnd type="none" w="med" len="med"/>
                      <a:tailEnd type="none" w="med" len="med"/>
                    </a:lnT>
                    <a:lnB w="28575" cap="flat" cmpd="sng" algn="ctr">
                      <a:solidFill>
                        <a:srgbClr val="326496"/>
                      </a:solidFill>
                      <a:prstDash val="solid"/>
                      <a:round/>
                      <a:headEnd type="none" w="med" len="med"/>
                      <a:tailEnd type="none" w="med" len="med"/>
                    </a:lnB>
                    <a:solidFill>
                      <a:srgbClr val="F0F0F0"/>
                    </a:solidFill>
                  </a:tcPr>
                </a:tc>
              </a:tr>
            </a:tbl>
          </a:graphicData>
        </a:graphic>
      </p:graphicFrame>
    </p:spTree>
    <p:extLst>
      <p:ext uri="{BB962C8B-B14F-4D97-AF65-F5344CB8AC3E}">
        <p14:creationId xmlns:p14="http://schemas.microsoft.com/office/powerpoint/2010/main" val="48261259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3401" y="3063510"/>
            <a:ext cx="8077200" cy="1238250"/>
          </a:xfrm>
        </p:spPr>
        <p:txBody>
          <a:bodyPr>
            <a:normAutofit fontScale="90000"/>
          </a:bodyPr>
          <a:lstStyle/>
          <a:p>
            <a:r>
              <a:rPr lang="en-US" sz="2800" dirty="0" smtClean="0"/>
              <a:t>Daclatasvir-Based Regimens in </a:t>
            </a:r>
            <a:br>
              <a:rPr lang="en-US" sz="2800" dirty="0" smtClean="0"/>
            </a:br>
            <a:r>
              <a:rPr lang="en-US" sz="2800" dirty="0" smtClean="0"/>
              <a:t>Treatment</a:t>
            </a:r>
            <a:r>
              <a:rPr lang="en-US" sz="2800" dirty="0"/>
              <a:t>-</a:t>
            </a:r>
            <a:r>
              <a:rPr lang="en-US" sz="2800" dirty="0" smtClean="0"/>
              <a:t>Naïve and Treatment-Experienced Patients</a:t>
            </a:r>
            <a:endParaRPr lang="en-US" sz="2800" dirty="0"/>
          </a:p>
        </p:txBody>
      </p:sp>
      <p:sp>
        <p:nvSpPr>
          <p:cNvPr id="4" name="Rectangle 3"/>
          <p:cNvSpPr/>
          <p:nvPr/>
        </p:nvSpPr>
        <p:spPr>
          <a:xfrm>
            <a:off x="-13512" y="1828801"/>
            <a:ext cx="9180577" cy="371855"/>
          </a:xfrm>
          <a:prstGeom prst="rect">
            <a:avLst/>
          </a:prstGeom>
          <a:solidFill>
            <a:srgbClr val="8B8E5E"/>
          </a:solidFill>
          <a:ln w="6350">
            <a:noFill/>
          </a:ln>
          <a:effectLst/>
        </p:spPr>
        <p:style>
          <a:lnRef idx="1">
            <a:schemeClr val="accent1"/>
          </a:lnRef>
          <a:fillRef idx="3">
            <a:schemeClr val="accent1"/>
          </a:fillRef>
          <a:effectRef idx="2">
            <a:schemeClr val="accent1"/>
          </a:effectRef>
          <a:fontRef idx="minor">
            <a:schemeClr val="lt1"/>
          </a:fontRef>
        </p:style>
        <p:txBody>
          <a:bodyPr lIns="274320" rtlCol="0" anchor="ctr"/>
          <a:lstStyle/>
          <a:p>
            <a:endParaRPr lang="en-US" sz="1400" dirty="0">
              <a:solidFill>
                <a:schemeClr val="bg1"/>
              </a:solidFill>
            </a:endParaRPr>
          </a:p>
        </p:txBody>
      </p:sp>
      <p:sp>
        <p:nvSpPr>
          <p:cNvPr id="5" name="Rectangle 4"/>
          <p:cNvSpPr/>
          <p:nvPr/>
        </p:nvSpPr>
        <p:spPr>
          <a:xfrm>
            <a:off x="-13512" y="4659540"/>
            <a:ext cx="9180577" cy="371855"/>
          </a:xfrm>
          <a:prstGeom prst="rect">
            <a:avLst/>
          </a:prstGeom>
          <a:solidFill>
            <a:srgbClr val="8B8E5E"/>
          </a:solidFill>
          <a:ln w="6350">
            <a:noFill/>
          </a:ln>
          <a:effectLst/>
        </p:spPr>
        <p:style>
          <a:lnRef idx="1">
            <a:schemeClr val="accent1"/>
          </a:lnRef>
          <a:fillRef idx="3">
            <a:schemeClr val="accent1"/>
          </a:fillRef>
          <a:effectRef idx="2">
            <a:schemeClr val="accent1"/>
          </a:effectRef>
          <a:fontRef idx="minor">
            <a:schemeClr val="lt1"/>
          </a:fontRef>
        </p:style>
        <p:txBody>
          <a:bodyPr lIns="274320" rtlCol="0" anchor="ctr"/>
          <a:lstStyle/>
          <a:p>
            <a:endParaRPr lang="en-US" sz="1400" dirty="0">
              <a:latin typeface="Arial"/>
              <a:cs typeface="Arial"/>
            </a:endParaRPr>
          </a:p>
        </p:txBody>
      </p:sp>
    </p:spTree>
    <p:extLst>
      <p:ext uri="{BB962C8B-B14F-4D97-AF65-F5344CB8AC3E}">
        <p14:creationId xmlns:p14="http://schemas.microsoft.com/office/powerpoint/2010/main" val="67147581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lnSpc>
                <a:spcPts val="4000"/>
              </a:lnSpc>
            </a:pPr>
            <a:r>
              <a:rPr lang="en-US" sz="2400" dirty="0"/>
              <a:t>Daclatasvir </a:t>
            </a:r>
            <a:r>
              <a:rPr lang="en-US" sz="2400" dirty="0" smtClean="0"/>
              <a:t>+ Sofosbuvir in Genotype </a:t>
            </a:r>
            <a:r>
              <a:rPr lang="en-US" sz="2400" dirty="0"/>
              <a:t>3</a:t>
            </a:r>
            <a:br>
              <a:rPr lang="en-US" sz="2400" dirty="0"/>
            </a:br>
            <a:r>
              <a:rPr lang="en-US" dirty="0" smtClean="0"/>
              <a:t>ALLY-3 Study</a:t>
            </a:r>
            <a:endParaRPr lang="en-US" sz="2000" dirty="0"/>
          </a:p>
        </p:txBody>
      </p:sp>
      <p:sp>
        <p:nvSpPr>
          <p:cNvPr id="3" name="Text Placeholder 2"/>
          <p:cNvSpPr>
            <a:spLocks noGrp="1"/>
          </p:cNvSpPr>
          <p:nvPr>
            <p:ph type="body" idx="1"/>
          </p:nvPr>
        </p:nvSpPr>
        <p:spPr/>
        <p:txBody>
          <a:bodyPr/>
          <a:lstStyle/>
          <a:p>
            <a:r>
              <a:rPr lang="en-US" b="1" dirty="0">
                <a:solidFill>
                  <a:schemeClr val="accent5">
                    <a:lumMod val="20000"/>
                    <a:lumOff val="80000"/>
                  </a:schemeClr>
                </a:solidFill>
              </a:rPr>
              <a:t>Phase 3</a:t>
            </a:r>
            <a:r>
              <a:rPr lang="en-US" b="1" dirty="0" smtClean="0">
                <a:solidFill>
                  <a:schemeClr val="accent5">
                    <a:lumMod val="20000"/>
                    <a:lumOff val="80000"/>
                  </a:schemeClr>
                </a:solidFill>
              </a:rPr>
              <a:t> </a:t>
            </a:r>
            <a:endParaRPr lang="en-US" b="1" dirty="0">
              <a:solidFill>
                <a:schemeClr val="accent5">
                  <a:lumMod val="20000"/>
                  <a:lumOff val="80000"/>
                </a:schemeClr>
              </a:solidFill>
            </a:endParaRPr>
          </a:p>
        </p:txBody>
      </p:sp>
      <p:sp>
        <p:nvSpPr>
          <p:cNvPr id="7" name="Rectangle 6"/>
          <p:cNvSpPr/>
          <p:nvPr/>
        </p:nvSpPr>
        <p:spPr>
          <a:xfrm>
            <a:off x="-13512" y="1828801"/>
            <a:ext cx="9180577" cy="371855"/>
          </a:xfrm>
          <a:prstGeom prst="rect">
            <a:avLst/>
          </a:prstGeom>
          <a:solidFill>
            <a:srgbClr val="8B8E5E"/>
          </a:solidFill>
          <a:ln w="6350">
            <a:noFill/>
          </a:ln>
          <a:effectLst/>
        </p:spPr>
        <p:style>
          <a:lnRef idx="1">
            <a:schemeClr val="accent1"/>
          </a:lnRef>
          <a:fillRef idx="3">
            <a:schemeClr val="accent1"/>
          </a:fillRef>
          <a:effectRef idx="2">
            <a:schemeClr val="accent1"/>
          </a:effectRef>
          <a:fontRef idx="minor">
            <a:schemeClr val="lt1"/>
          </a:fontRef>
        </p:style>
        <p:txBody>
          <a:bodyPr lIns="274320" rtlCol="0" anchor="ctr"/>
          <a:lstStyle/>
          <a:p>
            <a:r>
              <a:rPr lang="en-US" sz="1400" dirty="0" smtClean="0">
                <a:solidFill>
                  <a:schemeClr val="bg1"/>
                </a:solidFill>
                <a:latin typeface="Arial"/>
                <a:cs typeface="Arial"/>
              </a:rPr>
              <a:t>Treatment</a:t>
            </a:r>
            <a:r>
              <a:rPr lang="en-US" sz="1400" dirty="0">
                <a:solidFill>
                  <a:schemeClr val="bg1"/>
                </a:solidFill>
                <a:latin typeface="Arial"/>
                <a:cs typeface="Arial"/>
              </a:rPr>
              <a:t>-</a:t>
            </a:r>
            <a:r>
              <a:rPr lang="en-US" sz="1400" dirty="0" smtClean="0">
                <a:solidFill>
                  <a:schemeClr val="bg1"/>
                </a:solidFill>
                <a:latin typeface="Arial"/>
                <a:cs typeface="Arial"/>
              </a:rPr>
              <a:t>Naïve </a:t>
            </a:r>
            <a:r>
              <a:rPr lang="en-US" sz="1400" dirty="0">
                <a:solidFill>
                  <a:schemeClr val="bg1"/>
                </a:solidFill>
                <a:latin typeface="Arial"/>
                <a:cs typeface="Arial"/>
              </a:rPr>
              <a:t>and </a:t>
            </a:r>
            <a:r>
              <a:rPr lang="en-US" sz="1400" dirty="0" smtClean="0">
                <a:solidFill>
                  <a:schemeClr val="bg1"/>
                </a:solidFill>
                <a:latin typeface="Arial"/>
                <a:cs typeface="Arial"/>
              </a:rPr>
              <a:t>Treatment-Experienced</a:t>
            </a:r>
            <a:endParaRPr lang="en-US" sz="1400" dirty="0">
              <a:solidFill>
                <a:schemeClr val="bg1"/>
              </a:solidFill>
              <a:latin typeface="Arial"/>
              <a:cs typeface="Arial"/>
            </a:endParaRPr>
          </a:p>
        </p:txBody>
      </p:sp>
      <p:sp>
        <p:nvSpPr>
          <p:cNvPr id="9" name="Rectangle 8"/>
          <p:cNvSpPr/>
          <p:nvPr/>
        </p:nvSpPr>
        <p:spPr>
          <a:xfrm>
            <a:off x="-13512" y="4659540"/>
            <a:ext cx="9180577" cy="371855"/>
          </a:xfrm>
          <a:prstGeom prst="rect">
            <a:avLst/>
          </a:prstGeom>
          <a:solidFill>
            <a:srgbClr val="8B8E5E"/>
          </a:solidFill>
          <a:ln w="6350">
            <a:noFill/>
          </a:ln>
          <a:effectLst/>
        </p:spPr>
        <p:style>
          <a:lnRef idx="1">
            <a:schemeClr val="accent1"/>
          </a:lnRef>
          <a:fillRef idx="3">
            <a:schemeClr val="accent1"/>
          </a:fillRef>
          <a:effectRef idx="2">
            <a:schemeClr val="accent1"/>
          </a:effectRef>
          <a:fontRef idx="minor">
            <a:schemeClr val="lt1"/>
          </a:fontRef>
        </p:style>
        <p:txBody>
          <a:bodyPr lIns="274320" rtlCol="0" anchor="ctr"/>
          <a:lstStyle/>
          <a:p>
            <a:r>
              <a:rPr lang="en-US" sz="1400" dirty="0" smtClean="0">
                <a:latin typeface="Arial"/>
                <a:cs typeface="Arial"/>
              </a:rPr>
              <a:t>Nelson DR, </a:t>
            </a:r>
            <a:r>
              <a:rPr lang="en-US" sz="1400" dirty="0">
                <a:latin typeface="Arial"/>
                <a:cs typeface="Arial"/>
              </a:rPr>
              <a:t>et al</a:t>
            </a:r>
            <a:r>
              <a:rPr lang="en-US" sz="1400" dirty="0" smtClean="0">
                <a:latin typeface="Arial"/>
                <a:cs typeface="Arial"/>
              </a:rPr>
              <a:t>. Hepatology 2015;61:1127-35.</a:t>
            </a:r>
            <a:endParaRPr lang="en-US" sz="1400" dirty="0">
              <a:latin typeface="Arial"/>
              <a:cs typeface="Arial"/>
            </a:endParaRPr>
          </a:p>
        </p:txBody>
      </p:sp>
    </p:spTree>
    <p:extLst>
      <p:ext uri="{BB962C8B-B14F-4D97-AF65-F5344CB8AC3E}">
        <p14:creationId xmlns:p14="http://schemas.microsoft.com/office/powerpoint/2010/main" val="314870524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p:txBody>
          <a:bodyPr/>
          <a:lstStyle/>
          <a:p>
            <a:r>
              <a:rPr lang="en-US" dirty="0"/>
              <a:t>Source: </a:t>
            </a:r>
            <a:r>
              <a:rPr lang="en-US" dirty="0" smtClean="0"/>
              <a:t>Nelson DR, et al. Hepatology</a:t>
            </a:r>
            <a:r>
              <a:rPr lang="en-US" dirty="0"/>
              <a:t> </a:t>
            </a:r>
            <a:r>
              <a:rPr lang="en-US" dirty="0" smtClean="0"/>
              <a:t>2015;61:1127-35.</a:t>
            </a:r>
            <a:endParaRPr lang="en-US" dirty="0">
              <a:latin typeface="Arial" pitchFamily="22" charset="0"/>
            </a:endParaRPr>
          </a:p>
        </p:txBody>
      </p:sp>
      <p:sp>
        <p:nvSpPr>
          <p:cNvPr id="2" name="Title 1"/>
          <p:cNvSpPr>
            <a:spLocks noGrp="1"/>
          </p:cNvSpPr>
          <p:nvPr>
            <p:ph type="title"/>
          </p:nvPr>
        </p:nvSpPr>
        <p:spPr/>
        <p:txBody>
          <a:bodyPr>
            <a:normAutofit/>
          </a:bodyPr>
          <a:lstStyle/>
          <a:p>
            <a:r>
              <a:rPr lang="en-US" sz="2400" dirty="0" smtClean="0">
                <a:solidFill>
                  <a:schemeClr val="accent5">
                    <a:lumMod val="20000"/>
                    <a:lumOff val="80000"/>
                  </a:schemeClr>
                </a:solidFill>
              </a:rPr>
              <a:t>Daclatasvir + </a:t>
            </a:r>
            <a:r>
              <a:rPr lang="en-US" sz="2400" dirty="0">
                <a:solidFill>
                  <a:schemeClr val="accent5">
                    <a:lumMod val="20000"/>
                    <a:lumOff val="80000"/>
                  </a:schemeClr>
                </a:solidFill>
              </a:rPr>
              <a:t>Sofosbuvir </a:t>
            </a:r>
            <a:r>
              <a:rPr lang="en-US" sz="2400" dirty="0" smtClean="0">
                <a:solidFill>
                  <a:schemeClr val="accent5">
                    <a:lumMod val="20000"/>
                    <a:lumOff val="80000"/>
                  </a:schemeClr>
                </a:solidFill>
              </a:rPr>
              <a:t>for HCV</a:t>
            </a:r>
            <a:r>
              <a:rPr lang="en-US" sz="2400" dirty="0">
                <a:solidFill>
                  <a:schemeClr val="accent5">
                    <a:lumMod val="20000"/>
                    <a:lumOff val="80000"/>
                  </a:schemeClr>
                </a:solidFill>
              </a:rPr>
              <a:t> </a:t>
            </a:r>
            <a:r>
              <a:rPr lang="en-US" sz="2400" dirty="0" smtClean="0">
                <a:solidFill>
                  <a:schemeClr val="accent5">
                    <a:lumMod val="20000"/>
                    <a:lumOff val="80000"/>
                  </a:schemeClr>
                </a:solidFill>
              </a:rPr>
              <a:t>GT 3</a:t>
            </a:r>
            <a:r>
              <a:rPr lang="en-US" sz="2400" dirty="0"/>
              <a:t/>
            </a:r>
            <a:br>
              <a:rPr lang="en-US" sz="2400" dirty="0"/>
            </a:br>
            <a:r>
              <a:rPr lang="en-US" sz="2400" dirty="0" smtClean="0"/>
              <a:t>ALLY-3 Trial: Study Features</a:t>
            </a:r>
            <a:endParaRPr lang="en-US" sz="2400" dirty="0"/>
          </a:p>
        </p:txBody>
      </p:sp>
      <p:graphicFrame>
        <p:nvGraphicFramePr>
          <p:cNvPr id="30" name="Group 31"/>
          <p:cNvGraphicFramePr>
            <a:graphicFrameLocks noGrp="1"/>
          </p:cNvGraphicFramePr>
          <p:nvPr>
            <p:extLst>
              <p:ext uri="{D42A27DB-BD31-4B8C-83A1-F6EECF244321}">
                <p14:modId xmlns:p14="http://schemas.microsoft.com/office/powerpoint/2010/main" val="267346143"/>
              </p:ext>
            </p:extLst>
          </p:nvPr>
        </p:nvGraphicFramePr>
        <p:xfrm>
          <a:off x="361950" y="1415236"/>
          <a:ext cx="8420100" cy="4904697"/>
        </p:xfrm>
        <a:graphic>
          <a:graphicData uri="http://schemas.openxmlformats.org/drawingml/2006/table">
            <a:tbl>
              <a:tblPr>
                <a:effectLst/>
              </a:tblPr>
              <a:tblGrid>
                <a:gridCol w="8420100"/>
              </a:tblGrid>
              <a:tr h="397787">
                <a:tc>
                  <a:txBody>
                    <a:bodyPr/>
                    <a:lstStyle/>
                    <a:p>
                      <a:pPr marL="0" marR="0" lvl="0" indent="0" algn="l" defTabSz="457200" rtl="0" eaLnBrk="0" fontAlgn="base" latinLnBrk="0" hangingPunct="0">
                        <a:lnSpc>
                          <a:spcPts val="2300"/>
                        </a:lnSpc>
                        <a:spcBef>
                          <a:spcPts val="1200"/>
                        </a:spcBef>
                        <a:spcAft>
                          <a:spcPct val="0"/>
                        </a:spcAft>
                        <a:buClr>
                          <a:srgbClr val="7592A4"/>
                        </a:buClr>
                        <a:buSzPct val="80000"/>
                        <a:buFontTx/>
                        <a:buNone/>
                        <a:tabLst/>
                      </a:pPr>
                      <a:r>
                        <a:rPr kumimoji="0" lang="en-US" sz="1800" b="1" i="0" u="none" strike="noStrike" cap="none" normalizeH="0" baseline="0" dirty="0" smtClean="0">
                          <a:ln>
                            <a:noFill/>
                          </a:ln>
                          <a:solidFill>
                            <a:srgbClr val="FFFFFF"/>
                          </a:solidFill>
                          <a:effectLst/>
                          <a:latin typeface="Arial"/>
                          <a:ea typeface="ＭＳ Ｐゴシック" pitchFamily="-108" charset="-128"/>
                          <a:cs typeface="Arial"/>
                        </a:rPr>
                        <a:t>Daclatasvir + Sofosbuvir Trial: Features</a:t>
                      </a:r>
                      <a:endParaRPr kumimoji="0" lang="en-US" sz="1800" b="1" i="0" u="none" strike="noStrike" cap="none" normalizeH="0" baseline="0" dirty="0">
                        <a:ln>
                          <a:noFill/>
                        </a:ln>
                        <a:solidFill>
                          <a:srgbClr val="FFFFFF"/>
                        </a:solidFill>
                        <a:effectLst/>
                        <a:latin typeface="Arial"/>
                        <a:ea typeface="ＭＳ Ｐゴシック" pitchFamily="-108" charset="-128"/>
                        <a:cs typeface="Arial"/>
                      </a:endParaRPr>
                    </a:p>
                  </a:txBody>
                  <a:tcPr marL="182880" marR="88898" marT="50005" marB="5000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F4951"/>
                    </a:solidFill>
                  </a:tcPr>
                </a:tc>
              </a:tr>
              <a:tr h="4479013">
                <a:tc>
                  <a:txBody>
                    <a:bodyPr/>
                    <a:lstStyle/>
                    <a:p>
                      <a:pPr marL="192024" marR="0" lvl="0" indent="-192024" algn="l" defTabSz="457200" rtl="0" eaLnBrk="1" fontAlgn="base" latinLnBrk="0" hangingPunct="1">
                        <a:lnSpc>
                          <a:spcPts val="2300"/>
                        </a:lnSpc>
                        <a:spcBef>
                          <a:spcPts val="1200"/>
                        </a:spcBef>
                        <a:spcAft>
                          <a:spcPct val="0"/>
                        </a:spcAft>
                        <a:buClr>
                          <a:srgbClr val="126B8F"/>
                        </a:buClr>
                        <a:buSzPct val="90000"/>
                        <a:buFont typeface="Wingdings" charset="2"/>
                        <a:buChar char="§"/>
                        <a:tabLst/>
                        <a:defRPr/>
                      </a:pPr>
                      <a:r>
                        <a:rPr lang="en-US" sz="1800" b="1" dirty="0" smtClean="0">
                          <a:solidFill>
                            <a:srgbClr val="000000"/>
                          </a:solidFill>
                          <a:latin typeface="Arial" pitchFamily="22" charset="0"/>
                          <a:cs typeface="+mn-cs"/>
                        </a:rPr>
                        <a:t>Design</a:t>
                      </a:r>
                      <a:r>
                        <a:rPr lang="en-US" sz="1800" dirty="0" smtClean="0">
                          <a:solidFill>
                            <a:srgbClr val="000000"/>
                          </a:solidFill>
                          <a:latin typeface="Arial" pitchFamily="22" charset="0"/>
                          <a:cs typeface="+mn-cs"/>
                        </a:rPr>
                        <a:t>:</a:t>
                      </a:r>
                      <a:r>
                        <a:rPr lang="en-US" sz="1800" baseline="0" dirty="0" smtClean="0">
                          <a:solidFill>
                            <a:srgbClr val="000000"/>
                          </a:solidFill>
                          <a:latin typeface="Arial" pitchFamily="22" charset="0"/>
                          <a:cs typeface="+mn-cs"/>
                        </a:rPr>
                        <a:t> Phase 3 open-label two-cohort study of daclatasvir (DCV) plus sofosbuvir (SOF) in treatment-</a:t>
                      </a:r>
                      <a:r>
                        <a:rPr lang="en-US" sz="1800" baseline="0" dirty="0" smtClean="0">
                          <a:solidFill>
                            <a:srgbClr val="000000"/>
                          </a:solidFill>
                          <a:latin typeface="Arial" pitchFamily="22" charset="0"/>
                        </a:rPr>
                        <a:t>naïve or experienced, chronic HCV GT 3</a:t>
                      </a:r>
                    </a:p>
                    <a:p>
                      <a:pPr marL="192024" marR="0" lvl="0" indent="-192024" algn="l" defTabSz="457200" rtl="0" eaLnBrk="1" fontAlgn="base" latinLnBrk="0" hangingPunct="1">
                        <a:lnSpc>
                          <a:spcPts val="2300"/>
                        </a:lnSpc>
                        <a:spcBef>
                          <a:spcPts val="1200"/>
                        </a:spcBef>
                        <a:spcAft>
                          <a:spcPct val="0"/>
                        </a:spcAft>
                        <a:buClr>
                          <a:srgbClr val="126B8F"/>
                        </a:buClr>
                        <a:buSzPct val="90000"/>
                        <a:buFont typeface="Wingdings" charset="2"/>
                        <a:buChar char="§"/>
                        <a:tabLst/>
                        <a:defRPr/>
                      </a:pPr>
                      <a:r>
                        <a:rPr lang="en-US" sz="1800" b="1" baseline="0" dirty="0" smtClean="0">
                          <a:solidFill>
                            <a:srgbClr val="000000"/>
                          </a:solidFill>
                          <a:latin typeface="Arial" pitchFamily="22" charset="0"/>
                        </a:rPr>
                        <a:t>Setting</a:t>
                      </a:r>
                      <a:r>
                        <a:rPr lang="en-US" sz="1800" baseline="0" dirty="0" smtClean="0">
                          <a:solidFill>
                            <a:srgbClr val="000000"/>
                          </a:solidFill>
                          <a:latin typeface="Arial" pitchFamily="22" charset="0"/>
                        </a:rPr>
                        <a:t>: Multiple centers in the United States</a:t>
                      </a:r>
                    </a:p>
                    <a:p>
                      <a:pPr marL="192024" marR="0" lvl="0" indent="-192024" algn="l" defTabSz="457200" rtl="0" eaLnBrk="1" fontAlgn="base" latinLnBrk="0" hangingPunct="1">
                        <a:lnSpc>
                          <a:spcPts val="2300"/>
                        </a:lnSpc>
                        <a:spcBef>
                          <a:spcPts val="1200"/>
                        </a:spcBef>
                        <a:spcAft>
                          <a:spcPct val="0"/>
                        </a:spcAft>
                        <a:buClr>
                          <a:srgbClr val="126B8F"/>
                        </a:buClr>
                        <a:buSzPct val="90000"/>
                        <a:buFont typeface="Wingdings" charset="2"/>
                        <a:buChar char="§"/>
                        <a:tabLst/>
                        <a:defRPr/>
                      </a:pPr>
                      <a:r>
                        <a:rPr lang="en-US" sz="1800" b="1" baseline="0" dirty="0" smtClean="0">
                          <a:solidFill>
                            <a:srgbClr val="000000"/>
                          </a:solidFill>
                          <a:latin typeface="Arial" pitchFamily="22" charset="0"/>
                        </a:rPr>
                        <a:t>Entry Criteria </a:t>
                      </a:r>
                      <a:r>
                        <a:rPr lang="en-US" sz="1800" baseline="0" dirty="0" smtClean="0">
                          <a:solidFill>
                            <a:srgbClr val="000000"/>
                          </a:solidFill>
                          <a:latin typeface="Arial" pitchFamily="22" charset="0"/>
                        </a:rPr>
                        <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Chronic HCV genotype 3</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Treatment-naïve or treatment-experienced (prior NS5A experience excluded) </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HCV RNA ≥10,000 IU/ml</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Compensated cirrhosis allowed (METAVIR F4 on biopsy, </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FibroScan &gt;14.6 kPa or FibroTest (</a:t>
                      </a:r>
                      <a:r>
                        <a:rPr lang="en-US" sz="1800" i="1" baseline="0" dirty="0" smtClean="0">
                          <a:solidFill>
                            <a:srgbClr val="000000"/>
                          </a:solidFill>
                          <a:latin typeface="Arial" pitchFamily="22" charset="0"/>
                        </a:rPr>
                        <a:t>FibroSURE</a:t>
                      </a:r>
                      <a:r>
                        <a:rPr lang="en-US" sz="1800" baseline="0" dirty="0" smtClean="0">
                          <a:solidFill>
                            <a:srgbClr val="000000"/>
                          </a:solidFill>
                          <a:latin typeface="Arial" pitchFamily="22" charset="0"/>
                        </a:rPr>
                        <a:t>) score ≥0.75 with APRI &gt;2)</a:t>
                      </a:r>
                    </a:p>
                    <a:p>
                      <a:pPr marL="192024" marR="0" lvl="0" indent="-192024" algn="l" defTabSz="457200" rtl="0" eaLnBrk="1" fontAlgn="base" latinLnBrk="0" hangingPunct="1">
                        <a:lnSpc>
                          <a:spcPts val="2300"/>
                        </a:lnSpc>
                        <a:spcBef>
                          <a:spcPts val="1200"/>
                        </a:spcBef>
                        <a:spcAft>
                          <a:spcPct val="0"/>
                        </a:spcAft>
                        <a:buClr>
                          <a:srgbClr val="126B8F"/>
                        </a:buClr>
                        <a:buSzPct val="90000"/>
                        <a:buFont typeface="Wingdings" charset="2"/>
                        <a:buChar char="§"/>
                        <a:tabLst/>
                        <a:defRPr/>
                      </a:pPr>
                      <a:r>
                        <a:rPr lang="en-US" sz="1800" b="1" baseline="0" dirty="0" smtClean="0">
                          <a:solidFill>
                            <a:srgbClr val="000000"/>
                          </a:solidFill>
                          <a:latin typeface="Arial" pitchFamily="22" charset="0"/>
                        </a:rPr>
                        <a:t>Patient Groups</a:t>
                      </a:r>
                      <a:br>
                        <a:rPr lang="en-US" sz="1800" b="1" baseline="0" dirty="0" smtClean="0">
                          <a:solidFill>
                            <a:srgbClr val="000000"/>
                          </a:solidFill>
                          <a:latin typeface="Arial" pitchFamily="22" charset="0"/>
                        </a:rPr>
                      </a:br>
                      <a:r>
                        <a:rPr lang="en-US" sz="1800" baseline="0" dirty="0" smtClean="0">
                          <a:solidFill>
                            <a:schemeClr val="tx1"/>
                          </a:solidFill>
                          <a:latin typeface="Arial" pitchFamily="22" charset="0"/>
                        </a:rPr>
                        <a:t>- N = 101 treatment-naïve GT3: DCV + SOF x 12 weeks</a:t>
                      </a:r>
                      <a:r>
                        <a:rPr lang="en-US" sz="1800" baseline="0" dirty="0" smtClean="0">
                          <a:solidFill>
                            <a:srgbClr val="000000"/>
                          </a:solidFill>
                          <a:latin typeface="Arial" pitchFamily="22" charset="0"/>
                        </a:rPr>
                        <a:t/>
                      </a:r>
                      <a:br>
                        <a:rPr lang="en-US" sz="1800" baseline="0" dirty="0" smtClean="0">
                          <a:solidFill>
                            <a:srgbClr val="000000"/>
                          </a:solidFill>
                          <a:latin typeface="Arial" pitchFamily="22" charset="0"/>
                        </a:rPr>
                      </a:br>
                      <a:r>
                        <a:rPr lang="en-US" sz="1800" baseline="0" dirty="0" smtClean="0">
                          <a:solidFill>
                            <a:schemeClr val="tx1"/>
                          </a:solidFill>
                          <a:latin typeface="Arial" pitchFamily="22" charset="0"/>
                        </a:rPr>
                        <a:t>- N = 51 treatment-experienced GT3: DCV + SOF x 12 weeks</a:t>
                      </a:r>
                    </a:p>
                    <a:p>
                      <a:pPr marL="192024" marR="0" lvl="0" indent="-192024" algn="l" defTabSz="457200" rtl="0" eaLnBrk="1" fontAlgn="base" latinLnBrk="0" hangingPunct="1">
                        <a:lnSpc>
                          <a:spcPts val="2300"/>
                        </a:lnSpc>
                        <a:spcBef>
                          <a:spcPts val="1200"/>
                        </a:spcBef>
                        <a:spcAft>
                          <a:spcPct val="0"/>
                        </a:spcAft>
                        <a:buClr>
                          <a:srgbClr val="126B8F"/>
                        </a:buClr>
                        <a:buSzPct val="90000"/>
                        <a:buFont typeface="Wingdings" charset="2"/>
                        <a:buChar char="§"/>
                        <a:tabLst/>
                        <a:defRPr/>
                      </a:pPr>
                      <a:r>
                        <a:rPr lang="en-US" sz="1800" b="1" baseline="0" dirty="0" smtClean="0">
                          <a:solidFill>
                            <a:schemeClr val="tx1"/>
                          </a:solidFill>
                          <a:latin typeface="Arial" pitchFamily="22" charset="0"/>
                        </a:rPr>
                        <a:t>End-Points</a:t>
                      </a:r>
                      <a:r>
                        <a:rPr lang="en-US" sz="1800" baseline="0" dirty="0" smtClean="0">
                          <a:solidFill>
                            <a:schemeClr val="tx1"/>
                          </a:solidFill>
                          <a:latin typeface="Arial" pitchFamily="22" charset="0"/>
                        </a:rPr>
                        <a:t>: Primary = SVR12</a:t>
                      </a:r>
                    </a:p>
                  </a:txBody>
                  <a:tcPr marL="182880" marR="88898" marT="50005" marB="5000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6EBF2"/>
                    </a:solidFill>
                  </a:tcPr>
                </a:tc>
              </a:tr>
            </a:tbl>
          </a:graphicData>
        </a:graphic>
      </p:graphicFrame>
    </p:spTree>
    <p:extLst>
      <p:ext uri="{BB962C8B-B14F-4D97-AF65-F5344CB8AC3E}">
        <p14:creationId xmlns:p14="http://schemas.microsoft.com/office/powerpoint/2010/main" val="185023570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Straight Connector 23"/>
          <p:cNvCxnSpPr/>
          <p:nvPr/>
        </p:nvCxnSpPr>
        <p:spPr>
          <a:xfrm>
            <a:off x="5380587" y="3909716"/>
            <a:ext cx="2980940" cy="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380587" y="2743200"/>
            <a:ext cx="2980940" cy="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Content Placeholder 5"/>
          <p:cNvSpPr>
            <a:spLocks noGrp="1"/>
          </p:cNvSpPr>
          <p:nvPr>
            <p:ph sz="quarter" idx="13"/>
          </p:nvPr>
        </p:nvSpPr>
        <p:spPr/>
        <p:txBody>
          <a:bodyPr/>
          <a:lstStyle/>
          <a:p>
            <a:r>
              <a:rPr lang="en-US" dirty="0"/>
              <a:t>Source: Nelson DR, et al. Hepatology 2015;61:1127-35</a:t>
            </a:r>
            <a:r>
              <a:rPr lang="en-US" dirty="0" smtClean="0"/>
              <a:t>.</a:t>
            </a:r>
            <a:endParaRPr lang="en-US" dirty="0">
              <a:latin typeface="Arial" pitchFamily="22" charset="0"/>
            </a:endParaRPr>
          </a:p>
        </p:txBody>
      </p:sp>
      <p:sp>
        <p:nvSpPr>
          <p:cNvPr id="27" name="Rectangle 26"/>
          <p:cNvSpPr/>
          <p:nvPr/>
        </p:nvSpPr>
        <p:spPr>
          <a:xfrm>
            <a:off x="76200" y="3505200"/>
            <a:ext cx="2189988" cy="83819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rPr>
              <a:t>Treatment-Experienced</a:t>
            </a:r>
          </a:p>
          <a:p>
            <a:pPr algn="ctr"/>
            <a:r>
              <a:rPr lang="en-US" sz="1400" dirty="0">
                <a:solidFill>
                  <a:srgbClr val="000000"/>
                </a:solidFill>
              </a:rPr>
              <a:t>n</a:t>
            </a:r>
            <a:r>
              <a:rPr lang="en-US" sz="1400" dirty="0" smtClean="0">
                <a:solidFill>
                  <a:srgbClr val="000000"/>
                </a:solidFill>
              </a:rPr>
              <a:t>=51</a:t>
            </a:r>
            <a:endParaRPr lang="en-US" sz="1400" dirty="0">
              <a:solidFill>
                <a:srgbClr val="000000"/>
              </a:solidFill>
            </a:endParaRPr>
          </a:p>
        </p:txBody>
      </p:sp>
      <p:sp>
        <p:nvSpPr>
          <p:cNvPr id="29" name="Rectangle 28"/>
          <p:cNvSpPr/>
          <p:nvPr/>
        </p:nvSpPr>
        <p:spPr>
          <a:xfrm>
            <a:off x="76200" y="2342561"/>
            <a:ext cx="2188464" cy="93403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rPr>
              <a:t>Treatment-Naïve</a:t>
            </a:r>
          </a:p>
          <a:p>
            <a:pPr algn="ctr"/>
            <a:r>
              <a:rPr lang="en-US" sz="1400" dirty="0">
                <a:solidFill>
                  <a:srgbClr val="000000"/>
                </a:solidFill>
              </a:rPr>
              <a:t>n</a:t>
            </a:r>
            <a:r>
              <a:rPr lang="en-US" sz="1400" dirty="0" smtClean="0">
                <a:solidFill>
                  <a:srgbClr val="000000"/>
                </a:solidFill>
              </a:rPr>
              <a:t>=101</a:t>
            </a:r>
            <a:endParaRPr lang="en-US" sz="1400" dirty="0">
              <a:solidFill>
                <a:srgbClr val="000000"/>
              </a:solidFill>
            </a:endParaRPr>
          </a:p>
        </p:txBody>
      </p:sp>
      <p:sp>
        <p:nvSpPr>
          <p:cNvPr id="40" name="Rectangle 39"/>
          <p:cNvSpPr/>
          <p:nvPr/>
        </p:nvSpPr>
        <p:spPr>
          <a:xfrm>
            <a:off x="7952512" y="2528320"/>
            <a:ext cx="876300" cy="4053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latin typeface="Arial"/>
                <a:cs typeface="Arial"/>
              </a:rPr>
              <a:t>SVR12</a:t>
            </a:r>
            <a:endParaRPr lang="en-US" sz="1600" dirty="0">
              <a:solidFill>
                <a:srgbClr val="000000"/>
              </a:solidFill>
              <a:latin typeface="Arial"/>
              <a:cs typeface="Arial"/>
            </a:endParaRPr>
          </a:p>
        </p:txBody>
      </p:sp>
      <p:sp>
        <p:nvSpPr>
          <p:cNvPr id="42" name="Rectangle 41"/>
          <p:cNvSpPr/>
          <p:nvPr/>
        </p:nvSpPr>
        <p:spPr>
          <a:xfrm>
            <a:off x="7980772" y="3684020"/>
            <a:ext cx="876300" cy="4053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latin typeface="Arial"/>
                <a:cs typeface="Arial"/>
              </a:rPr>
              <a:t>SVR12</a:t>
            </a:r>
            <a:endParaRPr lang="en-US" sz="1600" dirty="0">
              <a:solidFill>
                <a:srgbClr val="000000"/>
              </a:solidFill>
              <a:latin typeface="Arial"/>
              <a:cs typeface="Arial"/>
            </a:endParaRPr>
          </a:p>
        </p:txBody>
      </p:sp>
      <p:sp>
        <p:nvSpPr>
          <p:cNvPr id="49" name="Title 1"/>
          <p:cNvSpPr>
            <a:spLocks noGrp="1"/>
          </p:cNvSpPr>
          <p:nvPr>
            <p:ph type="title"/>
          </p:nvPr>
        </p:nvSpPr>
        <p:spPr>
          <a:xfrm>
            <a:off x="323850" y="304800"/>
            <a:ext cx="8515350" cy="990600"/>
          </a:xfrm>
        </p:spPr>
        <p:txBody>
          <a:bodyPr>
            <a:normAutofit/>
          </a:bodyPr>
          <a:lstStyle/>
          <a:p>
            <a:r>
              <a:rPr lang="en-US" sz="2400" dirty="0" smtClean="0">
                <a:solidFill>
                  <a:schemeClr val="accent5">
                    <a:lumMod val="20000"/>
                    <a:lumOff val="80000"/>
                  </a:schemeClr>
                </a:solidFill>
              </a:rPr>
              <a:t>Daclatasvir + Sofosbuvir for HCV GT </a:t>
            </a:r>
            <a:r>
              <a:rPr lang="en-US" sz="2400" dirty="0">
                <a:solidFill>
                  <a:schemeClr val="accent5">
                    <a:lumMod val="20000"/>
                    <a:lumOff val="80000"/>
                  </a:schemeClr>
                </a:solidFill>
              </a:rPr>
              <a:t>3</a:t>
            </a:r>
            <a:br>
              <a:rPr lang="en-US" sz="2400" dirty="0">
                <a:solidFill>
                  <a:schemeClr val="accent5">
                    <a:lumMod val="20000"/>
                    <a:lumOff val="80000"/>
                  </a:schemeClr>
                </a:solidFill>
              </a:rPr>
            </a:br>
            <a:r>
              <a:rPr lang="en-US" sz="2400" dirty="0" smtClean="0"/>
              <a:t>ALLY-3 Trial: Design</a:t>
            </a:r>
            <a:endParaRPr lang="en-US" sz="2400" dirty="0"/>
          </a:p>
        </p:txBody>
      </p:sp>
      <p:sp>
        <p:nvSpPr>
          <p:cNvPr id="30" name="Rectangle 3"/>
          <p:cNvSpPr>
            <a:spLocks noChangeArrowheads="1"/>
          </p:cNvSpPr>
          <p:nvPr/>
        </p:nvSpPr>
        <p:spPr bwMode="auto">
          <a:xfrm>
            <a:off x="2392883" y="3525072"/>
            <a:ext cx="2974645" cy="769557"/>
          </a:xfrm>
          <a:prstGeom prst="rect">
            <a:avLst/>
          </a:prstGeom>
          <a:solidFill>
            <a:schemeClr val="accent5">
              <a:lumMod val="40000"/>
              <a:lumOff val="60000"/>
            </a:schemeClr>
          </a:solidFill>
          <a:ln w="19050" cmpd="sng">
            <a:solidFill>
              <a:schemeClr val="tx1"/>
            </a:solidFill>
            <a:miter lim="800000"/>
            <a:headEnd/>
            <a:tailEnd/>
          </a:ln>
          <a:effectLst/>
          <a:extLst/>
        </p:spPr>
        <p:txBody>
          <a:bodyPr wrap="square" anchor="ctr"/>
          <a:lstStyle/>
          <a:p>
            <a:pPr algn="ctr">
              <a:lnSpc>
                <a:spcPct val="100000"/>
              </a:lnSpc>
              <a:spcBef>
                <a:spcPct val="0"/>
              </a:spcBef>
              <a:spcAft>
                <a:spcPct val="0"/>
              </a:spcAft>
              <a:buFont typeface="Arial" charset="0"/>
              <a:buNone/>
            </a:pPr>
            <a:r>
              <a:rPr lang="en-US" sz="1800" b="1" dirty="0" smtClean="0">
                <a:solidFill>
                  <a:srgbClr val="000000"/>
                </a:solidFill>
                <a:latin typeface="Arial"/>
                <a:cs typeface="Arial"/>
              </a:rPr>
              <a:t>Daclatasvir + Sofosbuvir</a:t>
            </a:r>
            <a:endParaRPr lang="en-US" sz="1600" dirty="0">
              <a:solidFill>
                <a:srgbClr val="000000"/>
              </a:solidFill>
              <a:latin typeface="Arial"/>
              <a:cs typeface="Arial"/>
            </a:endParaRPr>
          </a:p>
        </p:txBody>
      </p:sp>
      <p:sp>
        <p:nvSpPr>
          <p:cNvPr id="59" name="Rectangle 5"/>
          <p:cNvSpPr>
            <a:spLocks noChangeArrowheads="1"/>
          </p:cNvSpPr>
          <p:nvPr/>
        </p:nvSpPr>
        <p:spPr bwMode="auto">
          <a:xfrm>
            <a:off x="2392884" y="2334623"/>
            <a:ext cx="2980436" cy="769049"/>
          </a:xfrm>
          <a:prstGeom prst="rect">
            <a:avLst/>
          </a:prstGeom>
          <a:solidFill>
            <a:schemeClr val="accent2">
              <a:lumMod val="40000"/>
              <a:lumOff val="60000"/>
            </a:schemeClr>
          </a:solidFill>
          <a:ln w="19050" cmpd="sng">
            <a:solidFill>
              <a:srgbClr val="000000"/>
            </a:solidFill>
            <a:miter lim="800000"/>
            <a:headEnd/>
            <a:tailEnd/>
          </a:ln>
          <a:effectLst/>
          <a:extLst/>
        </p:spPr>
        <p:txBody>
          <a:bodyPr wrap="square" anchor="ctr"/>
          <a:lstStyle/>
          <a:p>
            <a:pPr algn="ctr"/>
            <a:r>
              <a:rPr lang="en-US" sz="1800" b="1" dirty="0" smtClean="0">
                <a:solidFill>
                  <a:srgbClr val="000000"/>
                </a:solidFill>
                <a:latin typeface="Arial"/>
                <a:cs typeface="Arial"/>
              </a:rPr>
              <a:t>Daclatasvir + Sofosbuvir</a:t>
            </a:r>
            <a:endParaRPr lang="en-US" sz="1600" dirty="0" smtClean="0">
              <a:solidFill>
                <a:srgbClr val="000000"/>
              </a:solidFill>
              <a:latin typeface="Arial"/>
              <a:cs typeface="Arial"/>
            </a:endParaRPr>
          </a:p>
        </p:txBody>
      </p:sp>
      <p:sp>
        <p:nvSpPr>
          <p:cNvPr id="19" name="Rectangle 25"/>
          <p:cNvSpPr>
            <a:spLocks noChangeArrowheads="1"/>
          </p:cNvSpPr>
          <p:nvPr/>
        </p:nvSpPr>
        <p:spPr bwMode="auto">
          <a:xfrm>
            <a:off x="-12330" y="5029200"/>
            <a:ext cx="9180577" cy="914393"/>
          </a:xfrm>
          <a:prstGeom prst="rect">
            <a:avLst/>
          </a:prstGeom>
          <a:solidFill>
            <a:schemeClr val="bg1">
              <a:lumMod val="95000"/>
            </a:schemeClr>
          </a:solidFill>
          <a:ln w="12700" cap="flat" cmpd="sng" algn="ctr">
            <a:solidFill>
              <a:schemeClr val="tx1"/>
            </a:solidFill>
            <a:prstDash val="sysDash"/>
            <a:miter lim="800000"/>
            <a:headEnd type="none" w="med" len="med"/>
            <a:tailEnd type="none" w="med" len="med"/>
          </a:ln>
          <a:effectLst/>
        </p:spPr>
        <p:txBody>
          <a:bodyPr lIns="457200" tIns="45431" rIns="92486" bIns="45431" anchor="ctr">
            <a:prstTxWarp prst="textNoShape">
              <a:avLst/>
            </a:prstTxWarp>
          </a:bodyPr>
          <a:lstStyle/>
          <a:p>
            <a:pPr defTabSz="935038">
              <a:lnSpc>
                <a:spcPts val="1800"/>
              </a:lnSpc>
              <a:spcBef>
                <a:spcPct val="50000"/>
              </a:spcBef>
            </a:pPr>
            <a:r>
              <a:rPr lang="en-US" sz="1400" b="1" dirty="0">
                <a:solidFill>
                  <a:srgbClr val="000000"/>
                </a:solidFill>
                <a:latin typeface="Arial" pitchFamily="22" charset="0"/>
              </a:rPr>
              <a:t>Drug </a:t>
            </a:r>
            <a:r>
              <a:rPr lang="en-US" sz="1400" b="1" dirty="0" smtClean="0">
                <a:solidFill>
                  <a:srgbClr val="000000"/>
                </a:solidFill>
                <a:latin typeface="Arial" pitchFamily="22" charset="0"/>
              </a:rPr>
              <a:t>Dosing</a:t>
            </a:r>
            <a:r>
              <a:rPr lang="en-US" sz="1400" dirty="0">
                <a:solidFill>
                  <a:srgbClr val="000000"/>
                </a:solidFill>
                <a:latin typeface="Arial" pitchFamily="22" charset="0"/>
              </a:rPr>
              <a:t/>
            </a:r>
            <a:br>
              <a:rPr lang="en-US" sz="1400" dirty="0">
                <a:solidFill>
                  <a:srgbClr val="000000"/>
                </a:solidFill>
                <a:latin typeface="Arial" pitchFamily="22" charset="0"/>
              </a:rPr>
            </a:br>
            <a:r>
              <a:rPr lang="en-US" sz="1400" dirty="0" smtClean="0">
                <a:solidFill>
                  <a:srgbClr val="000000"/>
                </a:solidFill>
                <a:latin typeface="Arial" pitchFamily="22" charset="0"/>
              </a:rPr>
              <a:t>Daclatasvir: 60 mg once daily</a:t>
            </a:r>
            <a:r>
              <a:rPr lang="en-US" sz="1400" dirty="0">
                <a:solidFill>
                  <a:srgbClr val="000000"/>
                </a:solidFill>
                <a:latin typeface="Arial" pitchFamily="22" charset="0"/>
              </a:rPr>
              <a:t/>
            </a:r>
            <a:br>
              <a:rPr lang="en-US" sz="1400" dirty="0">
                <a:solidFill>
                  <a:srgbClr val="000000"/>
                </a:solidFill>
                <a:latin typeface="Arial" pitchFamily="22" charset="0"/>
              </a:rPr>
            </a:br>
            <a:r>
              <a:rPr lang="en-US" sz="1400" dirty="0">
                <a:solidFill>
                  <a:srgbClr val="000000"/>
                </a:solidFill>
                <a:latin typeface="Arial" pitchFamily="22" charset="0"/>
              </a:rPr>
              <a:t>Sofosbuvir: </a:t>
            </a:r>
            <a:r>
              <a:rPr lang="en-US" sz="1400" dirty="0" smtClean="0">
                <a:solidFill>
                  <a:srgbClr val="000000"/>
                </a:solidFill>
                <a:latin typeface="Arial" pitchFamily="22" charset="0"/>
              </a:rPr>
              <a:t>400 mg </a:t>
            </a:r>
            <a:r>
              <a:rPr lang="en-US" sz="1400" dirty="0">
                <a:solidFill>
                  <a:srgbClr val="000000"/>
                </a:solidFill>
                <a:latin typeface="Arial" pitchFamily="22" charset="0"/>
              </a:rPr>
              <a:t>once </a:t>
            </a:r>
            <a:r>
              <a:rPr lang="en-US" sz="1400" dirty="0" smtClean="0">
                <a:solidFill>
                  <a:srgbClr val="000000"/>
                </a:solidFill>
                <a:latin typeface="Arial" pitchFamily="22" charset="0"/>
              </a:rPr>
              <a:t>daily</a:t>
            </a:r>
            <a:endParaRPr lang="en-US" sz="1400" dirty="0">
              <a:solidFill>
                <a:srgbClr val="000000"/>
              </a:solidFill>
              <a:latin typeface="Arial" pitchFamily="22" charset="0"/>
            </a:endParaRPr>
          </a:p>
        </p:txBody>
      </p:sp>
      <p:grpSp>
        <p:nvGrpSpPr>
          <p:cNvPr id="2" name="Group 1"/>
          <p:cNvGrpSpPr/>
          <p:nvPr/>
        </p:nvGrpSpPr>
        <p:grpSpPr>
          <a:xfrm>
            <a:off x="-6113" y="1362488"/>
            <a:ext cx="9162291" cy="515104"/>
            <a:chOff x="-6113" y="1362488"/>
            <a:chExt cx="9162291" cy="515104"/>
          </a:xfrm>
        </p:grpSpPr>
        <p:sp>
          <p:nvSpPr>
            <p:cNvPr id="22" name="Rectangle 21"/>
            <p:cNvSpPr/>
            <p:nvPr/>
          </p:nvSpPr>
          <p:spPr>
            <a:xfrm>
              <a:off x="-6113" y="1447868"/>
              <a:ext cx="9162291" cy="41071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600" dirty="0">
                <a:solidFill>
                  <a:srgbClr val="000000"/>
                </a:solidFill>
                <a:latin typeface="Arial"/>
                <a:cs typeface="Arial"/>
              </a:endParaRPr>
            </a:p>
          </p:txBody>
        </p:sp>
        <p:sp>
          <p:nvSpPr>
            <p:cNvPr id="23" name="Rectangle 22"/>
            <p:cNvSpPr/>
            <p:nvPr/>
          </p:nvSpPr>
          <p:spPr>
            <a:xfrm>
              <a:off x="838200" y="1411256"/>
              <a:ext cx="838200" cy="39929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rPr>
                <a:t>Week</a:t>
              </a:r>
              <a:endParaRPr lang="en-US" sz="1400" dirty="0">
                <a:solidFill>
                  <a:srgbClr val="000000"/>
                </a:solidFill>
              </a:endParaRPr>
            </a:p>
          </p:txBody>
        </p:sp>
        <p:sp>
          <p:nvSpPr>
            <p:cNvPr id="26" name="Rectangle 25"/>
            <p:cNvSpPr/>
            <p:nvPr/>
          </p:nvSpPr>
          <p:spPr>
            <a:xfrm>
              <a:off x="2113619" y="1362488"/>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0</a:t>
              </a:r>
              <a:endParaRPr lang="en-US" sz="1400" dirty="0">
                <a:solidFill>
                  <a:srgbClr val="000000"/>
                </a:solidFill>
                <a:latin typeface="Arial"/>
                <a:cs typeface="Arial"/>
              </a:endParaRPr>
            </a:p>
          </p:txBody>
        </p:sp>
        <p:sp>
          <p:nvSpPr>
            <p:cNvPr id="28" name="Rectangle 27"/>
            <p:cNvSpPr/>
            <p:nvPr/>
          </p:nvSpPr>
          <p:spPr>
            <a:xfrm>
              <a:off x="8082880" y="1362488"/>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24</a:t>
              </a:r>
              <a:endParaRPr lang="en-US" sz="1400" dirty="0">
                <a:solidFill>
                  <a:srgbClr val="000000"/>
                </a:solidFill>
                <a:latin typeface="Arial"/>
                <a:cs typeface="Arial"/>
              </a:endParaRPr>
            </a:p>
          </p:txBody>
        </p:sp>
        <p:cxnSp>
          <p:nvCxnSpPr>
            <p:cNvPr id="34" name="Straight Connector 33"/>
            <p:cNvCxnSpPr/>
            <p:nvPr/>
          </p:nvCxnSpPr>
          <p:spPr>
            <a:xfrm flipV="1">
              <a:off x="-6113" y="1850184"/>
              <a:ext cx="9162291" cy="11472"/>
            </a:xfrm>
            <a:prstGeom prst="line">
              <a:avLst/>
            </a:prstGeom>
            <a:ln w="952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2384880" y="1770940"/>
              <a:ext cx="0" cy="87630"/>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8355676" y="1770940"/>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5062973" y="1362488"/>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12</a:t>
              </a:r>
              <a:endParaRPr lang="en-US" sz="1400" dirty="0">
                <a:solidFill>
                  <a:srgbClr val="000000"/>
                </a:solidFill>
                <a:latin typeface="Arial"/>
                <a:cs typeface="Arial"/>
              </a:endParaRPr>
            </a:p>
          </p:txBody>
        </p:sp>
        <p:cxnSp>
          <p:nvCxnSpPr>
            <p:cNvPr id="41" name="Straight Connector 40"/>
            <p:cNvCxnSpPr/>
            <p:nvPr/>
          </p:nvCxnSpPr>
          <p:spPr>
            <a:xfrm flipV="1">
              <a:off x="5344995" y="1770940"/>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2089975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r>
              <a:rPr lang="en-US" dirty="0"/>
              <a:t>Source: Nelson DR, et al. Hepatology 2015;61:1127-35</a:t>
            </a:r>
            <a:r>
              <a:rPr lang="en-US" dirty="0" smtClean="0"/>
              <a:t>.</a:t>
            </a:r>
            <a:endParaRPr lang="en-US" dirty="0">
              <a:latin typeface="Arial" pitchFamily="22" charset="0"/>
            </a:endParaRPr>
          </a:p>
        </p:txBody>
      </p:sp>
      <p:sp>
        <p:nvSpPr>
          <p:cNvPr id="2" name="Title 1"/>
          <p:cNvSpPr>
            <a:spLocks noGrp="1"/>
          </p:cNvSpPr>
          <p:nvPr>
            <p:ph type="title"/>
          </p:nvPr>
        </p:nvSpPr>
        <p:spPr/>
        <p:txBody>
          <a:bodyPr>
            <a:noAutofit/>
          </a:bodyPr>
          <a:lstStyle/>
          <a:p>
            <a:r>
              <a:rPr lang="en-US" sz="2400" dirty="0">
                <a:solidFill>
                  <a:schemeClr val="accent5">
                    <a:lumMod val="20000"/>
                    <a:lumOff val="80000"/>
                  </a:schemeClr>
                </a:solidFill>
              </a:rPr>
              <a:t>Daclatasvir + Sofosbuvir for HCV GT 3</a:t>
            </a:r>
            <a:br>
              <a:rPr lang="en-US" sz="2400" dirty="0">
                <a:solidFill>
                  <a:schemeClr val="accent5">
                    <a:lumMod val="20000"/>
                    <a:lumOff val="80000"/>
                  </a:schemeClr>
                </a:solidFill>
              </a:rPr>
            </a:br>
            <a:r>
              <a:rPr lang="en-US" sz="2400" dirty="0"/>
              <a:t>ALLY-3 Trial: </a:t>
            </a:r>
            <a:r>
              <a:rPr lang="en-US" sz="2400" dirty="0" smtClean="0"/>
              <a:t>Patient Characteristics</a:t>
            </a:r>
            <a:endParaRPr lang="en-US" sz="2400" dirty="0"/>
          </a:p>
        </p:txBody>
      </p:sp>
      <p:sp>
        <p:nvSpPr>
          <p:cNvPr id="4" name="TextBox 3"/>
          <p:cNvSpPr txBox="1"/>
          <p:nvPr/>
        </p:nvSpPr>
        <p:spPr>
          <a:xfrm>
            <a:off x="381000" y="6135380"/>
            <a:ext cx="8382000" cy="307777"/>
          </a:xfrm>
          <a:prstGeom prst="rect">
            <a:avLst/>
          </a:prstGeom>
          <a:noFill/>
        </p:spPr>
        <p:txBody>
          <a:bodyPr wrap="square" rtlCol="0">
            <a:spAutoFit/>
          </a:bodyPr>
          <a:lstStyle/>
          <a:p>
            <a:r>
              <a:rPr lang="en-US" sz="1400" baseline="30000" dirty="0" smtClean="0">
                <a:latin typeface="Arial"/>
                <a:cs typeface="Arial"/>
              </a:rPr>
              <a:t>a </a:t>
            </a:r>
            <a:r>
              <a:rPr lang="en-US" sz="1400" dirty="0" smtClean="0">
                <a:latin typeface="Arial"/>
                <a:cs typeface="Arial"/>
              </a:rPr>
              <a:t>Intolerant of therapy (n=6), virologic breakthrough (n=2), HCV never undetectable on treatment (n=2)</a:t>
            </a:r>
            <a:endParaRPr lang="en-US" sz="1400" dirty="0">
              <a:latin typeface="Arial"/>
              <a:cs typeface="Arial"/>
            </a:endParaRPr>
          </a:p>
        </p:txBody>
      </p:sp>
      <p:graphicFrame>
        <p:nvGraphicFramePr>
          <p:cNvPr id="8" name="Content Placeholder 6"/>
          <p:cNvGraphicFramePr>
            <a:graphicFrameLocks/>
          </p:cNvGraphicFramePr>
          <p:nvPr>
            <p:extLst>
              <p:ext uri="{D42A27DB-BD31-4B8C-83A1-F6EECF244321}">
                <p14:modId xmlns:p14="http://schemas.microsoft.com/office/powerpoint/2010/main" val="1157739422"/>
              </p:ext>
            </p:extLst>
          </p:nvPr>
        </p:nvGraphicFramePr>
        <p:xfrm>
          <a:off x="457199" y="1350200"/>
          <a:ext cx="8229601" cy="4770120"/>
        </p:xfrm>
        <a:graphic>
          <a:graphicData uri="http://schemas.openxmlformats.org/drawingml/2006/table">
            <a:tbl>
              <a:tblPr firstRow="1" bandRow="1">
                <a:tableStyleId>{5C22544A-7EE6-4342-B048-85BDC9FD1C3A}</a:tableStyleId>
              </a:tblPr>
              <a:tblGrid>
                <a:gridCol w="2641941"/>
                <a:gridCol w="2793830"/>
                <a:gridCol w="2793830"/>
              </a:tblGrid>
              <a:tr h="545488">
                <a:tc>
                  <a:txBody>
                    <a:bodyPr/>
                    <a:lstStyle/>
                    <a:p>
                      <a:r>
                        <a:rPr lang="en-US" sz="1500" dirty="0" smtClean="0"/>
                        <a:t>Characteristic</a:t>
                      </a:r>
                      <a:endParaRPr lang="en-US" sz="1500" dirty="0"/>
                    </a:p>
                  </a:txBody>
                  <a:tcPr>
                    <a:lnL w="9525" cap="flat" cmpd="sng" algn="ctr">
                      <a:solidFill>
                        <a:prstClr val="white">
                          <a:lumMod val="75000"/>
                        </a:prstClr>
                      </a:solidFill>
                      <a:prstDash val="solid"/>
                      <a:round/>
                      <a:headEnd type="none" w="med" len="med"/>
                      <a:tailEnd type="none" w="med" len="med"/>
                    </a:lnL>
                    <a:lnT w="9525" cap="flat" cmpd="sng" algn="ctr">
                      <a:solidFill>
                        <a:prstClr val="white">
                          <a:lumMod val="75000"/>
                        </a:prstClr>
                      </a:solidFill>
                      <a:prstDash val="solid"/>
                      <a:round/>
                      <a:headEnd type="none" w="med" len="med"/>
                      <a:tailEnd type="none" w="med" len="med"/>
                    </a:lnT>
                    <a:solidFill>
                      <a:srgbClr val="404040"/>
                    </a:solidFill>
                  </a:tcPr>
                </a:tc>
                <a:tc>
                  <a:txBody>
                    <a:bodyPr/>
                    <a:lstStyle/>
                    <a:p>
                      <a:pPr algn="ctr"/>
                      <a:r>
                        <a:rPr lang="en-US" sz="1500" dirty="0" smtClean="0"/>
                        <a:t>Treatment</a:t>
                      </a:r>
                      <a:r>
                        <a:rPr lang="en-US" sz="1500" baseline="0" dirty="0" smtClean="0"/>
                        <a:t>-Naïve</a:t>
                      </a:r>
                    </a:p>
                    <a:p>
                      <a:pPr algn="ctr"/>
                      <a:r>
                        <a:rPr lang="en-US" sz="1500" b="0" dirty="0" smtClean="0"/>
                        <a:t>(n=101)</a:t>
                      </a:r>
                      <a:endParaRPr lang="en-US" sz="1500" dirty="0"/>
                    </a:p>
                  </a:txBody>
                  <a:tcPr>
                    <a:lnT w="9525" cap="flat" cmpd="sng" algn="ctr">
                      <a:solidFill>
                        <a:prstClr val="white">
                          <a:lumMod val="75000"/>
                        </a:prstClr>
                      </a:solidFill>
                      <a:prstDash val="solid"/>
                      <a:round/>
                      <a:headEnd type="none" w="med" len="med"/>
                      <a:tailEnd type="none" w="med" len="med"/>
                    </a:lnT>
                    <a:solidFill>
                      <a:srgbClr val="647F20"/>
                    </a:solidFill>
                  </a:tcPr>
                </a:tc>
                <a:tc>
                  <a:txBody>
                    <a:bodyPr/>
                    <a:lstStyle/>
                    <a:p>
                      <a:pPr algn="ctr"/>
                      <a:r>
                        <a:rPr lang="en-US" sz="1500" dirty="0" smtClean="0"/>
                        <a:t>Treatment-Experienced</a:t>
                      </a:r>
                      <a:endParaRPr lang="en-US" sz="1500" baseline="0" dirty="0" smtClean="0"/>
                    </a:p>
                    <a:p>
                      <a:pPr algn="ctr"/>
                      <a:r>
                        <a:rPr lang="en-US" sz="1500" b="0" dirty="0" smtClean="0"/>
                        <a:t>(n=51)</a:t>
                      </a:r>
                      <a:endParaRPr lang="en-US" sz="1500" dirty="0"/>
                    </a:p>
                  </a:txBody>
                  <a:tcPr>
                    <a:lnR w="9525" cap="flat" cmpd="sng" algn="ctr">
                      <a:solidFill>
                        <a:prstClr val="white">
                          <a:lumMod val="75000"/>
                        </a:prstClr>
                      </a:solid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solidFill>
                      <a:srgbClr val="7F6739"/>
                    </a:solidFill>
                  </a:tcPr>
                </a:tc>
              </a:tr>
              <a:tr h="382231">
                <a:tc>
                  <a:txBody>
                    <a:bodyPr/>
                    <a:lstStyle/>
                    <a:p>
                      <a:r>
                        <a:rPr lang="en-US" sz="1500" dirty="0" smtClean="0"/>
                        <a:t>Male</a:t>
                      </a:r>
                      <a:endParaRPr lang="en-US" sz="1500" dirty="0"/>
                    </a:p>
                  </a:txBody>
                  <a:tcPr anchor="ctr">
                    <a:lnL w="9525" cap="flat" cmpd="sng" algn="ctr">
                      <a:solidFill>
                        <a:prstClr val="white">
                          <a:lumMod val="75000"/>
                        </a:prstClr>
                      </a:solidFill>
                      <a:prstDash val="solid"/>
                      <a:round/>
                      <a:headEnd type="none" w="med" len="med"/>
                      <a:tailEnd type="none" w="med" len="med"/>
                    </a:lnL>
                  </a:tcPr>
                </a:tc>
                <a:tc>
                  <a:txBody>
                    <a:bodyPr/>
                    <a:lstStyle/>
                    <a:p>
                      <a:pPr algn="ctr">
                        <a:lnSpc>
                          <a:spcPts val="2400"/>
                        </a:lnSpc>
                      </a:pPr>
                      <a:r>
                        <a:rPr lang="en-US" sz="1500" dirty="0" smtClean="0"/>
                        <a:t>58 (57%)</a:t>
                      </a:r>
                      <a:endParaRPr lang="en-US" sz="1500" dirty="0"/>
                    </a:p>
                  </a:txBody>
                  <a:tcPr anchor="ctr"/>
                </a:tc>
                <a:tc>
                  <a:txBody>
                    <a:bodyPr/>
                    <a:lstStyle/>
                    <a:p>
                      <a:pPr algn="ctr">
                        <a:lnSpc>
                          <a:spcPts val="2400"/>
                        </a:lnSpc>
                      </a:pPr>
                      <a:r>
                        <a:rPr lang="en-US" sz="1500" dirty="0" smtClean="0"/>
                        <a:t>32 (63%)</a:t>
                      </a:r>
                      <a:endParaRPr lang="en-US" sz="1500" dirty="0"/>
                    </a:p>
                  </a:txBody>
                  <a:tcPr anchor="ctr">
                    <a:lnR w="9525" cap="flat" cmpd="sng" algn="ctr">
                      <a:solidFill>
                        <a:prstClr val="white">
                          <a:lumMod val="75000"/>
                        </a:prstClr>
                      </a:solidFill>
                      <a:prstDash val="solid"/>
                      <a:round/>
                      <a:headEnd type="none" w="med" len="med"/>
                      <a:tailEnd type="none" w="med" len="med"/>
                    </a:lnR>
                  </a:tcPr>
                </a:tc>
              </a:tr>
              <a:tr h="382231">
                <a:tc>
                  <a:txBody>
                    <a:bodyPr/>
                    <a:lstStyle/>
                    <a:p>
                      <a:r>
                        <a:rPr lang="en-US" sz="1500" dirty="0" smtClean="0"/>
                        <a:t>Median age, years (range)</a:t>
                      </a:r>
                      <a:endParaRPr lang="en-US" sz="1500" dirty="0"/>
                    </a:p>
                  </a:txBody>
                  <a:tcPr anchor="ctr">
                    <a:lnL w="9525" cap="flat" cmpd="sng" algn="ctr">
                      <a:solidFill>
                        <a:prstClr val="white">
                          <a:lumMod val="75000"/>
                        </a:prstClr>
                      </a:solidFill>
                      <a:prstDash val="solid"/>
                      <a:round/>
                      <a:headEnd type="none" w="med" len="med"/>
                      <a:tailEnd type="none" w="med" len="med"/>
                    </a:lnL>
                  </a:tcPr>
                </a:tc>
                <a:tc>
                  <a:txBody>
                    <a:bodyPr/>
                    <a:lstStyle/>
                    <a:p>
                      <a:pPr algn="ctr">
                        <a:lnSpc>
                          <a:spcPts val="2400"/>
                        </a:lnSpc>
                      </a:pPr>
                      <a:r>
                        <a:rPr lang="en-US" sz="1500" dirty="0" smtClean="0"/>
                        <a:t>53 (24-67)</a:t>
                      </a:r>
                      <a:endParaRPr lang="en-US" sz="1500" dirty="0"/>
                    </a:p>
                  </a:txBody>
                  <a:tcPr anchor="ctr"/>
                </a:tc>
                <a:tc>
                  <a:txBody>
                    <a:bodyPr/>
                    <a:lstStyle/>
                    <a:p>
                      <a:pPr algn="ctr">
                        <a:lnSpc>
                          <a:spcPts val="2400"/>
                        </a:lnSpc>
                      </a:pPr>
                      <a:r>
                        <a:rPr lang="en-US" sz="1500" dirty="0" smtClean="0"/>
                        <a:t>58 (40-73)</a:t>
                      </a:r>
                      <a:endParaRPr lang="en-US" sz="1500" dirty="0"/>
                    </a:p>
                  </a:txBody>
                  <a:tcPr anchor="ctr">
                    <a:lnR w="9525" cap="flat" cmpd="sng" algn="ctr">
                      <a:solidFill>
                        <a:prstClr val="white">
                          <a:lumMod val="75000"/>
                        </a:prstClr>
                      </a:solidFill>
                      <a:prstDash val="solid"/>
                      <a:round/>
                      <a:headEnd type="none" w="med" len="med"/>
                      <a:tailEnd type="none" w="med" len="med"/>
                    </a:lnR>
                  </a:tcPr>
                </a:tc>
              </a:tr>
              <a:tr h="970279">
                <a:tc>
                  <a:txBody>
                    <a:bodyPr/>
                    <a:lstStyle/>
                    <a:p>
                      <a:r>
                        <a:rPr lang="en-US" sz="1500" dirty="0" smtClean="0"/>
                        <a:t>Race</a:t>
                      </a:r>
                    </a:p>
                    <a:p>
                      <a:pPr marL="228600" indent="0"/>
                      <a:r>
                        <a:rPr lang="en-US" sz="1500" dirty="0" smtClean="0"/>
                        <a:t>White</a:t>
                      </a:r>
                    </a:p>
                    <a:p>
                      <a:pPr marL="228600" indent="0"/>
                      <a:r>
                        <a:rPr lang="en-US" sz="1500" dirty="0" smtClean="0"/>
                        <a:t>Black</a:t>
                      </a:r>
                    </a:p>
                    <a:p>
                      <a:pPr marL="228600" indent="0"/>
                      <a:r>
                        <a:rPr lang="en-US" sz="1500" dirty="0" smtClean="0"/>
                        <a:t>Asian</a:t>
                      </a:r>
                      <a:endParaRPr lang="en-US" sz="1500" dirty="0"/>
                    </a:p>
                  </a:txBody>
                  <a:tcPr anchor="ctr">
                    <a:lnL w="9525" cap="flat" cmpd="sng" algn="ctr">
                      <a:solidFill>
                        <a:prstClr val="white">
                          <a:lumMod val="75000"/>
                        </a:prstClr>
                      </a:solidFill>
                      <a:prstDash val="solid"/>
                      <a:round/>
                      <a:headEnd type="none" w="med" len="med"/>
                      <a:tailEnd type="none" w="med" len="med"/>
                    </a:lnL>
                  </a:tcPr>
                </a:tc>
                <a:tc>
                  <a:txBody>
                    <a:bodyPr/>
                    <a:lstStyle/>
                    <a:p>
                      <a:pPr algn="ctr">
                        <a:lnSpc>
                          <a:spcPct val="100000"/>
                        </a:lnSpc>
                      </a:pPr>
                      <a:endParaRPr lang="en-US" sz="1500" dirty="0" smtClean="0"/>
                    </a:p>
                    <a:p>
                      <a:pPr algn="ctr">
                        <a:lnSpc>
                          <a:spcPct val="100000"/>
                        </a:lnSpc>
                      </a:pPr>
                      <a:r>
                        <a:rPr lang="en-US" sz="1500" dirty="0" smtClean="0"/>
                        <a:t>92 (91%)</a:t>
                      </a:r>
                    </a:p>
                    <a:p>
                      <a:pPr algn="ctr">
                        <a:lnSpc>
                          <a:spcPct val="100000"/>
                        </a:lnSpc>
                      </a:pPr>
                      <a:r>
                        <a:rPr lang="en-US" sz="1500" dirty="0" smtClean="0"/>
                        <a:t>4 (4%)</a:t>
                      </a:r>
                    </a:p>
                    <a:p>
                      <a:pPr algn="ctr">
                        <a:lnSpc>
                          <a:spcPct val="100000"/>
                        </a:lnSpc>
                      </a:pPr>
                      <a:r>
                        <a:rPr lang="en-US" sz="1500" dirty="0" smtClean="0"/>
                        <a:t>5 (5%)</a:t>
                      </a:r>
                      <a:endParaRPr lang="en-US" sz="1500" dirty="0"/>
                    </a:p>
                  </a:txBody>
                  <a:tcPr anchor="ctr"/>
                </a:tc>
                <a:tc>
                  <a:txBody>
                    <a:bodyPr/>
                    <a:lstStyle/>
                    <a:p>
                      <a:pPr algn="ctr">
                        <a:lnSpc>
                          <a:spcPct val="100000"/>
                        </a:lnSpc>
                      </a:pPr>
                      <a:endParaRPr lang="en-US" sz="1500" dirty="0" smtClean="0"/>
                    </a:p>
                    <a:p>
                      <a:pPr algn="ctr">
                        <a:lnSpc>
                          <a:spcPct val="100000"/>
                        </a:lnSpc>
                      </a:pPr>
                      <a:r>
                        <a:rPr lang="en-US" sz="1500" dirty="0" smtClean="0"/>
                        <a:t>45 (88%)</a:t>
                      </a:r>
                    </a:p>
                    <a:p>
                      <a:pPr algn="ctr">
                        <a:lnSpc>
                          <a:spcPct val="100000"/>
                        </a:lnSpc>
                      </a:pPr>
                      <a:r>
                        <a:rPr lang="en-US" sz="1500" dirty="0" smtClean="0"/>
                        <a:t>2 (4%)</a:t>
                      </a:r>
                    </a:p>
                    <a:p>
                      <a:pPr algn="ctr">
                        <a:lnSpc>
                          <a:spcPct val="100000"/>
                        </a:lnSpc>
                      </a:pPr>
                      <a:r>
                        <a:rPr lang="en-US" sz="1500" dirty="0" smtClean="0"/>
                        <a:t>2 (4%)</a:t>
                      </a:r>
                      <a:endParaRPr lang="en-US" sz="1500" dirty="0"/>
                    </a:p>
                  </a:txBody>
                  <a:tcPr anchor="ctr">
                    <a:lnR w="9525" cap="flat" cmpd="sng" algn="ctr">
                      <a:solidFill>
                        <a:prstClr val="white">
                          <a:lumMod val="75000"/>
                        </a:prstClr>
                      </a:solidFill>
                      <a:prstDash val="solid"/>
                      <a:round/>
                      <a:headEnd type="none" w="med" len="med"/>
                      <a:tailEnd type="none" w="med" len="med"/>
                    </a:lnR>
                  </a:tcPr>
                </a:tc>
              </a:tr>
              <a:tr h="382231">
                <a:tc>
                  <a:txBody>
                    <a:bodyPr/>
                    <a:lstStyle/>
                    <a:p>
                      <a:r>
                        <a:rPr lang="en-US" sz="1500" dirty="0" smtClean="0"/>
                        <a:t>HCV RNA ≥800,000</a:t>
                      </a:r>
                      <a:r>
                        <a:rPr lang="en-US" sz="1500" baseline="0" dirty="0" smtClean="0"/>
                        <a:t> IU/ml</a:t>
                      </a:r>
                      <a:endParaRPr lang="en-US" sz="1500" dirty="0"/>
                    </a:p>
                  </a:txBody>
                  <a:tcPr anchor="ctr">
                    <a:lnL w="9525" cap="flat" cmpd="sng" algn="ctr">
                      <a:solidFill>
                        <a:prstClr val="white">
                          <a:lumMod val="75000"/>
                        </a:prstClr>
                      </a:solidFill>
                      <a:prstDash val="solid"/>
                      <a:round/>
                      <a:headEnd type="none" w="med" len="med"/>
                      <a:tailEnd type="none" w="med" len="med"/>
                    </a:lnL>
                  </a:tcPr>
                </a:tc>
                <a:tc>
                  <a:txBody>
                    <a:bodyPr/>
                    <a:lstStyle/>
                    <a:p>
                      <a:pPr algn="ctr">
                        <a:lnSpc>
                          <a:spcPts val="2400"/>
                        </a:lnSpc>
                      </a:pPr>
                      <a:r>
                        <a:rPr lang="en-US" sz="1500" dirty="0" smtClean="0"/>
                        <a:t>70 (69%)</a:t>
                      </a:r>
                      <a:endParaRPr lang="en-US" sz="1500" dirty="0"/>
                    </a:p>
                  </a:txBody>
                  <a:tcPr anchor="ctr"/>
                </a:tc>
                <a:tc>
                  <a:txBody>
                    <a:bodyPr/>
                    <a:lstStyle/>
                    <a:p>
                      <a:pPr algn="ctr">
                        <a:lnSpc>
                          <a:spcPts val="2400"/>
                        </a:lnSpc>
                      </a:pPr>
                      <a:r>
                        <a:rPr lang="en-US" sz="1500" dirty="0" smtClean="0"/>
                        <a:t>38 (75%)</a:t>
                      </a:r>
                      <a:endParaRPr lang="en-US" sz="1500" dirty="0"/>
                    </a:p>
                  </a:txBody>
                  <a:tcPr anchor="ctr">
                    <a:lnR w="9525" cap="flat" cmpd="sng" algn="ctr">
                      <a:solidFill>
                        <a:prstClr val="white">
                          <a:lumMod val="75000"/>
                        </a:prstClr>
                      </a:solidFill>
                      <a:prstDash val="solid"/>
                      <a:round/>
                      <a:headEnd type="none" w="med" len="med"/>
                      <a:tailEnd type="none" w="med" len="med"/>
                    </a:lnR>
                  </a:tcPr>
                </a:tc>
              </a:tr>
              <a:tr h="382231">
                <a:tc>
                  <a:txBody>
                    <a:bodyPr/>
                    <a:lstStyle/>
                    <a:p>
                      <a:r>
                        <a:rPr lang="en-US" sz="1500" dirty="0" smtClean="0"/>
                        <a:t>Cirrhosis</a:t>
                      </a:r>
                      <a:endParaRPr lang="en-US" sz="1500" dirty="0"/>
                    </a:p>
                  </a:txBody>
                  <a:tcPr anchor="ctr">
                    <a:lnL w="9525" cap="flat" cmpd="sng" algn="ctr">
                      <a:solidFill>
                        <a:prstClr val="white">
                          <a:lumMod val="75000"/>
                        </a:prstClr>
                      </a:solidFill>
                      <a:prstDash val="solid"/>
                      <a:round/>
                      <a:headEnd type="none" w="med" len="med"/>
                      <a:tailEnd type="none" w="med" len="med"/>
                    </a:lnL>
                  </a:tcPr>
                </a:tc>
                <a:tc>
                  <a:txBody>
                    <a:bodyPr/>
                    <a:lstStyle/>
                    <a:p>
                      <a:pPr marL="0" indent="0" algn="ctr">
                        <a:lnSpc>
                          <a:spcPts val="2400"/>
                        </a:lnSpc>
                      </a:pPr>
                      <a:r>
                        <a:rPr lang="en-US" sz="1500" dirty="0" smtClean="0"/>
                        <a:t>19 (19%)</a:t>
                      </a:r>
                      <a:endParaRPr lang="en-US" sz="1500" dirty="0"/>
                    </a:p>
                  </a:txBody>
                  <a:tcPr anchor="ctr"/>
                </a:tc>
                <a:tc>
                  <a:txBody>
                    <a:bodyPr/>
                    <a:lstStyle/>
                    <a:p>
                      <a:pPr algn="ctr">
                        <a:lnSpc>
                          <a:spcPts val="2400"/>
                        </a:lnSpc>
                      </a:pPr>
                      <a:r>
                        <a:rPr lang="en-US" sz="1500" dirty="0" smtClean="0"/>
                        <a:t>13 (25%)</a:t>
                      </a:r>
                      <a:endParaRPr lang="en-US" sz="1500" dirty="0"/>
                    </a:p>
                  </a:txBody>
                  <a:tcPr anchor="ctr">
                    <a:lnR w="9525" cap="flat" cmpd="sng" algn="ctr">
                      <a:solidFill>
                        <a:prstClr val="white">
                          <a:lumMod val="75000"/>
                        </a:prstClr>
                      </a:solidFill>
                      <a:prstDash val="solid"/>
                      <a:round/>
                      <a:headEnd type="none" w="med" len="med"/>
                      <a:tailEnd type="none" w="med" len="med"/>
                    </a:lnR>
                  </a:tcPr>
                </a:tc>
              </a:tr>
              <a:tr h="382231">
                <a:tc>
                  <a:txBody>
                    <a:bodyPr/>
                    <a:lstStyle/>
                    <a:p>
                      <a:r>
                        <a:rPr lang="en-US" sz="1500" i="1" dirty="0" smtClean="0"/>
                        <a:t>IL28B</a:t>
                      </a:r>
                      <a:r>
                        <a:rPr lang="en-US" sz="1500" i="0" baseline="0" dirty="0" smtClean="0"/>
                        <a:t> non-CC genotype</a:t>
                      </a:r>
                      <a:endParaRPr lang="en-US" sz="1500" i="1" dirty="0"/>
                    </a:p>
                  </a:txBody>
                  <a:tcPr anchor="ctr">
                    <a:lnL w="9525" cap="flat" cmpd="sng" algn="ctr">
                      <a:solidFill>
                        <a:prstClr val="white">
                          <a:lumMod val="75000"/>
                        </a:prstClr>
                      </a:solidFill>
                      <a:prstDash val="solid"/>
                      <a:round/>
                      <a:headEnd type="none" w="med" len="med"/>
                      <a:tailEnd type="none" w="med" len="med"/>
                    </a:lnL>
                  </a:tcPr>
                </a:tc>
                <a:tc>
                  <a:txBody>
                    <a:bodyPr/>
                    <a:lstStyle/>
                    <a:p>
                      <a:pPr marL="0" indent="0" algn="ctr">
                        <a:lnSpc>
                          <a:spcPts val="2400"/>
                        </a:lnSpc>
                      </a:pPr>
                      <a:r>
                        <a:rPr lang="en-US" sz="1500" dirty="0" smtClean="0"/>
                        <a:t>61 (60%)</a:t>
                      </a:r>
                      <a:endParaRPr lang="en-US" sz="1500" dirty="0"/>
                    </a:p>
                  </a:txBody>
                  <a:tcPr anchor="ctr"/>
                </a:tc>
                <a:tc>
                  <a:txBody>
                    <a:bodyPr/>
                    <a:lstStyle/>
                    <a:p>
                      <a:pPr algn="ctr">
                        <a:lnSpc>
                          <a:spcPts val="2400"/>
                        </a:lnSpc>
                      </a:pPr>
                      <a:r>
                        <a:rPr lang="en-US" sz="1500" dirty="0" smtClean="0"/>
                        <a:t>31 (61%)</a:t>
                      </a:r>
                      <a:endParaRPr lang="en-US" sz="1500" dirty="0"/>
                    </a:p>
                  </a:txBody>
                  <a:tcPr anchor="ctr">
                    <a:lnR w="9525" cap="flat" cmpd="sng" algn="ctr">
                      <a:solidFill>
                        <a:prstClr val="white">
                          <a:lumMod val="75000"/>
                        </a:prstClr>
                      </a:solidFill>
                      <a:prstDash val="solid"/>
                      <a:round/>
                      <a:headEnd type="none" w="med" len="med"/>
                      <a:tailEnd type="none" w="med" len="med"/>
                    </a:lnR>
                  </a:tcPr>
                </a:tc>
              </a:tr>
              <a:tr h="1190797">
                <a:tc>
                  <a:txBody>
                    <a:bodyPr/>
                    <a:lstStyle/>
                    <a:p>
                      <a:r>
                        <a:rPr lang="en-US" sz="1500" dirty="0" smtClean="0"/>
                        <a:t>Prior treatment failure</a:t>
                      </a:r>
                    </a:p>
                    <a:p>
                      <a:pPr marL="228600" indent="0"/>
                      <a:r>
                        <a:rPr lang="en-US" sz="1500" dirty="0" smtClean="0"/>
                        <a:t>Relapse</a:t>
                      </a:r>
                    </a:p>
                    <a:p>
                      <a:pPr marL="228600" indent="0"/>
                      <a:r>
                        <a:rPr lang="en-US" sz="1500" dirty="0" smtClean="0"/>
                        <a:t>Partial</a:t>
                      </a:r>
                      <a:r>
                        <a:rPr lang="en-US" sz="1500" baseline="0" dirty="0" smtClean="0"/>
                        <a:t> response</a:t>
                      </a:r>
                    </a:p>
                    <a:p>
                      <a:pPr marL="228600" indent="0"/>
                      <a:r>
                        <a:rPr lang="en-US" sz="1500" baseline="0" dirty="0" smtClean="0"/>
                        <a:t>Null response</a:t>
                      </a:r>
                    </a:p>
                    <a:p>
                      <a:pPr marL="228600" indent="0"/>
                      <a:r>
                        <a:rPr lang="en-US" sz="1500" baseline="0" dirty="0" smtClean="0"/>
                        <a:t>Other</a:t>
                      </a:r>
                      <a:r>
                        <a:rPr lang="en-US" sz="1500" baseline="30000" dirty="0" smtClean="0"/>
                        <a:t>a</a:t>
                      </a:r>
                      <a:endParaRPr lang="en-US" sz="1500" dirty="0"/>
                    </a:p>
                  </a:txBody>
                  <a:tcPr anchor="ctr">
                    <a:lnL w="9525" cap="flat" cmpd="sng" algn="ctr">
                      <a:solidFill>
                        <a:prstClr val="white">
                          <a:lumMod val="75000"/>
                        </a:prstClr>
                      </a:solidFill>
                      <a:prstDash val="solid"/>
                      <a:round/>
                      <a:headEnd type="none" w="med" len="med"/>
                      <a:tailEnd type="none" w="med" len="med"/>
                    </a:lnL>
                    <a:lnB w="9525" cap="flat" cmpd="sng" algn="ctr">
                      <a:solidFill>
                        <a:prstClr val="white">
                          <a:lumMod val="75000"/>
                        </a:prstClr>
                      </a:solidFill>
                      <a:prstDash val="solid"/>
                      <a:round/>
                      <a:headEnd type="none" w="med" len="med"/>
                      <a:tailEnd type="none" w="med" len="med"/>
                    </a:lnB>
                  </a:tcPr>
                </a:tc>
                <a:tc>
                  <a:txBody>
                    <a:bodyPr/>
                    <a:lstStyle/>
                    <a:p>
                      <a:pPr algn="ctr">
                        <a:lnSpc>
                          <a:spcPct val="100000"/>
                        </a:lnSpc>
                      </a:pPr>
                      <a:endParaRPr lang="en-US" sz="1500" dirty="0" smtClean="0"/>
                    </a:p>
                    <a:p>
                      <a:pPr algn="ctr">
                        <a:lnSpc>
                          <a:spcPct val="100000"/>
                        </a:lnSpc>
                      </a:pPr>
                      <a:r>
                        <a:rPr lang="en-US" sz="1500" dirty="0" smtClean="0"/>
                        <a:t>N/A</a:t>
                      </a:r>
                    </a:p>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smtClean="0"/>
                        <a:t>N/A</a:t>
                      </a:r>
                    </a:p>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smtClean="0"/>
                        <a:t>N/A</a:t>
                      </a:r>
                    </a:p>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smtClean="0"/>
                        <a:t>N/A</a:t>
                      </a:r>
                    </a:p>
                  </a:txBody>
                  <a:tcPr anchor="ctr">
                    <a:lnB w="9525" cap="flat" cmpd="sng" algn="ctr">
                      <a:solidFill>
                        <a:prstClr val="white">
                          <a:lumMod val="75000"/>
                        </a:prstClr>
                      </a:solidFill>
                      <a:prstDash val="solid"/>
                      <a:round/>
                      <a:headEnd type="none" w="med" len="med"/>
                      <a:tailEnd type="none" w="med" len="med"/>
                    </a:lnB>
                  </a:tcPr>
                </a:tc>
                <a:tc>
                  <a:txBody>
                    <a:bodyPr/>
                    <a:lstStyle/>
                    <a:p>
                      <a:pPr algn="ctr">
                        <a:lnSpc>
                          <a:spcPct val="100000"/>
                        </a:lnSpc>
                      </a:pPr>
                      <a:endParaRPr lang="en-US" sz="1500" dirty="0" smtClean="0"/>
                    </a:p>
                    <a:p>
                      <a:pPr algn="ctr">
                        <a:lnSpc>
                          <a:spcPct val="100000"/>
                        </a:lnSpc>
                      </a:pPr>
                      <a:r>
                        <a:rPr lang="en-US" sz="1500" dirty="0" smtClean="0"/>
                        <a:t>31 (61%)</a:t>
                      </a:r>
                    </a:p>
                    <a:p>
                      <a:pPr algn="ctr">
                        <a:lnSpc>
                          <a:spcPct val="100000"/>
                        </a:lnSpc>
                      </a:pPr>
                      <a:r>
                        <a:rPr lang="en-US" sz="1500" dirty="0" smtClean="0"/>
                        <a:t>2</a:t>
                      </a:r>
                      <a:r>
                        <a:rPr lang="en-US" sz="1500" baseline="0" dirty="0" smtClean="0"/>
                        <a:t> (4%)</a:t>
                      </a:r>
                    </a:p>
                    <a:p>
                      <a:pPr algn="ctr">
                        <a:lnSpc>
                          <a:spcPct val="100000"/>
                        </a:lnSpc>
                      </a:pPr>
                      <a:r>
                        <a:rPr lang="en-US" sz="1500" baseline="0" dirty="0" smtClean="0"/>
                        <a:t>7 (14%)</a:t>
                      </a:r>
                    </a:p>
                    <a:p>
                      <a:pPr algn="ctr">
                        <a:lnSpc>
                          <a:spcPct val="100000"/>
                        </a:lnSpc>
                      </a:pPr>
                      <a:r>
                        <a:rPr lang="en-US" sz="1500" baseline="0" dirty="0" smtClean="0"/>
                        <a:t>11 (22%)</a:t>
                      </a:r>
                      <a:endParaRPr lang="en-US" sz="1500" dirty="0" smtClean="0"/>
                    </a:p>
                  </a:txBody>
                  <a:tcPr anchor="ctr">
                    <a:lnR w="9525" cap="flat" cmpd="sng" algn="ctr">
                      <a:solidFill>
                        <a:prstClr val="white">
                          <a:lumMod val="75000"/>
                        </a:prstClr>
                      </a:solidFill>
                      <a:prstDash val="solid"/>
                      <a:round/>
                      <a:headEnd type="none" w="med" len="med"/>
                      <a:tailEnd type="none" w="med" len="med"/>
                    </a:lnR>
                    <a:lnB w="9525" cap="flat" cmpd="sng" algn="ctr">
                      <a:solidFill>
                        <a:prstClr val="white">
                          <a:lumMod val="75000"/>
                        </a:prst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64485502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chemeClr val="accent5">
                    <a:lumMod val="20000"/>
                    <a:lumOff val="80000"/>
                  </a:schemeClr>
                </a:solidFill>
              </a:rPr>
              <a:t>Daclatasvir + Sofosbuvir for HCV GT 3</a:t>
            </a:r>
            <a:br>
              <a:rPr lang="en-US" sz="2400" dirty="0">
                <a:solidFill>
                  <a:schemeClr val="accent5">
                    <a:lumMod val="20000"/>
                    <a:lumOff val="80000"/>
                  </a:schemeClr>
                </a:solidFill>
              </a:rPr>
            </a:br>
            <a:r>
              <a:rPr lang="en-US" sz="2400" dirty="0"/>
              <a:t>ALLY-3 Trial: Results</a:t>
            </a:r>
          </a:p>
        </p:txBody>
      </p:sp>
      <p:sp>
        <p:nvSpPr>
          <p:cNvPr id="9" name="Text Placeholder 8"/>
          <p:cNvSpPr>
            <a:spLocks noGrp="1"/>
          </p:cNvSpPr>
          <p:nvPr>
            <p:ph type="body" idx="10"/>
          </p:nvPr>
        </p:nvSpPr>
        <p:spPr/>
        <p:txBody>
          <a:bodyPr/>
          <a:lstStyle/>
          <a:p>
            <a:r>
              <a:rPr lang="en-US" dirty="0" smtClean="0">
                <a:solidFill>
                  <a:schemeClr val="bg1"/>
                </a:solidFill>
                <a:latin typeface="Arial" pitchFamily="-110" charset="0"/>
                <a:ea typeface="ＭＳ Ｐゴシック" pitchFamily="-110" charset="-128"/>
                <a:cs typeface="ＭＳ Ｐゴシック" pitchFamily="-110" charset="-128"/>
              </a:rPr>
              <a:t>ALLY-3: SVR12, by Baseline Characteristics Status</a:t>
            </a:r>
            <a:endParaRPr lang="en-US" dirty="0">
              <a:solidFill>
                <a:schemeClr val="bg1"/>
              </a:solidFill>
              <a:latin typeface="Arial" pitchFamily="-110" charset="0"/>
              <a:ea typeface="ＭＳ Ｐゴシック" pitchFamily="-110" charset="-128"/>
              <a:cs typeface="ＭＳ Ｐゴシック" pitchFamily="-110" charset="-128"/>
            </a:endParaRPr>
          </a:p>
        </p:txBody>
      </p:sp>
      <p:sp>
        <p:nvSpPr>
          <p:cNvPr id="7" name="Content Placeholder 6"/>
          <p:cNvSpPr>
            <a:spLocks noGrp="1"/>
          </p:cNvSpPr>
          <p:nvPr>
            <p:ph sz="quarter" idx="13"/>
          </p:nvPr>
        </p:nvSpPr>
        <p:spPr/>
        <p:txBody>
          <a:bodyPr/>
          <a:lstStyle/>
          <a:p>
            <a:r>
              <a:rPr lang="en-US" dirty="0"/>
              <a:t>Source: Nelson DR, et al. Hepatology 2015;61:1127-35</a:t>
            </a:r>
            <a:r>
              <a:rPr lang="en-US" dirty="0" smtClean="0"/>
              <a:t>.</a:t>
            </a:r>
            <a:endParaRPr lang="en-US" dirty="0">
              <a:latin typeface="Arial" pitchFamily="22" charset="0"/>
            </a:endParaRPr>
          </a:p>
        </p:txBody>
      </p:sp>
      <p:sp>
        <p:nvSpPr>
          <p:cNvPr id="14" name="Rectangle 25"/>
          <p:cNvSpPr>
            <a:spLocks noChangeArrowheads="1"/>
          </p:cNvSpPr>
          <p:nvPr/>
        </p:nvSpPr>
        <p:spPr bwMode="auto">
          <a:xfrm>
            <a:off x="-5104" y="6016869"/>
            <a:ext cx="9162288" cy="320037"/>
          </a:xfrm>
          <a:prstGeom prst="rect">
            <a:avLst/>
          </a:prstGeom>
          <a:solidFill>
            <a:schemeClr val="bg1">
              <a:lumMod val="95000"/>
            </a:schemeClr>
          </a:solidFill>
          <a:ln w="12700">
            <a:noFill/>
            <a:miter lim="800000"/>
            <a:headEnd/>
            <a:tailEnd/>
          </a:ln>
        </p:spPr>
        <p:txBody>
          <a:bodyPr lIns="365760" tIns="45431" rIns="92486" bIns="45431" anchor="ctr">
            <a:prstTxWarp prst="textNoShape">
              <a:avLst/>
            </a:prstTxWarp>
          </a:bodyPr>
          <a:lstStyle/>
          <a:p>
            <a:r>
              <a:rPr lang="en-US" sz="1200" dirty="0" smtClean="0">
                <a:latin typeface="Arial"/>
                <a:cs typeface="Arial"/>
              </a:rPr>
              <a:t>Note:  SVR 12 based on HCV RNA less than lower limit of quantitation (25 IU/mL), detectable or undetectable</a:t>
            </a:r>
            <a:endParaRPr lang="en-US" sz="1200" dirty="0">
              <a:latin typeface="Arial"/>
              <a:cs typeface="Arial"/>
            </a:endParaRPr>
          </a:p>
        </p:txBody>
      </p:sp>
      <p:graphicFrame>
        <p:nvGraphicFramePr>
          <p:cNvPr id="15" name="Chart 14"/>
          <p:cNvGraphicFramePr>
            <a:graphicFrameLocks/>
          </p:cNvGraphicFramePr>
          <p:nvPr>
            <p:extLst>
              <p:ext uri="{D42A27DB-BD31-4B8C-83A1-F6EECF244321}">
                <p14:modId xmlns:p14="http://schemas.microsoft.com/office/powerpoint/2010/main" val="3485379308"/>
              </p:ext>
            </p:extLst>
          </p:nvPr>
        </p:nvGraphicFramePr>
        <p:xfrm>
          <a:off x="646113" y="1828800"/>
          <a:ext cx="7848600" cy="4191000"/>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p:cNvSpPr/>
          <p:nvPr/>
        </p:nvSpPr>
        <p:spPr>
          <a:xfrm>
            <a:off x="1713378" y="4694804"/>
            <a:ext cx="776799"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smtClean="0">
                <a:solidFill>
                  <a:schemeClr val="bg1"/>
                </a:solidFill>
              </a:rPr>
              <a:t>77/90</a:t>
            </a:r>
            <a:endParaRPr lang="en-US" sz="1200" dirty="0">
              <a:solidFill>
                <a:schemeClr val="bg1"/>
              </a:solidFill>
            </a:endParaRPr>
          </a:p>
        </p:txBody>
      </p:sp>
      <p:sp>
        <p:nvSpPr>
          <p:cNvPr id="17" name="Rectangle 16"/>
          <p:cNvSpPr/>
          <p:nvPr/>
        </p:nvSpPr>
        <p:spPr>
          <a:xfrm>
            <a:off x="2342314" y="4682352"/>
            <a:ext cx="776799"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smtClean="0">
                <a:solidFill>
                  <a:schemeClr val="bg1"/>
                </a:solidFill>
              </a:rPr>
              <a:t>58/62</a:t>
            </a:r>
            <a:endParaRPr lang="en-US" sz="1200" dirty="0">
              <a:solidFill>
                <a:schemeClr val="bg1"/>
              </a:solidFill>
            </a:endParaRPr>
          </a:p>
        </p:txBody>
      </p:sp>
      <p:sp>
        <p:nvSpPr>
          <p:cNvPr id="18" name="Rectangle 17"/>
          <p:cNvSpPr/>
          <p:nvPr/>
        </p:nvSpPr>
        <p:spPr>
          <a:xfrm>
            <a:off x="3428998" y="4682352"/>
            <a:ext cx="776799"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smtClean="0">
                <a:solidFill>
                  <a:schemeClr val="bg1"/>
                </a:solidFill>
              </a:rPr>
              <a:t>128/142</a:t>
            </a:r>
            <a:endParaRPr lang="en-US" sz="1200" dirty="0">
              <a:solidFill>
                <a:schemeClr val="bg1"/>
              </a:solidFill>
            </a:endParaRPr>
          </a:p>
        </p:txBody>
      </p:sp>
      <p:sp>
        <p:nvSpPr>
          <p:cNvPr id="19" name="Rectangle 18"/>
          <p:cNvSpPr/>
          <p:nvPr/>
        </p:nvSpPr>
        <p:spPr>
          <a:xfrm>
            <a:off x="4048062" y="4682352"/>
            <a:ext cx="776799"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smtClean="0">
                <a:solidFill>
                  <a:schemeClr val="bg1"/>
                </a:solidFill>
              </a:rPr>
              <a:t>7/10</a:t>
            </a:r>
            <a:endParaRPr lang="en-US" sz="1200" dirty="0">
              <a:solidFill>
                <a:schemeClr val="bg1"/>
              </a:solidFill>
            </a:endParaRPr>
          </a:p>
        </p:txBody>
      </p:sp>
      <p:sp>
        <p:nvSpPr>
          <p:cNvPr id="20" name="Rectangle 19"/>
          <p:cNvSpPr/>
          <p:nvPr/>
        </p:nvSpPr>
        <p:spPr>
          <a:xfrm>
            <a:off x="5162385" y="4682352"/>
            <a:ext cx="776799"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smtClean="0">
                <a:solidFill>
                  <a:schemeClr val="bg1"/>
                </a:solidFill>
              </a:rPr>
              <a:t>40/44</a:t>
            </a:r>
            <a:endParaRPr lang="en-US" sz="1200" dirty="0">
              <a:solidFill>
                <a:schemeClr val="bg1"/>
              </a:solidFill>
            </a:endParaRPr>
          </a:p>
        </p:txBody>
      </p:sp>
      <p:sp>
        <p:nvSpPr>
          <p:cNvPr id="21" name="Rectangle 20"/>
          <p:cNvSpPr/>
          <p:nvPr/>
        </p:nvSpPr>
        <p:spPr>
          <a:xfrm>
            <a:off x="5763844" y="4682352"/>
            <a:ext cx="776799"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smtClean="0">
                <a:solidFill>
                  <a:schemeClr val="bg1"/>
                </a:solidFill>
              </a:rPr>
              <a:t>95/108</a:t>
            </a:r>
            <a:endParaRPr lang="en-US" sz="1200" dirty="0">
              <a:solidFill>
                <a:schemeClr val="bg1"/>
              </a:solidFill>
            </a:endParaRPr>
          </a:p>
        </p:txBody>
      </p:sp>
      <p:sp>
        <p:nvSpPr>
          <p:cNvPr id="22" name="Rectangle 21"/>
          <p:cNvSpPr/>
          <p:nvPr/>
        </p:nvSpPr>
        <p:spPr>
          <a:xfrm>
            <a:off x="6883906" y="4682352"/>
            <a:ext cx="776799"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smtClean="0">
                <a:solidFill>
                  <a:schemeClr val="bg1"/>
                </a:solidFill>
              </a:rPr>
              <a:t>55/60</a:t>
            </a:r>
            <a:endParaRPr lang="en-US" sz="1200" dirty="0">
              <a:solidFill>
                <a:schemeClr val="bg1"/>
              </a:solidFill>
            </a:endParaRPr>
          </a:p>
        </p:txBody>
      </p:sp>
      <p:sp>
        <p:nvSpPr>
          <p:cNvPr id="23" name="Rectangle 22"/>
          <p:cNvSpPr/>
          <p:nvPr/>
        </p:nvSpPr>
        <p:spPr>
          <a:xfrm>
            <a:off x="7478670" y="4682352"/>
            <a:ext cx="776799"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smtClean="0">
                <a:solidFill>
                  <a:schemeClr val="bg1"/>
                </a:solidFill>
              </a:rPr>
              <a:t>80/92</a:t>
            </a:r>
            <a:endParaRPr lang="en-US" sz="1200" dirty="0">
              <a:solidFill>
                <a:schemeClr val="bg1"/>
              </a:solidFill>
            </a:endParaRPr>
          </a:p>
        </p:txBody>
      </p:sp>
      <p:sp>
        <p:nvSpPr>
          <p:cNvPr id="24" name="Rectangle 23"/>
          <p:cNvSpPr/>
          <p:nvPr/>
        </p:nvSpPr>
        <p:spPr>
          <a:xfrm>
            <a:off x="1713378" y="5029200"/>
            <a:ext cx="776799" cy="35356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000000"/>
                </a:solidFill>
              </a:rPr>
              <a:t>Male</a:t>
            </a:r>
            <a:endParaRPr lang="en-US" sz="1400" dirty="0">
              <a:solidFill>
                <a:srgbClr val="000000"/>
              </a:solidFill>
            </a:endParaRPr>
          </a:p>
        </p:txBody>
      </p:sp>
      <p:sp>
        <p:nvSpPr>
          <p:cNvPr id="25" name="Rectangle 24"/>
          <p:cNvSpPr/>
          <p:nvPr/>
        </p:nvSpPr>
        <p:spPr>
          <a:xfrm>
            <a:off x="2337777" y="5029200"/>
            <a:ext cx="776799" cy="35356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000000"/>
                </a:solidFill>
              </a:rPr>
              <a:t>Female</a:t>
            </a:r>
            <a:endParaRPr lang="en-US" sz="1400" dirty="0">
              <a:solidFill>
                <a:srgbClr val="000000"/>
              </a:solidFill>
            </a:endParaRPr>
          </a:p>
        </p:txBody>
      </p:sp>
      <p:sp>
        <p:nvSpPr>
          <p:cNvPr id="26" name="Rectangle 25"/>
          <p:cNvSpPr/>
          <p:nvPr/>
        </p:nvSpPr>
        <p:spPr>
          <a:xfrm>
            <a:off x="3446765" y="5029200"/>
            <a:ext cx="776799" cy="35356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000000"/>
                </a:solidFill>
              </a:rPr>
              <a:t>&lt;65</a:t>
            </a:r>
            <a:endParaRPr lang="en-US" sz="1400" dirty="0">
              <a:solidFill>
                <a:srgbClr val="000000"/>
              </a:solidFill>
            </a:endParaRPr>
          </a:p>
        </p:txBody>
      </p:sp>
      <p:sp>
        <p:nvSpPr>
          <p:cNvPr id="27" name="Rectangle 26"/>
          <p:cNvSpPr/>
          <p:nvPr/>
        </p:nvSpPr>
        <p:spPr>
          <a:xfrm>
            <a:off x="4046741" y="5029200"/>
            <a:ext cx="776799" cy="35356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000000"/>
                </a:solidFill>
              </a:rPr>
              <a:t>≥65</a:t>
            </a:r>
            <a:endParaRPr lang="en-US" sz="1400" dirty="0">
              <a:solidFill>
                <a:srgbClr val="000000"/>
              </a:solidFill>
            </a:endParaRPr>
          </a:p>
        </p:txBody>
      </p:sp>
      <p:sp>
        <p:nvSpPr>
          <p:cNvPr id="28" name="Rectangle 27"/>
          <p:cNvSpPr/>
          <p:nvPr/>
        </p:nvSpPr>
        <p:spPr>
          <a:xfrm>
            <a:off x="5157177" y="5029200"/>
            <a:ext cx="776799" cy="35356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000000"/>
                </a:solidFill>
              </a:rPr>
              <a:t>&lt;800K</a:t>
            </a:r>
            <a:endParaRPr lang="en-US" sz="1400" dirty="0">
              <a:solidFill>
                <a:srgbClr val="000000"/>
              </a:solidFill>
            </a:endParaRPr>
          </a:p>
        </p:txBody>
      </p:sp>
      <p:sp>
        <p:nvSpPr>
          <p:cNvPr id="29" name="Rectangle 28"/>
          <p:cNvSpPr/>
          <p:nvPr/>
        </p:nvSpPr>
        <p:spPr>
          <a:xfrm>
            <a:off x="5732730" y="5029200"/>
            <a:ext cx="849951" cy="35356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000000"/>
                </a:solidFill>
              </a:rPr>
              <a:t>≥800K</a:t>
            </a:r>
            <a:endParaRPr lang="en-US" sz="1400" dirty="0">
              <a:solidFill>
                <a:srgbClr val="000000"/>
              </a:solidFill>
            </a:endParaRPr>
          </a:p>
        </p:txBody>
      </p:sp>
      <p:sp>
        <p:nvSpPr>
          <p:cNvPr id="32" name="Rectangle 31"/>
          <p:cNvSpPr/>
          <p:nvPr/>
        </p:nvSpPr>
        <p:spPr>
          <a:xfrm>
            <a:off x="6874282" y="5029200"/>
            <a:ext cx="776799" cy="35356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000000"/>
                </a:solidFill>
              </a:rPr>
              <a:t>CC</a:t>
            </a:r>
            <a:endParaRPr lang="en-US" sz="1400" dirty="0">
              <a:solidFill>
                <a:srgbClr val="000000"/>
              </a:solidFill>
            </a:endParaRPr>
          </a:p>
        </p:txBody>
      </p:sp>
      <p:sp>
        <p:nvSpPr>
          <p:cNvPr id="33" name="Rectangle 32"/>
          <p:cNvSpPr/>
          <p:nvPr/>
        </p:nvSpPr>
        <p:spPr>
          <a:xfrm>
            <a:off x="7457976" y="5029200"/>
            <a:ext cx="849951" cy="35356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000000"/>
                </a:solidFill>
              </a:rPr>
              <a:t>Non-CC</a:t>
            </a:r>
            <a:endParaRPr lang="en-US" sz="1400" dirty="0">
              <a:solidFill>
                <a:srgbClr val="000000"/>
              </a:solidFill>
            </a:endParaRPr>
          </a:p>
        </p:txBody>
      </p:sp>
      <p:sp>
        <p:nvSpPr>
          <p:cNvPr id="5" name="Left Bracket 4"/>
          <p:cNvSpPr/>
          <p:nvPr/>
        </p:nvSpPr>
        <p:spPr>
          <a:xfrm rot="16200000">
            <a:off x="2342023" y="4548541"/>
            <a:ext cx="152400" cy="1456944"/>
          </a:xfrm>
          <a:prstGeom prst="leftBracket">
            <a:avLst>
              <a:gd name="adj" fmla="val 3562"/>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34" name="Left Bracket 33"/>
          <p:cNvSpPr/>
          <p:nvPr/>
        </p:nvSpPr>
        <p:spPr>
          <a:xfrm rot="16200000">
            <a:off x="4073131" y="4548541"/>
            <a:ext cx="152400" cy="1456944"/>
          </a:xfrm>
          <a:prstGeom prst="leftBracket">
            <a:avLst>
              <a:gd name="adj" fmla="val 3562"/>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35" name="Left Bracket 34"/>
          <p:cNvSpPr/>
          <p:nvPr/>
        </p:nvSpPr>
        <p:spPr>
          <a:xfrm rot="16200000">
            <a:off x="5801308" y="4548541"/>
            <a:ext cx="152400" cy="1456944"/>
          </a:xfrm>
          <a:prstGeom prst="leftBracket">
            <a:avLst>
              <a:gd name="adj" fmla="val 3562"/>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36" name="Left Bracket 35"/>
          <p:cNvSpPr/>
          <p:nvPr/>
        </p:nvSpPr>
        <p:spPr>
          <a:xfrm rot="16200000">
            <a:off x="7499200" y="4548541"/>
            <a:ext cx="152400" cy="1456944"/>
          </a:xfrm>
          <a:prstGeom prst="leftBracket">
            <a:avLst>
              <a:gd name="adj" fmla="val 3562"/>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311432606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a:prstGeom prst="rect">
            <a:avLst/>
          </a:prstGeom>
        </p:spPr>
        <p:txBody>
          <a:bodyPr/>
          <a:lstStyle/>
          <a:p>
            <a:r>
              <a:rPr lang="en-US" dirty="0"/>
              <a:t>Source: </a:t>
            </a:r>
            <a:r>
              <a:rPr lang="en-US" i="1" dirty="0"/>
              <a:t>Daklinza </a:t>
            </a:r>
            <a:r>
              <a:rPr lang="en-US" dirty="0"/>
              <a:t>Prescribing Information. Bristol Myers Squibb</a:t>
            </a:r>
          </a:p>
        </p:txBody>
      </p:sp>
      <p:sp>
        <p:nvSpPr>
          <p:cNvPr id="2" name="Title 1"/>
          <p:cNvSpPr>
            <a:spLocks noGrp="1"/>
          </p:cNvSpPr>
          <p:nvPr>
            <p:ph type="title"/>
          </p:nvPr>
        </p:nvSpPr>
        <p:spPr/>
        <p:txBody>
          <a:bodyPr>
            <a:normAutofit/>
          </a:bodyPr>
          <a:lstStyle/>
          <a:p>
            <a:r>
              <a:rPr lang="en-US" dirty="0" smtClean="0">
                <a:solidFill>
                  <a:schemeClr val="accent5">
                    <a:lumMod val="20000"/>
                    <a:lumOff val="80000"/>
                  </a:schemeClr>
                </a:solidFill>
              </a:rPr>
              <a:t>Daclatasvir (</a:t>
            </a:r>
            <a:r>
              <a:rPr lang="en-US" i="1" dirty="0" smtClean="0">
                <a:solidFill>
                  <a:schemeClr val="accent5">
                    <a:lumMod val="20000"/>
                    <a:lumOff val="80000"/>
                  </a:schemeClr>
                </a:solidFill>
              </a:rPr>
              <a:t>Daklinza</a:t>
            </a:r>
            <a:r>
              <a:rPr lang="en-US" dirty="0" smtClean="0">
                <a:solidFill>
                  <a:schemeClr val="accent5">
                    <a:lumMod val="20000"/>
                    <a:lumOff val="80000"/>
                  </a:schemeClr>
                </a:solidFill>
              </a:rPr>
              <a:t>)</a:t>
            </a:r>
            <a:r>
              <a:rPr lang="en-US" dirty="0">
                <a:solidFill>
                  <a:schemeClr val="accent5">
                    <a:lumMod val="20000"/>
                    <a:lumOff val="80000"/>
                  </a:schemeClr>
                </a:solidFill>
              </a:rPr>
              <a:t/>
            </a:r>
            <a:br>
              <a:rPr lang="en-US" dirty="0">
                <a:solidFill>
                  <a:schemeClr val="accent5">
                    <a:lumMod val="20000"/>
                    <a:lumOff val="80000"/>
                  </a:schemeClr>
                </a:solidFill>
              </a:rPr>
            </a:br>
            <a:r>
              <a:rPr lang="en-US" dirty="0" smtClean="0"/>
              <a:t>Indications and Usage</a:t>
            </a:r>
            <a:endParaRPr lang="en-US" dirty="0"/>
          </a:p>
        </p:txBody>
      </p:sp>
      <p:graphicFrame>
        <p:nvGraphicFramePr>
          <p:cNvPr id="6" name="Group 66"/>
          <p:cNvGraphicFramePr>
            <a:graphicFrameLocks noGrp="1"/>
          </p:cNvGraphicFramePr>
          <p:nvPr>
            <p:extLst>
              <p:ext uri="{D42A27DB-BD31-4B8C-83A1-F6EECF244321}">
                <p14:modId xmlns:p14="http://schemas.microsoft.com/office/powerpoint/2010/main" val="3588224824"/>
              </p:ext>
            </p:extLst>
          </p:nvPr>
        </p:nvGraphicFramePr>
        <p:xfrm>
          <a:off x="228600" y="1447800"/>
          <a:ext cx="8686801" cy="4870978"/>
        </p:xfrm>
        <a:graphic>
          <a:graphicData uri="http://schemas.openxmlformats.org/drawingml/2006/table">
            <a:tbl>
              <a:tblPr>
                <a:effectLst/>
              </a:tblPr>
              <a:tblGrid>
                <a:gridCol w="1295400"/>
                <a:gridCol w="4495800"/>
                <a:gridCol w="2895601"/>
              </a:tblGrid>
              <a:tr h="457200">
                <a:tc gridSpan="3">
                  <a:txBody>
                    <a:bodyPr/>
                    <a:lstStyle/>
                    <a:p>
                      <a:pPr marL="0" marR="0" lvl="0" indent="0" algn="l" defTabSz="914400" rtl="0" eaLnBrk="1" fontAlgn="base" latinLnBrk="0" hangingPunct="1">
                        <a:lnSpc>
                          <a:spcPts val="2200"/>
                        </a:lnSpc>
                        <a:spcBef>
                          <a:spcPts val="1200"/>
                        </a:spcBef>
                        <a:spcAft>
                          <a:spcPts val="0"/>
                        </a:spcAft>
                        <a:buClr>
                          <a:srgbClr val="990000"/>
                        </a:buClr>
                        <a:buSzTx/>
                        <a:buFont typeface="Symbol" pitchFamily="18" charset="2"/>
                        <a:buNone/>
                        <a:tabLst/>
                        <a:defRPr/>
                      </a:pPr>
                      <a:r>
                        <a:rPr lang="en-US" sz="1800" b="1" baseline="0" dirty="0" smtClean="0">
                          <a:solidFill>
                            <a:schemeClr val="bg1"/>
                          </a:solidFill>
                          <a:cs typeface="Arial" pitchFamily="34" charset="0"/>
                        </a:rPr>
                        <a:t>Recommended Treatment Regimen and Duration with Daclatasvir</a:t>
                      </a:r>
                      <a:endParaRPr kumimoji="0" lang="en-US" sz="1800" b="1" i="0" u="none" strike="noStrike" cap="none" normalizeH="0" baseline="0" dirty="0" smtClean="0">
                        <a:ln>
                          <a:noFill/>
                        </a:ln>
                        <a:solidFill>
                          <a:schemeClr val="bg1"/>
                        </a:solidFill>
                        <a:effectLst/>
                        <a:latin typeface="+mn-lt"/>
                      </a:endParaRPr>
                    </a:p>
                  </a:txBody>
                  <a:tcPr marR="45720" anchor="ctr" horzOverflow="overflow">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chemeClr val="tx1">
                        <a:lumMod val="85000"/>
                        <a:lumOff val="15000"/>
                      </a:schemeClr>
                    </a:solidFill>
                  </a:tcPr>
                </a:tc>
                <a:tc hMerge="1">
                  <a:txBody>
                    <a:bodyPr/>
                    <a:lstStyle/>
                    <a:p>
                      <a:endParaRPr lang="en-US"/>
                    </a:p>
                  </a:txBody>
                  <a:tcPr/>
                </a:tc>
                <a:tc hMerge="1">
                  <a:txBody>
                    <a:bodyPr/>
                    <a:lstStyle/>
                    <a:p>
                      <a:pPr marL="0" marR="0" lvl="0" indent="0" algn="ctr" defTabSz="914400" rtl="0" eaLnBrk="1" fontAlgn="base" latinLnBrk="0" hangingPunct="1">
                        <a:lnSpc>
                          <a:spcPts val="1800"/>
                        </a:lnSpc>
                        <a:spcBef>
                          <a:spcPts val="1200"/>
                        </a:spcBef>
                        <a:spcAft>
                          <a:spcPts val="0"/>
                        </a:spcAft>
                        <a:buClr>
                          <a:srgbClr val="990000"/>
                        </a:buClr>
                        <a:buSzTx/>
                        <a:buFont typeface="Symbol" pitchFamily="18" charset="2"/>
                        <a:buNone/>
                        <a:tabLst/>
                        <a:defRPr/>
                      </a:pPr>
                      <a:endParaRPr lang="en-US" sz="2000" b="0" baseline="0" dirty="0" smtClean="0">
                        <a:solidFill>
                          <a:schemeClr val="bg1"/>
                        </a:solidFill>
                        <a:cs typeface="Arial" pitchFamily="34" charset="0"/>
                      </a:endParaRPr>
                    </a:p>
                  </a:txBody>
                  <a:tcPr marL="73152" marR="45720" anchor="ctr" horzOverflow="overflow">
                    <a:lnL w="28575" cap="flat" cmpd="sng" algn="ctr">
                      <a:solidFill>
                        <a:srgbClr val="FFFFFF"/>
                      </a:solidFill>
                      <a:prstDash val="solid"/>
                      <a:round/>
                      <a:headEnd type="none" w="med" len="med"/>
                      <a:tailEnd type="none" w="med" len="med"/>
                    </a:lnL>
                    <a:lnR w="12700" cap="flat" cmpd="sng" algn="ctr">
                      <a:solidFill>
                        <a:srgbClr val="000000">
                          <a:lumMod val="50000"/>
                          <a:lumOff val="50000"/>
                        </a:srgbClr>
                      </a:solidFill>
                      <a:prstDash val="solid"/>
                      <a:round/>
                      <a:headEnd type="none" w="med" len="med"/>
                      <a:tailEnd type="none" w="med" len="med"/>
                    </a:lnR>
                    <a:lnT w="12700" cap="flat" cmpd="sng" algn="ctr">
                      <a:solidFill>
                        <a:srgbClr val="000000">
                          <a:lumMod val="50000"/>
                          <a:lumOff val="50000"/>
                        </a:srgbClr>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rgbClr val="05405B"/>
                    </a:solidFill>
                  </a:tcPr>
                </a:tc>
              </a:tr>
              <a:tr h="431740">
                <a:tc>
                  <a:txBody>
                    <a:bodyPr/>
                    <a:lstStyle/>
                    <a:p>
                      <a:pPr marL="0" marR="0" lvl="0" indent="0" algn="l" defTabSz="914400" rtl="0" eaLnBrk="1" fontAlgn="base" latinLnBrk="0" hangingPunct="1">
                        <a:lnSpc>
                          <a:spcPts val="2200"/>
                        </a:lnSpc>
                        <a:spcBef>
                          <a:spcPts val="1200"/>
                        </a:spcBef>
                        <a:spcAft>
                          <a:spcPts val="0"/>
                        </a:spcAft>
                        <a:buClr>
                          <a:srgbClr val="990000"/>
                        </a:buClr>
                        <a:buSzTx/>
                        <a:buFont typeface="Symbol" pitchFamily="18" charset="2"/>
                        <a:buNone/>
                        <a:tabLst/>
                        <a:defRPr/>
                      </a:pPr>
                      <a:r>
                        <a:rPr kumimoji="0" lang="en-US" sz="1600" b="1" i="0" u="none" strike="noStrike" cap="none" normalizeH="0" baseline="0" dirty="0" smtClean="0">
                          <a:ln>
                            <a:noFill/>
                          </a:ln>
                          <a:solidFill>
                            <a:schemeClr val="bg1"/>
                          </a:solidFill>
                          <a:effectLst/>
                          <a:latin typeface="+mn-lt"/>
                        </a:rPr>
                        <a:t>Genotype</a:t>
                      </a:r>
                    </a:p>
                  </a:txBody>
                  <a:tcPr marR="45720" anchor="ctr" horzOverflow="overflow">
                    <a:lnL w="12700" cap="flat" cmpd="sng" algn="ctr">
                      <a:solidFill>
                        <a:prstClr val="white">
                          <a:lumMod val="75000"/>
                        </a:prstClr>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chemeClr val="tx1">
                        <a:lumMod val="75000"/>
                        <a:lumOff val="25000"/>
                      </a:schemeClr>
                    </a:solidFill>
                  </a:tcPr>
                </a:tc>
                <a:tc>
                  <a:txBody>
                    <a:bodyPr/>
                    <a:lstStyle/>
                    <a:p>
                      <a:pPr marL="0" marR="0" lvl="0" indent="0" algn="l" defTabSz="914400" rtl="0" eaLnBrk="1" fontAlgn="base" latinLnBrk="0" hangingPunct="1">
                        <a:lnSpc>
                          <a:spcPts val="2200"/>
                        </a:lnSpc>
                        <a:spcBef>
                          <a:spcPts val="1200"/>
                        </a:spcBef>
                        <a:spcAft>
                          <a:spcPts val="0"/>
                        </a:spcAft>
                        <a:buClr>
                          <a:srgbClr val="990000"/>
                        </a:buClr>
                        <a:buSzTx/>
                        <a:buFont typeface="Symbol" pitchFamily="18" charset="2"/>
                        <a:buNone/>
                        <a:tabLst/>
                        <a:defRPr/>
                      </a:pPr>
                      <a:r>
                        <a:rPr kumimoji="0" lang="en-US" sz="1600" b="1" i="0" u="none" strike="noStrike" cap="none" normalizeH="0" baseline="0" dirty="0" smtClean="0">
                          <a:ln>
                            <a:noFill/>
                          </a:ln>
                          <a:solidFill>
                            <a:schemeClr val="bg1"/>
                          </a:solidFill>
                          <a:effectLst/>
                          <a:latin typeface="+mn-lt"/>
                        </a:rPr>
                        <a:t>Patient Population</a:t>
                      </a:r>
                    </a:p>
                  </a:txBody>
                  <a:tcPr marR="4572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chemeClr val="tx1">
                        <a:lumMod val="75000"/>
                        <a:lumOff val="25000"/>
                      </a:schemeClr>
                    </a:solidFill>
                  </a:tcPr>
                </a:tc>
                <a:tc>
                  <a:txBody>
                    <a:bodyPr/>
                    <a:lstStyle/>
                    <a:p>
                      <a:pPr marL="0" marR="0" lvl="0" indent="0" algn="l" defTabSz="914400" rtl="0" eaLnBrk="1" fontAlgn="base" latinLnBrk="0" hangingPunct="1">
                        <a:lnSpc>
                          <a:spcPts val="2200"/>
                        </a:lnSpc>
                        <a:spcBef>
                          <a:spcPts val="1200"/>
                        </a:spcBef>
                        <a:spcAft>
                          <a:spcPts val="0"/>
                        </a:spcAft>
                        <a:buClr>
                          <a:srgbClr val="990000"/>
                        </a:buClr>
                        <a:buSzTx/>
                        <a:buFont typeface="Symbol" pitchFamily="18" charset="2"/>
                        <a:buNone/>
                        <a:tabLst/>
                        <a:defRPr/>
                      </a:pPr>
                      <a:r>
                        <a:rPr kumimoji="0" lang="en-US" sz="1600" b="1" i="0" u="none" strike="noStrike" cap="none" normalizeH="0" baseline="0" dirty="0" smtClean="0">
                          <a:ln>
                            <a:noFill/>
                          </a:ln>
                          <a:solidFill>
                            <a:schemeClr val="bg1"/>
                          </a:solidFill>
                          <a:effectLst/>
                          <a:latin typeface="+mn-lt"/>
                        </a:rPr>
                        <a:t>Treatment and Duration</a:t>
                      </a:r>
                    </a:p>
                  </a:txBody>
                  <a:tcPr marR="45720" anchor="ctr" horzOverflow="overflow">
                    <a:lnL w="28575" cap="flat" cmpd="sng" algn="ctr">
                      <a:solidFill>
                        <a:srgbClr val="FFFFFF"/>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28575"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chemeClr val="tx1">
                        <a:lumMod val="75000"/>
                        <a:lumOff val="25000"/>
                      </a:schemeClr>
                    </a:solidFill>
                  </a:tcPr>
                </a:tc>
              </a:tr>
              <a:tr h="495902">
                <a:tc rowSpan="4">
                  <a:txBody>
                    <a:bodyPr/>
                    <a:lstStyle/>
                    <a:p>
                      <a:pPr algn="l">
                        <a:lnSpc>
                          <a:spcPts val="2000"/>
                        </a:lnSpc>
                        <a:spcBef>
                          <a:spcPts val="600"/>
                        </a:spcBef>
                        <a:spcAft>
                          <a:spcPts val="0"/>
                        </a:spcAft>
                      </a:pPr>
                      <a:r>
                        <a:rPr lang="en-US" sz="1600" dirty="0" smtClean="0">
                          <a:solidFill>
                            <a:schemeClr val="bg1"/>
                          </a:solidFill>
                        </a:rPr>
                        <a:t>Genotype 1</a:t>
                      </a:r>
                      <a:endParaRPr lang="en-US" sz="1600" dirty="0">
                        <a:solidFill>
                          <a:schemeClr val="bg1"/>
                        </a:solidFill>
                      </a:endParaRPr>
                    </a:p>
                  </a:txBody>
                  <a:tcPr marR="45720" marT="91440" marB="91440" anchor="ctr">
                    <a:lnL w="12700" cap="flat" cmpd="sng" algn="ctr">
                      <a:solidFill>
                        <a:prstClr val="white">
                          <a:lumMod val="75000"/>
                        </a:prstClr>
                      </a:solidFill>
                      <a:prstDash val="solid"/>
                      <a:round/>
                      <a:headEnd type="none" w="med" len="med"/>
                      <a:tailEnd type="none" w="med" len="med"/>
                    </a:lnL>
                    <a:lnR w="19050" cap="flat" cmpd="sng" algn="ctr">
                      <a:solidFill>
                        <a:schemeClr val="bg1"/>
                      </a:solidFill>
                      <a:prstDash val="solid"/>
                      <a:round/>
                      <a:headEnd type="none" w="med" len="med"/>
                      <a:tailEnd type="none" w="med" len="med"/>
                    </a:lnR>
                    <a:lnT w="5715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05405B"/>
                    </a:solidFill>
                  </a:tcPr>
                </a:tc>
                <a:tc>
                  <a:txBody>
                    <a:bodyPr/>
                    <a:lstStyle/>
                    <a:p>
                      <a:pPr marL="0" marR="0" indent="0" algn="l" defTabSz="914400" rtl="0" eaLnBrk="1" fontAlgn="auto" latinLnBrk="0" hangingPunct="1">
                        <a:lnSpc>
                          <a:spcPts val="2000"/>
                        </a:lnSpc>
                        <a:spcBef>
                          <a:spcPts val="600"/>
                        </a:spcBef>
                        <a:spcAft>
                          <a:spcPts val="0"/>
                        </a:spcAft>
                        <a:buClrTx/>
                        <a:buSzTx/>
                        <a:buFontTx/>
                        <a:buNone/>
                        <a:tabLst/>
                        <a:defRPr/>
                      </a:pPr>
                      <a:r>
                        <a:rPr lang="en-US" sz="1600" dirty="0" smtClean="0"/>
                        <a:t>Without cirrhosis</a:t>
                      </a:r>
                    </a:p>
                  </a:txBody>
                  <a:tcPr marR="45720" marT="91440" marB="9144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5715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6DEE9"/>
                    </a:solidFill>
                  </a:tcPr>
                </a:tc>
                <a:tc rowSpan="2">
                  <a:txBody>
                    <a:bodyPr/>
                    <a:lstStyle/>
                    <a:p>
                      <a:pPr marL="0" marR="0" lvl="0" indent="0" algn="l" defTabSz="914400" rtl="0" eaLnBrk="1" fontAlgn="base" latinLnBrk="0" hangingPunct="1">
                        <a:lnSpc>
                          <a:spcPts val="2000"/>
                        </a:lnSpc>
                        <a:spcBef>
                          <a:spcPts val="600"/>
                        </a:spcBef>
                        <a:spcAft>
                          <a:spcPts val="0"/>
                        </a:spcAft>
                        <a:buClr>
                          <a:srgbClr val="990000"/>
                        </a:buClr>
                        <a:buSzTx/>
                        <a:buFont typeface="Symbol" pitchFamily="18" charset="2"/>
                        <a:buNone/>
                        <a:tabLst/>
                        <a:defRPr/>
                      </a:pPr>
                      <a:r>
                        <a:rPr kumimoji="0" lang="en-US" sz="1600" b="0" i="0" u="none" strike="noStrike" cap="none" normalizeH="0" baseline="0" dirty="0" smtClean="0">
                          <a:ln>
                            <a:noFill/>
                          </a:ln>
                          <a:solidFill>
                            <a:schemeClr val="tx1"/>
                          </a:solidFill>
                          <a:effectLst/>
                          <a:latin typeface="+mn-lt"/>
                        </a:rPr>
                        <a:t>Daclatasvir + Sofosbuvir </a:t>
                      </a:r>
                      <a:br>
                        <a:rPr kumimoji="0" lang="en-US" sz="1600" b="0" i="0" u="none" strike="noStrike" cap="none" normalizeH="0" baseline="0" dirty="0" smtClean="0">
                          <a:ln>
                            <a:noFill/>
                          </a:ln>
                          <a:solidFill>
                            <a:schemeClr val="tx1"/>
                          </a:solidFill>
                          <a:effectLst/>
                          <a:latin typeface="+mn-lt"/>
                        </a:rPr>
                      </a:br>
                      <a:r>
                        <a:rPr kumimoji="0" lang="en-US" sz="1600" b="0" i="0" u="none" strike="noStrike" cap="none" normalizeH="0" baseline="0" dirty="0" smtClean="0">
                          <a:ln>
                            <a:noFill/>
                          </a:ln>
                          <a:solidFill>
                            <a:schemeClr val="tx1"/>
                          </a:solidFill>
                          <a:effectLst/>
                          <a:latin typeface="+mn-lt"/>
                        </a:rPr>
                        <a:t>for 12 weeks</a:t>
                      </a:r>
                    </a:p>
                  </a:txBody>
                  <a:tcPr marR="45720" marT="91440" marB="91440" anchor="ctr" horzOverflow="overflow">
                    <a:lnL w="19050" cap="flat" cmpd="sng" algn="ctr">
                      <a:solidFill>
                        <a:schemeClr val="bg1"/>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5715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D6DEE9"/>
                    </a:solidFill>
                  </a:tcPr>
                </a:tc>
              </a:tr>
              <a:tr h="485493">
                <a:tc vMerge="1">
                  <a:txBody>
                    <a:bodyPr/>
                    <a:lstStyle/>
                    <a:p>
                      <a:endParaRPr lang="en-US"/>
                    </a:p>
                  </a:txBody>
                  <a:tcPr/>
                </a:tc>
                <a:tc>
                  <a:txBody>
                    <a:bodyPr/>
                    <a:lstStyle/>
                    <a:p>
                      <a:pPr marL="0" marR="0" indent="0" algn="l" defTabSz="914400" rtl="0" eaLnBrk="1" fontAlgn="auto" latinLnBrk="0" hangingPunct="1">
                        <a:lnSpc>
                          <a:spcPts val="2000"/>
                        </a:lnSpc>
                        <a:spcBef>
                          <a:spcPts val="600"/>
                        </a:spcBef>
                        <a:spcAft>
                          <a:spcPts val="0"/>
                        </a:spcAft>
                        <a:buClrTx/>
                        <a:buSzTx/>
                        <a:buFontTx/>
                        <a:buNone/>
                        <a:tabLst/>
                        <a:defRPr/>
                      </a:pPr>
                      <a:r>
                        <a:rPr lang="en-US" sz="1600" dirty="0" smtClean="0"/>
                        <a:t>Compensated (Child-Pugh</a:t>
                      </a:r>
                      <a:r>
                        <a:rPr lang="en-US" sz="1600" baseline="0" dirty="0" smtClean="0"/>
                        <a:t> A) cirrhosis</a:t>
                      </a:r>
                      <a:endParaRPr lang="en-US" sz="1600" dirty="0" smtClean="0"/>
                    </a:p>
                  </a:txBody>
                  <a:tcPr marR="45720" marT="91440" marB="9144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D6DEE9"/>
                    </a:solidFill>
                  </a:tcPr>
                </a:tc>
                <a:tc vMerge="1">
                  <a:txBody>
                    <a:bodyPr/>
                    <a:lstStyle/>
                    <a:p>
                      <a:pPr marL="0" marR="0" lvl="0" indent="0" algn="ctr" defTabSz="914400" rtl="0" eaLnBrk="1" fontAlgn="base" latinLnBrk="0" hangingPunct="1">
                        <a:lnSpc>
                          <a:spcPts val="2200"/>
                        </a:lnSpc>
                        <a:spcBef>
                          <a:spcPts val="1200"/>
                        </a:spcBef>
                        <a:spcAft>
                          <a:spcPts val="0"/>
                        </a:spcAft>
                        <a:buClr>
                          <a:srgbClr val="990000"/>
                        </a:buClr>
                        <a:buSzTx/>
                        <a:buFont typeface="Symbol" pitchFamily="18" charset="2"/>
                        <a:buNone/>
                        <a:tabLst/>
                        <a:defRPr/>
                      </a:pPr>
                      <a:endParaRPr kumimoji="0" lang="en-US" sz="1600" b="0" i="0" u="none" strike="noStrike" cap="none" normalizeH="0" baseline="0" dirty="0" smtClean="0">
                        <a:ln>
                          <a:noFill/>
                        </a:ln>
                        <a:solidFill>
                          <a:schemeClr val="tx1"/>
                        </a:solidFill>
                        <a:effectLst/>
                        <a:latin typeface="+mn-lt"/>
                      </a:endParaRPr>
                    </a:p>
                  </a:txBody>
                  <a:tcPr marR="45720" marT="228600" marB="228600" anchor="ctr" horzOverflow="overflow">
                    <a:lnL w="19050" cap="flat" cmpd="sng" algn="ctr">
                      <a:solidFill>
                        <a:schemeClr val="bg1"/>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AEF"/>
                    </a:solidFill>
                  </a:tcPr>
                </a:tc>
              </a:tr>
              <a:tr h="495902">
                <a:tc vMerge="1">
                  <a:txBody>
                    <a:bodyPr/>
                    <a:lstStyle/>
                    <a:p>
                      <a:endParaRPr lang="en-US"/>
                    </a:p>
                  </a:txBody>
                  <a:tcPr/>
                </a:tc>
                <a:tc>
                  <a:txBody>
                    <a:bodyPr/>
                    <a:lstStyle/>
                    <a:p>
                      <a:pPr marL="0" marR="0" indent="0" algn="l" defTabSz="914400" rtl="0" eaLnBrk="1" fontAlgn="auto" latinLnBrk="0" hangingPunct="1">
                        <a:lnSpc>
                          <a:spcPts val="2000"/>
                        </a:lnSpc>
                        <a:spcBef>
                          <a:spcPts val="600"/>
                        </a:spcBef>
                        <a:spcAft>
                          <a:spcPts val="0"/>
                        </a:spcAft>
                        <a:buClrTx/>
                        <a:buSzTx/>
                        <a:buFontTx/>
                        <a:buNone/>
                        <a:tabLst/>
                        <a:defRPr/>
                      </a:pPr>
                      <a:r>
                        <a:rPr lang="en-US" sz="1600" baseline="0" dirty="0" smtClean="0"/>
                        <a:t>Decompensated (Child-Pugh B or C) cirrhosis</a:t>
                      </a:r>
                      <a:endParaRPr lang="en-US" sz="1600" dirty="0" smtClean="0"/>
                    </a:p>
                  </a:txBody>
                  <a:tcPr marR="45720" marT="91440" marB="9144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BAC4D0"/>
                    </a:solidFill>
                  </a:tcPr>
                </a:tc>
                <a:tc rowSpan="2">
                  <a:txBody>
                    <a:bodyPr/>
                    <a:lstStyle/>
                    <a:p>
                      <a:pPr marL="0" marR="0" lvl="0" indent="0" algn="l" defTabSz="914400" rtl="0" eaLnBrk="1" fontAlgn="base" latinLnBrk="0" hangingPunct="1">
                        <a:lnSpc>
                          <a:spcPts val="2000"/>
                        </a:lnSpc>
                        <a:spcBef>
                          <a:spcPts val="600"/>
                        </a:spcBef>
                        <a:spcAft>
                          <a:spcPts val="0"/>
                        </a:spcAft>
                        <a:buClr>
                          <a:srgbClr val="990000"/>
                        </a:buClr>
                        <a:buSzTx/>
                        <a:buFont typeface="Symbol" pitchFamily="18" charset="2"/>
                        <a:buNone/>
                        <a:tabLst/>
                        <a:defRPr/>
                      </a:pPr>
                      <a:r>
                        <a:rPr kumimoji="0" lang="en-US" sz="1600" b="0" i="0" u="none" strike="noStrike" cap="none" normalizeH="0" baseline="0" dirty="0" smtClean="0">
                          <a:ln>
                            <a:noFill/>
                          </a:ln>
                          <a:solidFill>
                            <a:schemeClr val="tx1"/>
                          </a:solidFill>
                          <a:effectLst/>
                          <a:latin typeface="+mn-lt"/>
                        </a:rPr>
                        <a:t>Daclatasvir + Sofosbuvir + Ribavirin for 12 weeks</a:t>
                      </a:r>
                    </a:p>
                  </a:txBody>
                  <a:tcPr marR="45720" marT="91440" marB="91440" anchor="ctr" horzOverflow="overflow">
                    <a:lnL w="19050" cap="flat" cmpd="sng" algn="ctr">
                      <a:solidFill>
                        <a:schemeClr val="bg1"/>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28575"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AC4D0"/>
                    </a:solidFill>
                  </a:tcPr>
                </a:tc>
              </a:tr>
              <a:tr h="495902">
                <a:tc vMerge="1">
                  <a:txBody>
                    <a:bodyPr/>
                    <a:lstStyle/>
                    <a:p>
                      <a:endParaRPr lang="en-US"/>
                    </a:p>
                  </a:txBody>
                  <a:tcPr/>
                </a:tc>
                <a:tc>
                  <a:txBody>
                    <a:bodyPr/>
                    <a:lstStyle/>
                    <a:p>
                      <a:pPr marL="0" marR="0" indent="0" algn="l" defTabSz="914400" rtl="0" eaLnBrk="1" fontAlgn="auto" latinLnBrk="0" hangingPunct="1">
                        <a:lnSpc>
                          <a:spcPts val="2000"/>
                        </a:lnSpc>
                        <a:spcBef>
                          <a:spcPts val="600"/>
                        </a:spcBef>
                        <a:spcAft>
                          <a:spcPts val="0"/>
                        </a:spcAft>
                        <a:buClrTx/>
                        <a:buSzTx/>
                        <a:buFontTx/>
                        <a:buNone/>
                        <a:tabLst/>
                        <a:defRPr/>
                      </a:pPr>
                      <a:r>
                        <a:rPr lang="en-US" sz="1600" dirty="0" smtClean="0"/>
                        <a:t>Post-transplant</a:t>
                      </a:r>
                    </a:p>
                  </a:txBody>
                  <a:tcPr marR="45720" marT="91440" marB="9144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AC4D0"/>
                    </a:solidFill>
                  </a:tcPr>
                </a:tc>
                <a:tc vMerge="1">
                  <a:txBody>
                    <a:bodyPr/>
                    <a:lstStyle/>
                    <a:p>
                      <a:pPr marL="0" marR="0" lvl="0" indent="0" algn="ctr" defTabSz="914400" rtl="0" eaLnBrk="1" fontAlgn="base" latinLnBrk="0" hangingPunct="1">
                        <a:lnSpc>
                          <a:spcPts val="2200"/>
                        </a:lnSpc>
                        <a:spcBef>
                          <a:spcPts val="1200"/>
                        </a:spcBef>
                        <a:spcAft>
                          <a:spcPts val="0"/>
                        </a:spcAft>
                        <a:buClr>
                          <a:srgbClr val="990000"/>
                        </a:buClr>
                        <a:buSzTx/>
                        <a:buFont typeface="Symbol" pitchFamily="18" charset="2"/>
                        <a:buNone/>
                        <a:tabLst/>
                        <a:defRPr/>
                      </a:pPr>
                      <a:endParaRPr kumimoji="0" lang="en-US" sz="1600" b="0" i="0" u="none" strike="noStrike" cap="none" normalizeH="0" baseline="0" dirty="0" smtClean="0">
                        <a:ln>
                          <a:noFill/>
                        </a:ln>
                        <a:solidFill>
                          <a:schemeClr val="tx1"/>
                        </a:solidFill>
                        <a:effectLst/>
                        <a:latin typeface="+mn-lt"/>
                      </a:endParaRPr>
                    </a:p>
                  </a:txBody>
                  <a:tcPr marR="45720" marT="228600" marB="228600" anchor="ctr" horzOverflow="overflow">
                    <a:lnL w="19050" cap="flat" cmpd="sng" algn="ctr">
                      <a:solidFill>
                        <a:schemeClr val="bg1"/>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AEF"/>
                    </a:solidFill>
                  </a:tcPr>
                </a:tc>
              </a:tr>
              <a:tr h="767759">
                <a:tc rowSpan="3">
                  <a:txBody>
                    <a:bodyPr/>
                    <a:lstStyle/>
                    <a:p>
                      <a:pPr algn="l">
                        <a:lnSpc>
                          <a:spcPts val="2000"/>
                        </a:lnSpc>
                        <a:spcBef>
                          <a:spcPts val="600"/>
                        </a:spcBef>
                        <a:spcAft>
                          <a:spcPts val="0"/>
                        </a:spcAft>
                      </a:pPr>
                      <a:r>
                        <a:rPr lang="en-US" sz="1600" dirty="0" smtClean="0">
                          <a:solidFill>
                            <a:srgbClr val="FFFFFF"/>
                          </a:solidFill>
                        </a:rPr>
                        <a:t>Genotype 3</a:t>
                      </a:r>
                      <a:endParaRPr lang="en-US" sz="1600" dirty="0">
                        <a:solidFill>
                          <a:srgbClr val="FFFFFF"/>
                        </a:solidFill>
                      </a:endParaRPr>
                    </a:p>
                  </a:txBody>
                  <a:tcPr marR="45720" marT="91440" marB="91440" anchor="ctr">
                    <a:lnL w="12700" cap="flat" cmpd="sng" algn="ctr">
                      <a:solidFill>
                        <a:prstClr val="white">
                          <a:lumMod val="75000"/>
                        </a:prstClr>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chemeClr val="accent4"/>
                    </a:solidFill>
                  </a:tcPr>
                </a:tc>
                <a:tc>
                  <a:txBody>
                    <a:bodyPr/>
                    <a:lstStyle/>
                    <a:p>
                      <a:pPr marL="0" marR="0" indent="0" algn="l" defTabSz="914400" rtl="0" eaLnBrk="1" fontAlgn="auto" latinLnBrk="0" hangingPunct="1">
                        <a:lnSpc>
                          <a:spcPts val="2000"/>
                        </a:lnSpc>
                        <a:spcBef>
                          <a:spcPts val="600"/>
                        </a:spcBef>
                        <a:spcAft>
                          <a:spcPts val="0"/>
                        </a:spcAft>
                        <a:buClrTx/>
                        <a:buSzTx/>
                        <a:buFontTx/>
                        <a:buNone/>
                        <a:tabLst/>
                        <a:defRPr/>
                      </a:pPr>
                      <a:r>
                        <a:rPr lang="en-US" sz="1600" dirty="0" smtClean="0"/>
                        <a:t>Without cirrhosis</a:t>
                      </a:r>
                    </a:p>
                  </a:txBody>
                  <a:tcPr marR="45720" marT="91440" marB="9144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l" defTabSz="914400" rtl="0" eaLnBrk="1" fontAlgn="base" latinLnBrk="0" hangingPunct="1">
                        <a:lnSpc>
                          <a:spcPts val="2000"/>
                        </a:lnSpc>
                        <a:spcBef>
                          <a:spcPts val="600"/>
                        </a:spcBef>
                        <a:spcAft>
                          <a:spcPts val="0"/>
                        </a:spcAft>
                        <a:buClr>
                          <a:srgbClr val="990000"/>
                        </a:buClr>
                        <a:buSzTx/>
                        <a:buFont typeface="Symbol" pitchFamily="18" charset="2"/>
                        <a:buNone/>
                        <a:tabLst/>
                        <a:defRPr/>
                      </a:pPr>
                      <a:r>
                        <a:rPr kumimoji="0" lang="en-US" sz="1600" b="0" i="0" u="none" strike="noStrike" cap="none" normalizeH="0" baseline="0" dirty="0" smtClean="0">
                          <a:ln>
                            <a:noFill/>
                          </a:ln>
                          <a:solidFill>
                            <a:schemeClr val="tx1"/>
                          </a:solidFill>
                          <a:effectLst/>
                          <a:latin typeface="+mn-lt"/>
                        </a:rPr>
                        <a:t>Daclatasvir + Sofosbuvir for 12 weeks</a:t>
                      </a:r>
                    </a:p>
                  </a:txBody>
                  <a:tcPr marR="45720" marT="91440" marB="91440" anchor="ctr" horzOverflow="overflow">
                    <a:lnL w="19050" cap="flat" cmpd="sng" algn="ctr">
                      <a:solidFill>
                        <a:schemeClr val="bg1"/>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3810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chemeClr val="accent4">
                        <a:lumMod val="20000"/>
                        <a:lumOff val="80000"/>
                      </a:schemeClr>
                    </a:solidFill>
                  </a:tcPr>
                </a:tc>
              </a:tr>
              <a:tr h="745178">
                <a:tc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Compensated (Child-Pugh</a:t>
                      </a:r>
                      <a:r>
                        <a:rPr lang="en-US" sz="1600" baseline="0" dirty="0" smtClean="0"/>
                        <a:t> A) cirrhosis or Decompensated (Child-Pugh B or C) cirrhosis</a:t>
                      </a:r>
                      <a:endParaRPr lang="en-US" sz="1600" dirty="0" smtClean="0"/>
                    </a:p>
                  </a:txBody>
                  <a:tcPr marR="45720" marT="91440" marB="9144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4C1CF"/>
                    </a:solidFill>
                  </a:tcPr>
                </a:tc>
                <a:tc rowSpan="2">
                  <a:txBody>
                    <a:bodyPr/>
                    <a:lstStyle/>
                    <a:p>
                      <a:pPr marL="0" marR="0" lvl="0" indent="0" algn="l" defTabSz="914400" rtl="0" eaLnBrk="1" fontAlgn="base" latinLnBrk="0" hangingPunct="1">
                        <a:lnSpc>
                          <a:spcPts val="2000"/>
                        </a:lnSpc>
                        <a:spcBef>
                          <a:spcPts val="600"/>
                        </a:spcBef>
                        <a:spcAft>
                          <a:spcPts val="0"/>
                        </a:spcAft>
                        <a:buClr>
                          <a:srgbClr val="990000"/>
                        </a:buClr>
                        <a:buSzTx/>
                        <a:buFont typeface="Symbol" pitchFamily="18" charset="2"/>
                        <a:buNone/>
                        <a:tabLst/>
                        <a:defRPr/>
                      </a:pPr>
                      <a:r>
                        <a:rPr kumimoji="0" lang="en-US" sz="1600" b="0" i="0" u="none" strike="noStrike" cap="none" normalizeH="0" baseline="0" dirty="0" smtClean="0">
                          <a:ln>
                            <a:noFill/>
                          </a:ln>
                          <a:solidFill>
                            <a:schemeClr val="tx1"/>
                          </a:solidFill>
                          <a:effectLst/>
                          <a:latin typeface="+mn-lt"/>
                        </a:rPr>
                        <a:t>Daclatasvir + Sofosbuvir + Ribavirin for 12 weeks</a:t>
                      </a:r>
                    </a:p>
                  </a:txBody>
                  <a:tcPr marR="45720" marT="91440" marB="91440" anchor="ctr" horzOverflow="overflow">
                    <a:lnL w="19050" cap="flat" cmpd="sng" algn="ctr">
                      <a:solidFill>
                        <a:schemeClr val="bg1"/>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D4C1CF"/>
                    </a:solidFill>
                  </a:tcPr>
                </a:tc>
              </a:tr>
              <a:tr h="495902">
                <a:tc vMerge="1">
                  <a:txBody>
                    <a:bodyPr/>
                    <a:lstStyle/>
                    <a:p>
                      <a:endParaRPr lang="en-US"/>
                    </a:p>
                  </a:txBody>
                  <a:tcPr/>
                </a:tc>
                <a:tc>
                  <a:txBody>
                    <a:bodyPr/>
                    <a:lstStyle/>
                    <a:p>
                      <a:pPr marL="0" marR="0" indent="0" algn="l" defTabSz="914400" rtl="0" eaLnBrk="1" fontAlgn="auto" latinLnBrk="0" hangingPunct="1">
                        <a:lnSpc>
                          <a:spcPts val="2000"/>
                        </a:lnSpc>
                        <a:spcBef>
                          <a:spcPts val="600"/>
                        </a:spcBef>
                        <a:spcAft>
                          <a:spcPts val="0"/>
                        </a:spcAft>
                        <a:buClrTx/>
                        <a:buSzTx/>
                        <a:buFontTx/>
                        <a:buNone/>
                        <a:tabLst/>
                        <a:defRPr/>
                      </a:pPr>
                      <a:r>
                        <a:rPr lang="en-US" sz="1600" dirty="0" smtClean="0"/>
                        <a:t>Post-transplant</a:t>
                      </a:r>
                    </a:p>
                  </a:txBody>
                  <a:tcPr marR="45720" marT="91440" marB="9144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D4C1CF"/>
                    </a:solidFill>
                  </a:tcPr>
                </a:tc>
                <a:tc vMerge="1">
                  <a:txBody>
                    <a:bodyPr/>
                    <a:lstStyle/>
                    <a:p>
                      <a:pPr marL="0" marR="0" lvl="0" indent="0" algn="ctr" defTabSz="914400" rtl="0" eaLnBrk="1" fontAlgn="base" latinLnBrk="0" hangingPunct="1">
                        <a:lnSpc>
                          <a:spcPts val="2200"/>
                        </a:lnSpc>
                        <a:spcBef>
                          <a:spcPts val="1200"/>
                        </a:spcBef>
                        <a:spcAft>
                          <a:spcPts val="0"/>
                        </a:spcAft>
                        <a:buClr>
                          <a:srgbClr val="990000"/>
                        </a:buClr>
                        <a:buSzTx/>
                        <a:buFont typeface="Symbol" pitchFamily="18" charset="2"/>
                        <a:buNone/>
                        <a:tabLst/>
                        <a:defRPr/>
                      </a:pPr>
                      <a:endParaRPr kumimoji="0" lang="en-US" sz="1600" b="0" i="0" u="none" strike="noStrike" cap="none" normalizeH="0" baseline="0" dirty="0" smtClean="0">
                        <a:ln>
                          <a:noFill/>
                        </a:ln>
                        <a:solidFill>
                          <a:schemeClr val="tx1"/>
                        </a:solidFill>
                        <a:effectLst/>
                        <a:latin typeface="+mn-lt"/>
                      </a:endParaRPr>
                    </a:p>
                  </a:txBody>
                  <a:tcPr marR="45720" marT="228600" marB="228600" anchor="ctr" horzOverflow="overflow">
                    <a:lnL w="19050" cap="flat" cmpd="sng" algn="ctr">
                      <a:solidFill>
                        <a:schemeClr val="bg1"/>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CDD3DD"/>
                    </a:solidFill>
                  </a:tcPr>
                </a:tc>
              </a:tr>
            </a:tbl>
          </a:graphicData>
        </a:graphic>
      </p:graphicFrame>
    </p:spTree>
    <p:extLst>
      <p:ext uri="{BB962C8B-B14F-4D97-AF65-F5344CB8AC3E}">
        <p14:creationId xmlns:p14="http://schemas.microsoft.com/office/powerpoint/2010/main" val="1777863448"/>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chemeClr val="accent5">
                    <a:lumMod val="20000"/>
                    <a:lumOff val="80000"/>
                  </a:schemeClr>
                </a:solidFill>
              </a:rPr>
              <a:t>Daclatasvir + Sofosbuvir for HCV GT 3</a:t>
            </a:r>
            <a:br>
              <a:rPr lang="en-US" sz="2400" dirty="0">
                <a:solidFill>
                  <a:schemeClr val="accent5">
                    <a:lumMod val="20000"/>
                    <a:lumOff val="80000"/>
                  </a:schemeClr>
                </a:solidFill>
              </a:rPr>
            </a:br>
            <a:r>
              <a:rPr lang="en-US" sz="2400" dirty="0"/>
              <a:t>ALLY-3 Trial: Results</a:t>
            </a:r>
          </a:p>
        </p:txBody>
      </p:sp>
      <p:sp>
        <p:nvSpPr>
          <p:cNvPr id="9" name="Text Placeholder 8"/>
          <p:cNvSpPr>
            <a:spLocks noGrp="1"/>
          </p:cNvSpPr>
          <p:nvPr>
            <p:ph type="body" idx="10"/>
          </p:nvPr>
        </p:nvSpPr>
        <p:spPr/>
        <p:txBody>
          <a:bodyPr/>
          <a:lstStyle/>
          <a:p>
            <a:r>
              <a:rPr lang="en-US" dirty="0" smtClean="0">
                <a:solidFill>
                  <a:schemeClr val="bg1"/>
                </a:solidFill>
                <a:latin typeface="Arial" pitchFamily="-110" charset="0"/>
                <a:ea typeface="ＭＳ Ｐゴシック" pitchFamily="-110" charset="-128"/>
                <a:cs typeface="ＭＳ Ｐゴシック" pitchFamily="-110" charset="-128"/>
              </a:rPr>
              <a:t>ALLY-3: SVR12, by Cirrhosis Status</a:t>
            </a:r>
            <a:endParaRPr lang="en-US" dirty="0">
              <a:solidFill>
                <a:schemeClr val="bg1"/>
              </a:solidFill>
              <a:latin typeface="Arial" pitchFamily="-110" charset="0"/>
              <a:ea typeface="ＭＳ Ｐゴシック" pitchFamily="-110" charset="-128"/>
              <a:cs typeface="ＭＳ Ｐゴシック" pitchFamily="-110" charset="-128"/>
            </a:endParaRPr>
          </a:p>
        </p:txBody>
      </p:sp>
      <p:sp>
        <p:nvSpPr>
          <p:cNvPr id="7" name="Content Placeholder 6"/>
          <p:cNvSpPr>
            <a:spLocks noGrp="1"/>
          </p:cNvSpPr>
          <p:nvPr>
            <p:ph sz="quarter" idx="13"/>
          </p:nvPr>
        </p:nvSpPr>
        <p:spPr/>
        <p:txBody>
          <a:bodyPr/>
          <a:lstStyle/>
          <a:p>
            <a:r>
              <a:rPr lang="en-US" dirty="0"/>
              <a:t>Source: Nelson DR, et al. Hepatology 2015;61:1127-35</a:t>
            </a:r>
            <a:r>
              <a:rPr lang="en-US" dirty="0" smtClean="0"/>
              <a:t>.</a:t>
            </a:r>
            <a:endParaRPr lang="en-US" dirty="0">
              <a:latin typeface="Arial" pitchFamily="22" charset="0"/>
            </a:endParaRPr>
          </a:p>
        </p:txBody>
      </p:sp>
      <p:graphicFrame>
        <p:nvGraphicFramePr>
          <p:cNvPr id="15" name="Chart 14"/>
          <p:cNvGraphicFramePr>
            <a:graphicFrameLocks/>
          </p:cNvGraphicFramePr>
          <p:nvPr>
            <p:extLst>
              <p:ext uri="{D42A27DB-BD31-4B8C-83A1-F6EECF244321}">
                <p14:modId xmlns:p14="http://schemas.microsoft.com/office/powerpoint/2010/main" val="1751173917"/>
              </p:ext>
            </p:extLst>
          </p:nvPr>
        </p:nvGraphicFramePr>
        <p:xfrm>
          <a:off x="646113" y="1828800"/>
          <a:ext cx="7848600" cy="4191000"/>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p:cNvSpPr/>
          <p:nvPr/>
        </p:nvSpPr>
        <p:spPr>
          <a:xfrm>
            <a:off x="2292533" y="5108580"/>
            <a:ext cx="831667"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135/152</a:t>
            </a:r>
            <a:endParaRPr lang="en-US" sz="1400" dirty="0">
              <a:solidFill>
                <a:schemeClr val="bg1"/>
              </a:solidFill>
            </a:endParaRPr>
          </a:p>
        </p:txBody>
      </p:sp>
      <p:sp>
        <p:nvSpPr>
          <p:cNvPr id="18" name="Rectangle 17"/>
          <p:cNvSpPr/>
          <p:nvPr/>
        </p:nvSpPr>
        <p:spPr>
          <a:xfrm>
            <a:off x="4578533" y="5096128"/>
            <a:ext cx="831667"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91/101</a:t>
            </a:r>
            <a:endParaRPr lang="en-US" sz="1400" dirty="0">
              <a:solidFill>
                <a:schemeClr val="bg1"/>
              </a:solidFill>
            </a:endParaRPr>
          </a:p>
        </p:txBody>
      </p:sp>
      <p:sp>
        <p:nvSpPr>
          <p:cNvPr id="20" name="Rectangle 19"/>
          <p:cNvSpPr/>
          <p:nvPr/>
        </p:nvSpPr>
        <p:spPr>
          <a:xfrm>
            <a:off x="6881271" y="5096128"/>
            <a:ext cx="831667"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44/51</a:t>
            </a:r>
            <a:endParaRPr lang="en-US" sz="1400" dirty="0">
              <a:solidFill>
                <a:schemeClr val="bg1"/>
              </a:solidFill>
            </a:endParaRPr>
          </a:p>
        </p:txBody>
      </p:sp>
    </p:spTree>
    <p:extLst>
      <p:ext uri="{BB962C8B-B14F-4D97-AF65-F5344CB8AC3E}">
        <p14:creationId xmlns:p14="http://schemas.microsoft.com/office/powerpoint/2010/main" val="292832327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chemeClr val="accent5">
                    <a:lumMod val="20000"/>
                    <a:lumOff val="80000"/>
                  </a:schemeClr>
                </a:solidFill>
              </a:rPr>
              <a:t>Daclatasvir + Sofosbuvir for HCV GT 3</a:t>
            </a:r>
            <a:br>
              <a:rPr lang="en-US" sz="2400" dirty="0">
                <a:solidFill>
                  <a:schemeClr val="accent5">
                    <a:lumMod val="20000"/>
                    <a:lumOff val="80000"/>
                  </a:schemeClr>
                </a:solidFill>
              </a:rPr>
            </a:br>
            <a:r>
              <a:rPr lang="en-US" sz="2400" dirty="0"/>
              <a:t>ALLY-3 Trial: Results</a:t>
            </a:r>
          </a:p>
        </p:txBody>
      </p:sp>
      <p:sp>
        <p:nvSpPr>
          <p:cNvPr id="9" name="Text Placeholder 8"/>
          <p:cNvSpPr>
            <a:spLocks noGrp="1"/>
          </p:cNvSpPr>
          <p:nvPr>
            <p:ph type="body" idx="10"/>
          </p:nvPr>
        </p:nvSpPr>
        <p:spPr/>
        <p:txBody>
          <a:bodyPr/>
          <a:lstStyle/>
          <a:p>
            <a:r>
              <a:rPr lang="en-US" dirty="0" smtClean="0">
                <a:solidFill>
                  <a:schemeClr val="bg1"/>
                </a:solidFill>
                <a:latin typeface="Arial" pitchFamily="-110" charset="0"/>
                <a:ea typeface="ＭＳ Ｐゴシック" pitchFamily="-110" charset="-128"/>
                <a:cs typeface="ＭＳ Ｐゴシック" pitchFamily="-110" charset="-128"/>
              </a:rPr>
              <a:t>ALLY-3: SVR12, by Cirrhosis Status</a:t>
            </a:r>
            <a:endParaRPr lang="en-US" dirty="0">
              <a:solidFill>
                <a:schemeClr val="bg1"/>
              </a:solidFill>
              <a:latin typeface="Arial" pitchFamily="-110" charset="0"/>
              <a:ea typeface="ＭＳ Ｐゴシック" pitchFamily="-110" charset="-128"/>
              <a:cs typeface="ＭＳ Ｐゴシック" pitchFamily="-110" charset="-128"/>
            </a:endParaRPr>
          </a:p>
        </p:txBody>
      </p:sp>
      <p:sp>
        <p:nvSpPr>
          <p:cNvPr id="7" name="Content Placeholder 6"/>
          <p:cNvSpPr>
            <a:spLocks noGrp="1"/>
          </p:cNvSpPr>
          <p:nvPr>
            <p:ph sz="quarter" idx="13"/>
          </p:nvPr>
        </p:nvSpPr>
        <p:spPr/>
        <p:txBody>
          <a:bodyPr/>
          <a:lstStyle/>
          <a:p>
            <a:r>
              <a:rPr lang="en-US" dirty="0"/>
              <a:t>Source: Nelson DR, et al. Hepatology 2015;61:1127-35</a:t>
            </a:r>
            <a:r>
              <a:rPr lang="en-US" dirty="0" smtClean="0"/>
              <a:t>.</a:t>
            </a:r>
            <a:endParaRPr lang="en-US" dirty="0">
              <a:latin typeface="Arial" pitchFamily="22" charset="0"/>
            </a:endParaRPr>
          </a:p>
        </p:txBody>
      </p:sp>
      <p:sp>
        <p:nvSpPr>
          <p:cNvPr id="8" name="Rectangle 7"/>
          <p:cNvSpPr/>
          <p:nvPr/>
        </p:nvSpPr>
        <p:spPr>
          <a:xfrm>
            <a:off x="2449370" y="4985776"/>
            <a:ext cx="831667"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73/75</a:t>
            </a:r>
          </a:p>
        </p:txBody>
      </p:sp>
      <p:sp>
        <p:nvSpPr>
          <p:cNvPr id="11" name="Rectangle 10"/>
          <p:cNvSpPr/>
          <p:nvPr/>
        </p:nvSpPr>
        <p:spPr>
          <a:xfrm>
            <a:off x="6041642" y="4985776"/>
            <a:ext cx="831667"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11/19</a:t>
            </a:r>
            <a:endParaRPr lang="en-US" sz="1400" dirty="0">
              <a:solidFill>
                <a:schemeClr val="bg1"/>
              </a:solidFill>
            </a:endParaRPr>
          </a:p>
        </p:txBody>
      </p:sp>
      <p:sp>
        <p:nvSpPr>
          <p:cNvPr id="12" name="Rectangle 11"/>
          <p:cNvSpPr/>
          <p:nvPr/>
        </p:nvSpPr>
        <p:spPr>
          <a:xfrm>
            <a:off x="7083268" y="4985776"/>
            <a:ext cx="831667"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9/13</a:t>
            </a:r>
            <a:endParaRPr lang="en-US" sz="1400" dirty="0">
              <a:solidFill>
                <a:schemeClr val="bg1"/>
              </a:solidFill>
            </a:endParaRPr>
          </a:p>
        </p:txBody>
      </p:sp>
      <p:sp>
        <p:nvSpPr>
          <p:cNvPr id="13" name="Rectangle 12"/>
          <p:cNvSpPr/>
          <p:nvPr/>
        </p:nvSpPr>
        <p:spPr>
          <a:xfrm>
            <a:off x="3497606" y="4985776"/>
            <a:ext cx="831667"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32/34</a:t>
            </a:r>
            <a:endParaRPr lang="en-US" sz="1400" dirty="0">
              <a:solidFill>
                <a:schemeClr val="bg1"/>
              </a:solidFill>
            </a:endParaRPr>
          </a:p>
        </p:txBody>
      </p:sp>
      <p:sp>
        <p:nvSpPr>
          <p:cNvPr id="14" name="Rectangle 25"/>
          <p:cNvSpPr>
            <a:spLocks noChangeArrowheads="1"/>
          </p:cNvSpPr>
          <p:nvPr/>
        </p:nvSpPr>
        <p:spPr bwMode="auto">
          <a:xfrm>
            <a:off x="-5104" y="6028986"/>
            <a:ext cx="9162288" cy="320037"/>
          </a:xfrm>
          <a:prstGeom prst="rect">
            <a:avLst/>
          </a:prstGeom>
          <a:solidFill>
            <a:schemeClr val="bg1">
              <a:lumMod val="95000"/>
            </a:schemeClr>
          </a:solidFill>
          <a:ln w="12700">
            <a:noFill/>
            <a:miter lim="800000"/>
            <a:headEnd/>
            <a:tailEnd/>
          </a:ln>
        </p:spPr>
        <p:txBody>
          <a:bodyPr lIns="365760" tIns="45431" rIns="92486" bIns="45431" anchor="ctr">
            <a:prstTxWarp prst="textNoShape">
              <a:avLst/>
            </a:prstTxWarp>
          </a:bodyPr>
          <a:lstStyle/>
          <a:p>
            <a:r>
              <a:rPr lang="en-US" sz="1200" dirty="0" smtClean="0">
                <a:latin typeface="Arial"/>
                <a:cs typeface="Arial"/>
              </a:rPr>
              <a:t>Note:11 had missing or inconclusive findings for cirrhosis and not included in denominators</a:t>
            </a:r>
            <a:endParaRPr lang="en-US" sz="1200" dirty="0">
              <a:latin typeface="Arial"/>
              <a:cs typeface="Arial"/>
            </a:endParaRPr>
          </a:p>
        </p:txBody>
      </p:sp>
      <p:graphicFrame>
        <p:nvGraphicFramePr>
          <p:cNvPr id="15" name="Chart 14"/>
          <p:cNvGraphicFramePr>
            <a:graphicFrameLocks/>
          </p:cNvGraphicFramePr>
          <p:nvPr>
            <p:extLst>
              <p:ext uri="{D42A27DB-BD31-4B8C-83A1-F6EECF244321}">
                <p14:modId xmlns:p14="http://schemas.microsoft.com/office/powerpoint/2010/main" val="1146410700"/>
              </p:ext>
            </p:extLst>
          </p:nvPr>
        </p:nvGraphicFramePr>
        <p:xfrm>
          <a:off x="646113" y="1828800"/>
          <a:ext cx="7848600" cy="4191000"/>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p:cNvSpPr/>
          <p:nvPr/>
        </p:nvSpPr>
        <p:spPr>
          <a:xfrm>
            <a:off x="1855035" y="5108580"/>
            <a:ext cx="831667"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105/109</a:t>
            </a:r>
            <a:endParaRPr lang="en-US" sz="1400" dirty="0">
              <a:solidFill>
                <a:schemeClr val="bg1"/>
              </a:solidFill>
            </a:endParaRPr>
          </a:p>
        </p:txBody>
      </p:sp>
      <p:sp>
        <p:nvSpPr>
          <p:cNvPr id="17" name="Rectangle 16"/>
          <p:cNvSpPr/>
          <p:nvPr/>
        </p:nvSpPr>
        <p:spPr>
          <a:xfrm>
            <a:off x="2674647" y="5096128"/>
            <a:ext cx="831667"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20/32</a:t>
            </a:r>
            <a:endParaRPr lang="en-US" sz="1400" dirty="0">
              <a:solidFill>
                <a:schemeClr val="bg1"/>
              </a:solidFill>
            </a:endParaRPr>
          </a:p>
        </p:txBody>
      </p:sp>
      <p:sp>
        <p:nvSpPr>
          <p:cNvPr id="18" name="Rectangle 17"/>
          <p:cNvSpPr/>
          <p:nvPr/>
        </p:nvSpPr>
        <p:spPr>
          <a:xfrm>
            <a:off x="4166693" y="5096128"/>
            <a:ext cx="831667"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73/75</a:t>
            </a:r>
            <a:endParaRPr lang="en-US" sz="1400" dirty="0">
              <a:solidFill>
                <a:schemeClr val="bg1"/>
              </a:solidFill>
            </a:endParaRPr>
          </a:p>
        </p:txBody>
      </p:sp>
      <p:sp>
        <p:nvSpPr>
          <p:cNvPr id="19" name="Rectangle 18"/>
          <p:cNvSpPr/>
          <p:nvPr/>
        </p:nvSpPr>
        <p:spPr>
          <a:xfrm>
            <a:off x="5004893" y="5096128"/>
            <a:ext cx="831667"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11/19</a:t>
            </a:r>
            <a:endParaRPr lang="en-US" sz="1400" dirty="0">
              <a:solidFill>
                <a:schemeClr val="bg1"/>
              </a:solidFill>
            </a:endParaRPr>
          </a:p>
        </p:txBody>
      </p:sp>
      <p:sp>
        <p:nvSpPr>
          <p:cNvPr id="20" name="Rectangle 19"/>
          <p:cNvSpPr/>
          <p:nvPr/>
        </p:nvSpPr>
        <p:spPr>
          <a:xfrm>
            <a:off x="6439864" y="5096128"/>
            <a:ext cx="831667"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32/34</a:t>
            </a:r>
            <a:endParaRPr lang="en-US" sz="1400" dirty="0">
              <a:solidFill>
                <a:schemeClr val="bg1"/>
              </a:solidFill>
            </a:endParaRPr>
          </a:p>
        </p:txBody>
      </p:sp>
      <p:sp>
        <p:nvSpPr>
          <p:cNvPr id="21" name="Rectangle 20"/>
          <p:cNvSpPr/>
          <p:nvPr/>
        </p:nvSpPr>
        <p:spPr>
          <a:xfrm>
            <a:off x="7278064" y="5096128"/>
            <a:ext cx="831667"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9/13</a:t>
            </a:r>
            <a:endParaRPr lang="en-US" sz="1400" dirty="0">
              <a:solidFill>
                <a:schemeClr val="bg1"/>
              </a:solidFill>
            </a:endParaRPr>
          </a:p>
        </p:txBody>
      </p:sp>
    </p:spTree>
    <p:extLst>
      <p:ext uri="{BB962C8B-B14F-4D97-AF65-F5344CB8AC3E}">
        <p14:creationId xmlns:p14="http://schemas.microsoft.com/office/powerpoint/2010/main" val="262874006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3"/>
          </p:nvPr>
        </p:nvSpPr>
        <p:spPr/>
        <p:txBody>
          <a:bodyPr/>
          <a:lstStyle/>
          <a:p>
            <a:r>
              <a:rPr lang="en-US" dirty="0"/>
              <a:t>Source: Nelson DR, et al. Hepatology 2015;61:1127-35</a:t>
            </a:r>
            <a:r>
              <a:rPr lang="en-US" dirty="0" smtClean="0"/>
              <a:t>.</a:t>
            </a:r>
            <a:endParaRPr lang="en-US" dirty="0">
              <a:latin typeface="Arial" pitchFamily="22" charset="0"/>
            </a:endParaRPr>
          </a:p>
        </p:txBody>
      </p:sp>
      <p:sp>
        <p:nvSpPr>
          <p:cNvPr id="2" name="Title 1"/>
          <p:cNvSpPr>
            <a:spLocks noGrp="1"/>
          </p:cNvSpPr>
          <p:nvPr>
            <p:ph type="title"/>
          </p:nvPr>
        </p:nvSpPr>
        <p:spPr/>
        <p:txBody>
          <a:bodyPr>
            <a:normAutofit/>
          </a:bodyPr>
          <a:lstStyle/>
          <a:p>
            <a:r>
              <a:rPr lang="en-US" sz="2400" dirty="0">
                <a:solidFill>
                  <a:schemeClr val="accent5">
                    <a:lumMod val="20000"/>
                    <a:lumOff val="80000"/>
                  </a:schemeClr>
                </a:solidFill>
              </a:rPr>
              <a:t>Daclatasvir + Sofosbuvir for HCV GT 3</a:t>
            </a:r>
            <a:br>
              <a:rPr lang="en-US" sz="2400" dirty="0">
                <a:solidFill>
                  <a:schemeClr val="accent5">
                    <a:lumMod val="20000"/>
                    <a:lumOff val="80000"/>
                  </a:schemeClr>
                </a:solidFill>
              </a:rPr>
            </a:br>
            <a:r>
              <a:rPr lang="en-US" sz="2400" dirty="0"/>
              <a:t>ALLY-3 Trial</a:t>
            </a:r>
            <a:r>
              <a:rPr lang="en-US" sz="2400" dirty="0" smtClean="0">
                <a:ea typeface="ＭＳ Ｐゴシック" pitchFamily="22" charset="-128"/>
                <a:cs typeface="ＭＳ Ｐゴシック" pitchFamily="22" charset="-128"/>
              </a:rPr>
              <a:t>: </a:t>
            </a:r>
            <a:r>
              <a:rPr lang="en-US" sz="2400" dirty="0">
                <a:ea typeface="ＭＳ Ｐゴシック" pitchFamily="22" charset="-128"/>
                <a:cs typeface="ＭＳ Ｐゴシック" pitchFamily="22" charset="-128"/>
              </a:rPr>
              <a:t>Adverse Events</a:t>
            </a:r>
            <a:endParaRPr lang="en-US" sz="2400" dirty="0"/>
          </a:p>
        </p:txBody>
      </p:sp>
      <p:graphicFrame>
        <p:nvGraphicFramePr>
          <p:cNvPr id="8" name="Content Placeholder 6"/>
          <p:cNvGraphicFramePr>
            <a:graphicFrameLocks/>
          </p:cNvGraphicFramePr>
          <p:nvPr>
            <p:extLst>
              <p:ext uri="{D42A27DB-BD31-4B8C-83A1-F6EECF244321}">
                <p14:modId xmlns:p14="http://schemas.microsoft.com/office/powerpoint/2010/main" val="2247354309"/>
              </p:ext>
            </p:extLst>
          </p:nvPr>
        </p:nvGraphicFramePr>
        <p:xfrm>
          <a:off x="716280" y="1447800"/>
          <a:ext cx="7711440" cy="4800600"/>
        </p:xfrm>
        <a:graphic>
          <a:graphicData uri="http://schemas.openxmlformats.org/drawingml/2006/table">
            <a:tbl>
              <a:tblPr firstRow="1" bandRow="1">
                <a:tableStyleId>{5C22544A-7EE6-4342-B048-85BDC9FD1C3A}</a:tableStyleId>
              </a:tblPr>
              <a:tblGrid>
                <a:gridCol w="4282440"/>
                <a:gridCol w="3429000"/>
              </a:tblGrid>
              <a:tr h="374073">
                <a:tc>
                  <a:txBody>
                    <a:bodyPr/>
                    <a:lstStyle/>
                    <a:p>
                      <a:pPr>
                        <a:lnSpc>
                          <a:spcPts val="2100"/>
                        </a:lnSpc>
                      </a:pPr>
                      <a:r>
                        <a:rPr lang="en-US" sz="1600" dirty="0" smtClean="0"/>
                        <a:t>Event</a:t>
                      </a:r>
                      <a:endParaRPr lang="en-US" sz="1600" dirty="0"/>
                    </a:p>
                  </a:txBody>
                  <a:tcPr marL="182880" anchor="ctr">
                    <a:solidFill>
                      <a:schemeClr val="tx1">
                        <a:lumMod val="75000"/>
                        <a:lumOff val="25000"/>
                      </a:schemeClr>
                    </a:solidFill>
                  </a:tcPr>
                </a:tc>
                <a:tc>
                  <a:txBody>
                    <a:bodyPr/>
                    <a:lstStyle/>
                    <a:p>
                      <a:pPr algn="ctr">
                        <a:lnSpc>
                          <a:spcPts val="2100"/>
                        </a:lnSpc>
                      </a:pPr>
                      <a:r>
                        <a:rPr lang="en-US" sz="1600" dirty="0" smtClean="0"/>
                        <a:t>Daclatasvir + Sofosbuvir</a:t>
                      </a:r>
                    </a:p>
                    <a:p>
                      <a:pPr algn="ctr">
                        <a:lnSpc>
                          <a:spcPts val="2100"/>
                        </a:lnSpc>
                      </a:pPr>
                      <a:r>
                        <a:rPr lang="en-US" sz="1600" b="0" dirty="0" smtClean="0"/>
                        <a:t>(n=152)</a:t>
                      </a:r>
                      <a:endParaRPr lang="en-US" sz="1600" dirty="0"/>
                    </a:p>
                  </a:txBody>
                  <a:tcPr anchor="ctr">
                    <a:solidFill>
                      <a:srgbClr val="064A6B"/>
                    </a:solidFill>
                  </a:tcPr>
                </a:tc>
              </a:tr>
              <a:tr h="374073">
                <a:tc>
                  <a:txBody>
                    <a:bodyPr/>
                    <a:lstStyle/>
                    <a:p>
                      <a:pPr>
                        <a:lnSpc>
                          <a:spcPts val="2100"/>
                        </a:lnSpc>
                      </a:pPr>
                      <a:r>
                        <a:rPr lang="en-US" sz="1600" dirty="0" smtClean="0"/>
                        <a:t>Serious Adverse</a:t>
                      </a:r>
                      <a:r>
                        <a:rPr lang="en-US" sz="1600" baseline="0" dirty="0" smtClean="0"/>
                        <a:t> Events (AEs)</a:t>
                      </a:r>
                      <a:endParaRPr lang="en-US" sz="1600" dirty="0"/>
                    </a:p>
                  </a:txBody>
                  <a:tcPr marL="182880" anchor="ctr"/>
                </a:tc>
                <a:tc>
                  <a:txBody>
                    <a:bodyPr/>
                    <a:lstStyle/>
                    <a:p>
                      <a:pPr algn="ctr">
                        <a:lnSpc>
                          <a:spcPts val="2100"/>
                        </a:lnSpc>
                      </a:pPr>
                      <a:r>
                        <a:rPr lang="en-US" sz="1600" dirty="0" smtClean="0"/>
                        <a:t>1</a:t>
                      </a:r>
                      <a:r>
                        <a:rPr lang="en-US" sz="1600" baseline="0" dirty="0" smtClean="0"/>
                        <a:t> (1%)</a:t>
                      </a:r>
                      <a:endParaRPr lang="en-US" sz="1600" dirty="0"/>
                    </a:p>
                  </a:txBody>
                  <a:tcPr anchor="ctr"/>
                </a:tc>
              </a:tr>
              <a:tr h="374073">
                <a:tc>
                  <a:txBody>
                    <a:bodyPr/>
                    <a:lstStyle/>
                    <a:p>
                      <a:pPr>
                        <a:lnSpc>
                          <a:spcPts val="2100"/>
                        </a:lnSpc>
                      </a:pPr>
                      <a:r>
                        <a:rPr lang="en-US" sz="1600" dirty="0" smtClean="0"/>
                        <a:t>AEs</a:t>
                      </a:r>
                      <a:r>
                        <a:rPr lang="en-US" sz="1600" baseline="0" dirty="0" smtClean="0"/>
                        <a:t> leading to discontinuation</a:t>
                      </a:r>
                      <a:endParaRPr lang="en-US" sz="1600" dirty="0"/>
                    </a:p>
                  </a:txBody>
                  <a:tcPr marL="182880" anchor="ctr"/>
                </a:tc>
                <a:tc>
                  <a:txBody>
                    <a:bodyPr/>
                    <a:lstStyle/>
                    <a:p>
                      <a:pPr algn="ctr">
                        <a:lnSpc>
                          <a:spcPts val="2100"/>
                        </a:lnSpc>
                      </a:pPr>
                      <a:r>
                        <a:rPr lang="en-US" sz="1600" dirty="0" smtClean="0"/>
                        <a:t>0</a:t>
                      </a:r>
                      <a:endParaRPr lang="en-US" sz="1600" dirty="0"/>
                    </a:p>
                  </a:txBody>
                  <a:tcPr anchor="ctr"/>
                </a:tc>
              </a:tr>
              <a:tr h="374073">
                <a:tc>
                  <a:txBody>
                    <a:bodyPr/>
                    <a:lstStyle/>
                    <a:p>
                      <a:pPr>
                        <a:lnSpc>
                          <a:spcPts val="2100"/>
                        </a:lnSpc>
                      </a:pPr>
                      <a:r>
                        <a:rPr lang="en-US" sz="1600" dirty="0" smtClean="0"/>
                        <a:t>Grade</a:t>
                      </a:r>
                      <a:r>
                        <a:rPr lang="en-US" sz="1600" baseline="0" dirty="0" smtClean="0"/>
                        <a:t> 3 or 4 AEs</a:t>
                      </a:r>
                      <a:endParaRPr lang="en-US" sz="1600" dirty="0"/>
                    </a:p>
                  </a:txBody>
                  <a:tcPr marL="182880" anchor="ctr"/>
                </a:tc>
                <a:tc>
                  <a:txBody>
                    <a:bodyPr/>
                    <a:lstStyle/>
                    <a:p>
                      <a:pPr algn="ctr">
                        <a:lnSpc>
                          <a:spcPts val="2100"/>
                        </a:lnSpc>
                      </a:pPr>
                      <a:r>
                        <a:rPr lang="en-US" sz="1600" dirty="0" smtClean="0"/>
                        <a:t>3</a:t>
                      </a:r>
                      <a:r>
                        <a:rPr lang="en-US" sz="1600" baseline="30000" dirty="0" smtClean="0"/>
                        <a:t>a</a:t>
                      </a:r>
                      <a:r>
                        <a:rPr lang="en-US" sz="1600" dirty="0" smtClean="0"/>
                        <a:t> (2%)</a:t>
                      </a:r>
                      <a:endParaRPr lang="en-US" sz="1600" dirty="0"/>
                    </a:p>
                  </a:txBody>
                  <a:tcPr anchor="ctr"/>
                </a:tc>
              </a:tr>
              <a:tr h="374073">
                <a:tc>
                  <a:txBody>
                    <a:bodyPr/>
                    <a:lstStyle/>
                    <a:p>
                      <a:pPr marL="0" marR="0" indent="0" algn="l" defTabSz="914400" rtl="0" eaLnBrk="1" fontAlgn="auto" latinLnBrk="0" hangingPunct="1">
                        <a:lnSpc>
                          <a:spcPts val="2100"/>
                        </a:lnSpc>
                        <a:spcBef>
                          <a:spcPts val="0"/>
                        </a:spcBef>
                        <a:spcAft>
                          <a:spcPts val="0"/>
                        </a:spcAft>
                        <a:buClrTx/>
                        <a:buSzTx/>
                        <a:buFontTx/>
                        <a:buNone/>
                        <a:tabLst/>
                        <a:defRPr/>
                      </a:pPr>
                      <a:r>
                        <a:rPr lang="en-US" sz="1600" dirty="0" smtClean="0"/>
                        <a:t>Adverse</a:t>
                      </a:r>
                      <a:r>
                        <a:rPr lang="en-US" sz="1600" baseline="0" dirty="0" smtClean="0"/>
                        <a:t> Events in ≥10% of patients</a:t>
                      </a:r>
                    </a:p>
                    <a:p>
                      <a:pPr marL="0" marR="0" indent="0" algn="l" defTabSz="914400" rtl="0" eaLnBrk="1" fontAlgn="auto" latinLnBrk="0" hangingPunct="1">
                        <a:lnSpc>
                          <a:spcPts val="2100"/>
                        </a:lnSpc>
                        <a:spcBef>
                          <a:spcPts val="0"/>
                        </a:spcBef>
                        <a:spcAft>
                          <a:spcPts val="0"/>
                        </a:spcAft>
                        <a:buClrTx/>
                        <a:buSzTx/>
                        <a:buFontTx/>
                        <a:buNone/>
                        <a:tabLst/>
                        <a:defRPr/>
                      </a:pPr>
                      <a:r>
                        <a:rPr lang="en-US" sz="1600" dirty="0" smtClean="0"/>
                        <a:t>   Headache</a:t>
                      </a:r>
                    </a:p>
                    <a:p>
                      <a:pPr marL="0" marR="0" indent="0" algn="l" defTabSz="914400" rtl="0" eaLnBrk="1" fontAlgn="auto" latinLnBrk="0" hangingPunct="1">
                        <a:lnSpc>
                          <a:spcPts val="2100"/>
                        </a:lnSpc>
                        <a:spcBef>
                          <a:spcPts val="0"/>
                        </a:spcBef>
                        <a:spcAft>
                          <a:spcPts val="0"/>
                        </a:spcAft>
                        <a:buClrTx/>
                        <a:buSzTx/>
                        <a:buFontTx/>
                        <a:buNone/>
                        <a:tabLst/>
                        <a:defRPr/>
                      </a:pPr>
                      <a:r>
                        <a:rPr lang="en-US" sz="1600" dirty="0" smtClean="0"/>
                        <a:t>   Fatigue</a:t>
                      </a:r>
                    </a:p>
                    <a:p>
                      <a:pPr marL="0" marR="0" indent="0" algn="l" defTabSz="914400" rtl="0" eaLnBrk="1" fontAlgn="auto" latinLnBrk="0" hangingPunct="1">
                        <a:lnSpc>
                          <a:spcPts val="2100"/>
                        </a:lnSpc>
                        <a:spcBef>
                          <a:spcPts val="0"/>
                        </a:spcBef>
                        <a:spcAft>
                          <a:spcPts val="0"/>
                        </a:spcAft>
                        <a:buClrTx/>
                        <a:buSzTx/>
                        <a:buFontTx/>
                        <a:buNone/>
                        <a:tabLst/>
                        <a:defRPr/>
                      </a:pPr>
                      <a:r>
                        <a:rPr lang="en-US" sz="1600" dirty="0" smtClean="0"/>
                        <a:t>   Nausea</a:t>
                      </a:r>
                    </a:p>
                  </a:txBody>
                  <a:tcPr marL="182880" anchor="ctr"/>
                </a:tc>
                <a:tc>
                  <a:txBody>
                    <a:bodyPr/>
                    <a:lstStyle/>
                    <a:p>
                      <a:pPr algn="ctr">
                        <a:lnSpc>
                          <a:spcPts val="2100"/>
                        </a:lnSpc>
                      </a:pPr>
                      <a:endParaRPr lang="en-US" sz="1600" baseline="0" dirty="0" smtClean="0"/>
                    </a:p>
                    <a:p>
                      <a:pPr algn="ctr">
                        <a:lnSpc>
                          <a:spcPts val="2100"/>
                        </a:lnSpc>
                      </a:pPr>
                      <a:r>
                        <a:rPr lang="en-US" sz="1600" baseline="0" dirty="0" smtClean="0"/>
                        <a:t>30 (20%)</a:t>
                      </a:r>
                    </a:p>
                    <a:p>
                      <a:pPr algn="ctr">
                        <a:lnSpc>
                          <a:spcPts val="2100"/>
                        </a:lnSpc>
                      </a:pPr>
                      <a:r>
                        <a:rPr lang="en-US" sz="1600" baseline="0" dirty="0" smtClean="0"/>
                        <a:t>29 (19%)</a:t>
                      </a:r>
                    </a:p>
                    <a:p>
                      <a:pPr algn="ctr">
                        <a:lnSpc>
                          <a:spcPts val="2100"/>
                        </a:lnSpc>
                      </a:pPr>
                      <a:r>
                        <a:rPr lang="en-US" sz="1600" baseline="0" dirty="0" smtClean="0"/>
                        <a:t>18 (12%)</a:t>
                      </a:r>
                      <a:endParaRPr lang="en-US" sz="1600" dirty="0"/>
                    </a:p>
                  </a:txBody>
                  <a:tcPr anchor="ctr"/>
                </a:tc>
              </a:tr>
              <a:tr h="1514301">
                <a:tc>
                  <a:txBody>
                    <a:bodyPr/>
                    <a:lstStyle/>
                    <a:p>
                      <a:pPr>
                        <a:lnSpc>
                          <a:spcPts val="2100"/>
                        </a:lnSpc>
                      </a:pPr>
                      <a:r>
                        <a:rPr lang="en-US" sz="1600" dirty="0" smtClean="0"/>
                        <a:t>Grade</a:t>
                      </a:r>
                      <a:r>
                        <a:rPr lang="en-US" sz="1600" baseline="0" dirty="0" smtClean="0"/>
                        <a:t> 3 or 4 Lab Abnormalities</a:t>
                      </a:r>
                    </a:p>
                    <a:p>
                      <a:pPr>
                        <a:lnSpc>
                          <a:spcPts val="2100"/>
                        </a:lnSpc>
                      </a:pPr>
                      <a:r>
                        <a:rPr lang="en-US" sz="1600" baseline="0" dirty="0" smtClean="0"/>
                        <a:t>   Hemoglobin &lt; 9 g/dL</a:t>
                      </a:r>
                    </a:p>
                    <a:p>
                      <a:pPr>
                        <a:lnSpc>
                          <a:spcPts val="2100"/>
                        </a:lnSpc>
                      </a:pPr>
                      <a:r>
                        <a:rPr lang="en-US" sz="1600" baseline="0" dirty="0" smtClean="0"/>
                        <a:t>   Neutrophils &lt; 0.75 x 10</a:t>
                      </a:r>
                      <a:r>
                        <a:rPr lang="en-US" sz="1600" baseline="30000" dirty="0" smtClean="0"/>
                        <a:t>9</a:t>
                      </a:r>
                      <a:r>
                        <a:rPr lang="en-US" sz="1600" baseline="0" dirty="0" smtClean="0"/>
                        <a:t>/L</a:t>
                      </a:r>
                    </a:p>
                    <a:p>
                      <a:pPr>
                        <a:lnSpc>
                          <a:spcPts val="2100"/>
                        </a:lnSpc>
                      </a:pPr>
                      <a:r>
                        <a:rPr lang="en-US" sz="1600" baseline="0" dirty="0" smtClean="0"/>
                        <a:t>   Platelets &lt; 50 x 10</a:t>
                      </a:r>
                      <a:r>
                        <a:rPr lang="en-US" sz="1600" baseline="30000" dirty="0" smtClean="0"/>
                        <a:t>9</a:t>
                      </a:r>
                      <a:r>
                        <a:rPr lang="en-US" sz="1600" baseline="0" dirty="0" smtClean="0"/>
                        <a:t>/L</a:t>
                      </a:r>
                    </a:p>
                    <a:p>
                      <a:pPr>
                        <a:lnSpc>
                          <a:spcPts val="2100"/>
                        </a:lnSpc>
                      </a:pPr>
                      <a:r>
                        <a:rPr lang="en-US" sz="1600" baseline="0" dirty="0" smtClean="0"/>
                        <a:t>   Lipase &gt; 3 x ULN</a:t>
                      </a:r>
                      <a:endParaRPr lang="en-US" sz="1600" dirty="0"/>
                    </a:p>
                  </a:txBody>
                  <a:tcPr marL="182880" anchor="ctr"/>
                </a:tc>
                <a:tc>
                  <a:txBody>
                    <a:bodyPr/>
                    <a:lstStyle/>
                    <a:p>
                      <a:pPr algn="ctr">
                        <a:lnSpc>
                          <a:spcPts val="2100"/>
                        </a:lnSpc>
                      </a:pPr>
                      <a:endParaRPr lang="en-US" sz="1600" dirty="0" smtClean="0"/>
                    </a:p>
                    <a:p>
                      <a:pPr algn="ctr">
                        <a:lnSpc>
                          <a:spcPts val="2100"/>
                        </a:lnSpc>
                      </a:pPr>
                      <a:r>
                        <a:rPr lang="en-US" sz="1600" dirty="0" smtClean="0"/>
                        <a:t>0</a:t>
                      </a:r>
                    </a:p>
                    <a:p>
                      <a:pPr algn="ctr">
                        <a:lnSpc>
                          <a:spcPts val="2100"/>
                        </a:lnSpc>
                      </a:pPr>
                      <a:r>
                        <a:rPr lang="en-US" sz="1600" dirty="0" smtClean="0"/>
                        <a:t>0</a:t>
                      </a:r>
                    </a:p>
                    <a:p>
                      <a:pPr algn="ctr">
                        <a:lnSpc>
                          <a:spcPts val="2100"/>
                        </a:lnSpc>
                      </a:pPr>
                      <a:r>
                        <a:rPr lang="en-US" sz="1600" dirty="0" smtClean="0"/>
                        <a:t>2 (1%)</a:t>
                      </a:r>
                    </a:p>
                    <a:p>
                      <a:pPr algn="ctr">
                        <a:lnSpc>
                          <a:spcPts val="2100"/>
                        </a:lnSpc>
                      </a:pPr>
                      <a:r>
                        <a:rPr lang="en-US" sz="1600" dirty="0" smtClean="0"/>
                        <a:t>3 (2%)</a:t>
                      </a:r>
                      <a:endParaRPr lang="en-US" sz="1600" dirty="0"/>
                    </a:p>
                  </a:txBody>
                  <a:tcPr anchor="ctr"/>
                </a:tc>
              </a:tr>
              <a:tr h="381000">
                <a:tc gridSpan="2">
                  <a:txBody>
                    <a:bodyPr/>
                    <a:lstStyle/>
                    <a:p>
                      <a:pPr marL="0" marR="0" indent="0" algn="l" defTabSz="914400" rtl="0" eaLnBrk="1" fontAlgn="auto" latinLnBrk="0" hangingPunct="1">
                        <a:lnSpc>
                          <a:spcPts val="1600"/>
                        </a:lnSpc>
                        <a:spcBef>
                          <a:spcPts val="0"/>
                        </a:spcBef>
                        <a:spcAft>
                          <a:spcPts val="0"/>
                        </a:spcAft>
                        <a:buClrTx/>
                        <a:buSzTx/>
                        <a:buFontTx/>
                        <a:buNone/>
                        <a:tabLst/>
                        <a:defRPr/>
                      </a:pPr>
                      <a:r>
                        <a:rPr lang="en-US" sz="1400" baseline="30000" dirty="0" err="1" smtClean="0">
                          <a:latin typeface="+mn-lt"/>
                          <a:cs typeface="Arial"/>
                        </a:rPr>
                        <a:t>a</a:t>
                      </a:r>
                      <a:r>
                        <a:rPr lang="en-US" sz="1400" dirty="0" err="1" smtClean="0">
                          <a:latin typeface="+mn-lt"/>
                          <a:cs typeface="Arial"/>
                        </a:rPr>
                        <a:t>All</a:t>
                      </a:r>
                      <a:r>
                        <a:rPr lang="en-US" sz="1400" dirty="0" smtClean="0">
                          <a:latin typeface="+mn-lt"/>
                          <a:cs typeface="Arial"/>
                        </a:rPr>
                        <a:t> were grade 3 AEs. ULN = upper limit of normal</a:t>
                      </a:r>
                    </a:p>
                  </a:txBody>
                  <a:tcPr marL="182880" anchor="ctr">
                    <a:solidFill>
                      <a:schemeClr val="accent5">
                        <a:lumMod val="20000"/>
                        <a:lumOff val="80000"/>
                      </a:schemeClr>
                    </a:solidFill>
                  </a:tcPr>
                </a:tc>
                <a:tc hMerge="1">
                  <a:txBody>
                    <a:bodyPr/>
                    <a:lstStyle/>
                    <a:p>
                      <a:pPr algn="ctr">
                        <a:lnSpc>
                          <a:spcPts val="2100"/>
                        </a:lnSpc>
                      </a:pPr>
                      <a:endParaRPr lang="en-US" sz="1600" dirty="0"/>
                    </a:p>
                  </a:txBody>
                  <a:tcPr anchor="ctr"/>
                </a:tc>
              </a:tr>
            </a:tbl>
          </a:graphicData>
        </a:graphic>
      </p:graphicFrame>
    </p:spTree>
    <p:extLst>
      <p:ext uri="{BB962C8B-B14F-4D97-AF65-F5344CB8AC3E}">
        <p14:creationId xmlns:p14="http://schemas.microsoft.com/office/powerpoint/2010/main" val="392906723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a:t>Source: Nelson DR, et al. Hepatology 2015;61:1127-35</a:t>
            </a:r>
            <a:r>
              <a:rPr lang="en-US" dirty="0" smtClean="0"/>
              <a:t>.</a:t>
            </a:r>
            <a:endParaRPr lang="en-US" dirty="0">
              <a:latin typeface="Arial" pitchFamily="22" charset="0"/>
            </a:endParaRPr>
          </a:p>
        </p:txBody>
      </p:sp>
      <p:sp>
        <p:nvSpPr>
          <p:cNvPr id="4" name="Title 3"/>
          <p:cNvSpPr>
            <a:spLocks noGrp="1"/>
          </p:cNvSpPr>
          <p:nvPr>
            <p:ph type="title"/>
          </p:nvPr>
        </p:nvSpPr>
        <p:spPr/>
        <p:txBody>
          <a:bodyPr>
            <a:normAutofit/>
          </a:bodyPr>
          <a:lstStyle/>
          <a:p>
            <a:r>
              <a:rPr lang="en-US" sz="2400" dirty="0">
                <a:solidFill>
                  <a:schemeClr val="accent5">
                    <a:lumMod val="20000"/>
                    <a:lumOff val="80000"/>
                  </a:schemeClr>
                </a:solidFill>
              </a:rPr>
              <a:t>Daclatasvir + Sofosbuvir for HCV GT 3</a:t>
            </a:r>
            <a:br>
              <a:rPr lang="en-US" sz="2400" dirty="0">
                <a:solidFill>
                  <a:schemeClr val="accent5">
                    <a:lumMod val="20000"/>
                    <a:lumOff val="80000"/>
                  </a:schemeClr>
                </a:solidFill>
              </a:rPr>
            </a:br>
            <a:r>
              <a:rPr lang="en-US" sz="2400" dirty="0"/>
              <a:t>ALLY-3 Trial</a:t>
            </a:r>
            <a:r>
              <a:rPr lang="en-US" sz="2400" dirty="0">
                <a:ea typeface="ＭＳ Ｐゴシック" pitchFamily="22" charset="-128"/>
                <a:cs typeface="ＭＳ Ｐゴシック" pitchFamily="22" charset="-128"/>
              </a:rPr>
              <a:t>: </a:t>
            </a:r>
            <a:r>
              <a:rPr lang="en-US" sz="2400" dirty="0" smtClean="0">
                <a:ea typeface="ＭＳ Ｐゴシック" pitchFamily="22" charset="-128"/>
                <a:cs typeface="ＭＳ Ｐゴシック" pitchFamily="22" charset="-128"/>
              </a:rPr>
              <a:t>Conclusion</a:t>
            </a:r>
            <a:endParaRPr lang="en-US" sz="2400" dirty="0"/>
          </a:p>
        </p:txBody>
      </p:sp>
      <p:graphicFrame>
        <p:nvGraphicFramePr>
          <p:cNvPr id="9" name="Table 8"/>
          <p:cNvGraphicFramePr>
            <a:graphicFrameLocks noGrp="1"/>
          </p:cNvGraphicFramePr>
          <p:nvPr>
            <p:extLst>
              <p:ext uri="{D42A27DB-BD31-4B8C-83A1-F6EECF244321}">
                <p14:modId xmlns:p14="http://schemas.microsoft.com/office/powerpoint/2010/main" val="3009186259"/>
              </p:ext>
            </p:extLst>
          </p:nvPr>
        </p:nvGraphicFramePr>
        <p:xfrm>
          <a:off x="0" y="2715768"/>
          <a:ext cx="9144000" cy="2008632"/>
        </p:xfrm>
        <a:graphic>
          <a:graphicData uri="http://schemas.openxmlformats.org/drawingml/2006/table">
            <a:tbl>
              <a:tblPr firstRow="1" bandRow="1">
                <a:effectLst/>
                <a:tableStyleId>{5C22544A-7EE6-4342-B048-85BDC9FD1C3A}</a:tableStyleId>
              </a:tblPr>
              <a:tblGrid>
                <a:gridCol w="9144000"/>
              </a:tblGrid>
              <a:tr h="2008632">
                <a:tc>
                  <a:txBody>
                    <a:bodyPr/>
                    <a:lstStyle/>
                    <a:p>
                      <a:pPr>
                        <a:lnSpc>
                          <a:spcPts val="3200"/>
                        </a:lnSpc>
                      </a:pPr>
                      <a:r>
                        <a:rPr lang="en-US" sz="2000" b="1" i="0" dirty="0" smtClean="0">
                          <a:solidFill>
                            <a:srgbClr val="800000"/>
                          </a:solidFill>
                          <a:latin typeface="Arial"/>
                          <a:cs typeface="Arial"/>
                        </a:rPr>
                        <a:t>Conclusion</a:t>
                      </a:r>
                      <a:r>
                        <a:rPr lang="en-US" sz="2000" b="0" i="0" dirty="0" smtClean="0">
                          <a:solidFill>
                            <a:schemeClr val="tx1"/>
                          </a:solidFill>
                          <a:latin typeface="Arial"/>
                          <a:cs typeface="Arial"/>
                        </a:rPr>
                        <a:t>: </a:t>
                      </a:r>
                      <a:r>
                        <a:rPr lang="en-US" sz="2000" b="0" i="0" dirty="0" smtClean="0">
                          <a:solidFill>
                            <a:srgbClr val="000000"/>
                          </a:solidFill>
                          <a:latin typeface="Arial"/>
                          <a:cs typeface="Arial"/>
                        </a:rPr>
                        <a:t>“</a:t>
                      </a:r>
                      <a:r>
                        <a:rPr lang="en-US" sz="2000" b="0" kern="1200" dirty="0" smtClean="0">
                          <a:solidFill>
                            <a:srgbClr val="000000"/>
                          </a:solidFill>
                          <a:latin typeface="Arial"/>
                          <a:ea typeface="+mn-ea"/>
                          <a:cs typeface="Arial"/>
                        </a:rPr>
                        <a:t>A 12-week regimen of daclatasvir plus sofosbuvir achieved SVR12 in 96% of patients with genotype 3 infection without cirrhosis and was well tolerated. Additional evaluation to optimize efficacy in genotype 3-infected patients with cirrhosis is underway.” </a:t>
                      </a:r>
                    </a:p>
                  </a:txBody>
                  <a:tcPr marL="457200" marR="457200" marT="182880" marB="182880" anchor="ctr">
                    <a:lnT w="28575" cap="flat" cmpd="sng" algn="ctr">
                      <a:solidFill>
                        <a:srgbClr val="326496"/>
                      </a:solidFill>
                      <a:prstDash val="solid"/>
                      <a:round/>
                      <a:headEnd type="none" w="med" len="med"/>
                      <a:tailEnd type="none" w="med" len="med"/>
                    </a:lnT>
                    <a:lnB w="28575" cap="flat" cmpd="sng" algn="ctr">
                      <a:solidFill>
                        <a:srgbClr val="326496"/>
                      </a:solidFill>
                      <a:prstDash val="solid"/>
                      <a:round/>
                      <a:headEnd type="none" w="med" len="med"/>
                      <a:tailEnd type="none" w="med" len="med"/>
                    </a:lnB>
                    <a:solidFill>
                      <a:srgbClr val="F0F0F0"/>
                    </a:solidFill>
                  </a:tcPr>
                </a:tc>
              </a:tr>
            </a:tbl>
          </a:graphicData>
        </a:graphic>
      </p:graphicFrame>
    </p:spTree>
    <p:extLst>
      <p:ext uri="{BB962C8B-B14F-4D97-AF65-F5344CB8AC3E}">
        <p14:creationId xmlns:p14="http://schemas.microsoft.com/office/powerpoint/2010/main" val="79525754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pPr>
              <a:lnSpc>
                <a:spcPts val="4000"/>
              </a:lnSpc>
            </a:pPr>
            <a:r>
              <a:rPr lang="en-US" sz="2400" dirty="0"/>
              <a:t>Daclatasvir </a:t>
            </a:r>
            <a:r>
              <a:rPr lang="en-US" sz="2400" dirty="0" smtClean="0"/>
              <a:t>+ Sofosbuvir + RBV in GT3</a:t>
            </a:r>
            <a:r>
              <a:rPr lang="en-US" sz="2400" dirty="0"/>
              <a:t> </a:t>
            </a:r>
            <a:r>
              <a:rPr lang="en-US" sz="2400" dirty="0" smtClean="0"/>
              <a:t>with Advanced Liver Disease</a:t>
            </a:r>
            <a:br>
              <a:rPr lang="en-US" sz="2400" dirty="0" smtClean="0"/>
            </a:br>
            <a:r>
              <a:rPr lang="en-US" dirty="0" smtClean="0"/>
              <a:t>ALLY-3+ Study</a:t>
            </a:r>
            <a:endParaRPr lang="en-US" sz="2000" dirty="0"/>
          </a:p>
        </p:txBody>
      </p:sp>
      <p:sp>
        <p:nvSpPr>
          <p:cNvPr id="3" name="Text Placeholder 2"/>
          <p:cNvSpPr>
            <a:spLocks noGrp="1"/>
          </p:cNvSpPr>
          <p:nvPr>
            <p:ph type="body" idx="1"/>
          </p:nvPr>
        </p:nvSpPr>
        <p:spPr/>
        <p:txBody>
          <a:bodyPr/>
          <a:lstStyle/>
          <a:p>
            <a:r>
              <a:rPr lang="en-US" b="1" dirty="0">
                <a:solidFill>
                  <a:schemeClr val="accent5">
                    <a:lumMod val="20000"/>
                    <a:lumOff val="80000"/>
                  </a:schemeClr>
                </a:solidFill>
              </a:rPr>
              <a:t>Phase 3</a:t>
            </a:r>
            <a:r>
              <a:rPr lang="en-US" b="1" dirty="0" smtClean="0">
                <a:solidFill>
                  <a:schemeClr val="accent5">
                    <a:lumMod val="20000"/>
                    <a:lumOff val="80000"/>
                  </a:schemeClr>
                </a:solidFill>
              </a:rPr>
              <a:t> </a:t>
            </a:r>
            <a:endParaRPr lang="en-US" b="1" dirty="0">
              <a:solidFill>
                <a:schemeClr val="accent5">
                  <a:lumMod val="20000"/>
                  <a:lumOff val="80000"/>
                </a:schemeClr>
              </a:solidFill>
            </a:endParaRPr>
          </a:p>
        </p:txBody>
      </p:sp>
      <p:sp>
        <p:nvSpPr>
          <p:cNvPr id="7" name="Rectangle 6"/>
          <p:cNvSpPr/>
          <p:nvPr/>
        </p:nvSpPr>
        <p:spPr>
          <a:xfrm>
            <a:off x="-13512" y="1828801"/>
            <a:ext cx="9180577" cy="371855"/>
          </a:xfrm>
          <a:prstGeom prst="rect">
            <a:avLst/>
          </a:prstGeom>
          <a:solidFill>
            <a:srgbClr val="8B8E5E"/>
          </a:solidFill>
          <a:ln w="6350">
            <a:noFill/>
          </a:ln>
          <a:effectLst/>
        </p:spPr>
        <p:style>
          <a:lnRef idx="1">
            <a:schemeClr val="accent1"/>
          </a:lnRef>
          <a:fillRef idx="3">
            <a:schemeClr val="accent1"/>
          </a:fillRef>
          <a:effectRef idx="2">
            <a:schemeClr val="accent1"/>
          </a:effectRef>
          <a:fontRef idx="minor">
            <a:schemeClr val="lt1"/>
          </a:fontRef>
        </p:style>
        <p:txBody>
          <a:bodyPr lIns="274320" rtlCol="0" anchor="ctr"/>
          <a:lstStyle/>
          <a:p>
            <a:r>
              <a:rPr lang="en-US" sz="1400" dirty="0" smtClean="0">
                <a:solidFill>
                  <a:schemeClr val="bg1"/>
                </a:solidFill>
                <a:latin typeface="Arial"/>
                <a:cs typeface="Arial"/>
              </a:rPr>
              <a:t>Treatment</a:t>
            </a:r>
            <a:r>
              <a:rPr lang="en-US" sz="1400" dirty="0">
                <a:solidFill>
                  <a:schemeClr val="bg1"/>
                </a:solidFill>
                <a:latin typeface="Arial"/>
                <a:cs typeface="Arial"/>
              </a:rPr>
              <a:t>-</a:t>
            </a:r>
            <a:r>
              <a:rPr lang="en-US" sz="1400" dirty="0" smtClean="0">
                <a:solidFill>
                  <a:schemeClr val="bg1"/>
                </a:solidFill>
                <a:latin typeface="Arial"/>
                <a:cs typeface="Arial"/>
              </a:rPr>
              <a:t>Naïve </a:t>
            </a:r>
            <a:r>
              <a:rPr lang="en-US" sz="1400" dirty="0">
                <a:solidFill>
                  <a:schemeClr val="bg1"/>
                </a:solidFill>
                <a:latin typeface="Arial"/>
                <a:cs typeface="Arial"/>
              </a:rPr>
              <a:t>and </a:t>
            </a:r>
            <a:r>
              <a:rPr lang="en-US" sz="1400" dirty="0" smtClean="0">
                <a:solidFill>
                  <a:schemeClr val="bg1"/>
                </a:solidFill>
                <a:latin typeface="Arial"/>
                <a:cs typeface="Arial"/>
              </a:rPr>
              <a:t>Treatment-Experienced</a:t>
            </a:r>
            <a:endParaRPr lang="en-US" sz="1400" dirty="0">
              <a:solidFill>
                <a:schemeClr val="bg1"/>
              </a:solidFill>
              <a:latin typeface="Arial"/>
              <a:cs typeface="Arial"/>
            </a:endParaRPr>
          </a:p>
        </p:txBody>
      </p:sp>
      <p:sp>
        <p:nvSpPr>
          <p:cNvPr id="9" name="Rectangle 8"/>
          <p:cNvSpPr/>
          <p:nvPr/>
        </p:nvSpPr>
        <p:spPr>
          <a:xfrm>
            <a:off x="-13512" y="4659540"/>
            <a:ext cx="9180577" cy="371855"/>
          </a:xfrm>
          <a:prstGeom prst="rect">
            <a:avLst/>
          </a:prstGeom>
          <a:solidFill>
            <a:srgbClr val="8B8E5E"/>
          </a:solidFill>
          <a:ln w="6350">
            <a:noFill/>
          </a:ln>
          <a:effectLst/>
        </p:spPr>
        <p:style>
          <a:lnRef idx="1">
            <a:schemeClr val="accent1"/>
          </a:lnRef>
          <a:fillRef idx="3">
            <a:schemeClr val="accent1"/>
          </a:fillRef>
          <a:effectRef idx="2">
            <a:schemeClr val="accent1"/>
          </a:effectRef>
          <a:fontRef idx="minor">
            <a:schemeClr val="lt1"/>
          </a:fontRef>
        </p:style>
        <p:txBody>
          <a:bodyPr lIns="274320" rtlCol="0" anchor="ctr"/>
          <a:lstStyle/>
          <a:p>
            <a:r>
              <a:rPr lang="en-US" sz="1400" dirty="0" smtClean="0">
                <a:latin typeface="Arial"/>
                <a:cs typeface="Arial"/>
              </a:rPr>
              <a:t>Leroy V, </a:t>
            </a:r>
            <a:r>
              <a:rPr lang="en-US" sz="1400" dirty="0">
                <a:latin typeface="Arial"/>
                <a:cs typeface="Arial"/>
              </a:rPr>
              <a:t>et al</a:t>
            </a:r>
            <a:r>
              <a:rPr lang="en-US" sz="1400" dirty="0" smtClean="0">
                <a:latin typeface="Arial"/>
                <a:cs typeface="Arial"/>
              </a:rPr>
              <a:t>. Hepatology 2016;63:1430-41.</a:t>
            </a:r>
            <a:endParaRPr lang="en-US" sz="1400" dirty="0">
              <a:latin typeface="Arial"/>
              <a:cs typeface="Arial"/>
            </a:endParaRPr>
          </a:p>
        </p:txBody>
      </p:sp>
    </p:spTree>
    <p:extLst>
      <p:ext uri="{BB962C8B-B14F-4D97-AF65-F5344CB8AC3E}">
        <p14:creationId xmlns:p14="http://schemas.microsoft.com/office/powerpoint/2010/main" val="310414884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p:txBody>
          <a:bodyPr/>
          <a:lstStyle/>
          <a:p>
            <a:r>
              <a:rPr lang="en-US" dirty="0"/>
              <a:t>Source: Leroy V, et al. Hepatology </a:t>
            </a:r>
            <a:r>
              <a:rPr lang="en-US" dirty="0" smtClean="0"/>
              <a:t>2016;63:1430-41.</a:t>
            </a:r>
            <a:endParaRPr lang="en-US" dirty="0"/>
          </a:p>
        </p:txBody>
      </p:sp>
      <p:sp>
        <p:nvSpPr>
          <p:cNvPr id="2" name="Title 1"/>
          <p:cNvSpPr>
            <a:spLocks noGrp="1"/>
          </p:cNvSpPr>
          <p:nvPr>
            <p:ph type="title"/>
          </p:nvPr>
        </p:nvSpPr>
        <p:spPr/>
        <p:txBody>
          <a:bodyPr>
            <a:normAutofit fontScale="90000"/>
          </a:bodyPr>
          <a:lstStyle/>
          <a:p>
            <a:r>
              <a:rPr lang="en-US" sz="2200" dirty="0" smtClean="0">
                <a:solidFill>
                  <a:schemeClr val="accent5">
                    <a:lumMod val="20000"/>
                    <a:lumOff val="80000"/>
                  </a:schemeClr>
                </a:solidFill>
              </a:rPr>
              <a:t>Daclatasvir + Sofosbuvir + RBV for HCV</a:t>
            </a:r>
            <a:r>
              <a:rPr lang="en-US" sz="2200" dirty="0">
                <a:solidFill>
                  <a:schemeClr val="accent5">
                    <a:lumMod val="20000"/>
                    <a:lumOff val="80000"/>
                  </a:schemeClr>
                </a:solidFill>
              </a:rPr>
              <a:t> </a:t>
            </a:r>
            <a:r>
              <a:rPr lang="en-US" sz="2200" dirty="0" smtClean="0">
                <a:solidFill>
                  <a:schemeClr val="accent5">
                    <a:lumMod val="20000"/>
                    <a:lumOff val="80000"/>
                  </a:schemeClr>
                </a:solidFill>
              </a:rPr>
              <a:t>GT 3 Advanced Liver Disease</a:t>
            </a:r>
            <a:r>
              <a:rPr lang="en-US" sz="2200" dirty="0"/>
              <a:t/>
            </a:r>
            <a:br>
              <a:rPr lang="en-US" sz="2200" dirty="0"/>
            </a:br>
            <a:r>
              <a:rPr lang="en-US" sz="2400" dirty="0" smtClean="0"/>
              <a:t> </a:t>
            </a:r>
            <a:r>
              <a:rPr lang="en-US" sz="2700" dirty="0" smtClean="0"/>
              <a:t>ALLY-3+ Trial: Study Features</a:t>
            </a:r>
            <a:endParaRPr lang="en-US" sz="2700" dirty="0"/>
          </a:p>
        </p:txBody>
      </p:sp>
      <p:graphicFrame>
        <p:nvGraphicFramePr>
          <p:cNvPr id="30" name="Group 31"/>
          <p:cNvGraphicFramePr>
            <a:graphicFrameLocks noGrp="1"/>
          </p:cNvGraphicFramePr>
          <p:nvPr>
            <p:extLst>
              <p:ext uri="{D42A27DB-BD31-4B8C-83A1-F6EECF244321}">
                <p14:modId xmlns:p14="http://schemas.microsoft.com/office/powerpoint/2010/main" val="3251252181"/>
              </p:ext>
            </p:extLst>
          </p:nvPr>
        </p:nvGraphicFramePr>
        <p:xfrm>
          <a:off x="361950" y="1415236"/>
          <a:ext cx="8420100" cy="4756964"/>
        </p:xfrm>
        <a:graphic>
          <a:graphicData uri="http://schemas.openxmlformats.org/drawingml/2006/table">
            <a:tbl>
              <a:tblPr>
                <a:effectLst/>
              </a:tblPr>
              <a:tblGrid>
                <a:gridCol w="8420100"/>
              </a:tblGrid>
              <a:tr h="397787">
                <a:tc>
                  <a:txBody>
                    <a:bodyPr/>
                    <a:lstStyle/>
                    <a:p>
                      <a:pPr marL="0" marR="0" lvl="0" indent="0" algn="l" defTabSz="457200" rtl="0" eaLnBrk="0" fontAlgn="base" latinLnBrk="0" hangingPunct="0">
                        <a:lnSpc>
                          <a:spcPts val="2300"/>
                        </a:lnSpc>
                        <a:spcBef>
                          <a:spcPts val="1200"/>
                        </a:spcBef>
                        <a:spcAft>
                          <a:spcPct val="0"/>
                        </a:spcAft>
                        <a:buClr>
                          <a:srgbClr val="7592A4"/>
                        </a:buClr>
                        <a:buSzPct val="80000"/>
                        <a:buFontTx/>
                        <a:buNone/>
                        <a:tabLst/>
                      </a:pPr>
                      <a:r>
                        <a:rPr kumimoji="0" lang="en-US" sz="1800" b="1" i="0" u="none" strike="noStrike" cap="none" normalizeH="0" baseline="0" dirty="0" smtClean="0">
                          <a:ln>
                            <a:noFill/>
                          </a:ln>
                          <a:solidFill>
                            <a:srgbClr val="FFFFFF"/>
                          </a:solidFill>
                          <a:effectLst/>
                          <a:latin typeface="Arial"/>
                          <a:ea typeface="ＭＳ Ｐゴシック" pitchFamily="-108" charset="-128"/>
                          <a:cs typeface="Arial"/>
                        </a:rPr>
                        <a:t>ALLY 3+ Trial: Features</a:t>
                      </a:r>
                      <a:endParaRPr kumimoji="0" lang="en-US" sz="1800" b="1" i="0" u="none" strike="noStrike" cap="none" normalizeH="0" baseline="0" dirty="0">
                        <a:ln>
                          <a:noFill/>
                        </a:ln>
                        <a:solidFill>
                          <a:srgbClr val="FFFFFF"/>
                        </a:solidFill>
                        <a:effectLst/>
                        <a:latin typeface="Arial"/>
                        <a:ea typeface="ＭＳ Ｐゴシック" pitchFamily="-108" charset="-128"/>
                        <a:cs typeface="Arial"/>
                      </a:endParaRPr>
                    </a:p>
                  </a:txBody>
                  <a:tcPr marL="182880" marR="88898" marT="50005" marB="5000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F4951"/>
                    </a:solidFill>
                  </a:tcPr>
                </a:tc>
              </a:tr>
              <a:tr h="4359177">
                <a:tc>
                  <a:txBody>
                    <a:bodyPr/>
                    <a:lstStyle/>
                    <a:p>
                      <a:pPr marL="192024" marR="0" lvl="0" indent="-192024" algn="l" defTabSz="457200" rtl="0" eaLnBrk="1" fontAlgn="base" latinLnBrk="0" hangingPunct="1">
                        <a:lnSpc>
                          <a:spcPts val="2300"/>
                        </a:lnSpc>
                        <a:spcBef>
                          <a:spcPts val="1200"/>
                        </a:spcBef>
                        <a:spcAft>
                          <a:spcPct val="0"/>
                        </a:spcAft>
                        <a:buClr>
                          <a:srgbClr val="126B8F"/>
                        </a:buClr>
                        <a:buSzPct val="90000"/>
                        <a:buFont typeface="Wingdings" charset="2"/>
                        <a:buChar char="§"/>
                        <a:tabLst/>
                        <a:defRPr/>
                      </a:pPr>
                      <a:r>
                        <a:rPr lang="en-US" sz="1800" b="1" dirty="0" smtClean="0">
                          <a:solidFill>
                            <a:srgbClr val="000000"/>
                          </a:solidFill>
                          <a:latin typeface="Arial" pitchFamily="22" charset="0"/>
                          <a:cs typeface="+mn-cs"/>
                        </a:rPr>
                        <a:t>Design</a:t>
                      </a:r>
                      <a:r>
                        <a:rPr lang="en-US" sz="1800" dirty="0" smtClean="0">
                          <a:solidFill>
                            <a:srgbClr val="000000"/>
                          </a:solidFill>
                          <a:latin typeface="Arial" pitchFamily="22" charset="0"/>
                          <a:cs typeface="+mn-cs"/>
                        </a:rPr>
                        <a:t>:</a:t>
                      </a:r>
                      <a:r>
                        <a:rPr lang="en-US" sz="1800" baseline="0" dirty="0" smtClean="0">
                          <a:solidFill>
                            <a:srgbClr val="000000"/>
                          </a:solidFill>
                          <a:latin typeface="Arial" pitchFamily="22" charset="0"/>
                          <a:cs typeface="+mn-cs"/>
                        </a:rPr>
                        <a:t> Phase 3 open-label randomized trial of daclatasvir (DCV) and sofosbuvir (SOF) plus ribavirin (weight-based dosing) for 12 versus 16 weeks in treatment-</a:t>
                      </a:r>
                      <a:r>
                        <a:rPr lang="en-US" sz="1800" baseline="0" dirty="0" smtClean="0">
                          <a:solidFill>
                            <a:srgbClr val="000000"/>
                          </a:solidFill>
                          <a:latin typeface="Arial" pitchFamily="22" charset="0"/>
                        </a:rPr>
                        <a:t>naïve or experienced, chronic HCV GT 3 with advanced fibrosis or compensated cirrhosis</a:t>
                      </a:r>
                    </a:p>
                    <a:p>
                      <a:pPr marL="192024" marR="0" lvl="0" indent="-192024" algn="l" defTabSz="457200" rtl="0" eaLnBrk="1" fontAlgn="base" latinLnBrk="0" hangingPunct="1">
                        <a:lnSpc>
                          <a:spcPts val="2300"/>
                        </a:lnSpc>
                        <a:spcBef>
                          <a:spcPts val="1200"/>
                        </a:spcBef>
                        <a:spcAft>
                          <a:spcPct val="0"/>
                        </a:spcAft>
                        <a:buClr>
                          <a:srgbClr val="126B8F"/>
                        </a:buClr>
                        <a:buSzPct val="90000"/>
                        <a:buFont typeface="Wingdings" charset="2"/>
                        <a:buChar char="§"/>
                        <a:tabLst/>
                        <a:defRPr/>
                      </a:pPr>
                      <a:r>
                        <a:rPr lang="en-US" sz="1800" b="1" baseline="0" dirty="0" smtClean="0">
                          <a:solidFill>
                            <a:srgbClr val="000000"/>
                          </a:solidFill>
                          <a:latin typeface="Arial" pitchFamily="22" charset="0"/>
                        </a:rPr>
                        <a:t>Setting</a:t>
                      </a:r>
                      <a:r>
                        <a:rPr lang="en-US" sz="1800" baseline="0" dirty="0" smtClean="0">
                          <a:solidFill>
                            <a:srgbClr val="000000"/>
                          </a:solidFill>
                          <a:latin typeface="Arial" pitchFamily="22" charset="0"/>
                        </a:rPr>
                        <a:t>: 10 clinical centers in France and Australia</a:t>
                      </a:r>
                    </a:p>
                    <a:p>
                      <a:pPr marL="192024" marR="0" lvl="0" indent="-192024" algn="l" defTabSz="457200" rtl="0" eaLnBrk="1" fontAlgn="base" latinLnBrk="0" hangingPunct="1">
                        <a:lnSpc>
                          <a:spcPts val="2300"/>
                        </a:lnSpc>
                        <a:spcBef>
                          <a:spcPts val="1200"/>
                        </a:spcBef>
                        <a:spcAft>
                          <a:spcPct val="0"/>
                        </a:spcAft>
                        <a:buClr>
                          <a:srgbClr val="126B8F"/>
                        </a:buClr>
                        <a:buSzPct val="90000"/>
                        <a:buFont typeface="Wingdings" charset="2"/>
                        <a:buChar char="§"/>
                        <a:tabLst/>
                        <a:defRPr/>
                      </a:pPr>
                      <a:r>
                        <a:rPr lang="en-US" sz="1800" b="1" baseline="0" dirty="0" smtClean="0">
                          <a:solidFill>
                            <a:srgbClr val="000000"/>
                          </a:solidFill>
                          <a:latin typeface="Arial" pitchFamily="22" charset="0"/>
                        </a:rPr>
                        <a:t>Entry Criteria </a:t>
                      </a:r>
                      <a:r>
                        <a:rPr lang="en-US" sz="1800" baseline="0" dirty="0" smtClean="0">
                          <a:solidFill>
                            <a:srgbClr val="000000"/>
                          </a:solidFill>
                          <a:latin typeface="Arial" pitchFamily="22" charset="0"/>
                        </a:rPr>
                        <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Chronic HCV genotype 3</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Treatment-naïve or treatment-experienced (prior NS5A experience excluded) </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HCV RNA ≥10,000 IU/ml</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Required confirmation of advanced fibrosis or compensated cirrhosis</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Fibrosis &amp; cirrhosis determined by liver biopsy, FibroScan, FibroTest, APRI</a:t>
                      </a:r>
                    </a:p>
                    <a:p>
                      <a:pPr marL="192024" marR="0" lvl="0" indent="-192024" algn="l" defTabSz="457200" rtl="0" eaLnBrk="1" fontAlgn="base" latinLnBrk="0" hangingPunct="1">
                        <a:lnSpc>
                          <a:spcPts val="2300"/>
                        </a:lnSpc>
                        <a:spcBef>
                          <a:spcPts val="1200"/>
                        </a:spcBef>
                        <a:spcAft>
                          <a:spcPct val="0"/>
                        </a:spcAft>
                        <a:buClr>
                          <a:srgbClr val="126B8F"/>
                        </a:buClr>
                        <a:buSzPct val="90000"/>
                        <a:buFont typeface="Wingdings" charset="2"/>
                        <a:buChar char="§"/>
                        <a:tabLst/>
                        <a:defRPr/>
                      </a:pPr>
                      <a:r>
                        <a:rPr lang="en-US" sz="1800" b="1" baseline="0" dirty="0" smtClean="0">
                          <a:solidFill>
                            <a:srgbClr val="000000"/>
                          </a:solidFill>
                          <a:latin typeface="Arial" pitchFamily="22" charset="0"/>
                        </a:rPr>
                        <a:t>E</a:t>
                      </a:r>
                      <a:r>
                        <a:rPr lang="en-US" sz="1800" b="1" baseline="0" dirty="0" smtClean="0">
                          <a:solidFill>
                            <a:schemeClr val="tx1"/>
                          </a:solidFill>
                          <a:latin typeface="Arial" pitchFamily="22" charset="0"/>
                        </a:rPr>
                        <a:t>nd-Points</a:t>
                      </a:r>
                      <a:r>
                        <a:rPr lang="en-US" sz="1800" baseline="0" dirty="0" smtClean="0">
                          <a:solidFill>
                            <a:schemeClr val="tx1"/>
                          </a:solidFill>
                          <a:latin typeface="Arial" pitchFamily="22" charset="0"/>
                        </a:rPr>
                        <a:t>: Primary = SVR12</a:t>
                      </a:r>
                    </a:p>
                  </a:txBody>
                  <a:tcPr marL="182880" marR="88898" marT="50005" marB="5000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6EBF2"/>
                    </a:solidFill>
                  </a:tcPr>
                </a:tc>
              </a:tr>
            </a:tbl>
          </a:graphicData>
        </a:graphic>
      </p:graphicFrame>
    </p:spTree>
    <p:extLst>
      <p:ext uri="{BB962C8B-B14F-4D97-AF65-F5344CB8AC3E}">
        <p14:creationId xmlns:p14="http://schemas.microsoft.com/office/powerpoint/2010/main" val="236780375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Straight Connector 23"/>
          <p:cNvCxnSpPr/>
          <p:nvPr/>
        </p:nvCxnSpPr>
        <p:spPr>
          <a:xfrm>
            <a:off x="5286515" y="3909716"/>
            <a:ext cx="2980940" cy="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4618587" y="2743200"/>
            <a:ext cx="2980940" cy="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Content Placeholder 5"/>
          <p:cNvSpPr>
            <a:spLocks noGrp="1"/>
          </p:cNvSpPr>
          <p:nvPr>
            <p:ph sz="quarter" idx="13"/>
          </p:nvPr>
        </p:nvSpPr>
        <p:spPr/>
        <p:txBody>
          <a:bodyPr/>
          <a:lstStyle/>
          <a:p>
            <a:r>
              <a:rPr lang="en-US" dirty="0"/>
              <a:t>Source: Leroy V, et al. Hepatology 2016;63:1430-41.</a:t>
            </a:r>
          </a:p>
        </p:txBody>
      </p:sp>
      <p:sp>
        <p:nvSpPr>
          <p:cNvPr id="29" name="Rectangle 28"/>
          <p:cNvSpPr/>
          <p:nvPr/>
        </p:nvSpPr>
        <p:spPr>
          <a:xfrm>
            <a:off x="561028" y="2370017"/>
            <a:ext cx="1043935" cy="685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rPr>
              <a:t>N = 24</a:t>
            </a:r>
            <a:endParaRPr lang="en-US" sz="1600" dirty="0">
              <a:solidFill>
                <a:srgbClr val="000000"/>
              </a:solidFill>
            </a:endParaRPr>
          </a:p>
        </p:txBody>
      </p:sp>
      <p:sp>
        <p:nvSpPr>
          <p:cNvPr id="40" name="Rectangle 39"/>
          <p:cNvSpPr/>
          <p:nvPr/>
        </p:nvSpPr>
        <p:spPr>
          <a:xfrm>
            <a:off x="7190512" y="2528320"/>
            <a:ext cx="876300" cy="4053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latin typeface="Arial"/>
                <a:cs typeface="Arial"/>
              </a:rPr>
              <a:t>SVR12</a:t>
            </a:r>
            <a:endParaRPr lang="en-US" sz="1600" dirty="0">
              <a:solidFill>
                <a:srgbClr val="000000"/>
              </a:solidFill>
              <a:latin typeface="Arial"/>
              <a:cs typeface="Arial"/>
            </a:endParaRPr>
          </a:p>
        </p:txBody>
      </p:sp>
      <p:sp>
        <p:nvSpPr>
          <p:cNvPr id="42" name="Rectangle 41"/>
          <p:cNvSpPr/>
          <p:nvPr/>
        </p:nvSpPr>
        <p:spPr>
          <a:xfrm>
            <a:off x="7886700" y="3684020"/>
            <a:ext cx="876300" cy="4053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latin typeface="Arial"/>
                <a:cs typeface="Arial"/>
              </a:rPr>
              <a:t>SVR12</a:t>
            </a:r>
            <a:endParaRPr lang="en-US" sz="1600" dirty="0">
              <a:solidFill>
                <a:srgbClr val="000000"/>
              </a:solidFill>
              <a:latin typeface="Arial"/>
              <a:cs typeface="Arial"/>
            </a:endParaRPr>
          </a:p>
        </p:txBody>
      </p:sp>
      <p:sp>
        <p:nvSpPr>
          <p:cNvPr id="49" name="Title 1"/>
          <p:cNvSpPr>
            <a:spLocks noGrp="1"/>
          </p:cNvSpPr>
          <p:nvPr>
            <p:ph type="title"/>
          </p:nvPr>
        </p:nvSpPr>
        <p:spPr>
          <a:xfrm>
            <a:off x="323850" y="304800"/>
            <a:ext cx="8515350" cy="990600"/>
          </a:xfrm>
        </p:spPr>
        <p:txBody>
          <a:bodyPr>
            <a:normAutofit fontScale="90000"/>
          </a:bodyPr>
          <a:lstStyle/>
          <a:p>
            <a:r>
              <a:rPr lang="en-US" sz="2200" dirty="0">
                <a:solidFill>
                  <a:schemeClr val="accent5">
                    <a:lumMod val="20000"/>
                    <a:lumOff val="80000"/>
                  </a:schemeClr>
                </a:solidFill>
              </a:rPr>
              <a:t>Daclatasvir + Sofosbuvir + RBV for HCV GT 3 Advanced Liver </a:t>
            </a:r>
            <a:r>
              <a:rPr lang="en-US" sz="2200" dirty="0" smtClean="0">
                <a:solidFill>
                  <a:schemeClr val="accent5">
                    <a:lumMod val="20000"/>
                    <a:lumOff val="80000"/>
                  </a:schemeClr>
                </a:solidFill>
              </a:rPr>
              <a:t>Disease</a:t>
            </a:r>
            <a:r>
              <a:rPr lang="en-US" sz="2200" dirty="0"/>
              <a:t/>
            </a:r>
            <a:br>
              <a:rPr lang="en-US" sz="2200" dirty="0"/>
            </a:br>
            <a:r>
              <a:rPr lang="en-US" sz="2400" dirty="0"/>
              <a:t> </a:t>
            </a:r>
            <a:r>
              <a:rPr lang="en-US" sz="2700" dirty="0"/>
              <a:t>ALLY-3+ </a:t>
            </a:r>
            <a:r>
              <a:rPr lang="en-US" sz="2700" dirty="0" smtClean="0"/>
              <a:t>Trial: Design</a:t>
            </a:r>
            <a:endParaRPr lang="en-US" sz="2700" dirty="0"/>
          </a:p>
        </p:txBody>
      </p:sp>
      <p:sp>
        <p:nvSpPr>
          <p:cNvPr id="30" name="Rectangle 3"/>
          <p:cNvSpPr>
            <a:spLocks noChangeArrowheads="1"/>
          </p:cNvSpPr>
          <p:nvPr/>
        </p:nvSpPr>
        <p:spPr bwMode="auto">
          <a:xfrm>
            <a:off x="1630883" y="3525072"/>
            <a:ext cx="3855517" cy="769557"/>
          </a:xfrm>
          <a:prstGeom prst="rect">
            <a:avLst/>
          </a:prstGeom>
          <a:solidFill>
            <a:schemeClr val="accent4">
              <a:lumMod val="40000"/>
              <a:lumOff val="60000"/>
            </a:schemeClr>
          </a:solidFill>
          <a:ln w="19050" cmpd="sng">
            <a:solidFill>
              <a:schemeClr val="tx1"/>
            </a:solidFill>
            <a:miter lim="800000"/>
            <a:headEnd/>
            <a:tailEnd/>
          </a:ln>
          <a:effectLst/>
          <a:extLst/>
        </p:spPr>
        <p:txBody>
          <a:bodyPr wrap="square" anchor="ctr"/>
          <a:lstStyle/>
          <a:p>
            <a:pPr algn="ctr">
              <a:lnSpc>
                <a:spcPct val="100000"/>
              </a:lnSpc>
              <a:spcBef>
                <a:spcPct val="0"/>
              </a:spcBef>
              <a:spcAft>
                <a:spcPct val="0"/>
              </a:spcAft>
              <a:buFont typeface="Arial" charset="0"/>
              <a:buNone/>
            </a:pPr>
            <a:r>
              <a:rPr lang="en-US" sz="1800" b="1" dirty="0" smtClean="0">
                <a:solidFill>
                  <a:srgbClr val="000000"/>
                </a:solidFill>
                <a:latin typeface="Arial"/>
                <a:cs typeface="Arial"/>
              </a:rPr>
              <a:t>DCV + SOF + RBV</a:t>
            </a:r>
            <a:endParaRPr lang="en-US" sz="1600" dirty="0">
              <a:solidFill>
                <a:srgbClr val="000000"/>
              </a:solidFill>
              <a:latin typeface="Arial"/>
              <a:cs typeface="Arial"/>
            </a:endParaRPr>
          </a:p>
        </p:txBody>
      </p:sp>
      <p:sp>
        <p:nvSpPr>
          <p:cNvPr id="59" name="Rectangle 5"/>
          <p:cNvSpPr>
            <a:spLocks noChangeArrowheads="1"/>
          </p:cNvSpPr>
          <p:nvPr/>
        </p:nvSpPr>
        <p:spPr bwMode="auto">
          <a:xfrm>
            <a:off x="1630884" y="2334623"/>
            <a:ext cx="2980436" cy="769049"/>
          </a:xfrm>
          <a:prstGeom prst="rect">
            <a:avLst/>
          </a:prstGeom>
          <a:solidFill>
            <a:schemeClr val="accent1">
              <a:lumMod val="40000"/>
              <a:lumOff val="60000"/>
            </a:schemeClr>
          </a:solidFill>
          <a:ln w="19050" cmpd="sng">
            <a:solidFill>
              <a:srgbClr val="000000"/>
            </a:solidFill>
            <a:miter lim="800000"/>
            <a:headEnd/>
            <a:tailEnd/>
          </a:ln>
          <a:effectLst/>
          <a:extLst/>
        </p:spPr>
        <p:txBody>
          <a:bodyPr wrap="square" anchor="ctr"/>
          <a:lstStyle/>
          <a:p>
            <a:pPr algn="ctr"/>
            <a:r>
              <a:rPr lang="en-US" sz="1800" b="1" dirty="0" smtClean="0">
                <a:solidFill>
                  <a:srgbClr val="000000"/>
                </a:solidFill>
                <a:latin typeface="Arial"/>
                <a:cs typeface="Arial"/>
              </a:rPr>
              <a:t>DCV + SOF + RBV</a:t>
            </a:r>
            <a:endParaRPr lang="en-US" sz="1600" dirty="0" smtClean="0">
              <a:solidFill>
                <a:srgbClr val="000000"/>
              </a:solidFill>
              <a:latin typeface="Arial"/>
              <a:cs typeface="Arial"/>
            </a:endParaRPr>
          </a:p>
        </p:txBody>
      </p:sp>
      <p:sp>
        <p:nvSpPr>
          <p:cNvPr id="19" name="Rectangle 25"/>
          <p:cNvSpPr>
            <a:spLocks noChangeArrowheads="1"/>
          </p:cNvSpPr>
          <p:nvPr/>
        </p:nvSpPr>
        <p:spPr bwMode="auto">
          <a:xfrm>
            <a:off x="-18063" y="4876800"/>
            <a:ext cx="9180577" cy="1219200"/>
          </a:xfrm>
          <a:prstGeom prst="rect">
            <a:avLst/>
          </a:prstGeom>
          <a:solidFill>
            <a:schemeClr val="bg1">
              <a:lumMod val="95000"/>
            </a:schemeClr>
          </a:solidFill>
          <a:ln w="12700" cap="flat" cmpd="sng" algn="ctr">
            <a:solidFill>
              <a:schemeClr val="tx1"/>
            </a:solidFill>
            <a:prstDash val="sysDash"/>
            <a:miter lim="800000"/>
            <a:headEnd type="none" w="med" len="med"/>
            <a:tailEnd type="none" w="med" len="med"/>
          </a:ln>
          <a:effectLst/>
        </p:spPr>
        <p:txBody>
          <a:bodyPr lIns="457200" tIns="45431" rIns="92486" bIns="45431" anchor="ctr">
            <a:prstTxWarp prst="textNoShape">
              <a:avLst/>
            </a:prstTxWarp>
          </a:bodyPr>
          <a:lstStyle/>
          <a:p>
            <a:pPr defTabSz="935038">
              <a:lnSpc>
                <a:spcPts val="1800"/>
              </a:lnSpc>
              <a:spcBef>
                <a:spcPct val="50000"/>
              </a:spcBef>
            </a:pPr>
            <a:r>
              <a:rPr lang="en-US" sz="1400" b="1" dirty="0">
                <a:solidFill>
                  <a:srgbClr val="000000"/>
                </a:solidFill>
                <a:latin typeface="Arial" pitchFamily="22" charset="0"/>
              </a:rPr>
              <a:t>Drug </a:t>
            </a:r>
            <a:r>
              <a:rPr lang="en-US" sz="1400" b="1" dirty="0" smtClean="0">
                <a:solidFill>
                  <a:srgbClr val="000000"/>
                </a:solidFill>
                <a:latin typeface="Arial" pitchFamily="22" charset="0"/>
              </a:rPr>
              <a:t>Dosing</a:t>
            </a:r>
            <a:r>
              <a:rPr lang="en-US" sz="1400" dirty="0">
                <a:solidFill>
                  <a:srgbClr val="000000"/>
                </a:solidFill>
                <a:latin typeface="Arial" pitchFamily="22" charset="0"/>
              </a:rPr>
              <a:t/>
            </a:r>
            <a:br>
              <a:rPr lang="en-US" sz="1400" dirty="0">
                <a:solidFill>
                  <a:srgbClr val="000000"/>
                </a:solidFill>
                <a:latin typeface="Arial" pitchFamily="22" charset="0"/>
              </a:rPr>
            </a:br>
            <a:r>
              <a:rPr lang="en-US" sz="1400" dirty="0" smtClean="0">
                <a:solidFill>
                  <a:srgbClr val="000000"/>
                </a:solidFill>
                <a:latin typeface="Arial" pitchFamily="22" charset="0"/>
              </a:rPr>
              <a:t>Daclatasvir (DCV): 60 mg once daily</a:t>
            </a:r>
            <a:r>
              <a:rPr lang="en-US" sz="1400" dirty="0">
                <a:solidFill>
                  <a:srgbClr val="000000"/>
                </a:solidFill>
                <a:latin typeface="Arial" pitchFamily="22" charset="0"/>
              </a:rPr>
              <a:t/>
            </a:r>
            <a:br>
              <a:rPr lang="en-US" sz="1400" dirty="0">
                <a:solidFill>
                  <a:srgbClr val="000000"/>
                </a:solidFill>
                <a:latin typeface="Arial" pitchFamily="22" charset="0"/>
              </a:rPr>
            </a:br>
            <a:r>
              <a:rPr lang="en-US" sz="1400" dirty="0" smtClean="0">
                <a:solidFill>
                  <a:srgbClr val="000000"/>
                </a:solidFill>
                <a:latin typeface="Arial" pitchFamily="22" charset="0"/>
              </a:rPr>
              <a:t>Sofosbuvir (SOF: 400 mg </a:t>
            </a:r>
            <a:r>
              <a:rPr lang="en-US" sz="1400" dirty="0">
                <a:solidFill>
                  <a:srgbClr val="000000"/>
                </a:solidFill>
                <a:latin typeface="Arial" pitchFamily="22" charset="0"/>
              </a:rPr>
              <a:t>once </a:t>
            </a:r>
            <a:r>
              <a:rPr lang="en-US" sz="1400" dirty="0" smtClean="0">
                <a:solidFill>
                  <a:srgbClr val="000000"/>
                </a:solidFill>
                <a:latin typeface="Arial" pitchFamily="22" charset="0"/>
              </a:rPr>
              <a:t>daily</a:t>
            </a:r>
            <a:br>
              <a:rPr lang="en-US" sz="1400" dirty="0" smtClean="0">
                <a:solidFill>
                  <a:srgbClr val="000000"/>
                </a:solidFill>
                <a:latin typeface="Arial" pitchFamily="22" charset="0"/>
              </a:rPr>
            </a:br>
            <a:r>
              <a:rPr lang="en-US" sz="1400" dirty="0" smtClean="0">
                <a:solidFill>
                  <a:srgbClr val="000000"/>
                </a:solidFill>
                <a:latin typeface="Arial" pitchFamily="22" charset="0"/>
              </a:rPr>
              <a:t>Ribavirin </a:t>
            </a:r>
            <a:r>
              <a:rPr lang="en-US" sz="1400" dirty="0">
                <a:solidFill>
                  <a:srgbClr val="000000"/>
                </a:solidFill>
                <a:latin typeface="Arial" pitchFamily="22" charset="0"/>
              </a:rPr>
              <a:t>(RBV): GT1, given weight-based and divided bid (1000 mg/day if &lt; 75kg or 1200 mg/day if ≥ 75kg)</a:t>
            </a:r>
          </a:p>
        </p:txBody>
      </p:sp>
      <p:grpSp>
        <p:nvGrpSpPr>
          <p:cNvPr id="2" name="Group 1"/>
          <p:cNvGrpSpPr/>
          <p:nvPr/>
        </p:nvGrpSpPr>
        <p:grpSpPr>
          <a:xfrm>
            <a:off x="-6113" y="1362488"/>
            <a:ext cx="9162291" cy="515104"/>
            <a:chOff x="-6113" y="1362488"/>
            <a:chExt cx="9162291" cy="515104"/>
          </a:xfrm>
        </p:grpSpPr>
        <p:sp>
          <p:nvSpPr>
            <p:cNvPr id="22" name="Rectangle 21"/>
            <p:cNvSpPr/>
            <p:nvPr/>
          </p:nvSpPr>
          <p:spPr>
            <a:xfrm>
              <a:off x="-6113" y="1447868"/>
              <a:ext cx="9162291" cy="41071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600" dirty="0">
                <a:solidFill>
                  <a:srgbClr val="000000"/>
                </a:solidFill>
                <a:latin typeface="Arial"/>
                <a:cs typeface="Arial"/>
              </a:endParaRPr>
            </a:p>
          </p:txBody>
        </p:sp>
        <p:sp>
          <p:nvSpPr>
            <p:cNvPr id="23" name="Rectangle 22"/>
            <p:cNvSpPr/>
            <p:nvPr/>
          </p:nvSpPr>
          <p:spPr>
            <a:xfrm>
              <a:off x="58328" y="1411256"/>
              <a:ext cx="838200" cy="39929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rPr>
                <a:t>Week</a:t>
              </a:r>
              <a:endParaRPr lang="en-US" sz="1400" dirty="0">
                <a:solidFill>
                  <a:srgbClr val="000000"/>
                </a:solidFill>
              </a:endParaRPr>
            </a:p>
          </p:txBody>
        </p:sp>
        <p:sp>
          <p:nvSpPr>
            <p:cNvPr id="26" name="Rectangle 25"/>
            <p:cNvSpPr/>
            <p:nvPr/>
          </p:nvSpPr>
          <p:spPr>
            <a:xfrm>
              <a:off x="1333747" y="1362488"/>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0</a:t>
              </a:r>
              <a:endParaRPr lang="en-US" sz="1400" dirty="0">
                <a:solidFill>
                  <a:srgbClr val="000000"/>
                </a:solidFill>
                <a:latin typeface="Arial"/>
                <a:cs typeface="Arial"/>
              </a:endParaRPr>
            </a:p>
          </p:txBody>
        </p:sp>
        <p:sp>
          <p:nvSpPr>
            <p:cNvPr id="28" name="Rectangle 27"/>
            <p:cNvSpPr/>
            <p:nvPr/>
          </p:nvSpPr>
          <p:spPr>
            <a:xfrm>
              <a:off x="7303008" y="1362488"/>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24</a:t>
              </a:r>
              <a:endParaRPr lang="en-US" sz="1400" dirty="0">
                <a:solidFill>
                  <a:srgbClr val="000000"/>
                </a:solidFill>
                <a:latin typeface="Arial"/>
                <a:cs typeface="Arial"/>
              </a:endParaRPr>
            </a:p>
          </p:txBody>
        </p:sp>
        <p:cxnSp>
          <p:nvCxnSpPr>
            <p:cNvPr id="34" name="Straight Connector 33"/>
            <p:cNvCxnSpPr/>
            <p:nvPr/>
          </p:nvCxnSpPr>
          <p:spPr>
            <a:xfrm flipV="1">
              <a:off x="-6113" y="1850184"/>
              <a:ext cx="9162291" cy="11472"/>
            </a:xfrm>
            <a:prstGeom prst="line">
              <a:avLst/>
            </a:prstGeom>
            <a:ln w="952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1600200" y="1770940"/>
              <a:ext cx="0" cy="87630"/>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7570996" y="1770940"/>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4283101" y="1362488"/>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12</a:t>
              </a:r>
              <a:endParaRPr lang="en-US" sz="1400" dirty="0">
                <a:solidFill>
                  <a:srgbClr val="000000"/>
                </a:solidFill>
                <a:latin typeface="Arial"/>
                <a:cs typeface="Arial"/>
              </a:endParaRPr>
            </a:p>
          </p:txBody>
        </p:sp>
        <p:cxnSp>
          <p:nvCxnSpPr>
            <p:cNvPr id="41" name="Straight Connector 40"/>
            <p:cNvCxnSpPr/>
            <p:nvPr/>
          </p:nvCxnSpPr>
          <p:spPr>
            <a:xfrm flipV="1">
              <a:off x="4560315" y="1770940"/>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5" name="Rectangle 24"/>
          <p:cNvSpPr/>
          <p:nvPr/>
        </p:nvSpPr>
        <p:spPr>
          <a:xfrm>
            <a:off x="5181600" y="1371600"/>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16</a:t>
            </a:r>
            <a:endParaRPr lang="en-US" sz="1400" dirty="0">
              <a:solidFill>
                <a:srgbClr val="000000"/>
              </a:solidFill>
              <a:latin typeface="Arial"/>
              <a:cs typeface="Arial"/>
            </a:endParaRPr>
          </a:p>
        </p:txBody>
      </p:sp>
      <p:cxnSp>
        <p:nvCxnSpPr>
          <p:cNvPr id="31" name="Straight Connector 30"/>
          <p:cNvCxnSpPr/>
          <p:nvPr/>
        </p:nvCxnSpPr>
        <p:spPr>
          <a:xfrm flipV="1">
            <a:off x="5486400" y="1752600"/>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8305800" y="1752600"/>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8001000" y="1371600"/>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28</a:t>
            </a:r>
            <a:endParaRPr lang="en-US" sz="1400" dirty="0">
              <a:solidFill>
                <a:srgbClr val="000000"/>
              </a:solidFill>
              <a:latin typeface="Arial"/>
              <a:cs typeface="Arial"/>
            </a:endParaRPr>
          </a:p>
        </p:txBody>
      </p:sp>
      <p:sp>
        <p:nvSpPr>
          <p:cNvPr id="36" name="Rectangle 35"/>
          <p:cNvSpPr/>
          <p:nvPr/>
        </p:nvSpPr>
        <p:spPr>
          <a:xfrm>
            <a:off x="561028" y="3561862"/>
            <a:ext cx="1043935" cy="685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rPr>
              <a:t>N = 26</a:t>
            </a:r>
            <a:endParaRPr lang="en-US" sz="1600" dirty="0">
              <a:solidFill>
                <a:srgbClr val="000000"/>
              </a:solidFill>
            </a:endParaRPr>
          </a:p>
        </p:txBody>
      </p:sp>
    </p:spTree>
    <p:extLst>
      <p:ext uri="{BB962C8B-B14F-4D97-AF65-F5344CB8AC3E}">
        <p14:creationId xmlns:p14="http://schemas.microsoft.com/office/powerpoint/2010/main" val="423479356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r>
              <a:rPr lang="en-US" dirty="0"/>
              <a:t>Source: Leroy V, et al. Hepatology 2016;63:1430-41.</a:t>
            </a:r>
          </a:p>
        </p:txBody>
      </p:sp>
      <p:sp>
        <p:nvSpPr>
          <p:cNvPr id="2" name="Title 1"/>
          <p:cNvSpPr>
            <a:spLocks noGrp="1"/>
          </p:cNvSpPr>
          <p:nvPr>
            <p:ph type="title"/>
          </p:nvPr>
        </p:nvSpPr>
        <p:spPr/>
        <p:txBody>
          <a:bodyPr>
            <a:normAutofit fontScale="90000"/>
          </a:bodyPr>
          <a:lstStyle/>
          <a:p>
            <a:r>
              <a:rPr lang="en-US" sz="2200" dirty="0">
                <a:solidFill>
                  <a:schemeClr val="accent5">
                    <a:lumMod val="20000"/>
                    <a:lumOff val="80000"/>
                  </a:schemeClr>
                </a:solidFill>
              </a:rPr>
              <a:t>Daclatasvir + Sofosbuvir + RBV for HCV GT 3 Advanced Liver </a:t>
            </a:r>
            <a:r>
              <a:rPr lang="en-US" sz="2200" dirty="0" smtClean="0">
                <a:solidFill>
                  <a:schemeClr val="accent5">
                    <a:lumMod val="20000"/>
                    <a:lumOff val="80000"/>
                  </a:schemeClr>
                </a:solidFill>
              </a:rPr>
              <a:t>Disease</a:t>
            </a:r>
            <a:r>
              <a:rPr lang="en-US" sz="2200" dirty="0"/>
              <a:t/>
            </a:r>
            <a:br>
              <a:rPr lang="en-US" sz="2200" dirty="0"/>
            </a:br>
            <a:r>
              <a:rPr lang="en-US" sz="2700" dirty="0"/>
              <a:t> ALLY-3+ Trial: </a:t>
            </a:r>
            <a:r>
              <a:rPr lang="en-US" sz="2700" dirty="0" smtClean="0"/>
              <a:t>Patient Characteristics</a:t>
            </a:r>
            <a:endParaRPr lang="en-US" sz="2700" dirty="0"/>
          </a:p>
        </p:txBody>
      </p:sp>
      <p:sp>
        <p:nvSpPr>
          <p:cNvPr id="4" name="TextBox 3"/>
          <p:cNvSpPr txBox="1"/>
          <p:nvPr/>
        </p:nvSpPr>
        <p:spPr>
          <a:xfrm>
            <a:off x="381000" y="5943600"/>
            <a:ext cx="8382000" cy="307777"/>
          </a:xfrm>
          <a:prstGeom prst="rect">
            <a:avLst/>
          </a:prstGeom>
          <a:noFill/>
        </p:spPr>
        <p:txBody>
          <a:bodyPr wrap="square" rtlCol="0">
            <a:spAutoFit/>
          </a:bodyPr>
          <a:lstStyle/>
          <a:p>
            <a:r>
              <a:rPr lang="en-US" sz="1400" dirty="0" smtClean="0">
                <a:latin typeface="Arial"/>
                <a:cs typeface="Arial"/>
              </a:rPr>
              <a:t>IFN=</a:t>
            </a:r>
            <a:r>
              <a:rPr lang="en-US" sz="1400" dirty="0" err="1" smtClean="0">
                <a:latin typeface="Arial"/>
                <a:cs typeface="Arial"/>
              </a:rPr>
              <a:t>peginterferon</a:t>
            </a:r>
            <a:r>
              <a:rPr lang="en-US" sz="1400" dirty="0" smtClean="0">
                <a:latin typeface="Arial"/>
                <a:cs typeface="Arial"/>
              </a:rPr>
              <a:t>, SOF=</a:t>
            </a:r>
            <a:r>
              <a:rPr lang="en-US" sz="1400" dirty="0" err="1" smtClean="0">
                <a:latin typeface="Arial"/>
                <a:cs typeface="Arial"/>
              </a:rPr>
              <a:t>sofosbuvir</a:t>
            </a:r>
            <a:r>
              <a:rPr lang="en-US" sz="1400" dirty="0" smtClean="0">
                <a:latin typeface="Arial"/>
                <a:cs typeface="Arial"/>
              </a:rPr>
              <a:t>, DCV=</a:t>
            </a:r>
            <a:r>
              <a:rPr lang="en-US" sz="1400" dirty="0" err="1" smtClean="0">
                <a:latin typeface="Arial"/>
                <a:cs typeface="Arial"/>
              </a:rPr>
              <a:t>daclatasvir</a:t>
            </a:r>
            <a:r>
              <a:rPr lang="en-US" sz="1400" dirty="0" smtClean="0">
                <a:latin typeface="Arial"/>
                <a:cs typeface="Arial"/>
              </a:rPr>
              <a:t>, RAVs=resistance-associated variants</a:t>
            </a:r>
            <a:endParaRPr lang="en-US" sz="1400" dirty="0">
              <a:latin typeface="Arial"/>
              <a:cs typeface="Arial"/>
            </a:endParaRPr>
          </a:p>
        </p:txBody>
      </p:sp>
      <p:graphicFrame>
        <p:nvGraphicFramePr>
          <p:cNvPr id="8" name="Content Placeholder 6"/>
          <p:cNvGraphicFramePr>
            <a:graphicFrameLocks/>
          </p:cNvGraphicFramePr>
          <p:nvPr>
            <p:extLst>
              <p:ext uri="{D42A27DB-BD31-4B8C-83A1-F6EECF244321}">
                <p14:modId xmlns:p14="http://schemas.microsoft.com/office/powerpoint/2010/main" val="1594759573"/>
              </p:ext>
            </p:extLst>
          </p:nvPr>
        </p:nvGraphicFramePr>
        <p:xfrm>
          <a:off x="457199" y="1350200"/>
          <a:ext cx="8229601" cy="4556760"/>
        </p:xfrm>
        <a:graphic>
          <a:graphicData uri="http://schemas.openxmlformats.org/drawingml/2006/table">
            <a:tbl>
              <a:tblPr firstRow="1" bandRow="1">
                <a:tableStyleId>{5C22544A-7EE6-4342-B048-85BDC9FD1C3A}</a:tableStyleId>
              </a:tblPr>
              <a:tblGrid>
                <a:gridCol w="2641941"/>
                <a:gridCol w="2793830"/>
                <a:gridCol w="2793830"/>
              </a:tblGrid>
              <a:tr h="545488">
                <a:tc>
                  <a:txBody>
                    <a:bodyPr/>
                    <a:lstStyle/>
                    <a:p>
                      <a:r>
                        <a:rPr lang="en-US" sz="1500" dirty="0" smtClean="0"/>
                        <a:t>Characteristic</a:t>
                      </a:r>
                      <a:endParaRPr lang="en-US" sz="1500" dirty="0"/>
                    </a:p>
                  </a:txBody>
                  <a:tcPr>
                    <a:lnL w="9525" cap="flat" cmpd="sng" algn="ctr">
                      <a:solidFill>
                        <a:prstClr val="white">
                          <a:lumMod val="75000"/>
                        </a:prstClr>
                      </a:solidFill>
                      <a:prstDash val="solid"/>
                      <a:round/>
                      <a:headEnd type="none" w="med" len="med"/>
                      <a:tailEnd type="none" w="med" len="med"/>
                    </a:lnL>
                    <a:lnT w="9525" cap="flat" cmpd="sng" algn="ctr">
                      <a:solidFill>
                        <a:prstClr val="white">
                          <a:lumMod val="75000"/>
                        </a:prstClr>
                      </a:solidFill>
                      <a:prstDash val="solid"/>
                      <a:round/>
                      <a:headEnd type="none" w="med" len="med"/>
                      <a:tailEnd type="none" w="med" len="med"/>
                    </a:lnT>
                    <a:solidFill>
                      <a:srgbClr val="404040"/>
                    </a:solidFill>
                  </a:tcPr>
                </a:tc>
                <a:tc>
                  <a:txBody>
                    <a:bodyPr/>
                    <a:lstStyle/>
                    <a:p>
                      <a:pPr algn="ctr"/>
                      <a:r>
                        <a:rPr lang="en-US" sz="1500" dirty="0" smtClean="0"/>
                        <a:t>12 weeks</a:t>
                      </a:r>
                      <a:endParaRPr lang="en-US" sz="1500" baseline="0" dirty="0" smtClean="0"/>
                    </a:p>
                    <a:p>
                      <a:pPr algn="ctr"/>
                      <a:r>
                        <a:rPr lang="en-US" sz="1500" b="0" dirty="0" smtClean="0"/>
                        <a:t>(n=24)</a:t>
                      </a:r>
                      <a:endParaRPr lang="en-US" sz="1500" dirty="0"/>
                    </a:p>
                  </a:txBody>
                  <a:tcPr>
                    <a:lnT w="9525" cap="flat" cmpd="sng" algn="ctr">
                      <a:solidFill>
                        <a:prstClr val="white">
                          <a:lumMod val="75000"/>
                        </a:prstClr>
                      </a:solidFill>
                      <a:prstDash val="solid"/>
                      <a:round/>
                      <a:headEnd type="none" w="med" len="med"/>
                      <a:tailEnd type="none" w="med" len="med"/>
                    </a:lnT>
                    <a:solidFill>
                      <a:schemeClr val="accent1"/>
                    </a:solidFill>
                  </a:tcPr>
                </a:tc>
                <a:tc>
                  <a:txBody>
                    <a:bodyPr/>
                    <a:lstStyle/>
                    <a:p>
                      <a:pPr algn="ctr"/>
                      <a:r>
                        <a:rPr lang="en-US" sz="1500" dirty="0" smtClean="0"/>
                        <a:t>16 weeks</a:t>
                      </a:r>
                      <a:endParaRPr lang="en-US" sz="1500" baseline="0" dirty="0" smtClean="0"/>
                    </a:p>
                    <a:p>
                      <a:pPr algn="ctr"/>
                      <a:r>
                        <a:rPr lang="en-US" sz="1500" b="0" dirty="0" smtClean="0"/>
                        <a:t>(n=26)</a:t>
                      </a:r>
                      <a:endParaRPr lang="en-US" sz="1500" dirty="0"/>
                    </a:p>
                  </a:txBody>
                  <a:tcPr>
                    <a:lnR w="9525" cap="flat" cmpd="sng" algn="ctr">
                      <a:solidFill>
                        <a:prstClr val="white">
                          <a:lumMod val="75000"/>
                        </a:prstClr>
                      </a:solid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solidFill>
                      <a:schemeClr val="accent4"/>
                    </a:solidFill>
                  </a:tcPr>
                </a:tc>
              </a:tr>
              <a:tr h="382231">
                <a:tc>
                  <a:txBody>
                    <a:bodyPr/>
                    <a:lstStyle/>
                    <a:p>
                      <a:r>
                        <a:rPr lang="en-US" sz="1500" dirty="0" smtClean="0"/>
                        <a:t>Male</a:t>
                      </a:r>
                      <a:endParaRPr lang="en-US" sz="1500" dirty="0"/>
                    </a:p>
                  </a:txBody>
                  <a:tcPr anchor="ctr">
                    <a:lnL w="9525" cap="flat" cmpd="sng" algn="ctr">
                      <a:solidFill>
                        <a:prstClr val="white">
                          <a:lumMod val="75000"/>
                        </a:prstClr>
                      </a:solidFill>
                      <a:prstDash val="solid"/>
                      <a:round/>
                      <a:headEnd type="none" w="med" len="med"/>
                      <a:tailEnd type="none" w="med" len="med"/>
                    </a:lnL>
                  </a:tcPr>
                </a:tc>
                <a:tc>
                  <a:txBody>
                    <a:bodyPr/>
                    <a:lstStyle/>
                    <a:p>
                      <a:pPr algn="ctr">
                        <a:lnSpc>
                          <a:spcPts val="2400"/>
                        </a:lnSpc>
                      </a:pPr>
                      <a:r>
                        <a:rPr lang="en-US" sz="1500" dirty="0" smtClean="0"/>
                        <a:t>18 (75%)</a:t>
                      </a:r>
                      <a:endParaRPr lang="en-US" sz="1500" dirty="0"/>
                    </a:p>
                  </a:txBody>
                  <a:tcPr anchor="ctr"/>
                </a:tc>
                <a:tc>
                  <a:txBody>
                    <a:bodyPr/>
                    <a:lstStyle/>
                    <a:p>
                      <a:pPr algn="ctr">
                        <a:lnSpc>
                          <a:spcPts val="2400"/>
                        </a:lnSpc>
                      </a:pPr>
                      <a:r>
                        <a:rPr lang="en-US" sz="1500" dirty="0" smtClean="0"/>
                        <a:t>22 (85%)</a:t>
                      </a:r>
                      <a:endParaRPr lang="en-US" sz="1500" dirty="0"/>
                    </a:p>
                  </a:txBody>
                  <a:tcPr anchor="ctr">
                    <a:lnR w="9525" cap="flat" cmpd="sng" algn="ctr">
                      <a:solidFill>
                        <a:prstClr val="white">
                          <a:lumMod val="75000"/>
                        </a:prstClr>
                      </a:solidFill>
                      <a:prstDash val="solid"/>
                      <a:round/>
                      <a:headEnd type="none" w="med" len="med"/>
                      <a:tailEnd type="none" w="med" len="med"/>
                    </a:lnR>
                  </a:tcPr>
                </a:tc>
              </a:tr>
              <a:tr h="382231">
                <a:tc>
                  <a:txBody>
                    <a:bodyPr/>
                    <a:lstStyle/>
                    <a:p>
                      <a:r>
                        <a:rPr lang="en-US" sz="1500" dirty="0" smtClean="0"/>
                        <a:t>Median age, years (range)</a:t>
                      </a:r>
                      <a:endParaRPr lang="en-US" sz="1500" dirty="0"/>
                    </a:p>
                  </a:txBody>
                  <a:tcPr anchor="ctr">
                    <a:lnL w="9525" cap="flat" cmpd="sng" algn="ctr">
                      <a:solidFill>
                        <a:prstClr val="white">
                          <a:lumMod val="75000"/>
                        </a:prstClr>
                      </a:solidFill>
                      <a:prstDash val="solid"/>
                      <a:round/>
                      <a:headEnd type="none" w="med" len="med"/>
                      <a:tailEnd type="none" w="med" len="med"/>
                    </a:lnL>
                  </a:tcPr>
                </a:tc>
                <a:tc>
                  <a:txBody>
                    <a:bodyPr/>
                    <a:lstStyle/>
                    <a:p>
                      <a:pPr algn="ctr">
                        <a:lnSpc>
                          <a:spcPts val="2400"/>
                        </a:lnSpc>
                      </a:pPr>
                      <a:r>
                        <a:rPr lang="en-US" sz="1500" dirty="0" smtClean="0"/>
                        <a:t>53 (36-73)</a:t>
                      </a:r>
                      <a:endParaRPr lang="en-US" sz="1500" dirty="0"/>
                    </a:p>
                  </a:txBody>
                  <a:tcPr anchor="ctr"/>
                </a:tc>
                <a:tc>
                  <a:txBody>
                    <a:bodyPr/>
                    <a:lstStyle/>
                    <a:p>
                      <a:pPr algn="ctr">
                        <a:lnSpc>
                          <a:spcPts val="2400"/>
                        </a:lnSpc>
                      </a:pPr>
                      <a:r>
                        <a:rPr lang="en-US" sz="1500" dirty="0" smtClean="0"/>
                        <a:t>56 (42-62)</a:t>
                      </a:r>
                      <a:endParaRPr lang="en-US" sz="1500" dirty="0"/>
                    </a:p>
                  </a:txBody>
                  <a:tcPr anchor="ctr">
                    <a:lnR w="9525" cap="flat" cmpd="sng" algn="ctr">
                      <a:solidFill>
                        <a:prstClr val="white">
                          <a:lumMod val="75000"/>
                        </a:prstClr>
                      </a:solidFill>
                      <a:prstDash val="solid"/>
                      <a:round/>
                      <a:headEnd type="none" w="med" len="med"/>
                      <a:tailEnd type="none" w="med" len="med"/>
                    </a:lnR>
                  </a:tcPr>
                </a:tc>
              </a:tr>
              <a:tr h="737680">
                <a:tc>
                  <a:txBody>
                    <a:bodyPr/>
                    <a:lstStyle/>
                    <a:p>
                      <a:r>
                        <a:rPr lang="en-US" sz="1500" dirty="0" smtClean="0"/>
                        <a:t>Race</a:t>
                      </a:r>
                    </a:p>
                    <a:p>
                      <a:pPr marL="228600" indent="0"/>
                      <a:r>
                        <a:rPr lang="en-US" sz="1500" dirty="0" smtClean="0"/>
                        <a:t>White</a:t>
                      </a:r>
                    </a:p>
                    <a:p>
                      <a:pPr marL="228600" indent="0"/>
                      <a:r>
                        <a:rPr lang="en-US" sz="1500" dirty="0" smtClean="0"/>
                        <a:t>Asian</a:t>
                      </a:r>
                      <a:endParaRPr lang="en-US" sz="1500" dirty="0"/>
                    </a:p>
                  </a:txBody>
                  <a:tcPr anchor="ctr">
                    <a:lnL w="9525" cap="flat" cmpd="sng" algn="ctr">
                      <a:solidFill>
                        <a:prstClr val="white">
                          <a:lumMod val="75000"/>
                        </a:prstClr>
                      </a:solidFill>
                      <a:prstDash val="solid"/>
                      <a:round/>
                      <a:headEnd type="none" w="med" len="med"/>
                      <a:tailEnd type="none" w="med" len="med"/>
                    </a:lnL>
                  </a:tcPr>
                </a:tc>
                <a:tc>
                  <a:txBody>
                    <a:bodyPr/>
                    <a:lstStyle/>
                    <a:p>
                      <a:pPr algn="ctr">
                        <a:lnSpc>
                          <a:spcPct val="100000"/>
                        </a:lnSpc>
                      </a:pPr>
                      <a:endParaRPr lang="en-US" sz="1500" dirty="0" smtClean="0"/>
                    </a:p>
                    <a:p>
                      <a:pPr algn="ctr">
                        <a:lnSpc>
                          <a:spcPct val="100000"/>
                        </a:lnSpc>
                      </a:pPr>
                      <a:r>
                        <a:rPr lang="en-US" sz="1500" dirty="0" smtClean="0"/>
                        <a:t>23 (96%)</a:t>
                      </a:r>
                    </a:p>
                    <a:p>
                      <a:pPr algn="ctr">
                        <a:lnSpc>
                          <a:spcPct val="100000"/>
                        </a:lnSpc>
                      </a:pPr>
                      <a:r>
                        <a:rPr lang="en-US" sz="1500" dirty="0" smtClean="0"/>
                        <a:t>1</a:t>
                      </a:r>
                      <a:r>
                        <a:rPr lang="en-US" sz="1500" baseline="0" dirty="0" smtClean="0"/>
                        <a:t> (4%)</a:t>
                      </a:r>
                      <a:endParaRPr lang="en-US" sz="1500" dirty="0"/>
                    </a:p>
                  </a:txBody>
                  <a:tcPr anchor="ctr"/>
                </a:tc>
                <a:tc>
                  <a:txBody>
                    <a:bodyPr/>
                    <a:lstStyle/>
                    <a:p>
                      <a:pPr algn="ctr">
                        <a:lnSpc>
                          <a:spcPct val="100000"/>
                        </a:lnSpc>
                      </a:pPr>
                      <a:r>
                        <a:rPr lang="en-US" sz="1500" dirty="0" smtClean="0"/>
                        <a:t>26 (100%)</a:t>
                      </a:r>
                      <a:endParaRPr lang="en-US" sz="1500" dirty="0"/>
                    </a:p>
                  </a:txBody>
                  <a:tcPr anchor="ctr">
                    <a:lnR w="9525" cap="flat" cmpd="sng" algn="ctr">
                      <a:solidFill>
                        <a:prstClr val="white">
                          <a:lumMod val="75000"/>
                        </a:prstClr>
                      </a:solidFill>
                      <a:prstDash val="solid"/>
                      <a:round/>
                      <a:headEnd type="none" w="med" len="med"/>
                      <a:tailEnd type="none" w="med" len="med"/>
                    </a:lnR>
                  </a:tcPr>
                </a:tc>
              </a:tr>
              <a:tr h="382231">
                <a:tc>
                  <a:txBody>
                    <a:bodyPr/>
                    <a:lstStyle/>
                    <a:p>
                      <a:r>
                        <a:rPr lang="en-US" sz="1500" dirty="0" smtClean="0"/>
                        <a:t>HCV RNA ≥800,000</a:t>
                      </a:r>
                      <a:r>
                        <a:rPr lang="en-US" sz="1500" baseline="0" dirty="0" smtClean="0"/>
                        <a:t> IU/ml</a:t>
                      </a:r>
                      <a:endParaRPr lang="en-US" sz="1500" dirty="0"/>
                    </a:p>
                  </a:txBody>
                  <a:tcPr anchor="ctr">
                    <a:lnL w="9525" cap="flat" cmpd="sng" algn="ctr">
                      <a:solidFill>
                        <a:prstClr val="white">
                          <a:lumMod val="75000"/>
                        </a:prstClr>
                      </a:solidFill>
                      <a:prstDash val="solid"/>
                      <a:round/>
                      <a:headEnd type="none" w="med" len="med"/>
                      <a:tailEnd type="none" w="med" len="med"/>
                    </a:lnL>
                  </a:tcPr>
                </a:tc>
                <a:tc>
                  <a:txBody>
                    <a:bodyPr/>
                    <a:lstStyle/>
                    <a:p>
                      <a:pPr algn="ctr">
                        <a:lnSpc>
                          <a:spcPts val="2400"/>
                        </a:lnSpc>
                      </a:pPr>
                      <a:r>
                        <a:rPr lang="en-US" sz="1500" dirty="0" smtClean="0"/>
                        <a:t>20 (83%)</a:t>
                      </a:r>
                      <a:endParaRPr lang="en-US" sz="1500" dirty="0"/>
                    </a:p>
                  </a:txBody>
                  <a:tcPr anchor="ctr"/>
                </a:tc>
                <a:tc>
                  <a:txBody>
                    <a:bodyPr/>
                    <a:lstStyle/>
                    <a:p>
                      <a:pPr algn="ctr">
                        <a:lnSpc>
                          <a:spcPts val="2400"/>
                        </a:lnSpc>
                      </a:pPr>
                      <a:r>
                        <a:rPr lang="en-US" sz="1500" dirty="0" smtClean="0"/>
                        <a:t>21 (81%)</a:t>
                      </a:r>
                      <a:endParaRPr lang="en-US" sz="1500" dirty="0"/>
                    </a:p>
                  </a:txBody>
                  <a:tcPr anchor="ctr">
                    <a:lnR w="9525" cap="flat" cmpd="sng" algn="ctr">
                      <a:solidFill>
                        <a:prstClr val="white">
                          <a:lumMod val="75000"/>
                        </a:prstClr>
                      </a:solidFill>
                      <a:prstDash val="solid"/>
                      <a:round/>
                      <a:headEnd type="none" w="med" len="med"/>
                      <a:tailEnd type="none" w="med" len="med"/>
                    </a:lnR>
                  </a:tcPr>
                </a:tc>
              </a:tr>
              <a:tr h="382231">
                <a:tc>
                  <a:txBody>
                    <a:bodyPr/>
                    <a:lstStyle/>
                    <a:p>
                      <a:pPr>
                        <a:lnSpc>
                          <a:spcPct val="120000"/>
                        </a:lnSpc>
                      </a:pPr>
                      <a:r>
                        <a:rPr lang="en-US" sz="1500" dirty="0" smtClean="0"/>
                        <a:t>Stage</a:t>
                      </a:r>
                      <a:r>
                        <a:rPr lang="en-US" sz="1500" baseline="0" dirty="0" smtClean="0"/>
                        <a:t> F3 (METAVIR)</a:t>
                      </a:r>
                      <a:endParaRPr lang="en-US" sz="1500" dirty="0" smtClean="0"/>
                    </a:p>
                    <a:p>
                      <a:pPr>
                        <a:lnSpc>
                          <a:spcPct val="120000"/>
                        </a:lnSpc>
                      </a:pPr>
                      <a:r>
                        <a:rPr lang="en-US" sz="1500" dirty="0" smtClean="0"/>
                        <a:t>Compensated cirrhosis (F4)</a:t>
                      </a:r>
                      <a:endParaRPr lang="en-US" sz="1500" dirty="0"/>
                    </a:p>
                  </a:txBody>
                  <a:tcPr anchor="ctr">
                    <a:lnL w="9525" cap="flat" cmpd="sng" algn="ctr">
                      <a:solidFill>
                        <a:prstClr val="white">
                          <a:lumMod val="75000"/>
                        </a:prstClr>
                      </a:solidFill>
                      <a:prstDash val="solid"/>
                      <a:round/>
                      <a:headEnd type="none" w="med" len="med"/>
                      <a:tailEnd type="none" w="med" len="med"/>
                    </a:lnL>
                  </a:tcPr>
                </a:tc>
                <a:tc>
                  <a:txBody>
                    <a:bodyPr/>
                    <a:lstStyle/>
                    <a:p>
                      <a:pPr marL="0" indent="0" algn="ctr">
                        <a:lnSpc>
                          <a:spcPct val="120000"/>
                        </a:lnSpc>
                      </a:pPr>
                      <a:r>
                        <a:rPr lang="en-US" sz="1500" dirty="0" smtClean="0"/>
                        <a:t>6 (25%)</a:t>
                      </a:r>
                    </a:p>
                    <a:p>
                      <a:pPr marL="0" indent="0" algn="ctr">
                        <a:lnSpc>
                          <a:spcPct val="120000"/>
                        </a:lnSpc>
                      </a:pPr>
                      <a:r>
                        <a:rPr lang="en-US" sz="1500" dirty="0" smtClean="0"/>
                        <a:t>18 (75%)</a:t>
                      </a:r>
                      <a:endParaRPr lang="en-US" sz="1500" dirty="0"/>
                    </a:p>
                  </a:txBody>
                  <a:tcPr anchor="ctr"/>
                </a:tc>
                <a:tc>
                  <a:txBody>
                    <a:bodyPr/>
                    <a:lstStyle/>
                    <a:p>
                      <a:pPr algn="ctr">
                        <a:lnSpc>
                          <a:spcPct val="120000"/>
                        </a:lnSpc>
                      </a:pPr>
                      <a:r>
                        <a:rPr lang="en-US" sz="1500" dirty="0" smtClean="0"/>
                        <a:t>8 (31%)</a:t>
                      </a:r>
                    </a:p>
                    <a:p>
                      <a:pPr algn="ctr">
                        <a:lnSpc>
                          <a:spcPct val="120000"/>
                        </a:lnSpc>
                      </a:pPr>
                      <a:r>
                        <a:rPr lang="en-US" sz="1500" dirty="0" smtClean="0"/>
                        <a:t>18 (69%)</a:t>
                      </a:r>
                      <a:endParaRPr lang="en-US" sz="1500" dirty="0"/>
                    </a:p>
                  </a:txBody>
                  <a:tcPr anchor="ctr">
                    <a:lnR w="9525" cap="flat" cmpd="sng" algn="ctr">
                      <a:solidFill>
                        <a:prstClr val="white">
                          <a:lumMod val="75000"/>
                        </a:prstClr>
                      </a:solidFill>
                      <a:prstDash val="solid"/>
                      <a:round/>
                      <a:headEnd type="none" w="med" len="med"/>
                      <a:tailEnd type="none" w="med" len="med"/>
                    </a:lnR>
                  </a:tcPr>
                </a:tc>
              </a:tr>
              <a:tr h="382231">
                <a:tc>
                  <a:txBody>
                    <a:bodyPr/>
                    <a:lstStyle/>
                    <a:p>
                      <a:pPr>
                        <a:lnSpc>
                          <a:spcPct val="100000"/>
                        </a:lnSpc>
                      </a:pPr>
                      <a:r>
                        <a:rPr lang="en-US" sz="1500" dirty="0" smtClean="0"/>
                        <a:t>Prior treatment status</a:t>
                      </a:r>
                    </a:p>
                    <a:p>
                      <a:pPr marL="228600" indent="0">
                        <a:lnSpc>
                          <a:spcPct val="100000"/>
                        </a:lnSpc>
                      </a:pPr>
                      <a:r>
                        <a:rPr lang="en-US" sz="1500" dirty="0" smtClean="0"/>
                        <a:t>Naïve</a:t>
                      </a:r>
                    </a:p>
                    <a:p>
                      <a:pPr marL="228600" indent="0">
                        <a:lnSpc>
                          <a:spcPct val="100000"/>
                        </a:lnSpc>
                      </a:pPr>
                      <a:r>
                        <a:rPr lang="en-US" sz="1500" dirty="0" smtClean="0"/>
                        <a:t>IFN-experienced</a:t>
                      </a:r>
                    </a:p>
                    <a:p>
                      <a:pPr marL="228600" indent="0">
                        <a:lnSpc>
                          <a:spcPct val="100000"/>
                        </a:lnSpc>
                      </a:pPr>
                      <a:r>
                        <a:rPr lang="en-US" sz="1500" dirty="0" smtClean="0"/>
                        <a:t>SOF-experienced</a:t>
                      </a:r>
                    </a:p>
                  </a:txBody>
                  <a:tcPr anchor="ctr">
                    <a:lnL w="9525" cap="flat" cmpd="sng" algn="ctr">
                      <a:solidFill>
                        <a:prstClr val="white">
                          <a:lumMod val="75000"/>
                        </a:prstClr>
                      </a:solidFill>
                      <a:prstDash val="solid"/>
                      <a:round/>
                      <a:headEnd type="none" w="med" len="med"/>
                      <a:tailEnd type="none" w="med" len="med"/>
                    </a:lnL>
                  </a:tcPr>
                </a:tc>
                <a:tc>
                  <a:txBody>
                    <a:bodyPr/>
                    <a:lstStyle/>
                    <a:p>
                      <a:pPr marL="0" indent="0" algn="ctr">
                        <a:lnSpc>
                          <a:spcPct val="100000"/>
                        </a:lnSpc>
                      </a:pPr>
                      <a:endParaRPr lang="en-US" sz="1500" dirty="0" smtClean="0"/>
                    </a:p>
                    <a:p>
                      <a:pPr marL="0" indent="0" algn="ctr">
                        <a:lnSpc>
                          <a:spcPct val="100000"/>
                        </a:lnSpc>
                      </a:pPr>
                      <a:r>
                        <a:rPr lang="en-US" sz="1500" dirty="0" smtClean="0"/>
                        <a:t>6 (25%)</a:t>
                      </a:r>
                    </a:p>
                    <a:p>
                      <a:pPr marL="0" indent="0" algn="ctr">
                        <a:lnSpc>
                          <a:spcPct val="100000"/>
                        </a:lnSpc>
                      </a:pPr>
                      <a:r>
                        <a:rPr lang="en-US" sz="1500" dirty="0" smtClean="0"/>
                        <a:t>15 (63%)</a:t>
                      </a:r>
                    </a:p>
                    <a:p>
                      <a:pPr marL="0" indent="0" algn="ctr">
                        <a:lnSpc>
                          <a:spcPct val="100000"/>
                        </a:lnSpc>
                      </a:pPr>
                      <a:r>
                        <a:rPr lang="en-US" sz="1500" dirty="0" smtClean="0"/>
                        <a:t>3 (12%)</a:t>
                      </a:r>
                      <a:endParaRPr lang="en-US" sz="1500" dirty="0"/>
                    </a:p>
                  </a:txBody>
                  <a:tcPr anchor="ctr"/>
                </a:tc>
                <a:tc>
                  <a:txBody>
                    <a:bodyPr/>
                    <a:lstStyle/>
                    <a:p>
                      <a:pPr algn="ctr">
                        <a:lnSpc>
                          <a:spcPct val="100000"/>
                        </a:lnSpc>
                      </a:pPr>
                      <a:endParaRPr lang="en-US" sz="1500" dirty="0" smtClean="0"/>
                    </a:p>
                    <a:p>
                      <a:pPr algn="ctr">
                        <a:lnSpc>
                          <a:spcPct val="100000"/>
                        </a:lnSpc>
                      </a:pPr>
                      <a:r>
                        <a:rPr lang="en-US" sz="1500" dirty="0" smtClean="0"/>
                        <a:t>7 (27%)</a:t>
                      </a:r>
                    </a:p>
                    <a:p>
                      <a:pPr algn="ctr">
                        <a:lnSpc>
                          <a:spcPct val="100000"/>
                        </a:lnSpc>
                      </a:pPr>
                      <a:r>
                        <a:rPr lang="en-US" sz="1500" dirty="0" smtClean="0"/>
                        <a:t>16</a:t>
                      </a:r>
                      <a:r>
                        <a:rPr lang="en-US" sz="1500" baseline="0" dirty="0" smtClean="0"/>
                        <a:t> (62%)</a:t>
                      </a:r>
                    </a:p>
                    <a:p>
                      <a:pPr algn="ctr">
                        <a:lnSpc>
                          <a:spcPct val="100000"/>
                        </a:lnSpc>
                      </a:pPr>
                      <a:r>
                        <a:rPr lang="en-US" sz="1500" baseline="0" dirty="0" smtClean="0"/>
                        <a:t>3 (11%)</a:t>
                      </a:r>
                      <a:endParaRPr lang="en-US" sz="1500" dirty="0" smtClean="0"/>
                    </a:p>
                  </a:txBody>
                  <a:tcPr anchor="ctr">
                    <a:lnR w="9525" cap="flat" cmpd="sng" algn="ctr">
                      <a:solidFill>
                        <a:prstClr val="white">
                          <a:lumMod val="75000"/>
                        </a:prstClr>
                      </a:solidFill>
                      <a:prstDash val="solid"/>
                      <a:round/>
                      <a:headEnd type="none" w="med" len="med"/>
                      <a:tailEnd type="none" w="med" len="med"/>
                    </a:lnR>
                  </a:tcPr>
                </a:tc>
              </a:tr>
              <a:tr h="382231">
                <a:tc>
                  <a:txBody>
                    <a:bodyPr/>
                    <a:lstStyle/>
                    <a:p>
                      <a:pPr marL="0" indent="0">
                        <a:tabLst/>
                      </a:pPr>
                      <a:r>
                        <a:rPr lang="en-US" sz="1500" dirty="0" smtClean="0"/>
                        <a:t>DCV</a:t>
                      </a:r>
                      <a:r>
                        <a:rPr lang="en-US" sz="1500" baseline="0" dirty="0" smtClean="0"/>
                        <a:t> NS5A RAVs</a:t>
                      </a:r>
                    </a:p>
                  </a:txBody>
                  <a:tcPr anchor="ctr">
                    <a:lnL w="9525" cap="flat" cmpd="sng" algn="ctr">
                      <a:solidFill>
                        <a:prstClr val="white">
                          <a:lumMod val="75000"/>
                        </a:prstClr>
                      </a:solidFill>
                      <a:prstDash val="solid"/>
                      <a:round/>
                      <a:headEnd type="none" w="med" len="med"/>
                      <a:tailEnd type="none" w="med" len="med"/>
                    </a:lnL>
                  </a:tcPr>
                </a:tc>
                <a:tc>
                  <a:txBody>
                    <a:bodyPr/>
                    <a:lstStyle/>
                    <a:p>
                      <a:pPr marL="0" indent="0" algn="ctr">
                        <a:lnSpc>
                          <a:spcPts val="2400"/>
                        </a:lnSpc>
                      </a:pPr>
                      <a:r>
                        <a:rPr lang="en-US" sz="1500" dirty="0" smtClean="0"/>
                        <a:t>7 (27%)</a:t>
                      </a:r>
                      <a:endParaRPr lang="en-US" sz="1500" dirty="0"/>
                    </a:p>
                  </a:txBody>
                  <a:tcPr anchor="ctr"/>
                </a:tc>
                <a:tc>
                  <a:txBody>
                    <a:bodyPr/>
                    <a:lstStyle/>
                    <a:p>
                      <a:pPr algn="ctr">
                        <a:lnSpc>
                          <a:spcPts val="2400"/>
                        </a:lnSpc>
                      </a:pPr>
                      <a:r>
                        <a:rPr lang="en-US" sz="1500" dirty="0" smtClean="0"/>
                        <a:t>1 (4%)</a:t>
                      </a:r>
                      <a:endParaRPr lang="en-US" sz="1500" dirty="0"/>
                    </a:p>
                  </a:txBody>
                  <a:tcPr anchor="ctr">
                    <a:lnR w="9525" cap="flat" cmpd="sng" algn="ctr">
                      <a:solidFill>
                        <a:prstClr val="white">
                          <a:lumMod val="75000"/>
                        </a:prstClr>
                      </a:solidFill>
                      <a:prstDash val="solid"/>
                      <a:round/>
                      <a:headEnd type="none" w="med" len="med"/>
                      <a:tailEnd type="none" w="med" len="med"/>
                    </a:lnR>
                  </a:tcPr>
                </a:tc>
              </a:tr>
            </a:tbl>
          </a:graphicData>
        </a:graphic>
      </p:graphicFrame>
    </p:spTree>
    <p:extLst>
      <p:ext uri="{BB962C8B-B14F-4D97-AF65-F5344CB8AC3E}">
        <p14:creationId xmlns:p14="http://schemas.microsoft.com/office/powerpoint/2010/main" val="129386954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200" dirty="0" smtClean="0">
                <a:solidFill>
                  <a:schemeClr val="accent5">
                    <a:lumMod val="20000"/>
                    <a:lumOff val="80000"/>
                  </a:schemeClr>
                </a:solidFill>
              </a:rPr>
              <a:t>Daclatasvir </a:t>
            </a:r>
            <a:r>
              <a:rPr lang="en-US" sz="2200" dirty="0">
                <a:solidFill>
                  <a:schemeClr val="accent5">
                    <a:lumMod val="20000"/>
                    <a:lumOff val="80000"/>
                  </a:schemeClr>
                </a:solidFill>
              </a:rPr>
              <a:t>+ Sofosbuvir + RBV for HCV GT 3 Advanced Liver </a:t>
            </a:r>
            <a:r>
              <a:rPr lang="en-US" sz="2200" dirty="0" smtClean="0">
                <a:solidFill>
                  <a:schemeClr val="accent5">
                    <a:lumMod val="20000"/>
                    <a:lumOff val="80000"/>
                  </a:schemeClr>
                </a:solidFill>
              </a:rPr>
              <a:t>Disease</a:t>
            </a:r>
            <a:r>
              <a:rPr lang="en-US" sz="2400" dirty="0"/>
              <a:t/>
            </a:r>
            <a:br>
              <a:rPr lang="en-US" sz="2400" dirty="0"/>
            </a:br>
            <a:r>
              <a:rPr lang="en-US" sz="2400" dirty="0"/>
              <a:t> </a:t>
            </a:r>
            <a:r>
              <a:rPr lang="en-US" sz="2700" dirty="0"/>
              <a:t>ALLY-3+ </a:t>
            </a:r>
            <a:r>
              <a:rPr lang="en-US" sz="2700" dirty="0" smtClean="0"/>
              <a:t>Trial</a:t>
            </a:r>
            <a:r>
              <a:rPr lang="en-US" sz="2700" dirty="0"/>
              <a:t>: Results</a:t>
            </a:r>
          </a:p>
        </p:txBody>
      </p:sp>
      <p:sp>
        <p:nvSpPr>
          <p:cNvPr id="9" name="Text Placeholder 8"/>
          <p:cNvSpPr>
            <a:spLocks noGrp="1"/>
          </p:cNvSpPr>
          <p:nvPr>
            <p:ph type="body" idx="10"/>
          </p:nvPr>
        </p:nvSpPr>
        <p:spPr/>
        <p:txBody>
          <a:bodyPr/>
          <a:lstStyle/>
          <a:p>
            <a:r>
              <a:rPr lang="en-US" dirty="0" smtClean="0">
                <a:solidFill>
                  <a:schemeClr val="bg1"/>
                </a:solidFill>
                <a:latin typeface="Arial" pitchFamily="-110" charset="0"/>
                <a:ea typeface="ＭＳ Ｐゴシック" pitchFamily="-110" charset="-128"/>
                <a:cs typeface="ＭＳ Ｐゴシック" pitchFamily="-110" charset="-128"/>
              </a:rPr>
              <a:t>ALLY-3+: SVR12</a:t>
            </a:r>
            <a:r>
              <a:rPr lang="en-US" dirty="0">
                <a:solidFill>
                  <a:schemeClr val="bg1"/>
                </a:solidFill>
                <a:latin typeface="Arial" pitchFamily="-110" charset="0"/>
                <a:ea typeface="ＭＳ Ｐゴシック" pitchFamily="-110" charset="-128"/>
                <a:cs typeface="ＭＳ Ｐゴシック" pitchFamily="-110" charset="-128"/>
              </a:rPr>
              <a:t> </a:t>
            </a:r>
            <a:r>
              <a:rPr lang="en-US" dirty="0" smtClean="0">
                <a:solidFill>
                  <a:schemeClr val="bg1"/>
                </a:solidFill>
                <a:latin typeface="Arial" pitchFamily="-110" charset="0"/>
                <a:ea typeface="ＭＳ Ｐゴシック" pitchFamily="-110" charset="-128"/>
                <a:cs typeface="ＭＳ Ｐゴシック" pitchFamily="-110" charset="-128"/>
              </a:rPr>
              <a:t>by Treatment Arm</a:t>
            </a:r>
            <a:endParaRPr lang="en-US" dirty="0">
              <a:solidFill>
                <a:schemeClr val="bg1"/>
              </a:solidFill>
              <a:latin typeface="Arial" pitchFamily="-110" charset="0"/>
              <a:ea typeface="ＭＳ Ｐゴシック" pitchFamily="-110" charset="-128"/>
              <a:cs typeface="ＭＳ Ｐゴシック" pitchFamily="-110" charset="-128"/>
            </a:endParaRPr>
          </a:p>
        </p:txBody>
      </p:sp>
      <p:sp>
        <p:nvSpPr>
          <p:cNvPr id="7" name="Content Placeholder 6"/>
          <p:cNvSpPr>
            <a:spLocks noGrp="1"/>
          </p:cNvSpPr>
          <p:nvPr>
            <p:ph sz="quarter" idx="13"/>
          </p:nvPr>
        </p:nvSpPr>
        <p:spPr/>
        <p:txBody>
          <a:bodyPr/>
          <a:lstStyle/>
          <a:p>
            <a:r>
              <a:rPr lang="en-US" dirty="0"/>
              <a:t>Source: Leroy V, et al. Hepatology 2016;63:1430-41.</a:t>
            </a:r>
          </a:p>
        </p:txBody>
      </p:sp>
      <p:graphicFrame>
        <p:nvGraphicFramePr>
          <p:cNvPr id="15" name="Chart 14"/>
          <p:cNvGraphicFramePr>
            <a:graphicFrameLocks/>
          </p:cNvGraphicFramePr>
          <p:nvPr>
            <p:extLst>
              <p:ext uri="{D42A27DB-BD31-4B8C-83A1-F6EECF244321}">
                <p14:modId xmlns:p14="http://schemas.microsoft.com/office/powerpoint/2010/main" val="2833880851"/>
              </p:ext>
            </p:extLst>
          </p:nvPr>
        </p:nvGraphicFramePr>
        <p:xfrm>
          <a:off x="646113" y="1828800"/>
          <a:ext cx="7848600" cy="4191000"/>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p:cNvSpPr/>
          <p:nvPr/>
        </p:nvSpPr>
        <p:spPr>
          <a:xfrm>
            <a:off x="2292533" y="4965452"/>
            <a:ext cx="831667"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45/50</a:t>
            </a:r>
            <a:endParaRPr lang="en-US" sz="1400" dirty="0">
              <a:solidFill>
                <a:schemeClr val="bg1"/>
              </a:solidFill>
            </a:endParaRPr>
          </a:p>
        </p:txBody>
      </p:sp>
      <p:sp>
        <p:nvSpPr>
          <p:cNvPr id="18" name="Rectangle 17"/>
          <p:cNvSpPr/>
          <p:nvPr/>
        </p:nvSpPr>
        <p:spPr>
          <a:xfrm>
            <a:off x="4578533" y="4953000"/>
            <a:ext cx="831667"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21/24</a:t>
            </a:r>
            <a:endParaRPr lang="en-US" sz="1400" dirty="0">
              <a:solidFill>
                <a:schemeClr val="bg1"/>
              </a:solidFill>
            </a:endParaRPr>
          </a:p>
        </p:txBody>
      </p:sp>
      <p:sp>
        <p:nvSpPr>
          <p:cNvPr id="20" name="Rectangle 19"/>
          <p:cNvSpPr/>
          <p:nvPr/>
        </p:nvSpPr>
        <p:spPr>
          <a:xfrm>
            <a:off x="6881271" y="4953000"/>
            <a:ext cx="831667"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24/26</a:t>
            </a:r>
            <a:endParaRPr lang="en-US" sz="1400" dirty="0">
              <a:solidFill>
                <a:schemeClr val="bg1"/>
              </a:solidFill>
            </a:endParaRPr>
          </a:p>
        </p:txBody>
      </p:sp>
      <p:sp>
        <p:nvSpPr>
          <p:cNvPr id="10" name="Rectangle 25"/>
          <p:cNvSpPr>
            <a:spLocks noChangeArrowheads="1"/>
          </p:cNvSpPr>
          <p:nvPr/>
        </p:nvSpPr>
        <p:spPr bwMode="auto">
          <a:xfrm>
            <a:off x="-5104" y="5943600"/>
            <a:ext cx="9162288" cy="320037"/>
          </a:xfrm>
          <a:prstGeom prst="rect">
            <a:avLst/>
          </a:prstGeom>
          <a:solidFill>
            <a:schemeClr val="bg1">
              <a:lumMod val="95000"/>
            </a:schemeClr>
          </a:solidFill>
          <a:ln w="12700">
            <a:noFill/>
            <a:miter lim="800000"/>
            <a:headEnd/>
            <a:tailEnd/>
          </a:ln>
        </p:spPr>
        <p:txBody>
          <a:bodyPr lIns="365760" tIns="45431" rIns="92486" bIns="45431" anchor="ctr">
            <a:prstTxWarp prst="textNoShape">
              <a:avLst/>
            </a:prstTxWarp>
          </a:bodyPr>
          <a:lstStyle/>
          <a:p>
            <a:r>
              <a:rPr lang="en-US" sz="1200" dirty="0" smtClean="0">
                <a:latin typeface="Arial"/>
                <a:cs typeface="Arial"/>
              </a:rPr>
              <a:t>SVR12 rates determined by intent-to-treat analysis</a:t>
            </a:r>
            <a:endParaRPr lang="en-US" sz="1200" dirty="0">
              <a:latin typeface="Arial"/>
              <a:cs typeface="Arial"/>
            </a:endParaRPr>
          </a:p>
        </p:txBody>
      </p:sp>
    </p:spTree>
    <p:extLst>
      <p:ext uri="{BB962C8B-B14F-4D97-AF65-F5344CB8AC3E}">
        <p14:creationId xmlns:p14="http://schemas.microsoft.com/office/powerpoint/2010/main" val="282989005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200" dirty="0">
                <a:solidFill>
                  <a:schemeClr val="accent5">
                    <a:lumMod val="20000"/>
                    <a:lumOff val="80000"/>
                  </a:schemeClr>
                </a:solidFill>
              </a:rPr>
              <a:t>Daclatasvir + Sofosbuvir + RBV for HCV GT 3 Advanced Liver </a:t>
            </a:r>
            <a:r>
              <a:rPr lang="en-US" sz="2200" dirty="0" smtClean="0">
                <a:solidFill>
                  <a:schemeClr val="accent5">
                    <a:lumMod val="20000"/>
                    <a:lumOff val="80000"/>
                  </a:schemeClr>
                </a:solidFill>
              </a:rPr>
              <a:t>Disease</a:t>
            </a:r>
            <a:br>
              <a:rPr lang="en-US" sz="2200" dirty="0" smtClean="0">
                <a:solidFill>
                  <a:schemeClr val="accent5">
                    <a:lumMod val="20000"/>
                    <a:lumOff val="80000"/>
                  </a:schemeClr>
                </a:solidFill>
              </a:rPr>
            </a:br>
            <a:r>
              <a:rPr lang="en-US" sz="2400" dirty="0" smtClean="0"/>
              <a:t> </a:t>
            </a:r>
            <a:r>
              <a:rPr lang="en-US" sz="2700" dirty="0"/>
              <a:t>ALLY-3+ Trial: Results</a:t>
            </a:r>
          </a:p>
        </p:txBody>
      </p:sp>
      <p:sp>
        <p:nvSpPr>
          <p:cNvPr id="9" name="Text Placeholder 8"/>
          <p:cNvSpPr>
            <a:spLocks noGrp="1"/>
          </p:cNvSpPr>
          <p:nvPr>
            <p:ph type="body" idx="10"/>
          </p:nvPr>
        </p:nvSpPr>
        <p:spPr/>
        <p:txBody>
          <a:bodyPr/>
          <a:lstStyle/>
          <a:p>
            <a:r>
              <a:rPr lang="en-US" dirty="0" smtClean="0">
                <a:solidFill>
                  <a:schemeClr val="bg1"/>
                </a:solidFill>
                <a:latin typeface="Arial" pitchFamily="-110" charset="0"/>
                <a:ea typeface="ＭＳ Ｐゴシック" pitchFamily="-110" charset="-128"/>
                <a:cs typeface="ＭＳ Ｐゴシック" pitchFamily="-110" charset="-128"/>
              </a:rPr>
              <a:t>ALLY-3+: SVR12 by Cirrhosis Status</a:t>
            </a:r>
            <a:endParaRPr lang="en-US" dirty="0">
              <a:solidFill>
                <a:schemeClr val="bg1"/>
              </a:solidFill>
              <a:latin typeface="Arial" pitchFamily="-110" charset="0"/>
              <a:ea typeface="ＭＳ Ｐゴシック" pitchFamily="-110" charset="-128"/>
              <a:cs typeface="ＭＳ Ｐゴシック" pitchFamily="-110" charset="-128"/>
            </a:endParaRPr>
          </a:p>
        </p:txBody>
      </p:sp>
      <p:sp>
        <p:nvSpPr>
          <p:cNvPr id="7" name="Content Placeholder 6"/>
          <p:cNvSpPr>
            <a:spLocks noGrp="1"/>
          </p:cNvSpPr>
          <p:nvPr>
            <p:ph sz="quarter" idx="13"/>
          </p:nvPr>
        </p:nvSpPr>
        <p:spPr/>
        <p:txBody>
          <a:bodyPr/>
          <a:lstStyle/>
          <a:p>
            <a:r>
              <a:rPr lang="en-US" dirty="0"/>
              <a:t>Source: Leroy V, et al. Hepatology 2016;63:1430-41.</a:t>
            </a:r>
          </a:p>
        </p:txBody>
      </p:sp>
      <p:sp>
        <p:nvSpPr>
          <p:cNvPr id="8" name="Rectangle 7"/>
          <p:cNvSpPr/>
          <p:nvPr/>
        </p:nvSpPr>
        <p:spPr>
          <a:xfrm>
            <a:off x="2449370" y="4985776"/>
            <a:ext cx="831667"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73/75</a:t>
            </a:r>
          </a:p>
        </p:txBody>
      </p:sp>
      <p:sp>
        <p:nvSpPr>
          <p:cNvPr id="11" name="Rectangle 10"/>
          <p:cNvSpPr/>
          <p:nvPr/>
        </p:nvSpPr>
        <p:spPr>
          <a:xfrm>
            <a:off x="6041642" y="4985776"/>
            <a:ext cx="831667"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11/19</a:t>
            </a:r>
            <a:endParaRPr lang="en-US" sz="1400" dirty="0">
              <a:solidFill>
                <a:schemeClr val="bg1"/>
              </a:solidFill>
            </a:endParaRPr>
          </a:p>
        </p:txBody>
      </p:sp>
      <p:sp>
        <p:nvSpPr>
          <p:cNvPr id="12" name="Rectangle 11"/>
          <p:cNvSpPr/>
          <p:nvPr/>
        </p:nvSpPr>
        <p:spPr>
          <a:xfrm>
            <a:off x="7083268" y="4985776"/>
            <a:ext cx="831667"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9/13</a:t>
            </a:r>
            <a:endParaRPr lang="en-US" sz="1400" dirty="0">
              <a:solidFill>
                <a:schemeClr val="bg1"/>
              </a:solidFill>
            </a:endParaRPr>
          </a:p>
        </p:txBody>
      </p:sp>
      <p:sp>
        <p:nvSpPr>
          <p:cNvPr id="13" name="Rectangle 12"/>
          <p:cNvSpPr/>
          <p:nvPr/>
        </p:nvSpPr>
        <p:spPr>
          <a:xfrm>
            <a:off x="3497606" y="4985776"/>
            <a:ext cx="831667"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32/34</a:t>
            </a:r>
            <a:endParaRPr lang="en-US" sz="1400" dirty="0">
              <a:solidFill>
                <a:schemeClr val="bg1"/>
              </a:solidFill>
            </a:endParaRPr>
          </a:p>
        </p:txBody>
      </p:sp>
      <p:graphicFrame>
        <p:nvGraphicFramePr>
          <p:cNvPr id="15" name="Chart 14"/>
          <p:cNvGraphicFramePr>
            <a:graphicFrameLocks/>
          </p:cNvGraphicFramePr>
          <p:nvPr>
            <p:extLst>
              <p:ext uri="{D42A27DB-BD31-4B8C-83A1-F6EECF244321}">
                <p14:modId xmlns:p14="http://schemas.microsoft.com/office/powerpoint/2010/main" val="1619220330"/>
              </p:ext>
            </p:extLst>
          </p:nvPr>
        </p:nvGraphicFramePr>
        <p:xfrm>
          <a:off x="460138" y="1828800"/>
          <a:ext cx="8223723" cy="4191000"/>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p:cNvSpPr/>
          <p:nvPr/>
        </p:nvSpPr>
        <p:spPr>
          <a:xfrm>
            <a:off x="1656126" y="5108580"/>
            <a:ext cx="639643"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14/14</a:t>
            </a:r>
            <a:endParaRPr lang="en-US" sz="1400" dirty="0">
              <a:solidFill>
                <a:schemeClr val="bg1"/>
              </a:solidFill>
            </a:endParaRPr>
          </a:p>
        </p:txBody>
      </p:sp>
      <p:sp>
        <p:nvSpPr>
          <p:cNvPr id="17" name="Rectangle 16"/>
          <p:cNvSpPr/>
          <p:nvPr/>
        </p:nvSpPr>
        <p:spPr>
          <a:xfrm>
            <a:off x="2293656" y="5096128"/>
            <a:ext cx="639643"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31/36</a:t>
            </a:r>
          </a:p>
        </p:txBody>
      </p:sp>
      <p:sp>
        <p:nvSpPr>
          <p:cNvPr id="18" name="Rectangle 17"/>
          <p:cNvSpPr/>
          <p:nvPr/>
        </p:nvSpPr>
        <p:spPr>
          <a:xfrm>
            <a:off x="4040552" y="5096128"/>
            <a:ext cx="639643"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6/6</a:t>
            </a:r>
            <a:endParaRPr lang="en-US" sz="1400" dirty="0">
              <a:solidFill>
                <a:schemeClr val="bg1"/>
              </a:solidFill>
            </a:endParaRPr>
          </a:p>
        </p:txBody>
      </p:sp>
      <p:sp>
        <p:nvSpPr>
          <p:cNvPr id="19" name="Rectangle 18"/>
          <p:cNvSpPr/>
          <p:nvPr/>
        </p:nvSpPr>
        <p:spPr>
          <a:xfrm>
            <a:off x="4685324" y="5096128"/>
            <a:ext cx="639643"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15/18</a:t>
            </a:r>
            <a:endParaRPr lang="en-US" sz="1400" dirty="0">
              <a:solidFill>
                <a:schemeClr val="bg1"/>
              </a:solidFill>
            </a:endParaRPr>
          </a:p>
        </p:txBody>
      </p:sp>
      <p:sp>
        <p:nvSpPr>
          <p:cNvPr id="20" name="Rectangle 19"/>
          <p:cNvSpPr/>
          <p:nvPr/>
        </p:nvSpPr>
        <p:spPr>
          <a:xfrm>
            <a:off x="6459402" y="5096128"/>
            <a:ext cx="639643"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8/8</a:t>
            </a:r>
            <a:endParaRPr lang="en-US" sz="1400" dirty="0">
              <a:solidFill>
                <a:schemeClr val="bg1"/>
              </a:solidFill>
            </a:endParaRPr>
          </a:p>
        </p:txBody>
      </p:sp>
      <p:sp>
        <p:nvSpPr>
          <p:cNvPr id="21" name="Rectangle 20"/>
          <p:cNvSpPr/>
          <p:nvPr/>
        </p:nvSpPr>
        <p:spPr>
          <a:xfrm>
            <a:off x="7086600" y="5096128"/>
            <a:ext cx="639643"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16/18</a:t>
            </a:r>
            <a:endParaRPr lang="en-US" sz="1400" dirty="0">
              <a:solidFill>
                <a:schemeClr val="bg1"/>
              </a:solidFill>
            </a:endParaRPr>
          </a:p>
        </p:txBody>
      </p:sp>
      <p:sp>
        <p:nvSpPr>
          <p:cNvPr id="22" name="Rectangle 25"/>
          <p:cNvSpPr>
            <a:spLocks noChangeArrowheads="1"/>
          </p:cNvSpPr>
          <p:nvPr/>
        </p:nvSpPr>
        <p:spPr bwMode="auto">
          <a:xfrm>
            <a:off x="-5104" y="5943600"/>
            <a:ext cx="9162288" cy="320037"/>
          </a:xfrm>
          <a:prstGeom prst="rect">
            <a:avLst/>
          </a:prstGeom>
          <a:solidFill>
            <a:schemeClr val="bg1">
              <a:lumMod val="85000"/>
            </a:schemeClr>
          </a:solidFill>
          <a:ln w="12700">
            <a:noFill/>
            <a:miter lim="800000"/>
            <a:headEnd/>
            <a:tailEnd/>
          </a:ln>
        </p:spPr>
        <p:txBody>
          <a:bodyPr lIns="365760" tIns="45431" rIns="92486" bIns="45431" anchor="ctr">
            <a:prstTxWarp prst="textNoShape">
              <a:avLst/>
            </a:prstTxWarp>
          </a:bodyPr>
          <a:lstStyle/>
          <a:p>
            <a:r>
              <a:rPr lang="en-US" sz="1200" dirty="0" smtClean="0">
                <a:latin typeface="Arial"/>
                <a:cs typeface="Arial"/>
              </a:rPr>
              <a:t>SVR12 rates determined by intent-to-treat analysis</a:t>
            </a:r>
            <a:endParaRPr lang="en-US" sz="1200" dirty="0">
              <a:latin typeface="Arial"/>
              <a:cs typeface="Arial"/>
            </a:endParaRPr>
          </a:p>
        </p:txBody>
      </p:sp>
      <p:sp>
        <p:nvSpPr>
          <p:cNvPr id="23" name="Rectangle 22"/>
          <p:cNvSpPr/>
          <p:nvPr/>
        </p:nvSpPr>
        <p:spPr>
          <a:xfrm>
            <a:off x="7705969" y="5096128"/>
            <a:ext cx="639643"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12/14</a:t>
            </a:r>
            <a:endParaRPr lang="en-US" sz="1400" dirty="0">
              <a:solidFill>
                <a:schemeClr val="bg1"/>
              </a:solidFill>
            </a:endParaRPr>
          </a:p>
        </p:txBody>
      </p:sp>
      <p:sp>
        <p:nvSpPr>
          <p:cNvPr id="24" name="Rectangle 23"/>
          <p:cNvSpPr/>
          <p:nvPr/>
        </p:nvSpPr>
        <p:spPr>
          <a:xfrm>
            <a:off x="5314462" y="5096128"/>
            <a:ext cx="639643"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14/16</a:t>
            </a:r>
            <a:endParaRPr lang="en-US" sz="1400" dirty="0">
              <a:solidFill>
                <a:schemeClr val="bg1"/>
              </a:solidFill>
            </a:endParaRPr>
          </a:p>
        </p:txBody>
      </p:sp>
      <p:sp>
        <p:nvSpPr>
          <p:cNvPr id="25" name="Rectangle 24"/>
          <p:cNvSpPr/>
          <p:nvPr/>
        </p:nvSpPr>
        <p:spPr>
          <a:xfrm>
            <a:off x="2915138" y="5096128"/>
            <a:ext cx="639643"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26/30</a:t>
            </a:r>
            <a:endParaRPr lang="en-US" sz="1400" dirty="0">
              <a:solidFill>
                <a:schemeClr val="bg1"/>
              </a:solidFill>
            </a:endParaRPr>
          </a:p>
        </p:txBody>
      </p:sp>
    </p:spTree>
    <p:extLst>
      <p:ext uri="{BB962C8B-B14F-4D97-AF65-F5344CB8AC3E}">
        <p14:creationId xmlns:p14="http://schemas.microsoft.com/office/powerpoint/2010/main" val="173016648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3"/>
          </p:nvPr>
        </p:nvSpPr>
        <p:spPr/>
        <p:txBody>
          <a:bodyPr/>
          <a:lstStyle/>
          <a:p>
            <a:endParaRPr lang="en-US" dirty="0"/>
          </a:p>
        </p:txBody>
      </p:sp>
      <p:sp>
        <p:nvSpPr>
          <p:cNvPr id="3" name="Title 2"/>
          <p:cNvSpPr>
            <a:spLocks noGrp="1"/>
          </p:cNvSpPr>
          <p:nvPr>
            <p:ph type="title"/>
          </p:nvPr>
        </p:nvSpPr>
        <p:spPr/>
        <p:txBody>
          <a:bodyPr>
            <a:normAutofit/>
          </a:bodyPr>
          <a:lstStyle/>
          <a:p>
            <a:pPr>
              <a:lnSpc>
                <a:spcPts val="3400"/>
              </a:lnSpc>
            </a:pPr>
            <a:r>
              <a:rPr lang="en-US" dirty="0">
                <a:solidFill>
                  <a:schemeClr val="accent5">
                    <a:lumMod val="20000"/>
                    <a:lumOff val="80000"/>
                  </a:schemeClr>
                </a:solidFill>
              </a:rPr>
              <a:t>Daclatasvir (</a:t>
            </a:r>
            <a:r>
              <a:rPr lang="en-US" i="1" dirty="0">
                <a:solidFill>
                  <a:schemeClr val="accent5">
                    <a:lumMod val="20000"/>
                    <a:lumOff val="80000"/>
                  </a:schemeClr>
                </a:solidFill>
              </a:rPr>
              <a:t>Daklinza</a:t>
            </a:r>
            <a:r>
              <a:rPr lang="en-US" dirty="0" smtClean="0">
                <a:solidFill>
                  <a:schemeClr val="accent5">
                    <a:lumMod val="20000"/>
                    <a:lumOff val="80000"/>
                  </a:schemeClr>
                </a:solidFill>
              </a:rPr>
              <a:t>)</a:t>
            </a:r>
            <a:br>
              <a:rPr lang="en-US" dirty="0" smtClean="0">
                <a:solidFill>
                  <a:schemeClr val="accent5">
                    <a:lumMod val="20000"/>
                    <a:lumOff val="80000"/>
                  </a:schemeClr>
                </a:solidFill>
              </a:rPr>
            </a:br>
            <a:r>
              <a:rPr lang="en-US" sz="3200" dirty="0"/>
              <a:t>E</a:t>
            </a:r>
            <a:r>
              <a:rPr lang="en-US" sz="3200" dirty="0" smtClean="0"/>
              <a:t>stimated Cost of Therapy</a:t>
            </a:r>
            <a:endParaRPr lang="en-US" sz="3200" dirty="0"/>
          </a:p>
        </p:txBody>
      </p:sp>
      <p:graphicFrame>
        <p:nvGraphicFramePr>
          <p:cNvPr id="4" name="Group 66"/>
          <p:cNvGraphicFramePr>
            <a:graphicFrameLocks noGrp="1"/>
          </p:cNvGraphicFramePr>
          <p:nvPr>
            <p:extLst>
              <p:ext uri="{D42A27DB-BD31-4B8C-83A1-F6EECF244321}">
                <p14:modId xmlns:p14="http://schemas.microsoft.com/office/powerpoint/2010/main" val="2450049927"/>
              </p:ext>
            </p:extLst>
          </p:nvPr>
        </p:nvGraphicFramePr>
        <p:xfrm>
          <a:off x="571500" y="1592582"/>
          <a:ext cx="8001000" cy="4417063"/>
        </p:xfrm>
        <a:graphic>
          <a:graphicData uri="http://schemas.openxmlformats.org/drawingml/2006/table">
            <a:tbl>
              <a:tblPr>
                <a:effectLst/>
              </a:tblPr>
              <a:tblGrid>
                <a:gridCol w="2518833"/>
                <a:gridCol w="2815167"/>
                <a:gridCol w="2667000"/>
              </a:tblGrid>
              <a:tr h="606329">
                <a:tc gridSpan="3">
                  <a:txBody>
                    <a:bodyPr/>
                    <a:lstStyle/>
                    <a:p>
                      <a:pPr marL="0" marR="0" lvl="0" indent="0" algn="l" defTabSz="914400" rtl="0" eaLnBrk="1" fontAlgn="base" latinLnBrk="0" hangingPunct="1">
                        <a:lnSpc>
                          <a:spcPts val="1800"/>
                        </a:lnSpc>
                        <a:spcBef>
                          <a:spcPts val="1200"/>
                        </a:spcBef>
                        <a:spcAft>
                          <a:spcPts val="0"/>
                        </a:spcAft>
                        <a:buClr>
                          <a:srgbClr val="990000"/>
                        </a:buClr>
                        <a:buSzTx/>
                        <a:buFont typeface="Symbol" pitchFamily="18" charset="2"/>
                        <a:buNone/>
                        <a:tabLst/>
                        <a:defRPr/>
                      </a:pPr>
                      <a:r>
                        <a:rPr lang="en-US" sz="2000" b="0" baseline="0" dirty="0" smtClean="0">
                          <a:solidFill>
                            <a:schemeClr val="bg1"/>
                          </a:solidFill>
                          <a:cs typeface="Arial" pitchFamily="34" charset="0"/>
                        </a:rPr>
                        <a:t>Estimated Cost of Daclatasvir-Based Regimens</a:t>
                      </a:r>
                      <a:endParaRPr kumimoji="0" lang="en-US" sz="2000" b="0" i="0" u="none" strike="noStrike" cap="none" normalizeH="0" baseline="0" dirty="0" smtClean="0">
                        <a:ln>
                          <a:noFill/>
                        </a:ln>
                        <a:solidFill>
                          <a:schemeClr val="bg1"/>
                        </a:solidFill>
                        <a:effectLst/>
                        <a:latin typeface="+mn-lt"/>
                      </a:endParaRPr>
                    </a:p>
                  </a:txBody>
                  <a:tcPr marL="182880" marR="45720" anchor="ctr" horzOverflow="overflow">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05405B"/>
                    </a:solidFill>
                  </a:tcPr>
                </a:tc>
                <a:tc hMerge="1">
                  <a:txBody>
                    <a:bodyPr/>
                    <a:lstStyle/>
                    <a:p>
                      <a:endParaRPr lang="en-US"/>
                    </a:p>
                  </a:txBody>
                  <a:tcPr/>
                </a:tc>
                <a:tc hMerge="1">
                  <a:txBody>
                    <a:bodyPr/>
                    <a:lstStyle/>
                    <a:p>
                      <a:pPr marL="0" marR="0" lvl="0" indent="0" algn="ctr" defTabSz="914400" rtl="0" eaLnBrk="1" fontAlgn="base" latinLnBrk="0" hangingPunct="1">
                        <a:lnSpc>
                          <a:spcPts val="1800"/>
                        </a:lnSpc>
                        <a:spcBef>
                          <a:spcPts val="1200"/>
                        </a:spcBef>
                        <a:spcAft>
                          <a:spcPts val="0"/>
                        </a:spcAft>
                        <a:buClr>
                          <a:srgbClr val="990000"/>
                        </a:buClr>
                        <a:buSzTx/>
                        <a:buFont typeface="Symbol" pitchFamily="18" charset="2"/>
                        <a:buNone/>
                        <a:tabLst/>
                        <a:defRPr/>
                      </a:pPr>
                      <a:endParaRPr lang="en-US" sz="2000" b="0" baseline="0" dirty="0" smtClean="0">
                        <a:solidFill>
                          <a:schemeClr val="bg1"/>
                        </a:solidFill>
                        <a:cs typeface="Arial" pitchFamily="34" charset="0"/>
                      </a:endParaRPr>
                    </a:p>
                  </a:txBody>
                  <a:tcPr marL="73152" marR="45720" anchor="ctr" horzOverflow="overflow">
                    <a:lnL w="28575" cap="flat" cmpd="sng" algn="ctr">
                      <a:solidFill>
                        <a:srgbClr val="FFFFFF"/>
                      </a:solidFill>
                      <a:prstDash val="solid"/>
                      <a:round/>
                      <a:headEnd type="none" w="med" len="med"/>
                      <a:tailEnd type="none" w="med" len="med"/>
                    </a:lnL>
                    <a:lnR w="12700" cap="flat" cmpd="sng" algn="ctr">
                      <a:solidFill>
                        <a:srgbClr val="000000">
                          <a:lumMod val="50000"/>
                          <a:lumOff val="50000"/>
                        </a:srgbClr>
                      </a:solidFill>
                      <a:prstDash val="solid"/>
                      <a:round/>
                      <a:headEnd type="none" w="med" len="med"/>
                      <a:tailEnd type="none" w="med" len="med"/>
                    </a:lnR>
                    <a:lnT w="12700" cap="flat" cmpd="sng" algn="ctr">
                      <a:solidFill>
                        <a:srgbClr val="000000">
                          <a:lumMod val="50000"/>
                          <a:lumOff val="50000"/>
                        </a:srgbClr>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rgbClr val="05405B"/>
                    </a:solidFill>
                  </a:tcPr>
                </a:tc>
              </a:tr>
              <a:tr h="671294">
                <a:tc>
                  <a:txBody>
                    <a:bodyPr/>
                    <a:lstStyle/>
                    <a:p>
                      <a:pPr marL="0" marR="0" lvl="0" indent="0" algn="l" defTabSz="914400" rtl="0" eaLnBrk="1" fontAlgn="base" latinLnBrk="0" hangingPunct="1">
                        <a:lnSpc>
                          <a:spcPts val="1800"/>
                        </a:lnSpc>
                        <a:spcBef>
                          <a:spcPts val="1200"/>
                        </a:spcBef>
                        <a:spcAft>
                          <a:spcPts val="0"/>
                        </a:spcAft>
                        <a:buClr>
                          <a:srgbClr val="990000"/>
                        </a:buClr>
                        <a:buSzTx/>
                        <a:buFont typeface="Symbol" pitchFamily="18" charset="2"/>
                        <a:buNone/>
                        <a:tabLst/>
                        <a:defRPr/>
                      </a:pPr>
                      <a:r>
                        <a:rPr kumimoji="0" lang="en-US" sz="2000" b="0" i="0" u="none" strike="noStrike" cap="none" normalizeH="0" baseline="0" dirty="0" smtClean="0">
                          <a:ln>
                            <a:noFill/>
                          </a:ln>
                          <a:solidFill>
                            <a:schemeClr val="bg1"/>
                          </a:solidFill>
                          <a:effectLst/>
                          <a:latin typeface="+mn-lt"/>
                        </a:rPr>
                        <a:t>Regimen</a:t>
                      </a:r>
                    </a:p>
                  </a:txBody>
                  <a:tcPr marL="182880" marR="45720" anchor="ctr" horzOverflow="overflow">
                    <a:lnL w="12700" cap="flat" cmpd="sng" algn="ctr">
                      <a:solidFill>
                        <a:prstClr val="white">
                          <a:lumMod val="75000"/>
                        </a:prstClr>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rgbClr val="065B82"/>
                    </a:solidFill>
                  </a:tcPr>
                </a:tc>
                <a:tc>
                  <a:txBody>
                    <a:bodyPr/>
                    <a:lstStyle/>
                    <a:p>
                      <a:pPr marL="0" marR="0" lvl="0" indent="0" algn="l" defTabSz="914400" rtl="0" eaLnBrk="1" fontAlgn="base" latinLnBrk="0" hangingPunct="1">
                        <a:lnSpc>
                          <a:spcPts val="1800"/>
                        </a:lnSpc>
                        <a:spcBef>
                          <a:spcPts val="1200"/>
                        </a:spcBef>
                        <a:spcAft>
                          <a:spcPts val="0"/>
                        </a:spcAft>
                        <a:buClr>
                          <a:srgbClr val="990000"/>
                        </a:buClr>
                        <a:buSzTx/>
                        <a:buFont typeface="Symbol" pitchFamily="18" charset="2"/>
                        <a:buNone/>
                        <a:tabLst/>
                        <a:defRPr/>
                      </a:pPr>
                      <a:r>
                        <a:rPr kumimoji="0" lang="en-US" sz="2000" b="0" i="0" u="none" strike="noStrike" cap="none" normalizeH="0" baseline="0" dirty="0" smtClean="0">
                          <a:ln>
                            <a:noFill/>
                          </a:ln>
                          <a:solidFill>
                            <a:schemeClr val="bg1"/>
                          </a:solidFill>
                          <a:effectLst/>
                          <a:latin typeface="+mn-lt"/>
                        </a:rPr>
                        <a:t>Duration</a:t>
                      </a:r>
                    </a:p>
                  </a:txBody>
                  <a:tcPr marL="182880" marR="4572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rgbClr val="065B82"/>
                    </a:solidFill>
                  </a:tcPr>
                </a:tc>
                <a:tc>
                  <a:txBody>
                    <a:bodyPr/>
                    <a:lstStyle/>
                    <a:p>
                      <a:pPr marL="0" marR="0" lvl="0" indent="0" algn="ctr" defTabSz="914400" rtl="0" eaLnBrk="1" fontAlgn="base" latinLnBrk="0" hangingPunct="1">
                        <a:lnSpc>
                          <a:spcPts val="1800"/>
                        </a:lnSpc>
                        <a:spcBef>
                          <a:spcPts val="1200"/>
                        </a:spcBef>
                        <a:spcAft>
                          <a:spcPts val="0"/>
                        </a:spcAft>
                        <a:buClr>
                          <a:srgbClr val="990000"/>
                        </a:buClr>
                        <a:buSzTx/>
                        <a:buFont typeface="Symbol" pitchFamily="18" charset="2"/>
                        <a:buNone/>
                        <a:tabLst/>
                        <a:defRPr/>
                      </a:pPr>
                      <a:r>
                        <a:rPr lang="en-US" sz="2000" b="0" baseline="0" dirty="0" smtClean="0">
                          <a:solidFill>
                            <a:schemeClr val="bg1"/>
                          </a:solidFill>
                          <a:cs typeface="Arial" pitchFamily="34" charset="0"/>
                        </a:rPr>
                        <a:t>Estimated Cost*</a:t>
                      </a:r>
                    </a:p>
                  </a:txBody>
                  <a:tcPr marL="73152" marR="45720" anchor="ctr" horzOverflow="overflow">
                    <a:lnL w="28575" cap="flat" cmpd="sng" algn="ctr">
                      <a:solidFill>
                        <a:srgbClr val="FFFFFF"/>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28575"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rgbClr val="065B82"/>
                    </a:solidFill>
                  </a:tcPr>
                </a:tc>
              </a:tr>
              <a:tr h="1226820">
                <a:tc>
                  <a:txBody>
                    <a:bodyPr/>
                    <a:lstStyle/>
                    <a:p>
                      <a:pPr>
                        <a:lnSpc>
                          <a:spcPts val="2500"/>
                        </a:lnSpc>
                        <a:spcBef>
                          <a:spcPts val="1200"/>
                        </a:spcBef>
                        <a:spcAft>
                          <a:spcPts val="0"/>
                        </a:spcAft>
                      </a:pPr>
                      <a:r>
                        <a:rPr lang="en-US" sz="2000" dirty="0" smtClean="0"/>
                        <a:t>Daclatasvir + </a:t>
                      </a:r>
                      <a:br>
                        <a:rPr lang="en-US" sz="2000" dirty="0" smtClean="0"/>
                      </a:br>
                      <a:r>
                        <a:rPr lang="en-US" sz="2000" dirty="0" smtClean="0"/>
                        <a:t>Sofosbuvir</a:t>
                      </a:r>
                      <a:endParaRPr lang="en-US" sz="2000" dirty="0"/>
                    </a:p>
                  </a:txBody>
                  <a:tcPr marL="182880" marR="45720" marT="137160" marB="137160" anchor="ctr">
                    <a:lnL w="12700" cap="flat" cmpd="sng" algn="ctr">
                      <a:solidFill>
                        <a:prstClr val="white">
                          <a:lumMod val="75000"/>
                        </a:prstClr>
                      </a:solidFill>
                      <a:prstDash val="solid"/>
                      <a:round/>
                      <a:headEnd type="none" w="med" len="med"/>
                      <a:tailEnd type="none" w="med" len="med"/>
                    </a:lnL>
                    <a:lnR w="19050" cap="flat" cmpd="sng" algn="ctr">
                      <a:solidFill>
                        <a:schemeClr val="bg1"/>
                      </a:solidFill>
                      <a:prstDash val="solid"/>
                      <a:round/>
                      <a:headEnd type="none" w="med" len="med"/>
                      <a:tailEnd type="none" w="med" len="med"/>
                    </a:lnR>
                    <a:lnT w="5715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0EADC"/>
                    </a:solidFill>
                  </a:tcPr>
                </a:tc>
                <a:tc>
                  <a:txBody>
                    <a:bodyPr/>
                    <a:lstStyle/>
                    <a:p>
                      <a:pPr marL="0" marR="0" indent="0" algn="l" defTabSz="914400" rtl="0" eaLnBrk="1" fontAlgn="auto" latinLnBrk="0" hangingPunct="1">
                        <a:lnSpc>
                          <a:spcPts val="2500"/>
                        </a:lnSpc>
                        <a:spcBef>
                          <a:spcPts val="1200"/>
                        </a:spcBef>
                        <a:spcAft>
                          <a:spcPts val="0"/>
                        </a:spcAft>
                        <a:buClrTx/>
                        <a:buSzTx/>
                        <a:buFontTx/>
                        <a:buNone/>
                        <a:tabLst/>
                        <a:defRPr/>
                      </a:pPr>
                      <a:r>
                        <a:rPr lang="en-US" sz="2000" dirty="0" smtClean="0"/>
                        <a:t>12 Weeks</a:t>
                      </a:r>
                    </a:p>
                  </a:txBody>
                  <a:tcPr marL="182880" marR="45720" marT="137160" marB="13716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5715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0EADC"/>
                    </a:solidFill>
                  </a:tcPr>
                </a:tc>
                <a:tc>
                  <a:txBody>
                    <a:bodyPr/>
                    <a:lstStyle/>
                    <a:p>
                      <a:pPr marL="0" marR="0" lvl="0" indent="0" algn="ctr" defTabSz="914400" rtl="0" eaLnBrk="1" fontAlgn="base" latinLnBrk="0" hangingPunct="1">
                        <a:lnSpc>
                          <a:spcPts val="2500"/>
                        </a:lnSpc>
                        <a:spcBef>
                          <a:spcPts val="1200"/>
                        </a:spcBef>
                        <a:spcAft>
                          <a:spcPts val="0"/>
                        </a:spcAft>
                        <a:buClr>
                          <a:srgbClr val="990000"/>
                        </a:buClr>
                        <a:buSzTx/>
                        <a:buFont typeface="Symbol" pitchFamily="18" charset="2"/>
                        <a:buNone/>
                        <a:tabLst/>
                      </a:pPr>
                      <a:r>
                        <a:rPr kumimoji="0" lang="en-US" sz="2000" b="0" i="0" u="none" strike="noStrike" cap="none" normalizeH="0" baseline="0" dirty="0" smtClean="0">
                          <a:ln>
                            <a:noFill/>
                          </a:ln>
                          <a:solidFill>
                            <a:schemeClr val="tx1"/>
                          </a:solidFill>
                          <a:effectLst/>
                          <a:latin typeface="+mn-lt"/>
                        </a:rPr>
                        <a:t>$147,000</a:t>
                      </a:r>
                    </a:p>
                  </a:txBody>
                  <a:tcPr marL="73152" marR="45720" marT="137160" marB="137160" anchor="ctr" horzOverflow="overflow">
                    <a:lnL w="19050" cap="flat" cmpd="sng" algn="ctr">
                      <a:solidFill>
                        <a:schemeClr val="bg1"/>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5715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0EADC"/>
                    </a:solidFill>
                  </a:tcPr>
                </a:tc>
              </a:tr>
              <a:tr h="1226820">
                <a:tc>
                  <a:txBody>
                    <a:bodyPr/>
                    <a:lstStyle/>
                    <a:p>
                      <a:pPr>
                        <a:lnSpc>
                          <a:spcPts val="2500"/>
                        </a:lnSpc>
                        <a:spcBef>
                          <a:spcPts val="1200"/>
                        </a:spcBef>
                        <a:spcAft>
                          <a:spcPts val="0"/>
                        </a:spcAft>
                      </a:pPr>
                      <a:r>
                        <a:rPr lang="en-US" sz="2000" dirty="0" smtClean="0"/>
                        <a:t>Daclatasvir + </a:t>
                      </a:r>
                      <a:br>
                        <a:rPr lang="en-US" sz="2000" dirty="0" smtClean="0"/>
                      </a:br>
                      <a:r>
                        <a:rPr lang="en-US" sz="2000" dirty="0" smtClean="0"/>
                        <a:t>Sofosbuvir + </a:t>
                      </a:r>
                      <a:br>
                        <a:rPr lang="en-US" sz="2000" dirty="0" smtClean="0"/>
                      </a:br>
                      <a:r>
                        <a:rPr lang="en-US" sz="2000" dirty="0" smtClean="0"/>
                        <a:t>Ribavirin</a:t>
                      </a:r>
                      <a:endParaRPr lang="en-US" sz="2000" dirty="0"/>
                    </a:p>
                  </a:txBody>
                  <a:tcPr marL="182880" marR="45720" marT="137160" marB="137160" anchor="ctr">
                    <a:lnL w="12700" cap="flat" cmpd="sng" algn="ctr">
                      <a:solidFill>
                        <a:prstClr val="white">
                          <a:lumMod val="75000"/>
                        </a:prstClr>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D1D1D1"/>
                    </a:solidFill>
                  </a:tcPr>
                </a:tc>
                <a:tc>
                  <a:txBody>
                    <a:bodyPr/>
                    <a:lstStyle/>
                    <a:p>
                      <a:pPr marL="0" marR="0" indent="0" algn="l" defTabSz="914400" rtl="0" eaLnBrk="1" fontAlgn="auto" latinLnBrk="0" hangingPunct="1">
                        <a:lnSpc>
                          <a:spcPts val="2500"/>
                        </a:lnSpc>
                        <a:spcBef>
                          <a:spcPts val="1200"/>
                        </a:spcBef>
                        <a:spcAft>
                          <a:spcPts val="0"/>
                        </a:spcAft>
                        <a:buClrTx/>
                        <a:buSzTx/>
                        <a:buFontTx/>
                        <a:buNone/>
                        <a:tabLst/>
                        <a:defRPr/>
                      </a:pPr>
                      <a:r>
                        <a:rPr lang="en-US" sz="2000" dirty="0" smtClean="0"/>
                        <a:t>12 Weeks</a:t>
                      </a:r>
                    </a:p>
                  </a:txBody>
                  <a:tcPr marL="182880" marR="45720" marT="137160" marB="13716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D1D1D1"/>
                    </a:solidFill>
                  </a:tcPr>
                </a:tc>
                <a:tc>
                  <a:txBody>
                    <a:bodyPr/>
                    <a:lstStyle/>
                    <a:p>
                      <a:pPr marL="0" marR="0" lvl="0" indent="0" algn="ctr" defTabSz="914400" rtl="0" eaLnBrk="1" fontAlgn="base" latinLnBrk="0" hangingPunct="1">
                        <a:lnSpc>
                          <a:spcPts val="2500"/>
                        </a:lnSpc>
                        <a:spcBef>
                          <a:spcPts val="1200"/>
                        </a:spcBef>
                        <a:spcAft>
                          <a:spcPts val="0"/>
                        </a:spcAft>
                        <a:buClr>
                          <a:srgbClr val="990000"/>
                        </a:buClr>
                        <a:buSzTx/>
                        <a:buFont typeface="Symbol" pitchFamily="18" charset="2"/>
                        <a:buNone/>
                        <a:tabLst/>
                      </a:pPr>
                      <a:r>
                        <a:rPr kumimoji="0" lang="en-US" sz="2000" b="0" i="0" u="none" strike="noStrike" cap="none" normalizeH="0" baseline="0" dirty="0" smtClean="0">
                          <a:ln>
                            <a:noFill/>
                          </a:ln>
                          <a:solidFill>
                            <a:schemeClr val="tx1"/>
                          </a:solidFill>
                          <a:effectLst/>
                          <a:latin typeface="+mn-lt"/>
                        </a:rPr>
                        <a:t>$147,500</a:t>
                      </a:r>
                    </a:p>
                  </a:txBody>
                  <a:tcPr marL="73152" marR="45720" marT="137160" marB="137160" anchor="ctr" horzOverflow="overflow">
                    <a:lnL w="19050" cap="flat" cmpd="sng" algn="ctr">
                      <a:solidFill>
                        <a:schemeClr val="bg1"/>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D1D1D1"/>
                    </a:solidFill>
                  </a:tcPr>
                </a:tc>
              </a:tr>
              <a:tr h="679766">
                <a:tc gridSpan="3">
                  <a:txBody>
                    <a:bodyPr/>
                    <a:lstStyle/>
                    <a:p>
                      <a:pPr marL="0" marR="0" indent="0" algn="l" defTabSz="914400" rtl="0" eaLnBrk="1" fontAlgn="auto" latinLnBrk="0" hangingPunct="1">
                        <a:lnSpc>
                          <a:spcPts val="1800"/>
                        </a:lnSpc>
                        <a:spcBef>
                          <a:spcPts val="1200"/>
                        </a:spcBef>
                        <a:spcAft>
                          <a:spcPts val="0"/>
                        </a:spcAft>
                        <a:buClrTx/>
                        <a:buSzTx/>
                        <a:buFontTx/>
                        <a:buNone/>
                        <a:tabLst/>
                        <a:defRPr/>
                      </a:pPr>
                      <a:r>
                        <a:rPr lang="en-US" sz="1600" b="0" dirty="0" smtClean="0"/>
                        <a:t>*Estimated</a:t>
                      </a:r>
                      <a:r>
                        <a:rPr lang="en-US" sz="1600" b="0" baseline="0" dirty="0" smtClean="0"/>
                        <a:t> cost based on </a:t>
                      </a:r>
                      <a:r>
                        <a:rPr lang="en-US" sz="1600" b="0" dirty="0" smtClean="0"/>
                        <a:t>Wholesaler Acquisition Cost in United States</a:t>
                      </a:r>
                    </a:p>
                  </a:txBody>
                  <a:tcPr marL="182880" marR="45720" marT="228600" marB="22860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lnTlToBr>
                      <a:noFill/>
                    </a:lnTlToBr>
                    <a:lnBlToTr>
                      <a:noFill/>
                    </a:lnBlToTr>
                    <a:solidFill>
                      <a:srgbClr val="E5EEEF"/>
                    </a:solidFill>
                  </a:tcPr>
                </a:tc>
                <a:tc hMerge="1">
                  <a:txBody>
                    <a:bodyPr/>
                    <a:lstStyle/>
                    <a:p>
                      <a:endParaRPr lang="en-US"/>
                    </a:p>
                  </a:txBody>
                  <a:tcPr/>
                </a:tc>
                <a:tc hMerge="1">
                  <a:txBody>
                    <a:bodyPr/>
                    <a:lstStyle/>
                    <a:p>
                      <a:pPr marL="0" marR="0" lvl="0" indent="0" algn="ctr" defTabSz="914400" rtl="0" eaLnBrk="1" fontAlgn="base" latinLnBrk="0" hangingPunct="1">
                        <a:lnSpc>
                          <a:spcPts val="1800"/>
                        </a:lnSpc>
                        <a:spcBef>
                          <a:spcPts val="1200"/>
                        </a:spcBef>
                        <a:spcAft>
                          <a:spcPts val="0"/>
                        </a:spcAft>
                        <a:buClr>
                          <a:srgbClr val="990000"/>
                        </a:buClr>
                        <a:buSzTx/>
                        <a:buFont typeface="Symbol" pitchFamily="18" charset="2"/>
                        <a:buNone/>
                        <a:tabLst/>
                        <a:defRPr/>
                      </a:pPr>
                      <a:endParaRPr kumimoji="0" lang="en-US" sz="2000" b="0" i="0" u="none" strike="noStrike" cap="none" normalizeH="0" baseline="0" dirty="0" smtClean="0">
                        <a:ln>
                          <a:noFill/>
                        </a:ln>
                        <a:solidFill>
                          <a:schemeClr val="tx1"/>
                        </a:solidFill>
                        <a:effectLst/>
                        <a:latin typeface="+mn-lt"/>
                      </a:endParaRPr>
                    </a:p>
                  </a:txBody>
                  <a:tcPr marL="73152" marR="45720" marT="228600" marB="228600" anchor="ctr" horzOverflow="overflow">
                    <a:lnL w="19050" cap="flat" cmpd="sng" algn="ctr">
                      <a:solidFill>
                        <a:schemeClr val="bg1"/>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lnTlToBr>
                      <a:noFill/>
                    </a:lnTlToBr>
                    <a:lnBlToTr>
                      <a:noFill/>
                    </a:lnBlToTr>
                    <a:solidFill>
                      <a:srgbClr val="F0EADC"/>
                    </a:solidFill>
                  </a:tcPr>
                </a:tc>
              </a:tr>
            </a:tbl>
          </a:graphicData>
        </a:graphic>
      </p:graphicFrame>
    </p:spTree>
    <p:extLst>
      <p:ext uri="{BB962C8B-B14F-4D97-AF65-F5344CB8AC3E}">
        <p14:creationId xmlns:p14="http://schemas.microsoft.com/office/powerpoint/2010/main" val="406620445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6"/>
          <p:cNvGraphicFramePr>
            <a:graphicFrameLocks/>
          </p:cNvGraphicFramePr>
          <p:nvPr>
            <p:extLst>
              <p:ext uri="{D42A27DB-BD31-4B8C-83A1-F6EECF244321}">
                <p14:modId xmlns:p14="http://schemas.microsoft.com/office/powerpoint/2010/main" val="2643035296"/>
              </p:ext>
            </p:extLst>
          </p:nvPr>
        </p:nvGraphicFramePr>
        <p:xfrm>
          <a:off x="457199" y="1350200"/>
          <a:ext cx="8229601" cy="4974399"/>
        </p:xfrm>
        <a:graphic>
          <a:graphicData uri="http://schemas.openxmlformats.org/drawingml/2006/table">
            <a:tbl>
              <a:tblPr firstRow="1" bandRow="1">
                <a:tableStyleId>{5C22544A-7EE6-4342-B048-85BDC9FD1C3A}</a:tableStyleId>
              </a:tblPr>
              <a:tblGrid>
                <a:gridCol w="2641941"/>
                <a:gridCol w="2793830"/>
                <a:gridCol w="2793830"/>
              </a:tblGrid>
              <a:tr h="545488">
                <a:tc>
                  <a:txBody>
                    <a:bodyPr/>
                    <a:lstStyle/>
                    <a:p>
                      <a:r>
                        <a:rPr lang="en-US" sz="1500" dirty="0" smtClean="0"/>
                        <a:t>Adverse Event (AE)</a:t>
                      </a:r>
                      <a:endParaRPr lang="en-US" sz="1500" dirty="0"/>
                    </a:p>
                  </a:txBody>
                  <a:tcPr anchor="ctr">
                    <a:lnL w="9525" cap="flat" cmpd="sng" algn="ctr">
                      <a:solidFill>
                        <a:prstClr val="white">
                          <a:lumMod val="75000"/>
                        </a:prstClr>
                      </a:solidFill>
                      <a:prstDash val="solid"/>
                      <a:round/>
                      <a:headEnd type="none" w="med" len="med"/>
                      <a:tailEnd type="none" w="med" len="med"/>
                    </a:lnL>
                    <a:lnT w="9525" cap="flat" cmpd="sng" algn="ctr">
                      <a:solidFill>
                        <a:prstClr val="white">
                          <a:lumMod val="75000"/>
                        </a:prstClr>
                      </a:solidFill>
                      <a:prstDash val="solid"/>
                      <a:round/>
                      <a:headEnd type="none" w="med" len="med"/>
                      <a:tailEnd type="none" w="med" len="med"/>
                    </a:lnT>
                    <a:solidFill>
                      <a:srgbClr val="404040"/>
                    </a:solidFill>
                  </a:tcPr>
                </a:tc>
                <a:tc>
                  <a:txBody>
                    <a:bodyPr/>
                    <a:lstStyle/>
                    <a:p>
                      <a:pPr algn="ctr"/>
                      <a:r>
                        <a:rPr lang="en-US" sz="1500" dirty="0" smtClean="0"/>
                        <a:t>12 weeks</a:t>
                      </a:r>
                      <a:endParaRPr lang="en-US" sz="1500" baseline="0" dirty="0" smtClean="0"/>
                    </a:p>
                    <a:p>
                      <a:pPr algn="ctr"/>
                      <a:r>
                        <a:rPr lang="en-US" sz="1500" b="0" dirty="0" smtClean="0"/>
                        <a:t>(n=24)</a:t>
                      </a:r>
                      <a:endParaRPr lang="en-US" sz="1500" dirty="0"/>
                    </a:p>
                  </a:txBody>
                  <a:tcPr>
                    <a:lnT w="9525" cap="flat" cmpd="sng" algn="ctr">
                      <a:solidFill>
                        <a:prstClr val="white">
                          <a:lumMod val="75000"/>
                        </a:prstClr>
                      </a:solidFill>
                      <a:prstDash val="solid"/>
                      <a:round/>
                      <a:headEnd type="none" w="med" len="med"/>
                      <a:tailEnd type="none" w="med" len="med"/>
                    </a:lnT>
                    <a:solidFill>
                      <a:schemeClr val="accent1"/>
                    </a:solidFill>
                  </a:tcPr>
                </a:tc>
                <a:tc>
                  <a:txBody>
                    <a:bodyPr/>
                    <a:lstStyle/>
                    <a:p>
                      <a:pPr algn="ctr"/>
                      <a:r>
                        <a:rPr lang="en-US" sz="1500" dirty="0" smtClean="0"/>
                        <a:t>16 weeks</a:t>
                      </a:r>
                      <a:endParaRPr lang="en-US" sz="1500" baseline="0" dirty="0" smtClean="0"/>
                    </a:p>
                    <a:p>
                      <a:pPr algn="ctr"/>
                      <a:r>
                        <a:rPr lang="en-US" sz="1500" b="0" dirty="0" smtClean="0"/>
                        <a:t>(n=26)</a:t>
                      </a:r>
                      <a:endParaRPr lang="en-US" sz="1500" dirty="0"/>
                    </a:p>
                  </a:txBody>
                  <a:tcPr>
                    <a:lnR w="9525" cap="flat" cmpd="sng" algn="ctr">
                      <a:solidFill>
                        <a:prstClr val="white">
                          <a:lumMod val="75000"/>
                        </a:prstClr>
                      </a:solid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solidFill>
                      <a:schemeClr val="accent4"/>
                    </a:solidFill>
                  </a:tcPr>
                </a:tc>
              </a:tr>
              <a:tr h="382231">
                <a:tc>
                  <a:txBody>
                    <a:bodyPr/>
                    <a:lstStyle/>
                    <a:p>
                      <a:r>
                        <a:rPr lang="en-US" sz="1500" dirty="0" smtClean="0"/>
                        <a:t>Serious AEs</a:t>
                      </a:r>
                      <a:endParaRPr lang="en-US" sz="1500" dirty="0"/>
                    </a:p>
                  </a:txBody>
                  <a:tcPr anchor="ctr">
                    <a:lnL w="9525" cap="flat" cmpd="sng" algn="ctr">
                      <a:solidFill>
                        <a:prstClr val="white">
                          <a:lumMod val="75000"/>
                        </a:prstClr>
                      </a:solidFill>
                      <a:prstDash val="solid"/>
                      <a:round/>
                      <a:headEnd type="none" w="med" len="med"/>
                      <a:tailEnd type="none" w="med" len="med"/>
                    </a:lnL>
                  </a:tcPr>
                </a:tc>
                <a:tc>
                  <a:txBody>
                    <a:bodyPr/>
                    <a:lstStyle/>
                    <a:p>
                      <a:pPr algn="ctr">
                        <a:lnSpc>
                          <a:spcPts val="2400"/>
                        </a:lnSpc>
                      </a:pPr>
                      <a:r>
                        <a:rPr lang="en-US" sz="1500" dirty="0" smtClean="0"/>
                        <a:t>2 (8%)</a:t>
                      </a:r>
                      <a:endParaRPr lang="en-US" sz="1500" dirty="0"/>
                    </a:p>
                  </a:txBody>
                  <a:tcPr anchor="ctr"/>
                </a:tc>
                <a:tc>
                  <a:txBody>
                    <a:bodyPr/>
                    <a:lstStyle/>
                    <a:p>
                      <a:pPr algn="ctr">
                        <a:lnSpc>
                          <a:spcPts val="2400"/>
                        </a:lnSpc>
                      </a:pPr>
                      <a:r>
                        <a:rPr lang="en-US" sz="1500" dirty="0" smtClean="0"/>
                        <a:t>3 (11.5%)</a:t>
                      </a:r>
                      <a:endParaRPr lang="en-US" sz="1500" dirty="0"/>
                    </a:p>
                  </a:txBody>
                  <a:tcPr anchor="ctr">
                    <a:lnR w="9525" cap="flat" cmpd="sng" algn="ctr">
                      <a:solidFill>
                        <a:prstClr val="white">
                          <a:lumMod val="75000"/>
                        </a:prstClr>
                      </a:solidFill>
                      <a:prstDash val="solid"/>
                      <a:round/>
                      <a:headEnd type="none" w="med" len="med"/>
                      <a:tailEnd type="none" w="med" len="med"/>
                    </a:lnR>
                  </a:tcPr>
                </a:tc>
              </a:tr>
              <a:tr h="382231">
                <a:tc>
                  <a:txBody>
                    <a:bodyPr/>
                    <a:lstStyle/>
                    <a:p>
                      <a:r>
                        <a:rPr lang="en-US" sz="1500" dirty="0" smtClean="0"/>
                        <a:t>AE leading to discontinuation</a:t>
                      </a:r>
                      <a:endParaRPr lang="en-US" sz="1500" dirty="0"/>
                    </a:p>
                  </a:txBody>
                  <a:tcPr anchor="ctr">
                    <a:lnL w="9525" cap="flat" cmpd="sng" algn="ctr">
                      <a:solidFill>
                        <a:prstClr val="white">
                          <a:lumMod val="75000"/>
                        </a:prstClr>
                      </a:solidFill>
                      <a:prstDash val="solid"/>
                      <a:round/>
                      <a:headEnd type="none" w="med" len="med"/>
                      <a:tailEnd type="none" w="med" len="med"/>
                    </a:lnL>
                  </a:tcPr>
                </a:tc>
                <a:tc>
                  <a:txBody>
                    <a:bodyPr/>
                    <a:lstStyle/>
                    <a:p>
                      <a:pPr algn="ctr">
                        <a:lnSpc>
                          <a:spcPts val="2400"/>
                        </a:lnSpc>
                      </a:pPr>
                      <a:r>
                        <a:rPr lang="en-US" sz="1500" dirty="0" smtClean="0"/>
                        <a:t>0</a:t>
                      </a:r>
                      <a:endParaRPr lang="en-US" sz="1500" dirty="0"/>
                    </a:p>
                  </a:txBody>
                  <a:tcPr anchor="ctr"/>
                </a:tc>
                <a:tc>
                  <a:txBody>
                    <a:bodyPr/>
                    <a:lstStyle/>
                    <a:p>
                      <a:pPr algn="ctr">
                        <a:lnSpc>
                          <a:spcPts val="2400"/>
                        </a:lnSpc>
                      </a:pPr>
                      <a:r>
                        <a:rPr lang="en-US" sz="1500" dirty="0" smtClean="0"/>
                        <a:t>0</a:t>
                      </a:r>
                      <a:endParaRPr lang="en-US" sz="1500" dirty="0"/>
                    </a:p>
                  </a:txBody>
                  <a:tcPr anchor="ctr">
                    <a:lnR w="9525" cap="flat" cmpd="sng" algn="ctr">
                      <a:solidFill>
                        <a:prstClr val="white">
                          <a:lumMod val="75000"/>
                        </a:prstClr>
                      </a:solidFill>
                      <a:prstDash val="solid"/>
                      <a:round/>
                      <a:headEnd type="none" w="med" len="med"/>
                      <a:tailEnd type="none" w="med" len="med"/>
                    </a:lnR>
                  </a:tcPr>
                </a:tc>
              </a:tr>
              <a:tr h="432880">
                <a:tc>
                  <a:txBody>
                    <a:bodyPr/>
                    <a:lstStyle/>
                    <a:p>
                      <a:r>
                        <a:rPr lang="en-US" sz="1500" dirty="0" smtClean="0"/>
                        <a:t>Ribavirin</a:t>
                      </a:r>
                      <a:r>
                        <a:rPr lang="en-US" sz="1500" baseline="0" dirty="0" smtClean="0"/>
                        <a:t> </a:t>
                      </a:r>
                      <a:r>
                        <a:rPr lang="en-US" sz="1500" dirty="0" smtClean="0"/>
                        <a:t>dose reduction</a:t>
                      </a:r>
                      <a:endParaRPr lang="en-US" sz="1500" dirty="0"/>
                    </a:p>
                  </a:txBody>
                  <a:tcPr anchor="ctr">
                    <a:lnL w="9525" cap="flat" cmpd="sng" algn="ctr">
                      <a:solidFill>
                        <a:prstClr val="white">
                          <a:lumMod val="75000"/>
                        </a:prstClr>
                      </a:solidFill>
                      <a:prstDash val="solid"/>
                      <a:round/>
                      <a:headEnd type="none" w="med" len="med"/>
                      <a:tailEnd type="none" w="med" len="med"/>
                    </a:lnL>
                  </a:tcPr>
                </a:tc>
                <a:tc>
                  <a:txBody>
                    <a:bodyPr/>
                    <a:lstStyle/>
                    <a:p>
                      <a:pPr algn="ctr">
                        <a:lnSpc>
                          <a:spcPct val="100000"/>
                        </a:lnSpc>
                      </a:pPr>
                      <a:r>
                        <a:rPr lang="en-US" sz="1500" dirty="0" smtClean="0"/>
                        <a:t>2 (8%)</a:t>
                      </a:r>
                      <a:endParaRPr lang="en-US" sz="1500" dirty="0"/>
                    </a:p>
                  </a:txBody>
                  <a:tcPr anchor="ctr"/>
                </a:tc>
                <a:tc>
                  <a:txBody>
                    <a:bodyPr/>
                    <a:lstStyle/>
                    <a:p>
                      <a:pPr algn="ctr">
                        <a:lnSpc>
                          <a:spcPct val="100000"/>
                        </a:lnSpc>
                      </a:pPr>
                      <a:r>
                        <a:rPr lang="en-US" sz="1500" dirty="0" smtClean="0"/>
                        <a:t>2 (8%)</a:t>
                      </a:r>
                      <a:endParaRPr lang="en-US" sz="1500" dirty="0"/>
                    </a:p>
                  </a:txBody>
                  <a:tcPr anchor="ctr">
                    <a:lnR w="9525" cap="flat" cmpd="sng" algn="ctr">
                      <a:solidFill>
                        <a:prstClr val="white">
                          <a:lumMod val="75000"/>
                        </a:prstClr>
                      </a:solidFill>
                      <a:prstDash val="solid"/>
                      <a:round/>
                      <a:headEnd type="none" w="med" len="med"/>
                      <a:tailEnd type="none" w="med" len="med"/>
                    </a:lnR>
                  </a:tcPr>
                </a:tc>
              </a:tr>
              <a:tr h="382231">
                <a:tc>
                  <a:txBody>
                    <a:bodyPr/>
                    <a:lstStyle/>
                    <a:p>
                      <a:pPr>
                        <a:lnSpc>
                          <a:spcPct val="120000"/>
                        </a:lnSpc>
                      </a:pPr>
                      <a:r>
                        <a:rPr lang="en-US" sz="1500" dirty="0" smtClean="0"/>
                        <a:t>AEs</a:t>
                      </a:r>
                      <a:r>
                        <a:rPr lang="en-US" sz="1500" baseline="0" dirty="0" smtClean="0"/>
                        <a:t> in ≥10% of patients</a:t>
                      </a:r>
                    </a:p>
                    <a:p>
                      <a:pPr marL="222250" indent="0">
                        <a:lnSpc>
                          <a:spcPct val="120000"/>
                        </a:lnSpc>
                      </a:pPr>
                      <a:r>
                        <a:rPr lang="en-US" sz="1500" dirty="0" smtClean="0"/>
                        <a:t>Insomnia</a:t>
                      </a:r>
                    </a:p>
                    <a:p>
                      <a:pPr marL="222250" indent="0">
                        <a:lnSpc>
                          <a:spcPct val="120000"/>
                        </a:lnSpc>
                      </a:pPr>
                      <a:r>
                        <a:rPr lang="en-US" sz="1500" dirty="0" smtClean="0"/>
                        <a:t>Fatigue</a:t>
                      </a:r>
                    </a:p>
                    <a:p>
                      <a:pPr marL="222250" indent="0">
                        <a:lnSpc>
                          <a:spcPct val="120000"/>
                        </a:lnSpc>
                      </a:pPr>
                      <a:r>
                        <a:rPr lang="en-US" sz="1500" dirty="0" smtClean="0"/>
                        <a:t>Headache</a:t>
                      </a:r>
                    </a:p>
                    <a:p>
                      <a:pPr marL="222250" indent="0">
                        <a:lnSpc>
                          <a:spcPct val="120000"/>
                        </a:lnSpc>
                      </a:pPr>
                      <a:r>
                        <a:rPr lang="en-US" sz="1500" dirty="0" smtClean="0"/>
                        <a:t>Irritability</a:t>
                      </a:r>
                    </a:p>
                    <a:p>
                      <a:pPr marL="222250" indent="0">
                        <a:lnSpc>
                          <a:spcPct val="120000"/>
                        </a:lnSpc>
                      </a:pPr>
                      <a:r>
                        <a:rPr lang="en-US" sz="1500" dirty="0" smtClean="0"/>
                        <a:t>Asthenia</a:t>
                      </a:r>
                    </a:p>
                    <a:p>
                      <a:pPr marL="222250" indent="0">
                        <a:lnSpc>
                          <a:spcPct val="120000"/>
                        </a:lnSpc>
                      </a:pPr>
                      <a:r>
                        <a:rPr lang="en-US" sz="1500" dirty="0" smtClean="0"/>
                        <a:t>Diarrhea</a:t>
                      </a:r>
                    </a:p>
                    <a:p>
                      <a:pPr marL="222250" indent="0">
                        <a:lnSpc>
                          <a:spcPct val="120000"/>
                        </a:lnSpc>
                      </a:pPr>
                      <a:r>
                        <a:rPr lang="en-US" sz="1500" dirty="0" smtClean="0"/>
                        <a:t>Dyspnea</a:t>
                      </a:r>
                      <a:endParaRPr lang="en-US" sz="1500" dirty="0"/>
                    </a:p>
                  </a:txBody>
                  <a:tcPr anchor="ctr">
                    <a:lnL w="9525" cap="flat" cmpd="sng" algn="ctr">
                      <a:solidFill>
                        <a:prstClr val="white">
                          <a:lumMod val="75000"/>
                        </a:prstClr>
                      </a:solidFill>
                      <a:prstDash val="solid"/>
                      <a:round/>
                      <a:headEnd type="none" w="med" len="med"/>
                      <a:tailEnd type="none" w="med" len="med"/>
                    </a:lnL>
                  </a:tcPr>
                </a:tc>
                <a:tc>
                  <a:txBody>
                    <a:bodyPr/>
                    <a:lstStyle/>
                    <a:p>
                      <a:pPr algn="ctr">
                        <a:lnSpc>
                          <a:spcPct val="120000"/>
                        </a:lnSpc>
                      </a:pPr>
                      <a:endParaRPr lang="en-US" sz="1500" dirty="0" smtClean="0"/>
                    </a:p>
                    <a:p>
                      <a:pPr algn="ctr">
                        <a:lnSpc>
                          <a:spcPct val="120000"/>
                        </a:lnSpc>
                      </a:pPr>
                      <a:r>
                        <a:rPr lang="en-US" sz="1500" dirty="0" smtClean="0"/>
                        <a:t>8 (33%)</a:t>
                      </a:r>
                    </a:p>
                    <a:p>
                      <a:pPr algn="ctr">
                        <a:lnSpc>
                          <a:spcPct val="120000"/>
                        </a:lnSpc>
                      </a:pPr>
                      <a:r>
                        <a:rPr lang="en-US" sz="1500" dirty="0" smtClean="0"/>
                        <a:t>6 (25%)</a:t>
                      </a:r>
                    </a:p>
                    <a:p>
                      <a:pPr algn="ctr">
                        <a:lnSpc>
                          <a:spcPct val="120000"/>
                        </a:lnSpc>
                      </a:pPr>
                      <a:r>
                        <a:rPr lang="en-US" sz="1500" dirty="0" smtClean="0"/>
                        <a:t>7 (29%)</a:t>
                      </a:r>
                    </a:p>
                    <a:p>
                      <a:pPr algn="ctr">
                        <a:lnSpc>
                          <a:spcPct val="120000"/>
                        </a:lnSpc>
                      </a:pPr>
                      <a:r>
                        <a:rPr lang="en-US" sz="1500" dirty="0" smtClean="0"/>
                        <a:t>5 (21%)</a:t>
                      </a:r>
                    </a:p>
                    <a:p>
                      <a:pPr algn="ctr">
                        <a:lnSpc>
                          <a:spcPct val="120000"/>
                        </a:lnSpc>
                      </a:pPr>
                      <a:r>
                        <a:rPr lang="en-US" sz="1500" dirty="0" smtClean="0"/>
                        <a:t>2 (8%)</a:t>
                      </a:r>
                    </a:p>
                    <a:p>
                      <a:pPr algn="ctr">
                        <a:lnSpc>
                          <a:spcPct val="120000"/>
                        </a:lnSpc>
                      </a:pPr>
                      <a:r>
                        <a:rPr lang="en-US" sz="1500" dirty="0" smtClean="0"/>
                        <a:t>1 (4%)</a:t>
                      </a:r>
                    </a:p>
                    <a:p>
                      <a:pPr algn="ctr">
                        <a:lnSpc>
                          <a:spcPct val="120000"/>
                        </a:lnSpc>
                      </a:pPr>
                      <a:r>
                        <a:rPr lang="en-US" sz="1500" dirty="0" smtClean="0"/>
                        <a:t>2 (8%)</a:t>
                      </a:r>
                      <a:endParaRPr lang="en-US" sz="1500" dirty="0"/>
                    </a:p>
                  </a:txBody>
                  <a:tcPr anchor="ctr"/>
                </a:tc>
                <a:tc>
                  <a:txBody>
                    <a:bodyPr/>
                    <a:lstStyle/>
                    <a:p>
                      <a:pPr algn="ctr">
                        <a:lnSpc>
                          <a:spcPct val="120000"/>
                        </a:lnSpc>
                      </a:pPr>
                      <a:endParaRPr lang="en-US" sz="1500" dirty="0" smtClean="0"/>
                    </a:p>
                    <a:p>
                      <a:pPr algn="ctr">
                        <a:lnSpc>
                          <a:spcPct val="120000"/>
                        </a:lnSpc>
                      </a:pPr>
                      <a:r>
                        <a:rPr lang="en-US" sz="1500" dirty="0" smtClean="0"/>
                        <a:t>7 (27%)</a:t>
                      </a:r>
                    </a:p>
                    <a:p>
                      <a:pPr algn="ctr">
                        <a:lnSpc>
                          <a:spcPct val="120000"/>
                        </a:lnSpc>
                      </a:pPr>
                      <a:r>
                        <a:rPr lang="en-US" sz="1500" dirty="0" smtClean="0"/>
                        <a:t>7 (27%)</a:t>
                      </a:r>
                    </a:p>
                    <a:p>
                      <a:pPr algn="ctr">
                        <a:lnSpc>
                          <a:spcPct val="120000"/>
                        </a:lnSpc>
                      </a:pPr>
                      <a:r>
                        <a:rPr lang="en-US" sz="1500" dirty="0" smtClean="0"/>
                        <a:t>5 (19%)</a:t>
                      </a:r>
                    </a:p>
                    <a:p>
                      <a:pPr algn="ctr">
                        <a:lnSpc>
                          <a:spcPct val="120000"/>
                        </a:lnSpc>
                      </a:pPr>
                      <a:r>
                        <a:rPr lang="en-US" sz="1500" dirty="0" smtClean="0"/>
                        <a:t>2 (8%)</a:t>
                      </a:r>
                    </a:p>
                    <a:p>
                      <a:pPr algn="ctr">
                        <a:lnSpc>
                          <a:spcPct val="120000"/>
                        </a:lnSpc>
                      </a:pPr>
                      <a:r>
                        <a:rPr lang="en-US" sz="1500" dirty="0" smtClean="0"/>
                        <a:t>5</a:t>
                      </a:r>
                      <a:r>
                        <a:rPr lang="en-US" sz="1500" baseline="0" dirty="0" smtClean="0"/>
                        <a:t> (19%0</a:t>
                      </a:r>
                    </a:p>
                    <a:p>
                      <a:pPr algn="ctr">
                        <a:lnSpc>
                          <a:spcPct val="120000"/>
                        </a:lnSpc>
                      </a:pPr>
                      <a:r>
                        <a:rPr lang="en-US" sz="1500" baseline="0" dirty="0" smtClean="0"/>
                        <a:t>4 (15%)</a:t>
                      </a:r>
                    </a:p>
                    <a:p>
                      <a:pPr algn="ctr">
                        <a:lnSpc>
                          <a:spcPct val="120000"/>
                        </a:lnSpc>
                      </a:pPr>
                      <a:r>
                        <a:rPr lang="en-US" sz="1500" baseline="0" dirty="0" smtClean="0"/>
                        <a:t>3 (11%)</a:t>
                      </a:r>
                      <a:endParaRPr lang="en-US" sz="1500" dirty="0"/>
                    </a:p>
                  </a:txBody>
                  <a:tcPr anchor="ctr">
                    <a:lnR w="9525" cap="flat" cmpd="sng" algn="ctr">
                      <a:solidFill>
                        <a:prstClr val="white">
                          <a:lumMod val="75000"/>
                        </a:prstClr>
                      </a:solidFill>
                      <a:prstDash val="solid"/>
                      <a:round/>
                      <a:headEnd type="none" w="med" len="med"/>
                      <a:tailEnd type="none" w="med" len="med"/>
                    </a:lnR>
                  </a:tcPr>
                </a:tc>
              </a:tr>
              <a:tr h="382231">
                <a:tc>
                  <a:txBody>
                    <a:bodyPr/>
                    <a:lstStyle/>
                    <a:p>
                      <a:pPr>
                        <a:lnSpc>
                          <a:spcPct val="120000"/>
                        </a:lnSpc>
                      </a:pPr>
                      <a:r>
                        <a:rPr lang="en-US" sz="1500" dirty="0" smtClean="0"/>
                        <a:t>Grade 3-4 Lab AEs</a:t>
                      </a:r>
                    </a:p>
                    <a:p>
                      <a:pPr>
                        <a:lnSpc>
                          <a:spcPct val="120000"/>
                        </a:lnSpc>
                      </a:pPr>
                      <a:r>
                        <a:rPr lang="en-US" sz="1500" dirty="0" smtClean="0"/>
                        <a:t>  Hemoglobin</a:t>
                      </a:r>
                    </a:p>
                    <a:p>
                      <a:pPr>
                        <a:lnSpc>
                          <a:spcPct val="120000"/>
                        </a:lnSpc>
                      </a:pPr>
                      <a:r>
                        <a:rPr lang="en-US" sz="1500" dirty="0" smtClean="0"/>
                        <a:t>  Total bilirubin</a:t>
                      </a:r>
                      <a:endParaRPr lang="en-US" sz="1500" dirty="0"/>
                    </a:p>
                  </a:txBody>
                  <a:tcPr anchor="ctr">
                    <a:lnL w="9525" cap="flat" cmpd="sng" algn="ctr">
                      <a:solidFill>
                        <a:prstClr val="white">
                          <a:lumMod val="75000"/>
                        </a:prstClr>
                      </a:solidFill>
                      <a:prstDash val="solid"/>
                      <a:round/>
                      <a:headEnd type="none" w="med" len="med"/>
                      <a:tailEnd type="none" w="med" len="med"/>
                    </a:lnL>
                  </a:tcPr>
                </a:tc>
                <a:tc>
                  <a:txBody>
                    <a:bodyPr/>
                    <a:lstStyle/>
                    <a:p>
                      <a:pPr marL="0" indent="0" algn="ctr">
                        <a:lnSpc>
                          <a:spcPct val="120000"/>
                        </a:lnSpc>
                      </a:pPr>
                      <a:endParaRPr lang="en-US" sz="1500" dirty="0" smtClean="0"/>
                    </a:p>
                    <a:p>
                      <a:pPr marL="0" indent="0" algn="ctr">
                        <a:lnSpc>
                          <a:spcPct val="120000"/>
                        </a:lnSpc>
                      </a:pPr>
                      <a:r>
                        <a:rPr lang="en-US" sz="1500" dirty="0" smtClean="0"/>
                        <a:t>0</a:t>
                      </a:r>
                    </a:p>
                    <a:p>
                      <a:pPr marL="0" indent="0" algn="ctr">
                        <a:lnSpc>
                          <a:spcPct val="120000"/>
                        </a:lnSpc>
                      </a:pPr>
                      <a:r>
                        <a:rPr lang="en-US" sz="1500" dirty="0" smtClean="0"/>
                        <a:t>1 (4%)</a:t>
                      </a:r>
                      <a:endParaRPr lang="en-US" sz="1500" dirty="0"/>
                    </a:p>
                  </a:txBody>
                  <a:tcPr anchor="ctr"/>
                </a:tc>
                <a:tc>
                  <a:txBody>
                    <a:bodyPr/>
                    <a:lstStyle/>
                    <a:p>
                      <a:pPr algn="ctr">
                        <a:lnSpc>
                          <a:spcPct val="120000"/>
                        </a:lnSpc>
                      </a:pPr>
                      <a:endParaRPr lang="en-US" sz="1500" dirty="0" smtClean="0"/>
                    </a:p>
                    <a:p>
                      <a:pPr algn="ctr">
                        <a:lnSpc>
                          <a:spcPct val="120000"/>
                        </a:lnSpc>
                      </a:pPr>
                      <a:r>
                        <a:rPr lang="en-US" sz="1500" dirty="0" smtClean="0"/>
                        <a:t>1 (4%)</a:t>
                      </a:r>
                    </a:p>
                    <a:p>
                      <a:pPr algn="ctr">
                        <a:lnSpc>
                          <a:spcPct val="120000"/>
                        </a:lnSpc>
                      </a:pPr>
                      <a:r>
                        <a:rPr lang="en-US" sz="1500" dirty="0" smtClean="0"/>
                        <a:t>1 (4%)</a:t>
                      </a:r>
                      <a:endParaRPr lang="en-US" sz="1500" dirty="0"/>
                    </a:p>
                  </a:txBody>
                  <a:tcPr anchor="ctr">
                    <a:lnR w="9525" cap="flat" cmpd="sng" algn="ctr">
                      <a:solidFill>
                        <a:prstClr val="white">
                          <a:lumMod val="75000"/>
                        </a:prstClr>
                      </a:solidFill>
                      <a:prstDash val="solid"/>
                      <a:round/>
                      <a:headEnd type="none" w="med" len="med"/>
                      <a:tailEnd type="none" w="med" len="med"/>
                    </a:lnR>
                  </a:tcPr>
                </a:tc>
              </a:tr>
            </a:tbl>
          </a:graphicData>
        </a:graphic>
      </p:graphicFrame>
      <p:sp>
        <p:nvSpPr>
          <p:cNvPr id="3" name="Content Placeholder 2"/>
          <p:cNvSpPr>
            <a:spLocks noGrp="1"/>
          </p:cNvSpPr>
          <p:nvPr>
            <p:ph sz="quarter" idx="13"/>
          </p:nvPr>
        </p:nvSpPr>
        <p:spPr/>
        <p:txBody>
          <a:bodyPr/>
          <a:lstStyle/>
          <a:p>
            <a:r>
              <a:rPr lang="en-US" dirty="0"/>
              <a:t>Source: Leroy V, et al. Hepatology 2016;63:1430-41</a:t>
            </a:r>
            <a:r>
              <a:rPr lang="en-US" dirty="0" smtClean="0"/>
              <a:t>.</a:t>
            </a:r>
            <a:endParaRPr lang="en-US" dirty="0"/>
          </a:p>
        </p:txBody>
      </p:sp>
      <p:sp>
        <p:nvSpPr>
          <p:cNvPr id="2" name="Title 1"/>
          <p:cNvSpPr>
            <a:spLocks noGrp="1"/>
          </p:cNvSpPr>
          <p:nvPr>
            <p:ph type="title"/>
          </p:nvPr>
        </p:nvSpPr>
        <p:spPr/>
        <p:txBody>
          <a:bodyPr>
            <a:normAutofit fontScale="90000"/>
          </a:bodyPr>
          <a:lstStyle/>
          <a:p>
            <a:r>
              <a:rPr lang="en-US" sz="2200" dirty="0">
                <a:solidFill>
                  <a:schemeClr val="accent5">
                    <a:lumMod val="20000"/>
                    <a:lumOff val="80000"/>
                  </a:schemeClr>
                </a:solidFill>
              </a:rPr>
              <a:t>Daclatasvir + Sofosbuvir + RBV for HCV GT 3 Advanced Liver Disease</a:t>
            </a:r>
            <a:r>
              <a:rPr lang="en-US" sz="2400" dirty="0"/>
              <a:t/>
            </a:r>
            <a:br>
              <a:rPr lang="en-US" sz="2400" dirty="0"/>
            </a:br>
            <a:r>
              <a:rPr lang="en-US" sz="2700" dirty="0"/>
              <a:t> ALLY-3+ Trial: </a:t>
            </a:r>
            <a:r>
              <a:rPr lang="en-US" sz="2700" dirty="0" smtClean="0"/>
              <a:t>Safety</a:t>
            </a:r>
            <a:endParaRPr lang="en-US" sz="2700" dirty="0"/>
          </a:p>
        </p:txBody>
      </p:sp>
    </p:spTree>
    <p:extLst>
      <p:ext uri="{BB962C8B-B14F-4D97-AF65-F5344CB8AC3E}">
        <p14:creationId xmlns:p14="http://schemas.microsoft.com/office/powerpoint/2010/main" val="318296439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a:t>Source: Leroy V, et al. Hepatology 2016;63:1430-41.</a:t>
            </a:r>
          </a:p>
        </p:txBody>
      </p:sp>
      <p:sp>
        <p:nvSpPr>
          <p:cNvPr id="4" name="Title 3"/>
          <p:cNvSpPr>
            <a:spLocks noGrp="1"/>
          </p:cNvSpPr>
          <p:nvPr>
            <p:ph type="title"/>
          </p:nvPr>
        </p:nvSpPr>
        <p:spPr/>
        <p:txBody>
          <a:bodyPr>
            <a:normAutofit fontScale="90000"/>
          </a:bodyPr>
          <a:lstStyle/>
          <a:p>
            <a:r>
              <a:rPr lang="en-US" sz="2200" dirty="0">
                <a:solidFill>
                  <a:schemeClr val="accent5">
                    <a:lumMod val="20000"/>
                    <a:lumOff val="80000"/>
                  </a:schemeClr>
                </a:solidFill>
              </a:rPr>
              <a:t>Daclatasvir + Sofosbuvir + RBV for HCV GT 3 Advanced Liver Disease</a:t>
            </a:r>
            <a:r>
              <a:rPr lang="en-US" sz="2400" dirty="0"/>
              <a:t/>
            </a:r>
            <a:br>
              <a:rPr lang="en-US" sz="2400" dirty="0"/>
            </a:br>
            <a:r>
              <a:rPr lang="en-US" sz="2700" dirty="0"/>
              <a:t> ALLY-3</a:t>
            </a:r>
            <a:r>
              <a:rPr lang="en-US" sz="2700" dirty="0" smtClean="0"/>
              <a:t>+ Trial</a:t>
            </a:r>
            <a:r>
              <a:rPr lang="en-US" sz="2700" dirty="0">
                <a:ea typeface="ＭＳ Ｐゴシック" pitchFamily="22" charset="-128"/>
                <a:cs typeface="ＭＳ Ｐゴシック" pitchFamily="22" charset="-128"/>
              </a:rPr>
              <a:t>: </a:t>
            </a:r>
            <a:r>
              <a:rPr lang="en-US" sz="2700" dirty="0" smtClean="0">
                <a:ea typeface="ＭＳ Ｐゴシック" pitchFamily="22" charset="-128"/>
                <a:cs typeface="ＭＳ Ｐゴシック" pitchFamily="22" charset="-128"/>
              </a:rPr>
              <a:t>Conclusion</a:t>
            </a:r>
            <a:endParaRPr lang="en-US" sz="2700" dirty="0"/>
          </a:p>
        </p:txBody>
      </p:sp>
      <p:graphicFrame>
        <p:nvGraphicFramePr>
          <p:cNvPr id="9" name="Table 8"/>
          <p:cNvGraphicFramePr>
            <a:graphicFrameLocks noGrp="1"/>
          </p:cNvGraphicFramePr>
          <p:nvPr>
            <p:extLst>
              <p:ext uri="{D42A27DB-BD31-4B8C-83A1-F6EECF244321}">
                <p14:modId xmlns:p14="http://schemas.microsoft.com/office/powerpoint/2010/main" val="512520229"/>
              </p:ext>
            </p:extLst>
          </p:nvPr>
        </p:nvGraphicFramePr>
        <p:xfrm>
          <a:off x="0" y="2715768"/>
          <a:ext cx="9144000" cy="2008632"/>
        </p:xfrm>
        <a:graphic>
          <a:graphicData uri="http://schemas.openxmlformats.org/drawingml/2006/table">
            <a:tbl>
              <a:tblPr firstRow="1" bandRow="1">
                <a:effectLst/>
                <a:tableStyleId>{5C22544A-7EE6-4342-B048-85BDC9FD1C3A}</a:tableStyleId>
              </a:tblPr>
              <a:tblGrid>
                <a:gridCol w="9144000"/>
              </a:tblGrid>
              <a:tr h="2008632">
                <a:tc>
                  <a:txBody>
                    <a:bodyPr/>
                    <a:lstStyle/>
                    <a:p>
                      <a:pPr>
                        <a:lnSpc>
                          <a:spcPts val="3200"/>
                        </a:lnSpc>
                      </a:pPr>
                      <a:r>
                        <a:rPr lang="en-US" sz="2000" b="1" i="0" dirty="0" smtClean="0">
                          <a:solidFill>
                            <a:srgbClr val="800000"/>
                          </a:solidFill>
                          <a:latin typeface="Arial"/>
                          <a:cs typeface="Arial"/>
                        </a:rPr>
                        <a:t>Conclusion</a:t>
                      </a:r>
                      <a:r>
                        <a:rPr lang="en-US" sz="2000" b="0" i="0" dirty="0" smtClean="0">
                          <a:solidFill>
                            <a:schemeClr val="tx1"/>
                          </a:solidFill>
                          <a:latin typeface="Arial"/>
                          <a:cs typeface="Arial"/>
                        </a:rPr>
                        <a:t>: </a:t>
                      </a:r>
                      <a:r>
                        <a:rPr lang="en-US" sz="2000" b="0" i="0" dirty="0" smtClean="0">
                          <a:solidFill>
                            <a:srgbClr val="000000"/>
                          </a:solidFill>
                          <a:latin typeface="Arial"/>
                          <a:cs typeface="Arial"/>
                        </a:rPr>
                        <a:t>“</a:t>
                      </a:r>
                      <a:r>
                        <a:rPr lang="en-US" sz="2000" b="0" kern="1200" dirty="0" smtClean="0">
                          <a:solidFill>
                            <a:srgbClr val="000000"/>
                          </a:solidFill>
                          <a:latin typeface="+mn-lt"/>
                          <a:ea typeface="+mn-ea"/>
                          <a:cs typeface="Arial"/>
                        </a:rPr>
                        <a:t>The all-oral regimen of daclatasvir-sofosbuvir-ribavirin was well tolerated and resulted in high and similar SVR12 after 12 or 16 weeks of treatment among genotype 3-infected patients with advanced liver disease, irrespective of prior HCV treatment experience.</a:t>
                      </a:r>
                      <a:r>
                        <a:rPr lang="en-US" sz="2000" b="0" kern="1200" dirty="0" smtClean="0">
                          <a:solidFill>
                            <a:srgbClr val="000000"/>
                          </a:solidFill>
                          <a:latin typeface="Arial"/>
                          <a:ea typeface="+mn-ea"/>
                          <a:cs typeface="Arial"/>
                        </a:rPr>
                        <a:t>” </a:t>
                      </a:r>
                    </a:p>
                  </a:txBody>
                  <a:tcPr marL="457200" marR="457200" marT="182880" marB="182880" anchor="ctr">
                    <a:lnT w="28575" cap="flat" cmpd="sng" algn="ctr">
                      <a:solidFill>
                        <a:srgbClr val="326496"/>
                      </a:solidFill>
                      <a:prstDash val="solid"/>
                      <a:round/>
                      <a:headEnd type="none" w="med" len="med"/>
                      <a:tailEnd type="none" w="med" len="med"/>
                    </a:lnT>
                    <a:lnB w="28575" cap="flat" cmpd="sng" algn="ctr">
                      <a:solidFill>
                        <a:srgbClr val="326496"/>
                      </a:solidFill>
                      <a:prstDash val="solid"/>
                      <a:round/>
                      <a:headEnd type="none" w="med" len="med"/>
                      <a:tailEnd type="none" w="med" len="med"/>
                    </a:lnB>
                    <a:solidFill>
                      <a:srgbClr val="F0F0F0"/>
                    </a:solidFill>
                  </a:tcPr>
                </a:tc>
              </a:tr>
            </a:tbl>
          </a:graphicData>
        </a:graphic>
      </p:graphicFrame>
    </p:spTree>
    <p:extLst>
      <p:ext uri="{BB962C8B-B14F-4D97-AF65-F5344CB8AC3E}">
        <p14:creationId xmlns:p14="http://schemas.microsoft.com/office/powerpoint/2010/main" val="138920797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lnSpc>
                <a:spcPts val="4000"/>
              </a:lnSpc>
            </a:pPr>
            <a:r>
              <a:rPr lang="en-US" sz="2800" dirty="0"/>
              <a:t>Daclatasvir </a:t>
            </a:r>
            <a:r>
              <a:rPr lang="en-US" sz="2800" dirty="0" smtClean="0"/>
              <a:t>+ Sofosbuvir +/- Ribavirin in Genotype 1-3</a:t>
            </a:r>
            <a:r>
              <a:rPr lang="en-US" dirty="0"/>
              <a:t/>
            </a:r>
            <a:br>
              <a:rPr lang="en-US" dirty="0"/>
            </a:br>
            <a:r>
              <a:rPr lang="en-US" dirty="0" smtClean="0"/>
              <a:t>A1444040 Trial</a:t>
            </a:r>
            <a:endParaRPr lang="en-US" sz="2000" dirty="0"/>
          </a:p>
        </p:txBody>
      </p:sp>
      <p:sp>
        <p:nvSpPr>
          <p:cNvPr id="3" name="Text Placeholder 2"/>
          <p:cNvSpPr>
            <a:spLocks noGrp="1"/>
          </p:cNvSpPr>
          <p:nvPr>
            <p:ph type="body" idx="1"/>
          </p:nvPr>
        </p:nvSpPr>
        <p:spPr/>
        <p:txBody>
          <a:bodyPr/>
          <a:lstStyle/>
          <a:p>
            <a:r>
              <a:rPr lang="en-US" b="1" dirty="0">
                <a:solidFill>
                  <a:schemeClr val="accent5">
                    <a:lumMod val="20000"/>
                    <a:lumOff val="80000"/>
                  </a:schemeClr>
                </a:solidFill>
              </a:rPr>
              <a:t>Phase </a:t>
            </a:r>
            <a:r>
              <a:rPr lang="en-US" b="1" dirty="0" smtClean="0">
                <a:solidFill>
                  <a:schemeClr val="accent5">
                    <a:lumMod val="20000"/>
                    <a:lumOff val="80000"/>
                  </a:schemeClr>
                </a:solidFill>
              </a:rPr>
              <a:t>2a </a:t>
            </a:r>
            <a:endParaRPr lang="en-US" b="1" dirty="0">
              <a:solidFill>
                <a:schemeClr val="accent5">
                  <a:lumMod val="20000"/>
                  <a:lumOff val="80000"/>
                </a:schemeClr>
              </a:solidFill>
            </a:endParaRPr>
          </a:p>
        </p:txBody>
      </p:sp>
      <p:sp>
        <p:nvSpPr>
          <p:cNvPr id="7" name="Rectangle 6"/>
          <p:cNvSpPr/>
          <p:nvPr/>
        </p:nvSpPr>
        <p:spPr>
          <a:xfrm>
            <a:off x="-13512" y="1828801"/>
            <a:ext cx="9180577" cy="371855"/>
          </a:xfrm>
          <a:prstGeom prst="rect">
            <a:avLst/>
          </a:prstGeom>
          <a:solidFill>
            <a:srgbClr val="8B8E5E"/>
          </a:solidFill>
          <a:ln w="6350">
            <a:noFill/>
          </a:ln>
          <a:effectLst/>
        </p:spPr>
        <p:style>
          <a:lnRef idx="1">
            <a:schemeClr val="accent1"/>
          </a:lnRef>
          <a:fillRef idx="3">
            <a:schemeClr val="accent1"/>
          </a:fillRef>
          <a:effectRef idx="2">
            <a:schemeClr val="accent1"/>
          </a:effectRef>
          <a:fontRef idx="minor">
            <a:schemeClr val="lt1"/>
          </a:fontRef>
        </p:style>
        <p:txBody>
          <a:bodyPr lIns="274320" rtlCol="0" anchor="ctr"/>
          <a:lstStyle/>
          <a:p>
            <a:r>
              <a:rPr lang="en-US" sz="1400" dirty="0" smtClean="0">
                <a:solidFill>
                  <a:schemeClr val="bg1"/>
                </a:solidFill>
                <a:latin typeface="Arial"/>
                <a:cs typeface="Arial"/>
              </a:rPr>
              <a:t>Treatment</a:t>
            </a:r>
            <a:r>
              <a:rPr lang="en-US" sz="1400" dirty="0">
                <a:solidFill>
                  <a:schemeClr val="bg1"/>
                </a:solidFill>
                <a:latin typeface="Arial"/>
                <a:cs typeface="Arial"/>
              </a:rPr>
              <a:t>-</a:t>
            </a:r>
            <a:r>
              <a:rPr lang="en-US" sz="1400" dirty="0" smtClean="0">
                <a:solidFill>
                  <a:schemeClr val="bg1"/>
                </a:solidFill>
                <a:latin typeface="Arial"/>
                <a:cs typeface="Arial"/>
              </a:rPr>
              <a:t>Naïve </a:t>
            </a:r>
            <a:r>
              <a:rPr lang="en-US" sz="1400" dirty="0">
                <a:solidFill>
                  <a:schemeClr val="bg1"/>
                </a:solidFill>
                <a:latin typeface="Arial"/>
                <a:cs typeface="Arial"/>
              </a:rPr>
              <a:t>and </a:t>
            </a:r>
            <a:r>
              <a:rPr lang="en-US" sz="1400" dirty="0" smtClean="0">
                <a:solidFill>
                  <a:schemeClr val="bg1"/>
                </a:solidFill>
                <a:latin typeface="Arial"/>
                <a:cs typeface="Arial"/>
              </a:rPr>
              <a:t>Treatment-Experienced</a:t>
            </a:r>
            <a:endParaRPr lang="en-US" sz="1400" dirty="0">
              <a:solidFill>
                <a:schemeClr val="bg1"/>
              </a:solidFill>
              <a:latin typeface="Arial"/>
              <a:cs typeface="Arial"/>
            </a:endParaRPr>
          </a:p>
        </p:txBody>
      </p:sp>
      <p:sp>
        <p:nvSpPr>
          <p:cNvPr id="9" name="Rectangle 8"/>
          <p:cNvSpPr/>
          <p:nvPr/>
        </p:nvSpPr>
        <p:spPr>
          <a:xfrm>
            <a:off x="-13512" y="4659540"/>
            <a:ext cx="9180577" cy="371855"/>
          </a:xfrm>
          <a:prstGeom prst="rect">
            <a:avLst/>
          </a:prstGeom>
          <a:solidFill>
            <a:srgbClr val="8B8E5E"/>
          </a:solidFill>
          <a:ln w="6350">
            <a:noFill/>
          </a:ln>
          <a:effectLst/>
        </p:spPr>
        <p:style>
          <a:lnRef idx="1">
            <a:schemeClr val="accent1"/>
          </a:lnRef>
          <a:fillRef idx="3">
            <a:schemeClr val="accent1"/>
          </a:fillRef>
          <a:effectRef idx="2">
            <a:schemeClr val="accent1"/>
          </a:effectRef>
          <a:fontRef idx="minor">
            <a:schemeClr val="lt1"/>
          </a:fontRef>
        </p:style>
        <p:txBody>
          <a:bodyPr lIns="274320" rtlCol="0" anchor="ctr"/>
          <a:lstStyle/>
          <a:p>
            <a:r>
              <a:rPr lang="en-US" sz="1400" dirty="0">
                <a:latin typeface="Arial"/>
                <a:cs typeface="Arial"/>
              </a:rPr>
              <a:t>Sulkowski MS, et al. N Engl J Med. 2014;370:211-21</a:t>
            </a:r>
            <a:r>
              <a:rPr lang="en-US" sz="1400" dirty="0" smtClean="0">
                <a:latin typeface="Arial"/>
                <a:cs typeface="Arial"/>
              </a:rPr>
              <a:t>.</a:t>
            </a:r>
            <a:endParaRPr lang="en-US" sz="1400" dirty="0">
              <a:latin typeface="Arial"/>
              <a:cs typeface="Arial"/>
            </a:endParaRPr>
          </a:p>
        </p:txBody>
      </p:sp>
    </p:spTree>
    <p:extLst>
      <p:ext uri="{BB962C8B-B14F-4D97-AF65-F5344CB8AC3E}">
        <p14:creationId xmlns:p14="http://schemas.microsoft.com/office/powerpoint/2010/main" val="2123089187"/>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p:txBody>
          <a:bodyPr/>
          <a:lstStyle/>
          <a:p>
            <a:r>
              <a:rPr lang="en-US" dirty="0"/>
              <a:t>Source: </a:t>
            </a:r>
            <a:r>
              <a:rPr lang="en-US" dirty="0" smtClean="0"/>
              <a:t>Sulkowski MS, et al. N Engl J Med. 2014;370:211-21.</a:t>
            </a:r>
            <a:endParaRPr lang="en-US" dirty="0">
              <a:latin typeface="Arial" pitchFamily="22" charset="0"/>
            </a:endParaRPr>
          </a:p>
        </p:txBody>
      </p:sp>
      <p:sp>
        <p:nvSpPr>
          <p:cNvPr id="2" name="Title 1"/>
          <p:cNvSpPr>
            <a:spLocks noGrp="1"/>
          </p:cNvSpPr>
          <p:nvPr>
            <p:ph type="title"/>
          </p:nvPr>
        </p:nvSpPr>
        <p:spPr/>
        <p:txBody>
          <a:bodyPr>
            <a:normAutofit/>
          </a:bodyPr>
          <a:lstStyle/>
          <a:p>
            <a:r>
              <a:rPr lang="en-US" sz="2400" dirty="0" smtClean="0">
                <a:solidFill>
                  <a:schemeClr val="accent5">
                    <a:lumMod val="20000"/>
                    <a:lumOff val="80000"/>
                  </a:schemeClr>
                </a:solidFill>
              </a:rPr>
              <a:t>Daclatasvir + </a:t>
            </a:r>
            <a:r>
              <a:rPr lang="en-US" sz="2400" dirty="0">
                <a:solidFill>
                  <a:schemeClr val="accent5">
                    <a:lumMod val="20000"/>
                    <a:lumOff val="80000"/>
                  </a:schemeClr>
                </a:solidFill>
              </a:rPr>
              <a:t>Sofosbuvir +</a:t>
            </a:r>
            <a:r>
              <a:rPr lang="en-US" sz="2400" dirty="0" smtClean="0">
                <a:solidFill>
                  <a:schemeClr val="accent5">
                    <a:lumMod val="20000"/>
                    <a:lumOff val="80000"/>
                  </a:schemeClr>
                </a:solidFill>
              </a:rPr>
              <a:t>/-</a:t>
            </a:r>
            <a:r>
              <a:rPr lang="en-US" sz="2400" dirty="0">
                <a:solidFill>
                  <a:schemeClr val="accent5">
                    <a:lumMod val="20000"/>
                    <a:lumOff val="80000"/>
                  </a:schemeClr>
                </a:solidFill>
              </a:rPr>
              <a:t> </a:t>
            </a:r>
            <a:r>
              <a:rPr lang="en-US" sz="2400" dirty="0" smtClean="0">
                <a:solidFill>
                  <a:schemeClr val="accent5">
                    <a:lumMod val="20000"/>
                    <a:lumOff val="80000"/>
                  </a:schemeClr>
                </a:solidFill>
              </a:rPr>
              <a:t>Ribavirin </a:t>
            </a:r>
            <a:r>
              <a:rPr lang="en-US" sz="2400" dirty="0">
                <a:solidFill>
                  <a:schemeClr val="accent5">
                    <a:lumMod val="20000"/>
                    <a:lumOff val="80000"/>
                  </a:schemeClr>
                </a:solidFill>
              </a:rPr>
              <a:t>for </a:t>
            </a:r>
            <a:r>
              <a:rPr lang="en-US" sz="2400" dirty="0" smtClean="0">
                <a:solidFill>
                  <a:schemeClr val="accent5">
                    <a:lumMod val="20000"/>
                    <a:lumOff val="80000"/>
                  </a:schemeClr>
                </a:solidFill>
              </a:rPr>
              <a:t>HCV</a:t>
            </a:r>
            <a:r>
              <a:rPr lang="en-US" sz="2400" dirty="0">
                <a:solidFill>
                  <a:schemeClr val="accent5">
                    <a:lumMod val="20000"/>
                    <a:lumOff val="80000"/>
                  </a:schemeClr>
                </a:solidFill>
              </a:rPr>
              <a:t> </a:t>
            </a:r>
            <a:r>
              <a:rPr lang="en-US" sz="2400" dirty="0" smtClean="0">
                <a:solidFill>
                  <a:schemeClr val="accent5">
                    <a:lumMod val="20000"/>
                    <a:lumOff val="80000"/>
                  </a:schemeClr>
                </a:solidFill>
              </a:rPr>
              <a:t>GT 1-3</a:t>
            </a:r>
            <a:r>
              <a:rPr lang="en-US" sz="2400" dirty="0"/>
              <a:t/>
            </a:r>
            <a:br>
              <a:rPr lang="en-US" sz="2400" dirty="0"/>
            </a:br>
            <a:r>
              <a:rPr lang="en-US" sz="2400" dirty="0" smtClean="0"/>
              <a:t>A1444040 Trial: Study Features</a:t>
            </a:r>
            <a:endParaRPr lang="en-US" sz="2400" dirty="0"/>
          </a:p>
        </p:txBody>
      </p:sp>
      <p:graphicFrame>
        <p:nvGraphicFramePr>
          <p:cNvPr id="30" name="Group 31"/>
          <p:cNvGraphicFramePr>
            <a:graphicFrameLocks noGrp="1"/>
          </p:cNvGraphicFramePr>
          <p:nvPr>
            <p:extLst>
              <p:ext uri="{D42A27DB-BD31-4B8C-83A1-F6EECF244321}">
                <p14:modId xmlns:p14="http://schemas.microsoft.com/office/powerpoint/2010/main" val="1219845184"/>
              </p:ext>
            </p:extLst>
          </p:nvPr>
        </p:nvGraphicFramePr>
        <p:xfrm>
          <a:off x="361950" y="1447800"/>
          <a:ext cx="8420100" cy="4876800"/>
        </p:xfrm>
        <a:graphic>
          <a:graphicData uri="http://schemas.openxmlformats.org/drawingml/2006/table">
            <a:tbl>
              <a:tblPr>
                <a:effectLst/>
              </a:tblPr>
              <a:tblGrid>
                <a:gridCol w="8420100"/>
              </a:tblGrid>
              <a:tr h="301976">
                <a:tc>
                  <a:txBody>
                    <a:bodyPr/>
                    <a:lstStyle/>
                    <a:p>
                      <a:pPr marL="0" marR="0" lvl="0" indent="0" algn="l" defTabSz="457200" rtl="0" eaLnBrk="0" fontAlgn="base" latinLnBrk="0" hangingPunct="0">
                        <a:lnSpc>
                          <a:spcPts val="2200"/>
                        </a:lnSpc>
                        <a:spcBef>
                          <a:spcPts val="1000"/>
                        </a:spcBef>
                        <a:spcAft>
                          <a:spcPct val="0"/>
                        </a:spcAft>
                        <a:buClr>
                          <a:srgbClr val="7592A4"/>
                        </a:buClr>
                        <a:buSzPct val="80000"/>
                        <a:buFontTx/>
                        <a:buNone/>
                        <a:tabLst/>
                      </a:pPr>
                      <a:r>
                        <a:rPr kumimoji="0" lang="en-US" sz="1800" b="1" i="0" u="none" strike="noStrike" cap="none" normalizeH="0" baseline="0" dirty="0" smtClean="0">
                          <a:ln>
                            <a:noFill/>
                          </a:ln>
                          <a:solidFill>
                            <a:srgbClr val="FFFFFF"/>
                          </a:solidFill>
                          <a:effectLst/>
                          <a:latin typeface="Arial"/>
                          <a:ea typeface="ＭＳ Ｐゴシック" pitchFamily="-108" charset="-128"/>
                          <a:cs typeface="Arial"/>
                        </a:rPr>
                        <a:t>Daclatasvir + Sofosbuvir Trial: Features</a:t>
                      </a:r>
                      <a:endParaRPr kumimoji="0" lang="en-US" sz="1800" b="1" i="0" u="none" strike="noStrike" cap="none" normalizeH="0" baseline="0" dirty="0">
                        <a:ln>
                          <a:noFill/>
                        </a:ln>
                        <a:solidFill>
                          <a:srgbClr val="FFFFFF"/>
                        </a:solidFill>
                        <a:effectLst/>
                        <a:latin typeface="Arial"/>
                        <a:ea typeface="ＭＳ Ｐゴシック" pitchFamily="-108" charset="-128"/>
                        <a:cs typeface="Arial"/>
                      </a:endParaRPr>
                    </a:p>
                  </a:txBody>
                  <a:tcPr marL="182880" marR="88898" marT="50005" marB="5000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F4951"/>
                    </a:solidFill>
                  </a:tcPr>
                </a:tc>
              </a:tr>
              <a:tr h="4502470">
                <a:tc>
                  <a:txBody>
                    <a:bodyPr/>
                    <a:lstStyle/>
                    <a:p>
                      <a:pPr marL="192024" marR="0" lvl="0" indent="-192024" algn="l" defTabSz="457200" rtl="0" eaLnBrk="1" fontAlgn="base" latinLnBrk="0" hangingPunct="1">
                        <a:lnSpc>
                          <a:spcPts val="2200"/>
                        </a:lnSpc>
                        <a:spcBef>
                          <a:spcPts val="1000"/>
                        </a:spcBef>
                        <a:spcAft>
                          <a:spcPct val="0"/>
                        </a:spcAft>
                        <a:buClr>
                          <a:srgbClr val="126B8F"/>
                        </a:buClr>
                        <a:buSzPct val="90000"/>
                        <a:buFont typeface="Wingdings" charset="2"/>
                        <a:buChar char="§"/>
                        <a:tabLst/>
                        <a:defRPr/>
                      </a:pPr>
                      <a:r>
                        <a:rPr lang="en-US" sz="1800" b="1" dirty="0" smtClean="0">
                          <a:solidFill>
                            <a:srgbClr val="000000"/>
                          </a:solidFill>
                          <a:latin typeface="Arial" pitchFamily="22" charset="0"/>
                          <a:cs typeface="+mn-cs"/>
                        </a:rPr>
                        <a:t>Design</a:t>
                      </a:r>
                      <a:r>
                        <a:rPr lang="en-US" sz="1800" dirty="0" smtClean="0">
                          <a:solidFill>
                            <a:srgbClr val="000000"/>
                          </a:solidFill>
                          <a:latin typeface="Arial" pitchFamily="22" charset="0"/>
                          <a:cs typeface="+mn-cs"/>
                        </a:rPr>
                        <a:t>:</a:t>
                      </a:r>
                      <a:r>
                        <a:rPr lang="en-US" sz="1800" baseline="0" dirty="0" smtClean="0">
                          <a:solidFill>
                            <a:srgbClr val="000000"/>
                          </a:solidFill>
                          <a:latin typeface="Arial" pitchFamily="22" charset="0"/>
                          <a:cs typeface="+mn-cs"/>
                        </a:rPr>
                        <a:t> </a:t>
                      </a:r>
                      <a:r>
                        <a:rPr lang="en-US" sz="1800" dirty="0" smtClean="0">
                          <a:solidFill>
                            <a:srgbClr val="000000"/>
                          </a:solidFill>
                          <a:latin typeface="Arial" pitchFamily="22" charset="0"/>
                          <a:cs typeface="+mn-cs"/>
                        </a:rPr>
                        <a:t>Randomized</a:t>
                      </a:r>
                      <a:r>
                        <a:rPr lang="en-US" sz="1800" baseline="0" dirty="0" smtClean="0">
                          <a:solidFill>
                            <a:srgbClr val="000000"/>
                          </a:solidFill>
                          <a:latin typeface="Arial" pitchFamily="22" charset="0"/>
                        </a:rPr>
                        <a:t>, open-label, phase 2a trial, using daclatasvir plus sofosbuvir with or without ribavirin in treatment naive or experienced, chronic HCV GT 1-3</a:t>
                      </a:r>
                    </a:p>
                    <a:p>
                      <a:pPr marL="192024" marR="0" lvl="0" indent="-192024" algn="l" defTabSz="457200" rtl="0" eaLnBrk="1" fontAlgn="base" latinLnBrk="0" hangingPunct="1">
                        <a:lnSpc>
                          <a:spcPts val="2200"/>
                        </a:lnSpc>
                        <a:spcBef>
                          <a:spcPts val="1000"/>
                        </a:spcBef>
                        <a:spcAft>
                          <a:spcPct val="0"/>
                        </a:spcAft>
                        <a:buClr>
                          <a:srgbClr val="126B8F"/>
                        </a:buClr>
                        <a:buSzPct val="90000"/>
                        <a:buFont typeface="Wingdings" charset="2"/>
                        <a:buChar char="§"/>
                        <a:tabLst/>
                        <a:defRPr/>
                      </a:pPr>
                      <a:r>
                        <a:rPr lang="en-US" sz="1800" b="1" baseline="0" dirty="0" smtClean="0">
                          <a:solidFill>
                            <a:srgbClr val="000000"/>
                          </a:solidFill>
                          <a:latin typeface="Arial" pitchFamily="22" charset="0"/>
                        </a:rPr>
                        <a:t>Setting</a:t>
                      </a:r>
                      <a:r>
                        <a:rPr lang="en-US" sz="1800" baseline="0" dirty="0" smtClean="0">
                          <a:solidFill>
                            <a:srgbClr val="000000"/>
                          </a:solidFill>
                          <a:latin typeface="Arial" pitchFamily="22" charset="0"/>
                        </a:rPr>
                        <a:t>: United States</a:t>
                      </a:r>
                    </a:p>
                    <a:p>
                      <a:pPr marL="192024" marR="0" lvl="0" indent="-192024" algn="l" defTabSz="457200" rtl="0" eaLnBrk="1" fontAlgn="base" latinLnBrk="0" hangingPunct="1">
                        <a:lnSpc>
                          <a:spcPts val="2200"/>
                        </a:lnSpc>
                        <a:spcBef>
                          <a:spcPts val="1000"/>
                        </a:spcBef>
                        <a:spcAft>
                          <a:spcPct val="0"/>
                        </a:spcAft>
                        <a:buClr>
                          <a:srgbClr val="126B8F"/>
                        </a:buClr>
                        <a:buSzPct val="90000"/>
                        <a:buFont typeface="Wingdings" charset="2"/>
                        <a:buChar char="§"/>
                        <a:tabLst/>
                        <a:defRPr/>
                      </a:pPr>
                      <a:r>
                        <a:rPr lang="en-US" sz="1800" b="1" baseline="0" dirty="0" smtClean="0">
                          <a:solidFill>
                            <a:srgbClr val="000000"/>
                          </a:solidFill>
                          <a:latin typeface="Arial" pitchFamily="22" charset="0"/>
                        </a:rPr>
                        <a:t>Entry Criteria </a:t>
                      </a:r>
                      <a:r>
                        <a:rPr lang="en-US" sz="1800" baseline="0" dirty="0" smtClean="0">
                          <a:solidFill>
                            <a:srgbClr val="000000"/>
                          </a:solidFill>
                          <a:latin typeface="Arial" pitchFamily="22" charset="0"/>
                        </a:rPr>
                        <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Chronic HCV Genotype 1, 2, or 3</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Treatment-naïve or treatment-experienced patients</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No evidence of cirrhosis</a:t>
                      </a:r>
                    </a:p>
                    <a:p>
                      <a:pPr marL="192024" marR="0" lvl="0" indent="-192024" algn="l" defTabSz="457200" rtl="0" eaLnBrk="1" fontAlgn="base" latinLnBrk="0" hangingPunct="1">
                        <a:lnSpc>
                          <a:spcPts val="2200"/>
                        </a:lnSpc>
                        <a:spcBef>
                          <a:spcPts val="1000"/>
                        </a:spcBef>
                        <a:spcAft>
                          <a:spcPct val="0"/>
                        </a:spcAft>
                        <a:buClr>
                          <a:srgbClr val="126B8F"/>
                        </a:buClr>
                        <a:buSzPct val="90000"/>
                        <a:buFont typeface="Wingdings" charset="2"/>
                        <a:buChar char="§"/>
                        <a:tabLst/>
                        <a:defRPr/>
                      </a:pPr>
                      <a:r>
                        <a:rPr lang="en-US" sz="1800" b="1" baseline="0" dirty="0" smtClean="0">
                          <a:solidFill>
                            <a:srgbClr val="000000"/>
                          </a:solidFill>
                          <a:latin typeface="Arial" pitchFamily="22" charset="0"/>
                        </a:rPr>
                        <a:t>Patient Groups</a:t>
                      </a:r>
                      <a:br>
                        <a:rPr lang="en-US" sz="1800" b="1" baseline="0" dirty="0" smtClean="0">
                          <a:solidFill>
                            <a:srgbClr val="000000"/>
                          </a:solidFill>
                          <a:latin typeface="Arial" pitchFamily="22" charset="0"/>
                        </a:rPr>
                      </a:br>
                      <a:r>
                        <a:rPr lang="en-US" sz="1800" baseline="0" dirty="0" smtClean="0">
                          <a:solidFill>
                            <a:schemeClr val="tx1"/>
                          </a:solidFill>
                          <a:latin typeface="Arial" pitchFamily="22" charset="0"/>
                        </a:rPr>
                        <a:t>- N = 211 total received treatment</a:t>
                      </a:r>
                      <a:br>
                        <a:rPr lang="en-US" sz="1800" baseline="0" dirty="0" smtClean="0">
                          <a:solidFill>
                            <a:schemeClr val="tx1"/>
                          </a:solidFill>
                          <a:latin typeface="Arial" pitchFamily="22" charset="0"/>
                        </a:rPr>
                      </a:br>
                      <a:r>
                        <a:rPr lang="en-US" sz="1800" baseline="0" dirty="0" smtClean="0">
                          <a:solidFill>
                            <a:schemeClr val="tx1"/>
                          </a:solidFill>
                          <a:latin typeface="Arial" pitchFamily="22" charset="0"/>
                        </a:rPr>
                        <a:t>- N = 44 Rx naïve with GT1: DCV+ SOF +/- RBV x 24 weeks</a:t>
                      </a:r>
                      <a:br>
                        <a:rPr lang="en-US" sz="1800" baseline="0" dirty="0" smtClean="0">
                          <a:solidFill>
                            <a:schemeClr val="tx1"/>
                          </a:solidFill>
                          <a:latin typeface="Arial" pitchFamily="22" charset="0"/>
                        </a:rPr>
                      </a:br>
                      <a:r>
                        <a:rPr lang="en-US" sz="1800" baseline="0" dirty="0" smtClean="0">
                          <a:solidFill>
                            <a:schemeClr val="tx1"/>
                          </a:solidFill>
                          <a:latin typeface="Arial" pitchFamily="22" charset="0"/>
                        </a:rPr>
                        <a:t>- N = 44 Rx naïve patients with GT 2 or 3: DCV+ SOF +/- RBV x 24 weeks</a:t>
                      </a:r>
                      <a:br>
                        <a:rPr lang="en-US" sz="1800" baseline="0" dirty="0" smtClean="0">
                          <a:solidFill>
                            <a:schemeClr val="tx1"/>
                          </a:solidFill>
                          <a:latin typeface="Arial" pitchFamily="22" charset="0"/>
                        </a:rPr>
                      </a:br>
                      <a:r>
                        <a:rPr lang="en-US" sz="1800" baseline="0" dirty="0" smtClean="0">
                          <a:solidFill>
                            <a:schemeClr val="tx1"/>
                          </a:solidFill>
                          <a:latin typeface="Arial" pitchFamily="22" charset="0"/>
                        </a:rPr>
                        <a:t>- N = 123 Rx naïve or experienced with GT 1: DCV+ SOF +/- RBV x 12 weeks</a:t>
                      </a:r>
                    </a:p>
                    <a:p>
                      <a:pPr marL="192024" marR="0" lvl="0" indent="-192024" algn="l" defTabSz="457200" rtl="0" eaLnBrk="1" fontAlgn="base" latinLnBrk="0" hangingPunct="1">
                        <a:lnSpc>
                          <a:spcPts val="2200"/>
                        </a:lnSpc>
                        <a:spcBef>
                          <a:spcPts val="1000"/>
                        </a:spcBef>
                        <a:spcAft>
                          <a:spcPct val="0"/>
                        </a:spcAft>
                        <a:buClr>
                          <a:srgbClr val="126B8F"/>
                        </a:buClr>
                        <a:buSzPct val="90000"/>
                        <a:buFont typeface="Wingdings" charset="2"/>
                        <a:buChar char="§"/>
                        <a:tabLst/>
                        <a:defRPr/>
                      </a:pPr>
                      <a:r>
                        <a:rPr lang="en-US" sz="1800" b="1" baseline="0" dirty="0" smtClean="0">
                          <a:solidFill>
                            <a:schemeClr val="tx1"/>
                          </a:solidFill>
                          <a:latin typeface="Arial" pitchFamily="22" charset="0"/>
                        </a:rPr>
                        <a:t>End-Points</a:t>
                      </a:r>
                      <a:r>
                        <a:rPr lang="en-US" sz="1800" baseline="0" dirty="0" smtClean="0">
                          <a:solidFill>
                            <a:schemeClr val="tx1"/>
                          </a:solidFill>
                          <a:latin typeface="Arial" pitchFamily="22" charset="0"/>
                        </a:rPr>
                        <a:t>: Primary = SVR12</a:t>
                      </a:r>
                    </a:p>
                  </a:txBody>
                  <a:tcPr marL="182880" marR="88898" marT="50005" marB="5000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6EBF2"/>
                    </a:solidFill>
                  </a:tcPr>
                </a:tc>
              </a:tr>
            </a:tbl>
          </a:graphicData>
        </a:graphic>
      </p:graphicFrame>
    </p:spTree>
    <p:extLst>
      <p:ext uri="{BB962C8B-B14F-4D97-AF65-F5344CB8AC3E}">
        <p14:creationId xmlns:p14="http://schemas.microsoft.com/office/powerpoint/2010/main" val="2866131038"/>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8" name="Straight Connector 57"/>
          <p:cNvCxnSpPr/>
          <p:nvPr/>
        </p:nvCxnSpPr>
        <p:spPr>
          <a:xfrm>
            <a:off x="5867400" y="2136780"/>
            <a:ext cx="1825750"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Content Placeholder 5"/>
          <p:cNvSpPr>
            <a:spLocks noGrp="1"/>
          </p:cNvSpPr>
          <p:nvPr>
            <p:ph sz="quarter" idx="13"/>
          </p:nvPr>
        </p:nvSpPr>
        <p:spPr/>
        <p:txBody>
          <a:bodyPr/>
          <a:lstStyle/>
          <a:p>
            <a:r>
              <a:rPr lang="en-US" dirty="0"/>
              <a:t>Source: Sulkowski MS, et al. N Engl J Med. 2014;370:211-21.</a:t>
            </a:r>
            <a:endParaRPr lang="en-US" dirty="0">
              <a:latin typeface="Arial" pitchFamily="22" charset="0"/>
            </a:endParaRPr>
          </a:p>
        </p:txBody>
      </p:sp>
      <p:sp>
        <p:nvSpPr>
          <p:cNvPr id="49" name="Title 1"/>
          <p:cNvSpPr>
            <a:spLocks noGrp="1"/>
          </p:cNvSpPr>
          <p:nvPr>
            <p:ph type="title"/>
          </p:nvPr>
        </p:nvSpPr>
        <p:spPr>
          <a:xfrm>
            <a:off x="323850" y="304800"/>
            <a:ext cx="8515350" cy="990600"/>
          </a:xfrm>
        </p:spPr>
        <p:txBody>
          <a:bodyPr>
            <a:normAutofit/>
          </a:bodyPr>
          <a:lstStyle/>
          <a:p>
            <a:r>
              <a:rPr lang="en-US" sz="2400" dirty="0">
                <a:solidFill>
                  <a:schemeClr val="accent5">
                    <a:lumMod val="20000"/>
                    <a:lumOff val="80000"/>
                  </a:schemeClr>
                </a:solidFill>
              </a:rPr>
              <a:t>Daclatasvir + Sofosbuvir +/- Ribavirin for HCV GT </a:t>
            </a:r>
            <a:r>
              <a:rPr lang="en-US" sz="2400" dirty="0" smtClean="0">
                <a:solidFill>
                  <a:schemeClr val="accent5">
                    <a:lumMod val="20000"/>
                    <a:lumOff val="80000"/>
                  </a:schemeClr>
                </a:solidFill>
              </a:rPr>
              <a:t>1-3</a:t>
            </a:r>
            <a:r>
              <a:rPr lang="en-US" sz="2400" dirty="0"/>
              <a:t/>
            </a:r>
            <a:br>
              <a:rPr lang="en-US" sz="2400" dirty="0"/>
            </a:br>
            <a:r>
              <a:rPr lang="en-US" sz="2400" dirty="0" smtClean="0"/>
              <a:t>A1444040 Design: Treatment-</a:t>
            </a:r>
            <a:r>
              <a:rPr lang="en-US" sz="2400" dirty="0"/>
              <a:t>Naïve 24 Week Rx </a:t>
            </a:r>
            <a:r>
              <a:rPr lang="en-US" sz="2400" dirty="0" smtClean="0"/>
              <a:t>(Part 1)</a:t>
            </a:r>
            <a:endParaRPr lang="en-US" sz="2400" dirty="0"/>
          </a:p>
        </p:txBody>
      </p:sp>
      <p:sp>
        <p:nvSpPr>
          <p:cNvPr id="64" name="Rectangle 5"/>
          <p:cNvSpPr>
            <a:spLocks noChangeArrowheads="1"/>
          </p:cNvSpPr>
          <p:nvPr/>
        </p:nvSpPr>
        <p:spPr bwMode="auto">
          <a:xfrm>
            <a:off x="2197134" y="1939020"/>
            <a:ext cx="3651435" cy="357567"/>
          </a:xfrm>
          <a:prstGeom prst="rect">
            <a:avLst/>
          </a:prstGeom>
          <a:solidFill>
            <a:schemeClr val="accent2">
              <a:lumMod val="40000"/>
              <a:lumOff val="60000"/>
            </a:schemeClr>
          </a:solidFill>
          <a:ln w="12700" cmpd="sng">
            <a:solidFill>
              <a:srgbClr val="000000"/>
            </a:solidFill>
            <a:miter lim="800000"/>
            <a:headEnd/>
            <a:tailEnd/>
          </a:ln>
          <a:effectLst/>
          <a:extLst/>
        </p:spPr>
        <p:txBody>
          <a:bodyPr wrap="none" anchor="ctr"/>
          <a:lstStyle/>
          <a:p>
            <a:r>
              <a:rPr lang="en-US" sz="1400" b="1" dirty="0" smtClean="0">
                <a:latin typeface="Arial"/>
                <a:cs typeface="Arial"/>
              </a:rPr>
              <a:t>SOF × 7 </a:t>
            </a:r>
            <a:r>
              <a:rPr lang="en-US" sz="1400" b="1" dirty="0">
                <a:latin typeface="Arial"/>
                <a:cs typeface="Arial"/>
              </a:rPr>
              <a:t>days, </a:t>
            </a:r>
            <a:r>
              <a:rPr lang="en-US" sz="1400" b="1" dirty="0" smtClean="0">
                <a:latin typeface="Arial"/>
                <a:cs typeface="Arial"/>
              </a:rPr>
              <a:t>then </a:t>
            </a:r>
            <a:r>
              <a:rPr lang="en-US" sz="1400" b="1" dirty="0">
                <a:latin typeface="Arial"/>
                <a:cs typeface="Arial"/>
              </a:rPr>
              <a:t>DCV </a:t>
            </a:r>
            <a:r>
              <a:rPr lang="en-US" sz="1400" b="1" dirty="0" smtClean="0">
                <a:latin typeface="Arial"/>
                <a:cs typeface="Arial"/>
              </a:rPr>
              <a:t>+ SOF</a:t>
            </a:r>
            <a:endParaRPr lang="en-US" sz="1400" b="1" dirty="0">
              <a:latin typeface="Arial"/>
              <a:cs typeface="Arial"/>
            </a:endParaRPr>
          </a:p>
        </p:txBody>
      </p:sp>
      <p:sp>
        <p:nvSpPr>
          <p:cNvPr id="66" name="Rectangle 65"/>
          <p:cNvSpPr/>
          <p:nvPr/>
        </p:nvSpPr>
        <p:spPr>
          <a:xfrm>
            <a:off x="7251960" y="1934173"/>
            <a:ext cx="876300" cy="4053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SVR12</a:t>
            </a:r>
            <a:endParaRPr lang="en-US" sz="1400" dirty="0">
              <a:solidFill>
                <a:srgbClr val="000000"/>
              </a:solidFill>
              <a:latin typeface="Arial"/>
              <a:cs typeface="Arial"/>
            </a:endParaRPr>
          </a:p>
        </p:txBody>
      </p:sp>
      <p:sp>
        <p:nvSpPr>
          <p:cNvPr id="78" name="Rectangle 77"/>
          <p:cNvSpPr/>
          <p:nvPr/>
        </p:nvSpPr>
        <p:spPr>
          <a:xfrm>
            <a:off x="762000" y="5349490"/>
            <a:ext cx="7009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solidFill>
                  <a:srgbClr val="000000"/>
                </a:solidFill>
              </a:rPr>
              <a:t>N =14</a:t>
            </a:r>
            <a:endParaRPr lang="en-US" sz="1400" dirty="0">
              <a:solidFill>
                <a:srgbClr val="000000"/>
              </a:solidFill>
            </a:endParaRPr>
          </a:p>
        </p:txBody>
      </p:sp>
      <p:sp>
        <p:nvSpPr>
          <p:cNvPr id="80" name="Rectangle 25"/>
          <p:cNvSpPr>
            <a:spLocks noChangeArrowheads="1"/>
          </p:cNvSpPr>
          <p:nvPr/>
        </p:nvSpPr>
        <p:spPr bwMode="auto">
          <a:xfrm>
            <a:off x="-18289" y="5128080"/>
            <a:ext cx="9180577" cy="1252717"/>
          </a:xfrm>
          <a:prstGeom prst="rect">
            <a:avLst/>
          </a:prstGeom>
          <a:solidFill>
            <a:schemeClr val="bg1">
              <a:lumMod val="95000"/>
            </a:schemeClr>
          </a:solidFill>
          <a:ln w="12700" cap="flat" cmpd="sng" algn="ctr">
            <a:solidFill>
              <a:schemeClr val="tx1"/>
            </a:solidFill>
            <a:prstDash val="sysDash"/>
            <a:miter lim="800000"/>
            <a:headEnd type="none" w="med" len="med"/>
            <a:tailEnd type="none" w="med" len="med"/>
          </a:ln>
          <a:effectLst/>
        </p:spPr>
        <p:txBody>
          <a:bodyPr lIns="457200" tIns="45431" rIns="92486" bIns="91440" anchor="ctr">
            <a:prstTxWarp prst="textNoShape">
              <a:avLst/>
            </a:prstTxWarp>
          </a:bodyPr>
          <a:lstStyle/>
          <a:p>
            <a:pPr defTabSz="935038">
              <a:lnSpc>
                <a:spcPts val="1800"/>
              </a:lnSpc>
              <a:spcBef>
                <a:spcPts val="600"/>
              </a:spcBef>
            </a:pPr>
            <a:r>
              <a:rPr lang="en-US" sz="1400" b="1" dirty="0">
                <a:solidFill>
                  <a:srgbClr val="000000"/>
                </a:solidFill>
                <a:latin typeface="Arial" pitchFamily="22" charset="0"/>
              </a:rPr>
              <a:t>Drug </a:t>
            </a:r>
            <a:r>
              <a:rPr lang="en-US" sz="1400" b="1" dirty="0" smtClean="0">
                <a:solidFill>
                  <a:srgbClr val="000000"/>
                </a:solidFill>
                <a:latin typeface="Arial" pitchFamily="22" charset="0"/>
              </a:rPr>
              <a:t>Dosing</a:t>
            </a:r>
            <a:r>
              <a:rPr lang="en-US" sz="1400" dirty="0">
                <a:solidFill>
                  <a:srgbClr val="000000"/>
                </a:solidFill>
                <a:latin typeface="Arial" pitchFamily="22" charset="0"/>
              </a:rPr>
              <a:t/>
            </a:r>
            <a:br>
              <a:rPr lang="en-US" sz="1400" dirty="0">
                <a:solidFill>
                  <a:srgbClr val="000000"/>
                </a:solidFill>
                <a:latin typeface="Arial" pitchFamily="22" charset="0"/>
              </a:rPr>
            </a:br>
            <a:r>
              <a:rPr lang="en-US" sz="1400" dirty="0" smtClean="0">
                <a:solidFill>
                  <a:srgbClr val="000000"/>
                </a:solidFill>
                <a:latin typeface="Arial" pitchFamily="22" charset="0"/>
              </a:rPr>
              <a:t>Daclatasvir (DCV): 60 </a:t>
            </a:r>
            <a:r>
              <a:rPr lang="en-US" sz="1400" dirty="0">
                <a:solidFill>
                  <a:srgbClr val="000000"/>
                </a:solidFill>
                <a:latin typeface="Arial" pitchFamily="22" charset="0"/>
              </a:rPr>
              <a:t>mg once </a:t>
            </a:r>
            <a:r>
              <a:rPr lang="en-US" sz="1400" dirty="0" smtClean="0">
                <a:solidFill>
                  <a:srgbClr val="000000"/>
                </a:solidFill>
                <a:latin typeface="Arial" pitchFamily="22" charset="0"/>
              </a:rPr>
              <a:t>daily</a:t>
            </a:r>
            <a:br>
              <a:rPr lang="en-US" sz="1400" dirty="0" smtClean="0">
                <a:solidFill>
                  <a:srgbClr val="000000"/>
                </a:solidFill>
                <a:latin typeface="Arial" pitchFamily="22" charset="0"/>
              </a:rPr>
            </a:br>
            <a:r>
              <a:rPr lang="en-US" sz="1400" dirty="0" smtClean="0">
                <a:solidFill>
                  <a:srgbClr val="000000"/>
                </a:solidFill>
                <a:latin typeface="Arial" pitchFamily="22" charset="0"/>
              </a:rPr>
              <a:t>Sofosbuvir (SOF): </a:t>
            </a:r>
            <a:r>
              <a:rPr lang="en-US" sz="1400" dirty="0">
                <a:solidFill>
                  <a:srgbClr val="000000"/>
                </a:solidFill>
                <a:latin typeface="Arial" pitchFamily="22" charset="0"/>
              </a:rPr>
              <a:t>400 mg once daily</a:t>
            </a:r>
            <a:br>
              <a:rPr lang="en-US" sz="1400" dirty="0">
                <a:solidFill>
                  <a:srgbClr val="000000"/>
                </a:solidFill>
                <a:latin typeface="Arial" pitchFamily="22" charset="0"/>
              </a:rPr>
            </a:br>
            <a:r>
              <a:rPr lang="en-US" sz="1400" dirty="0" smtClean="0">
                <a:solidFill>
                  <a:srgbClr val="000000"/>
                </a:solidFill>
                <a:latin typeface="Arial" pitchFamily="22" charset="0"/>
              </a:rPr>
              <a:t>Ribavirin (RBV): GT1, given weight</a:t>
            </a:r>
            <a:r>
              <a:rPr lang="en-US" sz="1400" dirty="0">
                <a:solidFill>
                  <a:srgbClr val="000000"/>
                </a:solidFill>
                <a:latin typeface="Arial" pitchFamily="22" charset="0"/>
              </a:rPr>
              <a:t>-based </a:t>
            </a:r>
            <a:r>
              <a:rPr lang="en-US" sz="1400" dirty="0" smtClean="0">
                <a:solidFill>
                  <a:srgbClr val="000000"/>
                </a:solidFill>
                <a:latin typeface="Arial" pitchFamily="22" charset="0"/>
              </a:rPr>
              <a:t>and divided bid</a:t>
            </a:r>
            <a:r>
              <a:rPr lang="en-US" sz="1400" dirty="0">
                <a:solidFill>
                  <a:srgbClr val="000000"/>
                </a:solidFill>
                <a:latin typeface="Arial" pitchFamily="22" charset="0"/>
              </a:rPr>
              <a:t> </a:t>
            </a:r>
            <a:r>
              <a:rPr lang="en-US" sz="1400" dirty="0" smtClean="0">
                <a:solidFill>
                  <a:srgbClr val="000000"/>
                </a:solidFill>
                <a:latin typeface="Arial" pitchFamily="22" charset="0"/>
              </a:rPr>
              <a:t>(1000 </a:t>
            </a:r>
            <a:r>
              <a:rPr lang="en-US" sz="1400" dirty="0">
                <a:solidFill>
                  <a:srgbClr val="000000"/>
                </a:solidFill>
                <a:latin typeface="Arial" pitchFamily="22" charset="0"/>
              </a:rPr>
              <a:t>mg/day if &lt; 75kg or 1200 mg/day if ≥ </a:t>
            </a:r>
            <a:r>
              <a:rPr lang="en-US" sz="1400" dirty="0" smtClean="0">
                <a:solidFill>
                  <a:srgbClr val="000000"/>
                </a:solidFill>
                <a:latin typeface="Arial" pitchFamily="22" charset="0"/>
              </a:rPr>
              <a:t>75kg)</a:t>
            </a:r>
            <a:r>
              <a:rPr lang="en-US" sz="1400" dirty="0">
                <a:solidFill>
                  <a:srgbClr val="000000"/>
                </a:solidFill>
                <a:latin typeface="Arial" pitchFamily="22" charset="0"/>
              </a:rPr>
              <a:t/>
            </a:r>
            <a:br>
              <a:rPr lang="en-US" sz="1400" dirty="0">
                <a:solidFill>
                  <a:srgbClr val="000000"/>
                </a:solidFill>
                <a:latin typeface="Arial" pitchFamily="22" charset="0"/>
              </a:rPr>
            </a:br>
            <a:r>
              <a:rPr lang="en-US" sz="1400" dirty="0" smtClean="0">
                <a:solidFill>
                  <a:srgbClr val="000000"/>
                </a:solidFill>
                <a:latin typeface="Arial" pitchFamily="22" charset="0"/>
              </a:rPr>
              <a:t>Ribavirin (RBV): GT 2,3</a:t>
            </a:r>
            <a:r>
              <a:rPr lang="en-US" sz="1400" dirty="0">
                <a:solidFill>
                  <a:srgbClr val="000000"/>
                </a:solidFill>
                <a:latin typeface="Arial" pitchFamily="22" charset="0"/>
              </a:rPr>
              <a:t> </a:t>
            </a:r>
            <a:r>
              <a:rPr lang="en-US" sz="1400" dirty="0" smtClean="0">
                <a:solidFill>
                  <a:srgbClr val="000000"/>
                </a:solidFill>
                <a:latin typeface="Arial" pitchFamily="22" charset="0"/>
              </a:rPr>
              <a:t>(800 </a:t>
            </a:r>
            <a:r>
              <a:rPr lang="en-US" sz="1400" dirty="0">
                <a:solidFill>
                  <a:srgbClr val="000000"/>
                </a:solidFill>
                <a:latin typeface="Arial" pitchFamily="22" charset="0"/>
              </a:rPr>
              <a:t>mg/</a:t>
            </a:r>
            <a:r>
              <a:rPr lang="en-US" sz="1400" dirty="0" smtClean="0">
                <a:solidFill>
                  <a:srgbClr val="000000"/>
                </a:solidFill>
                <a:latin typeface="Arial" pitchFamily="22" charset="0"/>
              </a:rPr>
              <a:t>day)</a:t>
            </a:r>
            <a:endParaRPr lang="en-US" sz="1400" dirty="0">
              <a:solidFill>
                <a:srgbClr val="000000"/>
              </a:solidFill>
              <a:latin typeface="Arial" pitchFamily="22" charset="0"/>
            </a:endParaRPr>
          </a:p>
        </p:txBody>
      </p:sp>
      <p:sp>
        <p:nvSpPr>
          <p:cNvPr id="90" name="Rectangle 89"/>
          <p:cNvSpPr/>
          <p:nvPr/>
        </p:nvSpPr>
        <p:spPr>
          <a:xfrm>
            <a:off x="152401" y="1922833"/>
            <a:ext cx="1295400" cy="1392936"/>
          </a:xfrm>
          <a:prstGeom prst="rect">
            <a:avLst/>
          </a:prstGeom>
          <a:solidFill>
            <a:srgbClr val="5959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rgbClr val="FFFFFF"/>
                </a:solidFill>
                <a:latin typeface="Arial"/>
                <a:cs typeface="Arial"/>
              </a:rPr>
              <a:t>Rx Naïve</a:t>
            </a:r>
          </a:p>
          <a:p>
            <a:pPr algn="ctr"/>
            <a:r>
              <a:rPr lang="en-US" sz="1600" b="1" dirty="0" smtClean="0">
                <a:solidFill>
                  <a:srgbClr val="FFFFFF"/>
                </a:solidFill>
                <a:latin typeface="Arial"/>
                <a:cs typeface="Arial"/>
              </a:rPr>
              <a:t>GT 2 or 3</a:t>
            </a:r>
            <a:br>
              <a:rPr lang="en-US" sz="1600" b="1" dirty="0" smtClean="0">
                <a:solidFill>
                  <a:srgbClr val="FFFFFF"/>
                </a:solidFill>
                <a:latin typeface="Arial"/>
                <a:cs typeface="Arial"/>
              </a:rPr>
            </a:br>
            <a:r>
              <a:rPr lang="en-US" sz="1600" b="1" dirty="0" smtClean="0">
                <a:solidFill>
                  <a:srgbClr val="FFFFFF"/>
                </a:solidFill>
                <a:latin typeface="Arial"/>
                <a:cs typeface="Arial"/>
              </a:rPr>
              <a:t/>
            </a:r>
            <a:br>
              <a:rPr lang="en-US" sz="1600" b="1" dirty="0" smtClean="0">
                <a:solidFill>
                  <a:srgbClr val="FFFFFF"/>
                </a:solidFill>
                <a:latin typeface="Arial"/>
                <a:cs typeface="Arial"/>
              </a:rPr>
            </a:br>
            <a:r>
              <a:rPr lang="en-US" sz="1600" b="1" dirty="0" smtClean="0">
                <a:solidFill>
                  <a:srgbClr val="FFFFFF"/>
                </a:solidFill>
                <a:latin typeface="Arial"/>
                <a:cs typeface="Arial"/>
              </a:rPr>
              <a:t>n = 44</a:t>
            </a:r>
            <a:endParaRPr lang="en-US" sz="1600" b="1" dirty="0">
              <a:solidFill>
                <a:srgbClr val="FFFFFF"/>
              </a:solidFill>
              <a:latin typeface="Arial"/>
              <a:cs typeface="Arial"/>
            </a:endParaRPr>
          </a:p>
        </p:txBody>
      </p:sp>
      <p:sp>
        <p:nvSpPr>
          <p:cNvPr id="28" name="Rectangle 27"/>
          <p:cNvSpPr/>
          <p:nvPr/>
        </p:nvSpPr>
        <p:spPr>
          <a:xfrm>
            <a:off x="1432700" y="2403292"/>
            <a:ext cx="7009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solidFill>
                  <a:srgbClr val="000000"/>
                </a:solidFill>
              </a:rPr>
              <a:t>n = 14</a:t>
            </a:r>
            <a:endParaRPr lang="en-US" sz="1400" dirty="0">
              <a:solidFill>
                <a:srgbClr val="000000"/>
              </a:solidFill>
            </a:endParaRPr>
          </a:p>
        </p:txBody>
      </p:sp>
      <p:sp>
        <p:nvSpPr>
          <p:cNvPr id="29" name="Rectangle 28"/>
          <p:cNvSpPr/>
          <p:nvPr/>
        </p:nvSpPr>
        <p:spPr>
          <a:xfrm>
            <a:off x="1432700" y="1905000"/>
            <a:ext cx="7009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a:solidFill>
                  <a:srgbClr val="000000"/>
                </a:solidFill>
              </a:rPr>
              <a:t>n</a:t>
            </a:r>
            <a:r>
              <a:rPr lang="en-US" sz="1400" dirty="0" smtClean="0">
                <a:solidFill>
                  <a:srgbClr val="000000"/>
                </a:solidFill>
              </a:rPr>
              <a:t> =</a:t>
            </a:r>
            <a:r>
              <a:rPr lang="en-US" sz="1400" dirty="0">
                <a:solidFill>
                  <a:srgbClr val="000000"/>
                </a:solidFill>
              </a:rPr>
              <a:t> </a:t>
            </a:r>
            <a:r>
              <a:rPr lang="en-US" sz="1400" dirty="0" smtClean="0">
                <a:solidFill>
                  <a:srgbClr val="000000"/>
                </a:solidFill>
              </a:rPr>
              <a:t>16</a:t>
            </a:r>
            <a:endParaRPr lang="en-US" sz="1400" dirty="0">
              <a:solidFill>
                <a:srgbClr val="000000"/>
              </a:solidFill>
            </a:endParaRPr>
          </a:p>
        </p:txBody>
      </p:sp>
      <p:sp>
        <p:nvSpPr>
          <p:cNvPr id="35" name="Rectangle 5"/>
          <p:cNvSpPr>
            <a:spLocks noChangeArrowheads="1"/>
          </p:cNvSpPr>
          <p:nvPr/>
        </p:nvSpPr>
        <p:spPr bwMode="auto">
          <a:xfrm>
            <a:off x="2197134" y="2430240"/>
            <a:ext cx="3651435" cy="357567"/>
          </a:xfrm>
          <a:prstGeom prst="rect">
            <a:avLst/>
          </a:prstGeom>
          <a:solidFill>
            <a:schemeClr val="accent2">
              <a:lumMod val="40000"/>
              <a:lumOff val="60000"/>
            </a:schemeClr>
          </a:solidFill>
          <a:ln w="12700" cmpd="sng">
            <a:solidFill>
              <a:srgbClr val="000000"/>
            </a:solidFill>
            <a:miter lim="800000"/>
            <a:headEnd/>
            <a:tailEnd/>
          </a:ln>
          <a:effectLst/>
          <a:extLst/>
        </p:spPr>
        <p:txBody>
          <a:bodyPr wrap="none" anchor="ctr"/>
          <a:lstStyle/>
          <a:p>
            <a:r>
              <a:rPr lang="en-US" sz="1400" b="1" dirty="0" smtClean="0">
                <a:latin typeface="Arial"/>
                <a:cs typeface="Arial"/>
              </a:rPr>
              <a:t>DCV + SOF</a:t>
            </a:r>
            <a:endParaRPr lang="en-US" sz="1400" b="1" dirty="0">
              <a:latin typeface="Arial"/>
              <a:cs typeface="Arial"/>
            </a:endParaRPr>
          </a:p>
        </p:txBody>
      </p:sp>
      <p:sp>
        <p:nvSpPr>
          <p:cNvPr id="36" name="Rectangle 35"/>
          <p:cNvSpPr/>
          <p:nvPr/>
        </p:nvSpPr>
        <p:spPr>
          <a:xfrm>
            <a:off x="1432700" y="2910253"/>
            <a:ext cx="7009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solidFill>
                  <a:srgbClr val="000000"/>
                </a:solidFill>
              </a:rPr>
              <a:t>n = 14</a:t>
            </a:r>
            <a:endParaRPr lang="en-US" sz="1400" dirty="0">
              <a:solidFill>
                <a:srgbClr val="000000"/>
              </a:solidFill>
            </a:endParaRPr>
          </a:p>
        </p:txBody>
      </p:sp>
      <p:sp>
        <p:nvSpPr>
          <p:cNvPr id="37" name="Rectangle 5"/>
          <p:cNvSpPr>
            <a:spLocks noChangeArrowheads="1"/>
          </p:cNvSpPr>
          <p:nvPr/>
        </p:nvSpPr>
        <p:spPr bwMode="auto">
          <a:xfrm>
            <a:off x="2197134" y="2940960"/>
            <a:ext cx="3651435" cy="357567"/>
          </a:xfrm>
          <a:prstGeom prst="rect">
            <a:avLst/>
          </a:prstGeom>
          <a:solidFill>
            <a:schemeClr val="accent2">
              <a:lumMod val="40000"/>
              <a:lumOff val="60000"/>
            </a:schemeClr>
          </a:solidFill>
          <a:ln w="12700" cmpd="sng">
            <a:solidFill>
              <a:srgbClr val="000000"/>
            </a:solidFill>
            <a:miter lim="800000"/>
            <a:headEnd/>
            <a:tailEnd/>
          </a:ln>
          <a:effectLst/>
          <a:extLst/>
        </p:spPr>
        <p:txBody>
          <a:bodyPr wrap="none" anchor="ctr"/>
          <a:lstStyle/>
          <a:p>
            <a:r>
              <a:rPr lang="en-US" sz="1400" b="1" dirty="0" smtClean="0">
                <a:latin typeface="Arial"/>
                <a:cs typeface="Arial"/>
              </a:rPr>
              <a:t>DCV + SOF + RBV</a:t>
            </a:r>
            <a:endParaRPr lang="en-US" sz="1400" b="1" dirty="0">
              <a:latin typeface="Arial"/>
              <a:cs typeface="Arial"/>
            </a:endParaRPr>
          </a:p>
        </p:txBody>
      </p:sp>
      <p:cxnSp>
        <p:nvCxnSpPr>
          <p:cNvPr id="38" name="Straight Connector 37"/>
          <p:cNvCxnSpPr/>
          <p:nvPr/>
        </p:nvCxnSpPr>
        <p:spPr>
          <a:xfrm>
            <a:off x="5867400" y="2624820"/>
            <a:ext cx="1825750"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9" name="Rectangle 38"/>
          <p:cNvSpPr/>
          <p:nvPr/>
        </p:nvSpPr>
        <p:spPr>
          <a:xfrm>
            <a:off x="7251960" y="2422213"/>
            <a:ext cx="876300" cy="4053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SVR12</a:t>
            </a:r>
            <a:endParaRPr lang="en-US" sz="1400" dirty="0">
              <a:solidFill>
                <a:srgbClr val="000000"/>
              </a:solidFill>
              <a:latin typeface="Arial"/>
              <a:cs typeface="Arial"/>
            </a:endParaRPr>
          </a:p>
        </p:txBody>
      </p:sp>
      <p:cxnSp>
        <p:nvCxnSpPr>
          <p:cNvPr id="40" name="Straight Connector 39"/>
          <p:cNvCxnSpPr/>
          <p:nvPr/>
        </p:nvCxnSpPr>
        <p:spPr>
          <a:xfrm>
            <a:off x="5867400" y="3135540"/>
            <a:ext cx="1825750"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1" name="Rectangle 40"/>
          <p:cNvSpPr/>
          <p:nvPr/>
        </p:nvSpPr>
        <p:spPr>
          <a:xfrm>
            <a:off x="7251960" y="2932933"/>
            <a:ext cx="876300" cy="4053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SVR12</a:t>
            </a:r>
            <a:endParaRPr lang="en-US" sz="1400" dirty="0">
              <a:solidFill>
                <a:srgbClr val="000000"/>
              </a:solidFill>
              <a:latin typeface="Arial"/>
              <a:cs typeface="Arial"/>
            </a:endParaRPr>
          </a:p>
        </p:txBody>
      </p:sp>
      <p:cxnSp>
        <p:nvCxnSpPr>
          <p:cNvPr id="56" name="Straight Connector 55"/>
          <p:cNvCxnSpPr/>
          <p:nvPr/>
        </p:nvCxnSpPr>
        <p:spPr>
          <a:xfrm>
            <a:off x="5867400" y="3855360"/>
            <a:ext cx="1825750"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7" name="Rectangle 5"/>
          <p:cNvSpPr>
            <a:spLocks noChangeArrowheads="1"/>
          </p:cNvSpPr>
          <p:nvPr/>
        </p:nvSpPr>
        <p:spPr bwMode="auto">
          <a:xfrm>
            <a:off x="2197134" y="3657600"/>
            <a:ext cx="3651435" cy="357567"/>
          </a:xfrm>
          <a:prstGeom prst="rect">
            <a:avLst/>
          </a:prstGeom>
          <a:solidFill>
            <a:srgbClr val="A2CCC4"/>
          </a:solidFill>
          <a:ln w="12700" cmpd="sng">
            <a:solidFill>
              <a:srgbClr val="000000"/>
            </a:solidFill>
            <a:miter lim="800000"/>
            <a:headEnd/>
            <a:tailEnd/>
          </a:ln>
          <a:effectLst/>
          <a:extLst/>
        </p:spPr>
        <p:txBody>
          <a:bodyPr wrap="none" anchor="ctr"/>
          <a:lstStyle/>
          <a:p>
            <a:r>
              <a:rPr lang="en-US" sz="1400" b="1" dirty="0" smtClean="0">
                <a:latin typeface="Arial"/>
                <a:cs typeface="Arial"/>
              </a:rPr>
              <a:t>SOF × 7 </a:t>
            </a:r>
            <a:r>
              <a:rPr lang="en-US" sz="1400" b="1" dirty="0">
                <a:latin typeface="Arial"/>
                <a:cs typeface="Arial"/>
              </a:rPr>
              <a:t>days, </a:t>
            </a:r>
            <a:r>
              <a:rPr lang="en-US" sz="1400" b="1" dirty="0" smtClean="0">
                <a:latin typeface="Arial"/>
                <a:cs typeface="Arial"/>
              </a:rPr>
              <a:t>then </a:t>
            </a:r>
            <a:r>
              <a:rPr lang="en-US" sz="1400" b="1" dirty="0">
                <a:latin typeface="Arial"/>
                <a:cs typeface="Arial"/>
              </a:rPr>
              <a:t>DCV </a:t>
            </a:r>
            <a:r>
              <a:rPr lang="en-US" sz="1400" b="1" dirty="0" smtClean="0">
                <a:latin typeface="Arial"/>
                <a:cs typeface="Arial"/>
              </a:rPr>
              <a:t>+ SOF</a:t>
            </a:r>
            <a:endParaRPr lang="en-US" sz="1400" b="1" dirty="0">
              <a:latin typeface="Arial"/>
              <a:cs typeface="Arial"/>
            </a:endParaRPr>
          </a:p>
        </p:txBody>
      </p:sp>
      <p:sp>
        <p:nvSpPr>
          <p:cNvPr id="59" name="Rectangle 58"/>
          <p:cNvSpPr/>
          <p:nvPr/>
        </p:nvSpPr>
        <p:spPr>
          <a:xfrm>
            <a:off x="7251960" y="3652753"/>
            <a:ext cx="876300" cy="4053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SVR12</a:t>
            </a:r>
            <a:endParaRPr lang="en-US" sz="1400" dirty="0">
              <a:solidFill>
                <a:srgbClr val="000000"/>
              </a:solidFill>
              <a:latin typeface="Arial"/>
              <a:cs typeface="Arial"/>
            </a:endParaRPr>
          </a:p>
        </p:txBody>
      </p:sp>
      <p:sp>
        <p:nvSpPr>
          <p:cNvPr id="60" name="Rectangle 59"/>
          <p:cNvSpPr/>
          <p:nvPr/>
        </p:nvSpPr>
        <p:spPr>
          <a:xfrm>
            <a:off x="152401" y="3641413"/>
            <a:ext cx="1295400" cy="1392936"/>
          </a:xfrm>
          <a:prstGeom prst="rect">
            <a:avLst/>
          </a:prstGeom>
          <a:solidFill>
            <a:srgbClr val="5959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rgbClr val="FFFFFF"/>
                </a:solidFill>
                <a:cs typeface="Arial"/>
              </a:rPr>
              <a:t>Rx </a:t>
            </a:r>
            <a:r>
              <a:rPr lang="en-US" sz="1600" b="1" dirty="0" smtClean="0">
                <a:solidFill>
                  <a:srgbClr val="FFFFFF"/>
                </a:solidFill>
                <a:cs typeface="Arial"/>
              </a:rPr>
              <a:t>Naïve</a:t>
            </a:r>
          </a:p>
          <a:p>
            <a:pPr algn="ctr"/>
            <a:r>
              <a:rPr lang="en-US" sz="1600" b="1" dirty="0" smtClean="0">
                <a:solidFill>
                  <a:srgbClr val="FFFFFF"/>
                </a:solidFill>
                <a:cs typeface="Arial"/>
              </a:rPr>
              <a:t>GT </a:t>
            </a:r>
            <a:r>
              <a:rPr lang="en-US" sz="1600" b="1" dirty="0" smtClean="0">
                <a:solidFill>
                  <a:srgbClr val="FFFFFF"/>
                </a:solidFill>
                <a:latin typeface="Arial"/>
                <a:cs typeface="Arial"/>
              </a:rPr>
              <a:t>1a/1b</a:t>
            </a:r>
            <a:br>
              <a:rPr lang="en-US" sz="1600" b="1" dirty="0" smtClean="0">
                <a:solidFill>
                  <a:srgbClr val="FFFFFF"/>
                </a:solidFill>
                <a:latin typeface="Arial"/>
                <a:cs typeface="Arial"/>
              </a:rPr>
            </a:br>
            <a:r>
              <a:rPr lang="en-US" sz="1600" b="1" dirty="0" smtClean="0">
                <a:solidFill>
                  <a:srgbClr val="FFFFFF"/>
                </a:solidFill>
                <a:latin typeface="Arial"/>
                <a:cs typeface="Arial"/>
              </a:rPr>
              <a:t/>
            </a:r>
            <a:br>
              <a:rPr lang="en-US" sz="1600" b="1" dirty="0" smtClean="0">
                <a:solidFill>
                  <a:srgbClr val="FFFFFF"/>
                </a:solidFill>
                <a:latin typeface="Arial"/>
                <a:cs typeface="Arial"/>
              </a:rPr>
            </a:br>
            <a:r>
              <a:rPr lang="en-US" sz="1600" b="1" dirty="0" smtClean="0">
                <a:solidFill>
                  <a:srgbClr val="FFFFFF"/>
                </a:solidFill>
                <a:latin typeface="Arial"/>
                <a:cs typeface="Arial"/>
              </a:rPr>
              <a:t>n = 44</a:t>
            </a:r>
            <a:endParaRPr lang="en-US" sz="1600" b="1" dirty="0">
              <a:solidFill>
                <a:srgbClr val="FFFFFF"/>
              </a:solidFill>
              <a:latin typeface="Arial"/>
              <a:cs typeface="Arial"/>
            </a:endParaRPr>
          </a:p>
        </p:txBody>
      </p:sp>
      <p:sp>
        <p:nvSpPr>
          <p:cNvPr id="61" name="Rectangle 60"/>
          <p:cNvSpPr/>
          <p:nvPr/>
        </p:nvSpPr>
        <p:spPr>
          <a:xfrm>
            <a:off x="1432700" y="4121872"/>
            <a:ext cx="7009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solidFill>
                  <a:srgbClr val="000000"/>
                </a:solidFill>
              </a:rPr>
              <a:t>n = 14</a:t>
            </a:r>
            <a:endParaRPr lang="en-US" sz="1400" dirty="0">
              <a:solidFill>
                <a:srgbClr val="000000"/>
              </a:solidFill>
            </a:endParaRPr>
          </a:p>
        </p:txBody>
      </p:sp>
      <p:sp>
        <p:nvSpPr>
          <p:cNvPr id="62" name="Rectangle 61"/>
          <p:cNvSpPr/>
          <p:nvPr/>
        </p:nvSpPr>
        <p:spPr>
          <a:xfrm>
            <a:off x="1432700" y="3623580"/>
            <a:ext cx="7009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a:solidFill>
                  <a:srgbClr val="000000"/>
                </a:solidFill>
              </a:rPr>
              <a:t>n</a:t>
            </a:r>
            <a:r>
              <a:rPr lang="en-US" sz="1400" dirty="0" smtClean="0">
                <a:solidFill>
                  <a:srgbClr val="000000"/>
                </a:solidFill>
              </a:rPr>
              <a:t> =</a:t>
            </a:r>
            <a:r>
              <a:rPr lang="en-US" sz="1400" dirty="0">
                <a:solidFill>
                  <a:srgbClr val="000000"/>
                </a:solidFill>
              </a:rPr>
              <a:t> </a:t>
            </a:r>
            <a:r>
              <a:rPr lang="en-US" sz="1400" dirty="0" smtClean="0">
                <a:solidFill>
                  <a:srgbClr val="000000"/>
                </a:solidFill>
              </a:rPr>
              <a:t>15</a:t>
            </a:r>
            <a:endParaRPr lang="en-US" sz="1400" dirty="0">
              <a:solidFill>
                <a:srgbClr val="000000"/>
              </a:solidFill>
            </a:endParaRPr>
          </a:p>
        </p:txBody>
      </p:sp>
      <p:sp>
        <p:nvSpPr>
          <p:cNvPr id="65" name="Rectangle 5"/>
          <p:cNvSpPr>
            <a:spLocks noChangeArrowheads="1"/>
          </p:cNvSpPr>
          <p:nvPr/>
        </p:nvSpPr>
        <p:spPr bwMode="auto">
          <a:xfrm>
            <a:off x="2197134" y="4148820"/>
            <a:ext cx="3651435" cy="357567"/>
          </a:xfrm>
          <a:prstGeom prst="rect">
            <a:avLst/>
          </a:prstGeom>
          <a:solidFill>
            <a:srgbClr val="A2CCC4"/>
          </a:solidFill>
          <a:ln w="12700" cmpd="sng">
            <a:solidFill>
              <a:srgbClr val="000000"/>
            </a:solidFill>
            <a:miter lim="800000"/>
            <a:headEnd/>
            <a:tailEnd/>
          </a:ln>
          <a:effectLst/>
          <a:extLst/>
        </p:spPr>
        <p:txBody>
          <a:bodyPr wrap="none" anchor="ctr"/>
          <a:lstStyle/>
          <a:p>
            <a:r>
              <a:rPr lang="en-US" sz="1400" b="1" dirty="0" smtClean="0">
                <a:latin typeface="Arial"/>
                <a:cs typeface="Arial"/>
              </a:rPr>
              <a:t>DCV + SOF</a:t>
            </a:r>
            <a:endParaRPr lang="en-US" sz="1400" b="1" dirty="0">
              <a:latin typeface="Arial"/>
              <a:cs typeface="Arial"/>
            </a:endParaRPr>
          </a:p>
        </p:txBody>
      </p:sp>
      <p:sp>
        <p:nvSpPr>
          <p:cNvPr id="72" name="Rectangle 71"/>
          <p:cNvSpPr/>
          <p:nvPr/>
        </p:nvSpPr>
        <p:spPr>
          <a:xfrm>
            <a:off x="1432700" y="4628833"/>
            <a:ext cx="7009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solidFill>
                  <a:srgbClr val="000000"/>
                </a:solidFill>
              </a:rPr>
              <a:t>n = 15</a:t>
            </a:r>
            <a:endParaRPr lang="en-US" sz="1400" dirty="0">
              <a:solidFill>
                <a:srgbClr val="000000"/>
              </a:solidFill>
            </a:endParaRPr>
          </a:p>
        </p:txBody>
      </p:sp>
      <p:sp>
        <p:nvSpPr>
          <p:cNvPr id="74" name="Rectangle 5"/>
          <p:cNvSpPr>
            <a:spLocks noChangeArrowheads="1"/>
          </p:cNvSpPr>
          <p:nvPr/>
        </p:nvSpPr>
        <p:spPr bwMode="auto">
          <a:xfrm>
            <a:off x="2197134" y="4659540"/>
            <a:ext cx="3651435" cy="357567"/>
          </a:xfrm>
          <a:prstGeom prst="rect">
            <a:avLst/>
          </a:prstGeom>
          <a:solidFill>
            <a:srgbClr val="A2CCC4"/>
          </a:solidFill>
          <a:ln w="12700" cmpd="sng">
            <a:solidFill>
              <a:srgbClr val="000000"/>
            </a:solidFill>
            <a:miter lim="800000"/>
            <a:headEnd/>
            <a:tailEnd/>
          </a:ln>
          <a:effectLst/>
          <a:extLst/>
        </p:spPr>
        <p:txBody>
          <a:bodyPr wrap="none" anchor="ctr"/>
          <a:lstStyle/>
          <a:p>
            <a:r>
              <a:rPr lang="en-US" sz="1400" b="1" dirty="0" smtClean="0">
                <a:latin typeface="Arial"/>
                <a:cs typeface="Arial"/>
              </a:rPr>
              <a:t>DCV + SOF + RBV</a:t>
            </a:r>
            <a:endParaRPr lang="en-US" sz="1400" b="1" dirty="0">
              <a:latin typeface="Arial"/>
              <a:cs typeface="Arial"/>
            </a:endParaRPr>
          </a:p>
        </p:txBody>
      </p:sp>
      <p:cxnSp>
        <p:nvCxnSpPr>
          <p:cNvPr id="75" name="Straight Connector 74"/>
          <p:cNvCxnSpPr/>
          <p:nvPr/>
        </p:nvCxnSpPr>
        <p:spPr>
          <a:xfrm>
            <a:off x="5867400" y="4343400"/>
            <a:ext cx="1825750"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6" name="Rectangle 75"/>
          <p:cNvSpPr/>
          <p:nvPr/>
        </p:nvSpPr>
        <p:spPr>
          <a:xfrm>
            <a:off x="7251960" y="4140793"/>
            <a:ext cx="876300" cy="4053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SVR12</a:t>
            </a:r>
            <a:endParaRPr lang="en-US" sz="1400" dirty="0">
              <a:solidFill>
                <a:srgbClr val="000000"/>
              </a:solidFill>
              <a:latin typeface="Arial"/>
              <a:cs typeface="Arial"/>
            </a:endParaRPr>
          </a:p>
        </p:txBody>
      </p:sp>
      <p:cxnSp>
        <p:nvCxnSpPr>
          <p:cNvPr id="77" name="Straight Connector 76"/>
          <p:cNvCxnSpPr/>
          <p:nvPr/>
        </p:nvCxnSpPr>
        <p:spPr>
          <a:xfrm>
            <a:off x="5867400" y="4854120"/>
            <a:ext cx="1825750"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9" name="Rectangle 78"/>
          <p:cNvSpPr/>
          <p:nvPr/>
        </p:nvSpPr>
        <p:spPr>
          <a:xfrm>
            <a:off x="7251960" y="4651513"/>
            <a:ext cx="876300" cy="4053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SVR12</a:t>
            </a:r>
            <a:endParaRPr lang="en-US" sz="1400" dirty="0">
              <a:solidFill>
                <a:srgbClr val="000000"/>
              </a:solidFill>
              <a:latin typeface="Arial"/>
              <a:cs typeface="Arial"/>
            </a:endParaRPr>
          </a:p>
        </p:txBody>
      </p:sp>
      <p:grpSp>
        <p:nvGrpSpPr>
          <p:cNvPr id="42" name="Group 41"/>
          <p:cNvGrpSpPr/>
          <p:nvPr/>
        </p:nvGrpSpPr>
        <p:grpSpPr>
          <a:xfrm>
            <a:off x="-6113" y="1295400"/>
            <a:ext cx="9162291" cy="515104"/>
            <a:chOff x="-6113" y="1362488"/>
            <a:chExt cx="9162291" cy="515104"/>
          </a:xfrm>
        </p:grpSpPr>
        <p:sp>
          <p:nvSpPr>
            <p:cNvPr id="43" name="Rectangle 42"/>
            <p:cNvSpPr/>
            <p:nvPr/>
          </p:nvSpPr>
          <p:spPr>
            <a:xfrm>
              <a:off x="-6113" y="1447868"/>
              <a:ext cx="9162291" cy="41071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600" dirty="0">
                <a:solidFill>
                  <a:srgbClr val="000000"/>
                </a:solidFill>
                <a:latin typeface="Arial"/>
                <a:cs typeface="Arial"/>
              </a:endParaRPr>
            </a:p>
          </p:txBody>
        </p:sp>
        <p:sp>
          <p:nvSpPr>
            <p:cNvPr id="44" name="Rectangle 43"/>
            <p:cNvSpPr/>
            <p:nvPr/>
          </p:nvSpPr>
          <p:spPr>
            <a:xfrm>
              <a:off x="1066800" y="1411256"/>
              <a:ext cx="838200" cy="39929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rPr>
                <a:t>Week</a:t>
              </a:r>
              <a:endParaRPr lang="en-US" sz="1400" dirty="0">
                <a:solidFill>
                  <a:srgbClr val="000000"/>
                </a:solidFill>
              </a:endParaRPr>
            </a:p>
          </p:txBody>
        </p:sp>
        <p:sp>
          <p:nvSpPr>
            <p:cNvPr id="45" name="Rectangle 44"/>
            <p:cNvSpPr/>
            <p:nvPr/>
          </p:nvSpPr>
          <p:spPr>
            <a:xfrm>
              <a:off x="1938880" y="1362488"/>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0</a:t>
              </a:r>
              <a:endParaRPr lang="en-US" sz="1400" dirty="0">
                <a:solidFill>
                  <a:srgbClr val="000000"/>
                </a:solidFill>
                <a:latin typeface="Arial"/>
                <a:cs typeface="Arial"/>
              </a:endParaRPr>
            </a:p>
          </p:txBody>
        </p:sp>
        <p:sp>
          <p:nvSpPr>
            <p:cNvPr id="46" name="Rectangle 45"/>
            <p:cNvSpPr/>
            <p:nvPr/>
          </p:nvSpPr>
          <p:spPr>
            <a:xfrm>
              <a:off x="5578900" y="1362488"/>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24</a:t>
              </a:r>
              <a:endParaRPr lang="en-US" sz="1400" dirty="0">
                <a:solidFill>
                  <a:srgbClr val="000000"/>
                </a:solidFill>
                <a:latin typeface="Arial"/>
                <a:cs typeface="Arial"/>
              </a:endParaRPr>
            </a:p>
          </p:txBody>
        </p:sp>
        <p:cxnSp>
          <p:nvCxnSpPr>
            <p:cNvPr id="47" name="Straight Connector 46"/>
            <p:cNvCxnSpPr/>
            <p:nvPr/>
          </p:nvCxnSpPr>
          <p:spPr>
            <a:xfrm flipV="1">
              <a:off x="-6113" y="1850184"/>
              <a:ext cx="9162291" cy="11472"/>
            </a:xfrm>
            <a:prstGeom prst="line">
              <a:avLst/>
            </a:prstGeom>
            <a:ln w="952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2210141" y="1770940"/>
              <a:ext cx="0" cy="87630"/>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5851696" y="1770940"/>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3962400" y="1362488"/>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12</a:t>
              </a:r>
              <a:endParaRPr lang="en-US" sz="1400" dirty="0">
                <a:solidFill>
                  <a:srgbClr val="000000"/>
                </a:solidFill>
                <a:latin typeface="Arial"/>
                <a:cs typeface="Arial"/>
              </a:endParaRPr>
            </a:p>
          </p:txBody>
        </p:sp>
        <p:cxnSp>
          <p:nvCxnSpPr>
            <p:cNvPr id="52" name="Straight Connector 51"/>
            <p:cNvCxnSpPr/>
            <p:nvPr/>
          </p:nvCxnSpPr>
          <p:spPr>
            <a:xfrm flipV="1">
              <a:off x="4244422" y="1770940"/>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7403380" y="1362488"/>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36</a:t>
              </a:r>
              <a:endParaRPr lang="en-US" sz="1400" dirty="0">
                <a:solidFill>
                  <a:srgbClr val="000000"/>
                </a:solidFill>
                <a:latin typeface="Arial"/>
                <a:cs typeface="Arial"/>
              </a:endParaRPr>
            </a:p>
          </p:txBody>
        </p:sp>
        <p:cxnSp>
          <p:nvCxnSpPr>
            <p:cNvPr id="54" name="Straight Connector 53"/>
            <p:cNvCxnSpPr/>
            <p:nvPr/>
          </p:nvCxnSpPr>
          <p:spPr>
            <a:xfrm flipV="1">
              <a:off x="7676176" y="1770940"/>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151905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8" name="Straight Connector 57"/>
          <p:cNvCxnSpPr/>
          <p:nvPr/>
        </p:nvCxnSpPr>
        <p:spPr>
          <a:xfrm>
            <a:off x="6403341" y="2136780"/>
            <a:ext cx="1716022"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Content Placeholder 5"/>
          <p:cNvSpPr>
            <a:spLocks noGrp="1"/>
          </p:cNvSpPr>
          <p:nvPr>
            <p:ph sz="quarter" idx="13"/>
          </p:nvPr>
        </p:nvSpPr>
        <p:spPr/>
        <p:txBody>
          <a:bodyPr/>
          <a:lstStyle/>
          <a:p>
            <a:r>
              <a:rPr lang="en-US" dirty="0"/>
              <a:t>Source: Sulkowski MS, et al. N Engl J Med. 2014;370:211-21.</a:t>
            </a:r>
            <a:endParaRPr lang="en-US" dirty="0">
              <a:latin typeface="Arial" pitchFamily="22" charset="0"/>
            </a:endParaRPr>
          </a:p>
        </p:txBody>
      </p:sp>
      <p:sp>
        <p:nvSpPr>
          <p:cNvPr id="49" name="Title 1"/>
          <p:cNvSpPr>
            <a:spLocks noGrp="1"/>
          </p:cNvSpPr>
          <p:nvPr>
            <p:ph type="title"/>
          </p:nvPr>
        </p:nvSpPr>
        <p:spPr>
          <a:xfrm>
            <a:off x="323850" y="304800"/>
            <a:ext cx="8515350" cy="990600"/>
          </a:xfrm>
        </p:spPr>
        <p:txBody>
          <a:bodyPr>
            <a:normAutofit/>
          </a:bodyPr>
          <a:lstStyle/>
          <a:p>
            <a:r>
              <a:rPr lang="en-US" sz="2400" dirty="0">
                <a:solidFill>
                  <a:schemeClr val="accent5">
                    <a:lumMod val="20000"/>
                    <a:lumOff val="80000"/>
                  </a:schemeClr>
                </a:solidFill>
              </a:rPr>
              <a:t>Daclatasvir + Sofosbuvir +/- Ribavirin for HCV GT </a:t>
            </a:r>
            <a:r>
              <a:rPr lang="en-US" sz="2400" dirty="0" smtClean="0">
                <a:solidFill>
                  <a:schemeClr val="accent5">
                    <a:lumMod val="20000"/>
                    <a:lumOff val="80000"/>
                  </a:schemeClr>
                </a:solidFill>
              </a:rPr>
              <a:t>1-3</a:t>
            </a:r>
            <a:br>
              <a:rPr lang="en-US" sz="2400" dirty="0" smtClean="0">
                <a:solidFill>
                  <a:schemeClr val="accent5">
                    <a:lumMod val="20000"/>
                    <a:lumOff val="80000"/>
                  </a:schemeClr>
                </a:solidFill>
              </a:rPr>
            </a:br>
            <a:r>
              <a:rPr lang="en-US" sz="2400" dirty="0" smtClean="0"/>
              <a:t>Treatment-</a:t>
            </a:r>
            <a:r>
              <a:rPr lang="en-US" sz="2400" dirty="0"/>
              <a:t>Naïve 24 Week Rx</a:t>
            </a:r>
            <a:r>
              <a:rPr lang="en-US" sz="2400" dirty="0" smtClean="0"/>
              <a:t>: Results </a:t>
            </a:r>
            <a:r>
              <a:rPr lang="en-US" sz="2400" dirty="0"/>
              <a:t>(Part 1)</a:t>
            </a:r>
          </a:p>
        </p:txBody>
      </p:sp>
      <p:sp>
        <p:nvSpPr>
          <p:cNvPr id="64" name="Rectangle 5"/>
          <p:cNvSpPr>
            <a:spLocks noChangeArrowheads="1"/>
          </p:cNvSpPr>
          <p:nvPr/>
        </p:nvSpPr>
        <p:spPr bwMode="auto">
          <a:xfrm>
            <a:off x="2197099" y="1939020"/>
            <a:ext cx="4191000" cy="357567"/>
          </a:xfrm>
          <a:prstGeom prst="rect">
            <a:avLst/>
          </a:prstGeom>
          <a:solidFill>
            <a:schemeClr val="accent2">
              <a:lumMod val="40000"/>
              <a:lumOff val="60000"/>
            </a:schemeClr>
          </a:solidFill>
          <a:ln w="12700" cmpd="sng">
            <a:solidFill>
              <a:srgbClr val="000000"/>
            </a:solidFill>
            <a:miter lim="800000"/>
            <a:headEnd/>
            <a:tailEnd/>
          </a:ln>
          <a:effectLst/>
          <a:extLst/>
        </p:spPr>
        <p:txBody>
          <a:bodyPr wrap="none" anchor="ctr"/>
          <a:lstStyle/>
          <a:p>
            <a:r>
              <a:rPr lang="en-US" sz="1400" b="1" dirty="0" smtClean="0">
                <a:latin typeface="Arial"/>
                <a:cs typeface="Arial"/>
              </a:rPr>
              <a:t>SOF × 7 </a:t>
            </a:r>
            <a:r>
              <a:rPr lang="en-US" sz="1400" b="1" dirty="0">
                <a:latin typeface="Arial"/>
                <a:cs typeface="Arial"/>
              </a:rPr>
              <a:t>days, </a:t>
            </a:r>
            <a:r>
              <a:rPr lang="en-US" sz="1400" b="1" dirty="0" smtClean="0">
                <a:latin typeface="Arial"/>
                <a:cs typeface="Arial"/>
              </a:rPr>
              <a:t>then </a:t>
            </a:r>
            <a:r>
              <a:rPr lang="en-US" sz="1400" b="1" dirty="0">
                <a:latin typeface="Arial"/>
                <a:cs typeface="Arial"/>
              </a:rPr>
              <a:t>DCV </a:t>
            </a:r>
            <a:r>
              <a:rPr lang="en-US" sz="1400" b="1" dirty="0" smtClean="0">
                <a:latin typeface="Arial"/>
                <a:cs typeface="Arial"/>
              </a:rPr>
              <a:t>+ SOF</a:t>
            </a:r>
            <a:endParaRPr lang="en-US" sz="1400" b="1" dirty="0">
              <a:latin typeface="Arial"/>
              <a:cs typeface="Arial"/>
            </a:endParaRPr>
          </a:p>
        </p:txBody>
      </p:sp>
      <p:sp>
        <p:nvSpPr>
          <p:cNvPr id="66" name="Rectangle 65"/>
          <p:cNvSpPr/>
          <p:nvPr/>
        </p:nvSpPr>
        <p:spPr>
          <a:xfrm>
            <a:off x="7639500" y="1922833"/>
            <a:ext cx="1444752" cy="4053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cs typeface="Arial"/>
              </a:rPr>
              <a:t>SVR12 </a:t>
            </a:r>
            <a:r>
              <a:rPr lang="en-US" sz="1400" dirty="0" smtClean="0">
                <a:solidFill>
                  <a:srgbClr val="000000"/>
                </a:solidFill>
                <a:latin typeface="Arial"/>
                <a:cs typeface="Arial"/>
              </a:rPr>
              <a:t>= 88%</a:t>
            </a:r>
            <a:endParaRPr lang="en-US" sz="1400" dirty="0">
              <a:solidFill>
                <a:srgbClr val="000000"/>
              </a:solidFill>
              <a:latin typeface="Arial"/>
              <a:cs typeface="Arial"/>
            </a:endParaRPr>
          </a:p>
        </p:txBody>
      </p:sp>
      <p:sp>
        <p:nvSpPr>
          <p:cNvPr id="78" name="Rectangle 77"/>
          <p:cNvSpPr/>
          <p:nvPr/>
        </p:nvSpPr>
        <p:spPr>
          <a:xfrm>
            <a:off x="762000" y="5349490"/>
            <a:ext cx="7009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solidFill>
                  <a:srgbClr val="000000"/>
                </a:solidFill>
              </a:rPr>
              <a:t>N =14</a:t>
            </a:r>
            <a:endParaRPr lang="en-US" sz="1400" dirty="0">
              <a:solidFill>
                <a:srgbClr val="000000"/>
              </a:solidFill>
            </a:endParaRPr>
          </a:p>
        </p:txBody>
      </p:sp>
      <p:sp>
        <p:nvSpPr>
          <p:cNvPr id="90" name="Rectangle 89"/>
          <p:cNvSpPr/>
          <p:nvPr/>
        </p:nvSpPr>
        <p:spPr>
          <a:xfrm>
            <a:off x="152401" y="1922833"/>
            <a:ext cx="1295400" cy="1420368"/>
          </a:xfrm>
          <a:prstGeom prst="rect">
            <a:avLst/>
          </a:prstGeom>
          <a:solidFill>
            <a:srgbClr val="5959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rgbClr val="FFFFFF"/>
                </a:solidFill>
                <a:latin typeface="Arial"/>
                <a:cs typeface="Arial"/>
              </a:rPr>
              <a:t>Rx Naïve</a:t>
            </a:r>
          </a:p>
          <a:p>
            <a:pPr algn="ctr"/>
            <a:r>
              <a:rPr lang="en-US" sz="1600" b="1" dirty="0" smtClean="0">
                <a:solidFill>
                  <a:srgbClr val="FFFFFF"/>
                </a:solidFill>
                <a:latin typeface="Arial"/>
                <a:cs typeface="Arial"/>
              </a:rPr>
              <a:t>GT 2 or 3</a:t>
            </a:r>
            <a:br>
              <a:rPr lang="en-US" sz="1600" b="1" dirty="0" smtClean="0">
                <a:solidFill>
                  <a:srgbClr val="FFFFFF"/>
                </a:solidFill>
                <a:latin typeface="Arial"/>
                <a:cs typeface="Arial"/>
              </a:rPr>
            </a:br>
            <a:r>
              <a:rPr lang="en-US" sz="1600" b="1" dirty="0" smtClean="0">
                <a:solidFill>
                  <a:srgbClr val="FFFFFF"/>
                </a:solidFill>
                <a:latin typeface="Arial"/>
                <a:cs typeface="Arial"/>
              </a:rPr>
              <a:t/>
            </a:r>
            <a:br>
              <a:rPr lang="en-US" sz="1600" b="1" dirty="0" smtClean="0">
                <a:solidFill>
                  <a:srgbClr val="FFFFFF"/>
                </a:solidFill>
                <a:latin typeface="Arial"/>
                <a:cs typeface="Arial"/>
              </a:rPr>
            </a:br>
            <a:r>
              <a:rPr lang="en-US" sz="1600" b="1" dirty="0" smtClean="0">
                <a:solidFill>
                  <a:srgbClr val="FFFFFF"/>
                </a:solidFill>
                <a:latin typeface="Arial"/>
                <a:cs typeface="Arial"/>
              </a:rPr>
              <a:t>n = 44</a:t>
            </a:r>
            <a:endParaRPr lang="en-US" sz="1600" b="1" dirty="0">
              <a:solidFill>
                <a:srgbClr val="FFFFFF"/>
              </a:solidFill>
              <a:latin typeface="Arial"/>
              <a:cs typeface="Arial"/>
            </a:endParaRPr>
          </a:p>
        </p:txBody>
      </p:sp>
      <p:sp>
        <p:nvSpPr>
          <p:cNvPr id="28" name="Rectangle 27"/>
          <p:cNvSpPr/>
          <p:nvPr/>
        </p:nvSpPr>
        <p:spPr>
          <a:xfrm>
            <a:off x="1432700" y="2403292"/>
            <a:ext cx="7009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solidFill>
                  <a:srgbClr val="000000"/>
                </a:solidFill>
              </a:rPr>
              <a:t>n = 14</a:t>
            </a:r>
            <a:endParaRPr lang="en-US" sz="1400" dirty="0">
              <a:solidFill>
                <a:srgbClr val="000000"/>
              </a:solidFill>
            </a:endParaRPr>
          </a:p>
        </p:txBody>
      </p:sp>
      <p:sp>
        <p:nvSpPr>
          <p:cNvPr id="29" name="Rectangle 28"/>
          <p:cNvSpPr/>
          <p:nvPr/>
        </p:nvSpPr>
        <p:spPr>
          <a:xfrm>
            <a:off x="1432700" y="1905000"/>
            <a:ext cx="7009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a:solidFill>
                  <a:srgbClr val="000000"/>
                </a:solidFill>
              </a:rPr>
              <a:t>n</a:t>
            </a:r>
            <a:r>
              <a:rPr lang="en-US" sz="1400" dirty="0" smtClean="0">
                <a:solidFill>
                  <a:srgbClr val="000000"/>
                </a:solidFill>
              </a:rPr>
              <a:t> =</a:t>
            </a:r>
            <a:r>
              <a:rPr lang="en-US" sz="1400" dirty="0">
                <a:solidFill>
                  <a:srgbClr val="000000"/>
                </a:solidFill>
              </a:rPr>
              <a:t> </a:t>
            </a:r>
            <a:r>
              <a:rPr lang="en-US" sz="1400" dirty="0" smtClean="0">
                <a:solidFill>
                  <a:srgbClr val="000000"/>
                </a:solidFill>
              </a:rPr>
              <a:t>16</a:t>
            </a:r>
            <a:endParaRPr lang="en-US" sz="1400" dirty="0">
              <a:solidFill>
                <a:srgbClr val="000000"/>
              </a:solidFill>
            </a:endParaRPr>
          </a:p>
        </p:txBody>
      </p:sp>
      <p:sp>
        <p:nvSpPr>
          <p:cNvPr id="35" name="Rectangle 5"/>
          <p:cNvSpPr>
            <a:spLocks noChangeArrowheads="1"/>
          </p:cNvSpPr>
          <p:nvPr/>
        </p:nvSpPr>
        <p:spPr bwMode="auto">
          <a:xfrm>
            <a:off x="2197099" y="2430240"/>
            <a:ext cx="4191000" cy="357567"/>
          </a:xfrm>
          <a:prstGeom prst="rect">
            <a:avLst/>
          </a:prstGeom>
          <a:solidFill>
            <a:schemeClr val="accent2">
              <a:lumMod val="40000"/>
              <a:lumOff val="60000"/>
            </a:schemeClr>
          </a:solidFill>
          <a:ln w="12700" cmpd="sng">
            <a:solidFill>
              <a:srgbClr val="000000"/>
            </a:solidFill>
            <a:miter lim="800000"/>
            <a:headEnd/>
            <a:tailEnd/>
          </a:ln>
          <a:effectLst/>
          <a:extLst/>
        </p:spPr>
        <p:txBody>
          <a:bodyPr wrap="none" anchor="ctr"/>
          <a:lstStyle/>
          <a:p>
            <a:r>
              <a:rPr lang="en-US" sz="1400" b="1" dirty="0" smtClean="0">
                <a:latin typeface="Arial"/>
                <a:cs typeface="Arial"/>
              </a:rPr>
              <a:t>DCV + SOF</a:t>
            </a:r>
            <a:endParaRPr lang="en-US" sz="1400" b="1" dirty="0">
              <a:latin typeface="Arial"/>
              <a:cs typeface="Arial"/>
            </a:endParaRPr>
          </a:p>
        </p:txBody>
      </p:sp>
      <p:sp>
        <p:nvSpPr>
          <p:cNvPr id="36" name="Rectangle 35"/>
          <p:cNvSpPr/>
          <p:nvPr/>
        </p:nvSpPr>
        <p:spPr>
          <a:xfrm>
            <a:off x="1432700" y="2910253"/>
            <a:ext cx="7009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solidFill>
                  <a:srgbClr val="000000"/>
                </a:solidFill>
              </a:rPr>
              <a:t>n = 14</a:t>
            </a:r>
            <a:endParaRPr lang="en-US" sz="1400" dirty="0">
              <a:solidFill>
                <a:srgbClr val="000000"/>
              </a:solidFill>
            </a:endParaRPr>
          </a:p>
        </p:txBody>
      </p:sp>
      <p:sp>
        <p:nvSpPr>
          <p:cNvPr id="37" name="Rectangle 5"/>
          <p:cNvSpPr>
            <a:spLocks noChangeArrowheads="1"/>
          </p:cNvSpPr>
          <p:nvPr/>
        </p:nvSpPr>
        <p:spPr bwMode="auto">
          <a:xfrm>
            <a:off x="2197099" y="2940960"/>
            <a:ext cx="4191000" cy="357567"/>
          </a:xfrm>
          <a:prstGeom prst="rect">
            <a:avLst/>
          </a:prstGeom>
          <a:solidFill>
            <a:schemeClr val="accent2">
              <a:lumMod val="40000"/>
              <a:lumOff val="60000"/>
            </a:schemeClr>
          </a:solidFill>
          <a:ln w="12700" cmpd="sng">
            <a:solidFill>
              <a:srgbClr val="000000"/>
            </a:solidFill>
            <a:miter lim="800000"/>
            <a:headEnd/>
            <a:tailEnd/>
          </a:ln>
          <a:effectLst/>
          <a:extLst/>
        </p:spPr>
        <p:txBody>
          <a:bodyPr wrap="none" anchor="ctr"/>
          <a:lstStyle/>
          <a:p>
            <a:r>
              <a:rPr lang="en-US" sz="1400" b="1" dirty="0" smtClean="0">
                <a:latin typeface="Arial"/>
                <a:cs typeface="Arial"/>
              </a:rPr>
              <a:t>DCV + SOF + RBV</a:t>
            </a:r>
            <a:endParaRPr lang="en-US" sz="1400" b="1" dirty="0">
              <a:latin typeface="Arial"/>
              <a:cs typeface="Arial"/>
            </a:endParaRPr>
          </a:p>
        </p:txBody>
      </p:sp>
      <p:cxnSp>
        <p:nvCxnSpPr>
          <p:cNvPr id="38" name="Straight Connector 37"/>
          <p:cNvCxnSpPr/>
          <p:nvPr/>
        </p:nvCxnSpPr>
        <p:spPr>
          <a:xfrm>
            <a:off x="6403341" y="2624820"/>
            <a:ext cx="1716022"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6403341" y="3135540"/>
            <a:ext cx="1716022"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a:off x="6403341" y="3855360"/>
            <a:ext cx="1716022"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7" name="Rectangle 5"/>
          <p:cNvSpPr>
            <a:spLocks noChangeArrowheads="1"/>
          </p:cNvSpPr>
          <p:nvPr/>
        </p:nvSpPr>
        <p:spPr bwMode="auto">
          <a:xfrm>
            <a:off x="2197099" y="3657600"/>
            <a:ext cx="4191000" cy="357567"/>
          </a:xfrm>
          <a:prstGeom prst="rect">
            <a:avLst/>
          </a:prstGeom>
          <a:solidFill>
            <a:srgbClr val="A2CCC4"/>
          </a:solidFill>
          <a:ln w="12700" cmpd="sng">
            <a:solidFill>
              <a:srgbClr val="000000"/>
            </a:solidFill>
            <a:miter lim="800000"/>
            <a:headEnd/>
            <a:tailEnd/>
          </a:ln>
          <a:effectLst/>
          <a:extLst/>
        </p:spPr>
        <p:txBody>
          <a:bodyPr wrap="none" anchor="ctr"/>
          <a:lstStyle/>
          <a:p>
            <a:r>
              <a:rPr lang="en-US" sz="1400" b="1" dirty="0" smtClean="0">
                <a:latin typeface="Arial"/>
                <a:cs typeface="Arial"/>
              </a:rPr>
              <a:t>SOF × 7 </a:t>
            </a:r>
            <a:r>
              <a:rPr lang="en-US" sz="1400" b="1" dirty="0">
                <a:latin typeface="Arial"/>
                <a:cs typeface="Arial"/>
              </a:rPr>
              <a:t>days, </a:t>
            </a:r>
            <a:r>
              <a:rPr lang="en-US" sz="1400" b="1" dirty="0" smtClean="0">
                <a:latin typeface="Arial"/>
                <a:cs typeface="Arial"/>
              </a:rPr>
              <a:t>then </a:t>
            </a:r>
            <a:r>
              <a:rPr lang="en-US" sz="1400" b="1" dirty="0">
                <a:latin typeface="Arial"/>
                <a:cs typeface="Arial"/>
              </a:rPr>
              <a:t>DCV </a:t>
            </a:r>
            <a:r>
              <a:rPr lang="en-US" sz="1400" b="1" dirty="0" smtClean="0">
                <a:latin typeface="Arial"/>
                <a:cs typeface="Arial"/>
              </a:rPr>
              <a:t>+ SOF</a:t>
            </a:r>
            <a:endParaRPr lang="en-US" sz="1400" b="1" dirty="0">
              <a:latin typeface="Arial"/>
              <a:cs typeface="Arial"/>
            </a:endParaRPr>
          </a:p>
        </p:txBody>
      </p:sp>
      <p:sp>
        <p:nvSpPr>
          <p:cNvPr id="60" name="Rectangle 59"/>
          <p:cNvSpPr/>
          <p:nvPr/>
        </p:nvSpPr>
        <p:spPr>
          <a:xfrm>
            <a:off x="152401" y="3641413"/>
            <a:ext cx="1295400" cy="1420368"/>
          </a:xfrm>
          <a:prstGeom prst="rect">
            <a:avLst/>
          </a:prstGeom>
          <a:solidFill>
            <a:srgbClr val="5959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rgbClr val="FFFFFF"/>
                </a:solidFill>
                <a:cs typeface="Arial"/>
              </a:rPr>
              <a:t>Rx </a:t>
            </a:r>
            <a:r>
              <a:rPr lang="en-US" sz="1600" b="1" dirty="0" smtClean="0">
                <a:solidFill>
                  <a:srgbClr val="FFFFFF"/>
                </a:solidFill>
                <a:cs typeface="Arial"/>
              </a:rPr>
              <a:t>Naïve</a:t>
            </a:r>
          </a:p>
          <a:p>
            <a:pPr algn="ctr"/>
            <a:r>
              <a:rPr lang="en-US" sz="1600" b="1" dirty="0" smtClean="0">
                <a:solidFill>
                  <a:srgbClr val="FFFFFF"/>
                </a:solidFill>
                <a:cs typeface="Arial"/>
              </a:rPr>
              <a:t>GT </a:t>
            </a:r>
            <a:r>
              <a:rPr lang="en-US" sz="1600" b="1" dirty="0" smtClean="0">
                <a:solidFill>
                  <a:srgbClr val="FFFFFF"/>
                </a:solidFill>
                <a:latin typeface="Arial"/>
                <a:cs typeface="Arial"/>
              </a:rPr>
              <a:t>1a/1b</a:t>
            </a:r>
            <a:br>
              <a:rPr lang="en-US" sz="1600" b="1" dirty="0" smtClean="0">
                <a:solidFill>
                  <a:srgbClr val="FFFFFF"/>
                </a:solidFill>
                <a:latin typeface="Arial"/>
                <a:cs typeface="Arial"/>
              </a:rPr>
            </a:br>
            <a:r>
              <a:rPr lang="en-US" sz="1600" b="1" dirty="0" smtClean="0">
                <a:solidFill>
                  <a:srgbClr val="FFFFFF"/>
                </a:solidFill>
                <a:latin typeface="Arial"/>
                <a:cs typeface="Arial"/>
              </a:rPr>
              <a:t/>
            </a:r>
            <a:br>
              <a:rPr lang="en-US" sz="1600" b="1" dirty="0" smtClean="0">
                <a:solidFill>
                  <a:srgbClr val="FFFFFF"/>
                </a:solidFill>
                <a:latin typeface="Arial"/>
                <a:cs typeface="Arial"/>
              </a:rPr>
            </a:br>
            <a:r>
              <a:rPr lang="en-US" sz="1600" b="1" dirty="0" smtClean="0">
                <a:solidFill>
                  <a:srgbClr val="FFFFFF"/>
                </a:solidFill>
                <a:latin typeface="Arial"/>
                <a:cs typeface="Arial"/>
              </a:rPr>
              <a:t>n = 44</a:t>
            </a:r>
            <a:endParaRPr lang="en-US" sz="1600" b="1" dirty="0">
              <a:solidFill>
                <a:srgbClr val="FFFFFF"/>
              </a:solidFill>
              <a:latin typeface="Arial"/>
              <a:cs typeface="Arial"/>
            </a:endParaRPr>
          </a:p>
        </p:txBody>
      </p:sp>
      <p:sp>
        <p:nvSpPr>
          <p:cNvPr id="61" name="Rectangle 60"/>
          <p:cNvSpPr/>
          <p:nvPr/>
        </p:nvSpPr>
        <p:spPr>
          <a:xfrm>
            <a:off x="1432700" y="4121872"/>
            <a:ext cx="7009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solidFill>
                  <a:srgbClr val="000000"/>
                </a:solidFill>
              </a:rPr>
              <a:t>n = 14</a:t>
            </a:r>
            <a:endParaRPr lang="en-US" sz="1400" dirty="0">
              <a:solidFill>
                <a:srgbClr val="000000"/>
              </a:solidFill>
            </a:endParaRPr>
          </a:p>
        </p:txBody>
      </p:sp>
      <p:sp>
        <p:nvSpPr>
          <p:cNvPr id="62" name="Rectangle 61"/>
          <p:cNvSpPr/>
          <p:nvPr/>
        </p:nvSpPr>
        <p:spPr>
          <a:xfrm>
            <a:off x="1432700" y="3623580"/>
            <a:ext cx="7009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a:solidFill>
                  <a:srgbClr val="000000"/>
                </a:solidFill>
              </a:rPr>
              <a:t>n</a:t>
            </a:r>
            <a:r>
              <a:rPr lang="en-US" sz="1400" dirty="0" smtClean="0">
                <a:solidFill>
                  <a:srgbClr val="000000"/>
                </a:solidFill>
              </a:rPr>
              <a:t> =</a:t>
            </a:r>
            <a:r>
              <a:rPr lang="en-US" sz="1400" dirty="0">
                <a:solidFill>
                  <a:srgbClr val="000000"/>
                </a:solidFill>
              </a:rPr>
              <a:t> </a:t>
            </a:r>
            <a:r>
              <a:rPr lang="en-US" sz="1400" dirty="0" smtClean="0">
                <a:solidFill>
                  <a:srgbClr val="000000"/>
                </a:solidFill>
              </a:rPr>
              <a:t>15</a:t>
            </a:r>
            <a:endParaRPr lang="en-US" sz="1400" dirty="0">
              <a:solidFill>
                <a:srgbClr val="000000"/>
              </a:solidFill>
            </a:endParaRPr>
          </a:p>
        </p:txBody>
      </p:sp>
      <p:sp>
        <p:nvSpPr>
          <p:cNvPr id="65" name="Rectangle 5"/>
          <p:cNvSpPr>
            <a:spLocks noChangeArrowheads="1"/>
          </p:cNvSpPr>
          <p:nvPr/>
        </p:nvSpPr>
        <p:spPr bwMode="auto">
          <a:xfrm>
            <a:off x="2197099" y="4148820"/>
            <a:ext cx="4191000" cy="357567"/>
          </a:xfrm>
          <a:prstGeom prst="rect">
            <a:avLst/>
          </a:prstGeom>
          <a:solidFill>
            <a:srgbClr val="A2CCC4"/>
          </a:solidFill>
          <a:ln w="12700" cmpd="sng">
            <a:solidFill>
              <a:srgbClr val="000000"/>
            </a:solidFill>
            <a:miter lim="800000"/>
            <a:headEnd/>
            <a:tailEnd/>
          </a:ln>
          <a:effectLst/>
          <a:extLst/>
        </p:spPr>
        <p:txBody>
          <a:bodyPr wrap="none" anchor="ctr"/>
          <a:lstStyle/>
          <a:p>
            <a:r>
              <a:rPr lang="en-US" sz="1400" b="1" dirty="0" smtClean="0">
                <a:latin typeface="Arial"/>
                <a:cs typeface="Arial"/>
              </a:rPr>
              <a:t>DCV + SOF</a:t>
            </a:r>
            <a:endParaRPr lang="en-US" sz="1400" b="1" dirty="0">
              <a:latin typeface="Arial"/>
              <a:cs typeface="Arial"/>
            </a:endParaRPr>
          </a:p>
        </p:txBody>
      </p:sp>
      <p:sp>
        <p:nvSpPr>
          <p:cNvPr id="72" name="Rectangle 71"/>
          <p:cNvSpPr/>
          <p:nvPr/>
        </p:nvSpPr>
        <p:spPr>
          <a:xfrm>
            <a:off x="1432700" y="4628833"/>
            <a:ext cx="7009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solidFill>
                  <a:srgbClr val="000000"/>
                </a:solidFill>
              </a:rPr>
              <a:t>n = 15</a:t>
            </a:r>
            <a:endParaRPr lang="en-US" sz="1400" dirty="0">
              <a:solidFill>
                <a:srgbClr val="000000"/>
              </a:solidFill>
            </a:endParaRPr>
          </a:p>
        </p:txBody>
      </p:sp>
      <p:sp>
        <p:nvSpPr>
          <p:cNvPr id="74" name="Rectangle 5"/>
          <p:cNvSpPr>
            <a:spLocks noChangeArrowheads="1"/>
          </p:cNvSpPr>
          <p:nvPr/>
        </p:nvSpPr>
        <p:spPr bwMode="auto">
          <a:xfrm>
            <a:off x="2197099" y="4659540"/>
            <a:ext cx="4191000" cy="357567"/>
          </a:xfrm>
          <a:prstGeom prst="rect">
            <a:avLst/>
          </a:prstGeom>
          <a:solidFill>
            <a:srgbClr val="A2CCC4"/>
          </a:solidFill>
          <a:ln w="12700" cmpd="sng">
            <a:solidFill>
              <a:srgbClr val="000000"/>
            </a:solidFill>
            <a:miter lim="800000"/>
            <a:headEnd/>
            <a:tailEnd/>
          </a:ln>
          <a:effectLst/>
          <a:extLst/>
        </p:spPr>
        <p:txBody>
          <a:bodyPr wrap="none" anchor="ctr"/>
          <a:lstStyle/>
          <a:p>
            <a:r>
              <a:rPr lang="en-US" sz="1400" b="1" dirty="0" smtClean="0">
                <a:latin typeface="Arial"/>
                <a:cs typeface="Arial"/>
              </a:rPr>
              <a:t>DCV + SOF + RBV</a:t>
            </a:r>
            <a:endParaRPr lang="en-US" sz="1400" b="1" dirty="0">
              <a:latin typeface="Arial"/>
              <a:cs typeface="Arial"/>
            </a:endParaRPr>
          </a:p>
        </p:txBody>
      </p:sp>
      <p:cxnSp>
        <p:nvCxnSpPr>
          <p:cNvPr id="75" name="Straight Connector 74"/>
          <p:cNvCxnSpPr/>
          <p:nvPr/>
        </p:nvCxnSpPr>
        <p:spPr>
          <a:xfrm>
            <a:off x="6403341" y="4343400"/>
            <a:ext cx="1716022"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a:off x="6403341" y="4854120"/>
            <a:ext cx="1716022"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2" name="Rectangle 41"/>
          <p:cNvSpPr/>
          <p:nvPr/>
        </p:nvSpPr>
        <p:spPr>
          <a:xfrm>
            <a:off x="7639500" y="2425360"/>
            <a:ext cx="1444752" cy="4053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cs typeface="Arial"/>
              </a:rPr>
              <a:t>SVR12 </a:t>
            </a:r>
            <a:r>
              <a:rPr lang="en-US" sz="1400" dirty="0" smtClean="0">
                <a:solidFill>
                  <a:srgbClr val="000000"/>
                </a:solidFill>
                <a:latin typeface="Arial"/>
                <a:cs typeface="Arial"/>
              </a:rPr>
              <a:t>= 100%</a:t>
            </a:r>
            <a:endParaRPr lang="en-US" sz="1400" dirty="0">
              <a:solidFill>
                <a:srgbClr val="000000"/>
              </a:solidFill>
              <a:latin typeface="Arial"/>
              <a:cs typeface="Arial"/>
            </a:endParaRPr>
          </a:p>
        </p:txBody>
      </p:sp>
      <p:sp>
        <p:nvSpPr>
          <p:cNvPr id="43" name="Rectangle 42"/>
          <p:cNvSpPr/>
          <p:nvPr/>
        </p:nvSpPr>
        <p:spPr>
          <a:xfrm>
            <a:off x="7639500" y="2937780"/>
            <a:ext cx="1444752" cy="4053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cs typeface="Arial"/>
              </a:rPr>
              <a:t>SVR12 </a:t>
            </a:r>
            <a:r>
              <a:rPr lang="en-US" sz="1400" dirty="0" smtClean="0">
                <a:solidFill>
                  <a:srgbClr val="000000"/>
                </a:solidFill>
                <a:latin typeface="Arial"/>
                <a:cs typeface="Arial"/>
              </a:rPr>
              <a:t>= 86%</a:t>
            </a:r>
            <a:endParaRPr lang="en-US" sz="1400" dirty="0">
              <a:solidFill>
                <a:srgbClr val="000000"/>
              </a:solidFill>
              <a:latin typeface="Arial"/>
              <a:cs typeface="Arial"/>
            </a:endParaRPr>
          </a:p>
        </p:txBody>
      </p:sp>
      <p:sp>
        <p:nvSpPr>
          <p:cNvPr id="44" name="Rectangle 43"/>
          <p:cNvSpPr/>
          <p:nvPr/>
        </p:nvSpPr>
        <p:spPr>
          <a:xfrm>
            <a:off x="7605480" y="3646260"/>
            <a:ext cx="1444752" cy="4053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cs typeface="Arial"/>
              </a:rPr>
              <a:t>SVR12 </a:t>
            </a:r>
            <a:r>
              <a:rPr lang="en-US" sz="1400" dirty="0" smtClean="0">
                <a:solidFill>
                  <a:srgbClr val="000000"/>
                </a:solidFill>
                <a:latin typeface="Arial"/>
                <a:cs typeface="Arial"/>
              </a:rPr>
              <a:t>= 100%</a:t>
            </a:r>
            <a:endParaRPr lang="en-US" sz="1400" dirty="0">
              <a:solidFill>
                <a:srgbClr val="000000"/>
              </a:solidFill>
              <a:latin typeface="Arial"/>
              <a:cs typeface="Arial"/>
            </a:endParaRPr>
          </a:p>
        </p:txBody>
      </p:sp>
      <p:sp>
        <p:nvSpPr>
          <p:cNvPr id="45" name="Rectangle 44"/>
          <p:cNvSpPr/>
          <p:nvPr/>
        </p:nvSpPr>
        <p:spPr>
          <a:xfrm>
            <a:off x="7605480" y="4148787"/>
            <a:ext cx="1444752" cy="4053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cs typeface="Arial"/>
              </a:rPr>
              <a:t>SVR12 </a:t>
            </a:r>
            <a:r>
              <a:rPr lang="en-US" sz="1400" dirty="0" smtClean="0">
                <a:solidFill>
                  <a:srgbClr val="000000"/>
                </a:solidFill>
                <a:latin typeface="Arial"/>
                <a:cs typeface="Arial"/>
              </a:rPr>
              <a:t>= 100%</a:t>
            </a:r>
            <a:endParaRPr lang="en-US" sz="1400" dirty="0">
              <a:solidFill>
                <a:srgbClr val="000000"/>
              </a:solidFill>
              <a:latin typeface="Arial"/>
              <a:cs typeface="Arial"/>
            </a:endParaRPr>
          </a:p>
        </p:txBody>
      </p:sp>
      <p:sp>
        <p:nvSpPr>
          <p:cNvPr id="46" name="Rectangle 45"/>
          <p:cNvSpPr/>
          <p:nvPr/>
        </p:nvSpPr>
        <p:spPr>
          <a:xfrm>
            <a:off x="7605480" y="4661207"/>
            <a:ext cx="1444752" cy="4053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cs typeface="Arial"/>
              </a:rPr>
              <a:t>SVR12 </a:t>
            </a:r>
            <a:r>
              <a:rPr lang="en-US" sz="1400" dirty="0" smtClean="0">
                <a:solidFill>
                  <a:srgbClr val="000000"/>
                </a:solidFill>
                <a:latin typeface="Arial"/>
                <a:cs typeface="Arial"/>
              </a:rPr>
              <a:t>= 100%</a:t>
            </a:r>
            <a:endParaRPr lang="en-US" sz="1400" dirty="0">
              <a:solidFill>
                <a:srgbClr val="000000"/>
              </a:solidFill>
              <a:latin typeface="Arial"/>
              <a:cs typeface="Arial"/>
            </a:endParaRPr>
          </a:p>
        </p:txBody>
      </p:sp>
      <p:sp>
        <p:nvSpPr>
          <p:cNvPr id="2" name="Rectangle 1"/>
          <p:cNvSpPr/>
          <p:nvPr/>
        </p:nvSpPr>
        <p:spPr>
          <a:xfrm>
            <a:off x="7628160" y="1905000"/>
            <a:ext cx="1417320" cy="3169920"/>
          </a:xfrm>
          <a:prstGeom prst="rect">
            <a:avLst/>
          </a:prstGeom>
          <a:noFill/>
          <a:ln w="19050" cmpd="sng">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Rectangle 25"/>
          <p:cNvSpPr>
            <a:spLocks noChangeArrowheads="1"/>
          </p:cNvSpPr>
          <p:nvPr/>
        </p:nvSpPr>
        <p:spPr bwMode="auto">
          <a:xfrm>
            <a:off x="-18289" y="5128080"/>
            <a:ext cx="9180577" cy="1252717"/>
          </a:xfrm>
          <a:prstGeom prst="rect">
            <a:avLst/>
          </a:prstGeom>
          <a:solidFill>
            <a:schemeClr val="bg1">
              <a:lumMod val="95000"/>
            </a:schemeClr>
          </a:solidFill>
          <a:ln w="12700" cap="flat" cmpd="sng" algn="ctr">
            <a:solidFill>
              <a:schemeClr val="tx1"/>
            </a:solidFill>
            <a:prstDash val="sysDash"/>
            <a:miter lim="800000"/>
            <a:headEnd type="none" w="med" len="med"/>
            <a:tailEnd type="none" w="med" len="med"/>
          </a:ln>
          <a:effectLst/>
        </p:spPr>
        <p:txBody>
          <a:bodyPr lIns="457200" tIns="45431" rIns="92486" bIns="91440" anchor="ctr">
            <a:prstTxWarp prst="textNoShape">
              <a:avLst/>
            </a:prstTxWarp>
          </a:bodyPr>
          <a:lstStyle/>
          <a:p>
            <a:pPr defTabSz="935038">
              <a:lnSpc>
                <a:spcPts val="1800"/>
              </a:lnSpc>
              <a:spcBef>
                <a:spcPts val="600"/>
              </a:spcBef>
            </a:pPr>
            <a:r>
              <a:rPr lang="en-US" sz="1400" b="1" dirty="0">
                <a:solidFill>
                  <a:srgbClr val="000000"/>
                </a:solidFill>
                <a:latin typeface="Arial" pitchFamily="22" charset="0"/>
              </a:rPr>
              <a:t>Drug </a:t>
            </a:r>
            <a:r>
              <a:rPr lang="en-US" sz="1400" b="1" dirty="0" smtClean="0">
                <a:solidFill>
                  <a:srgbClr val="000000"/>
                </a:solidFill>
                <a:latin typeface="Arial" pitchFamily="22" charset="0"/>
              </a:rPr>
              <a:t>Dosing</a:t>
            </a:r>
            <a:r>
              <a:rPr lang="en-US" sz="1400" dirty="0">
                <a:solidFill>
                  <a:srgbClr val="000000"/>
                </a:solidFill>
                <a:latin typeface="Arial" pitchFamily="22" charset="0"/>
              </a:rPr>
              <a:t/>
            </a:r>
            <a:br>
              <a:rPr lang="en-US" sz="1400" dirty="0">
                <a:solidFill>
                  <a:srgbClr val="000000"/>
                </a:solidFill>
                <a:latin typeface="Arial" pitchFamily="22" charset="0"/>
              </a:rPr>
            </a:br>
            <a:r>
              <a:rPr lang="en-US" sz="1400" dirty="0" smtClean="0">
                <a:solidFill>
                  <a:srgbClr val="000000"/>
                </a:solidFill>
                <a:latin typeface="Arial" pitchFamily="22" charset="0"/>
              </a:rPr>
              <a:t>Daclatasvir (DCV): 60 </a:t>
            </a:r>
            <a:r>
              <a:rPr lang="en-US" sz="1400" dirty="0">
                <a:solidFill>
                  <a:srgbClr val="000000"/>
                </a:solidFill>
                <a:latin typeface="Arial" pitchFamily="22" charset="0"/>
              </a:rPr>
              <a:t>mg once </a:t>
            </a:r>
            <a:r>
              <a:rPr lang="en-US" sz="1400" dirty="0" smtClean="0">
                <a:solidFill>
                  <a:srgbClr val="000000"/>
                </a:solidFill>
                <a:latin typeface="Arial" pitchFamily="22" charset="0"/>
              </a:rPr>
              <a:t>daily</a:t>
            </a:r>
            <a:br>
              <a:rPr lang="en-US" sz="1400" dirty="0" smtClean="0">
                <a:solidFill>
                  <a:srgbClr val="000000"/>
                </a:solidFill>
                <a:latin typeface="Arial" pitchFamily="22" charset="0"/>
              </a:rPr>
            </a:br>
            <a:r>
              <a:rPr lang="en-US" sz="1400" dirty="0" smtClean="0">
                <a:solidFill>
                  <a:srgbClr val="000000"/>
                </a:solidFill>
                <a:latin typeface="Arial" pitchFamily="22" charset="0"/>
              </a:rPr>
              <a:t>Sofosbuvir (SOF): </a:t>
            </a:r>
            <a:r>
              <a:rPr lang="en-US" sz="1400" dirty="0">
                <a:solidFill>
                  <a:srgbClr val="000000"/>
                </a:solidFill>
                <a:latin typeface="Arial" pitchFamily="22" charset="0"/>
              </a:rPr>
              <a:t>400 mg once daily</a:t>
            </a:r>
            <a:br>
              <a:rPr lang="en-US" sz="1400" dirty="0">
                <a:solidFill>
                  <a:srgbClr val="000000"/>
                </a:solidFill>
                <a:latin typeface="Arial" pitchFamily="22" charset="0"/>
              </a:rPr>
            </a:br>
            <a:r>
              <a:rPr lang="en-US" sz="1400" dirty="0" smtClean="0">
                <a:solidFill>
                  <a:srgbClr val="000000"/>
                </a:solidFill>
                <a:latin typeface="Arial" pitchFamily="22" charset="0"/>
              </a:rPr>
              <a:t>Ribavirin (RBV): GT1, given weight</a:t>
            </a:r>
            <a:r>
              <a:rPr lang="en-US" sz="1400" dirty="0">
                <a:solidFill>
                  <a:srgbClr val="000000"/>
                </a:solidFill>
                <a:latin typeface="Arial" pitchFamily="22" charset="0"/>
              </a:rPr>
              <a:t>-based </a:t>
            </a:r>
            <a:r>
              <a:rPr lang="en-US" sz="1400" dirty="0" smtClean="0">
                <a:solidFill>
                  <a:srgbClr val="000000"/>
                </a:solidFill>
                <a:latin typeface="Arial" pitchFamily="22" charset="0"/>
              </a:rPr>
              <a:t>and divided bid</a:t>
            </a:r>
            <a:r>
              <a:rPr lang="en-US" sz="1400" dirty="0">
                <a:solidFill>
                  <a:srgbClr val="000000"/>
                </a:solidFill>
                <a:latin typeface="Arial" pitchFamily="22" charset="0"/>
              </a:rPr>
              <a:t> </a:t>
            </a:r>
            <a:r>
              <a:rPr lang="en-US" sz="1400" dirty="0" smtClean="0">
                <a:solidFill>
                  <a:srgbClr val="000000"/>
                </a:solidFill>
                <a:latin typeface="Arial" pitchFamily="22" charset="0"/>
              </a:rPr>
              <a:t>(1000 </a:t>
            </a:r>
            <a:r>
              <a:rPr lang="en-US" sz="1400" dirty="0">
                <a:solidFill>
                  <a:srgbClr val="000000"/>
                </a:solidFill>
                <a:latin typeface="Arial" pitchFamily="22" charset="0"/>
              </a:rPr>
              <a:t>mg/day if &lt; 75kg or 1200 mg/day if ≥ </a:t>
            </a:r>
            <a:r>
              <a:rPr lang="en-US" sz="1400" dirty="0" smtClean="0">
                <a:solidFill>
                  <a:srgbClr val="000000"/>
                </a:solidFill>
                <a:latin typeface="Arial" pitchFamily="22" charset="0"/>
              </a:rPr>
              <a:t>75kg)</a:t>
            </a:r>
            <a:r>
              <a:rPr lang="en-US" sz="1400" dirty="0">
                <a:solidFill>
                  <a:srgbClr val="000000"/>
                </a:solidFill>
                <a:latin typeface="Arial" pitchFamily="22" charset="0"/>
              </a:rPr>
              <a:t/>
            </a:r>
            <a:br>
              <a:rPr lang="en-US" sz="1400" dirty="0">
                <a:solidFill>
                  <a:srgbClr val="000000"/>
                </a:solidFill>
                <a:latin typeface="Arial" pitchFamily="22" charset="0"/>
              </a:rPr>
            </a:br>
            <a:r>
              <a:rPr lang="en-US" sz="1400" dirty="0" smtClean="0">
                <a:solidFill>
                  <a:srgbClr val="000000"/>
                </a:solidFill>
                <a:latin typeface="Arial" pitchFamily="22" charset="0"/>
              </a:rPr>
              <a:t>Ribavirin (RBV): GT 2,3</a:t>
            </a:r>
            <a:r>
              <a:rPr lang="en-US" sz="1400" dirty="0">
                <a:solidFill>
                  <a:srgbClr val="000000"/>
                </a:solidFill>
                <a:latin typeface="Arial" pitchFamily="22" charset="0"/>
              </a:rPr>
              <a:t> </a:t>
            </a:r>
            <a:r>
              <a:rPr lang="en-US" sz="1400" dirty="0" smtClean="0">
                <a:solidFill>
                  <a:srgbClr val="000000"/>
                </a:solidFill>
                <a:latin typeface="Arial" pitchFamily="22" charset="0"/>
              </a:rPr>
              <a:t>(800 </a:t>
            </a:r>
            <a:r>
              <a:rPr lang="en-US" sz="1400" dirty="0">
                <a:solidFill>
                  <a:srgbClr val="000000"/>
                </a:solidFill>
                <a:latin typeface="Arial" pitchFamily="22" charset="0"/>
              </a:rPr>
              <a:t>mg/</a:t>
            </a:r>
            <a:r>
              <a:rPr lang="en-US" sz="1400" dirty="0" smtClean="0">
                <a:solidFill>
                  <a:srgbClr val="000000"/>
                </a:solidFill>
                <a:latin typeface="Arial" pitchFamily="22" charset="0"/>
              </a:rPr>
              <a:t>day)</a:t>
            </a:r>
            <a:endParaRPr lang="en-US" sz="1400" dirty="0">
              <a:solidFill>
                <a:srgbClr val="000000"/>
              </a:solidFill>
              <a:latin typeface="Arial" pitchFamily="22" charset="0"/>
            </a:endParaRPr>
          </a:p>
        </p:txBody>
      </p:sp>
      <p:grpSp>
        <p:nvGrpSpPr>
          <p:cNvPr id="41" name="Group 40"/>
          <p:cNvGrpSpPr/>
          <p:nvPr/>
        </p:nvGrpSpPr>
        <p:grpSpPr>
          <a:xfrm>
            <a:off x="-6113" y="1295400"/>
            <a:ext cx="9162291" cy="515104"/>
            <a:chOff x="-6113" y="1362488"/>
            <a:chExt cx="9162291" cy="515104"/>
          </a:xfrm>
        </p:grpSpPr>
        <p:sp>
          <p:nvSpPr>
            <p:cNvPr id="47" name="Rectangle 46"/>
            <p:cNvSpPr/>
            <p:nvPr/>
          </p:nvSpPr>
          <p:spPr>
            <a:xfrm>
              <a:off x="-6113" y="1447868"/>
              <a:ext cx="9162291" cy="41071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600" dirty="0">
                <a:solidFill>
                  <a:srgbClr val="000000"/>
                </a:solidFill>
                <a:latin typeface="Arial"/>
                <a:cs typeface="Arial"/>
              </a:endParaRPr>
            </a:p>
          </p:txBody>
        </p:sp>
        <p:sp>
          <p:nvSpPr>
            <p:cNvPr id="48" name="Rectangle 47"/>
            <p:cNvSpPr/>
            <p:nvPr/>
          </p:nvSpPr>
          <p:spPr>
            <a:xfrm>
              <a:off x="1066800" y="1411256"/>
              <a:ext cx="838200" cy="39929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rPr>
                <a:t>Week</a:t>
              </a:r>
              <a:endParaRPr lang="en-US" sz="1400" dirty="0">
                <a:solidFill>
                  <a:srgbClr val="000000"/>
                </a:solidFill>
              </a:endParaRPr>
            </a:p>
          </p:txBody>
        </p:sp>
        <p:sp>
          <p:nvSpPr>
            <p:cNvPr id="50" name="Rectangle 49"/>
            <p:cNvSpPr/>
            <p:nvPr/>
          </p:nvSpPr>
          <p:spPr>
            <a:xfrm>
              <a:off x="1938880" y="1362488"/>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0</a:t>
              </a:r>
              <a:endParaRPr lang="en-US" sz="1400" dirty="0">
                <a:solidFill>
                  <a:srgbClr val="000000"/>
                </a:solidFill>
                <a:latin typeface="Arial"/>
                <a:cs typeface="Arial"/>
              </a:endParaRPr>
            </a:p>
          </p:txBody>
        </p:sp>
        <p:sp>
          <p:nvSpPr>
            <p:cNvPr id="51" name="Rectangle 50"/>
            <p:cNvSpPr/>
            <p:nvPr/>
          </p:nvSpPr>
          <p:spPr>
            <a:xfrm>
              <a:off x="5578900" y="1362488"/>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24</a:t>
              </a:r>
              <a:endParaRPr lang="en-US" sz="1400" dirty="0">
                <a:solidFill>
                  <a:srgbClr val="000000"/>
                </a:solidFill>
                <a:latin typeface="Arial"/>
                <a:cs typeface="Arial"/>
              </a:endParaRPr>
            </a:p>
          </p:txBody>
        </p:sp>
        <p:cxnSp>
          <p:nvCxnSpPr>
            <p:cNvPr id="52" name="Straight Connector 51"/>
            <p:cNvCxnSpPr/>
            <p:nvPr/>
          </p:nvCxnSpPr>
          <p:spPr>
            <a:xfrm flipV="1">
              <a:off x="-6113" y="1850184"/>
              <a:ext cx="9162291" cy="11472"/>
            </a:xfrm>
            <a:prstGeom prst="line">
              <a:avLst/>
            </a:prstGeom>
            <a:ln w="952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2210141" y="1770940"/>
              <a:ext cx="0" cy="87630"/>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5851696" y="1770940"/>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3962400" y="1362488"/>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12</a:t>
              </a:r>
              <a:endParaRPr lang="en-US" sz="1400" dirty="0">
                <a:solidFill>
                  <a:srgbClr val="000000"/>
                </a:solidFill>
                <a:latin typeface="Arial"/>
                <a:cs typeface="Arial"/>
              </a:endParaRPr>
            </a:p>
          </p:txBody>
        </p:sp>
        <p:cxnSp>
          <p:nvCxnSpPr>
            <p:cNvPr id="59" name="Straight Connector 58"/>
            <p:cNvCxnSpPr/>
            <p:nvPr/>
          </p:nvCxnSpPr>
          <p:spPr>
            <a:xfrm flipV="1">
              <a:off x="4244422" y="1770940"/>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a:off x="7403380" y="1362488"/>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36</a:t>
              </a:r>
              <a:endParaRPr lang="en-US" sz="1400" dirty="0">
                <a:solidFill>
                  <a:srgbClr val="000000"/>
                </a:solidFill>
                <a:latin typeface="Arial"/>
                <a:cs typeface="Arial"/>
              </a:endParaRPr>
            </a:p>
          </p:txBody>
        </p:sp>
        <p:cxnSp>
          <p:nvCxnSpPr>
            <p:cNvPr id="68" name="Straight Connector 67"/>
            <p:cNvCxnSpPr/>
            <p:nvPr/>
          </p:nvCxnSpPr>
          <p:spPr>
            <a:xfrm flipV="1">
              <a:off x="7676176" y="1770940"/>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58404418"/>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p:txBody>
          <a:bodyPr/>
          <a:lstStyle/>
          <a:p>
            <a:r>
              <a:rPr lang="en-US" dirty="0"/>
              <a:t>Source: Sulkowski MS, et al. N Engl J Med. 2014;370:211-21.</a:t>
            </a:r>
            <a:endParaRPr lang="en-US" dirty="0">
              <a:latin typeface="Arial" pitchFamily="22" charset="0"/>
            </a:endParaRPr>
          </a:p>
        </p:txBody>
      </p:sp>
      <p:sp>
        <p:nvSpPr>
          <p:cNvPr id="49" name="Title 1"/>
          <p:cNvSpPr>
            <a:spLocks noGrp="1"/>
          </p:cNvSpPr>
          <p:nvPr>
            <p:ph type="title"/>
          </p:nvPr>
        </p:nvSpPr>
        <p:spPr>
          <a:xfrm>
            <a:off x="323850" y="304800"/>
            <a:ext cx="8515350" cy="990600"/>
          </a:xfrm>
        </p:spPr>
        <p:txBody>
          <a:bodyPr>
            <a:normAutofit/>
          </a:bodyPr>
          <a:lstStyle/>
          <a:p>
            <a:r>
              <a:rPr lang="en-US" sz="2400" dirty="0">
                <a:solidFill>
                  <a:schemeClr val="accent5">
                    <a:lumMod val="20000"/>
                    <a:lumOff val="80000"/>
                  </a:schemeClr>
                </a:solidFill>
              </a:rPr>
              <a:t>Daclatasvir + Sofosbuvir +/- Ribavirin for HCV GT </a:t>
            </a:r>
            <a:r>
              <a:rPr lang="en-US" sz="2400" dirty="0" smtClean="0">
                <a:solidFill>
                  <a:schemeClr val="accent5">
                    <a:lumMod val="20000"/>
                    <a:lumOff val="80000"/>
                  </a:schemeClr>
                </a:solidFill>
              </a:rPr>
              <a:t>1-3</a:t>
            </a:r>
            <a:r>
              <a:rPr lang="en-US" sz="2400" dirty="0"/>
              <a:t/>
            </a:r>
            <a:br>
              <a:rPr lang="en-US" sz="2400" dirty="0"/>
            </a:br>
            <a:r>
              <a:rPr lang="en-US" sz="2400" dirty="0"/>
              <a:t>Treatment-</a:t>
            </a:r>
            <a:r>
              <a:rPr lang="en-US" sz="2400" dirty="0" smtClean="0"/>
              <a:t>Naïve 24 Week Rx</a:t>
            </a:r>
            <a:r>
              <a:rPr lang="en-US" sz="2400" dirty="0"/>
              <a:t>: </a:t>
            </a:r>
            <a:r>
              <a:rPr lang="en-US" sz="2400" dirty="0" smtClean="0"/>
              <a:t>Results </a:t>
            </a:r>
            <a:r>
              <a:rPr lang="en-US" sz="2400" dirty="0"/>
              <a:t>(Part 1) </a:t>
            </a:r>
          </a:p>
        </p:txBody>
      </p:sp>
      <p:graphicFrame>
        <p:nvGraphicFramePr>
          <p:cNvPr id="33" name="Chart 32"/>
          <p:cNvGraphicFramePr>
            <a:graphicFrameLocks/>
          </p:cNvGraphicFramePr>
          <p:nvPr>
            <p:extLst>
              <p:ext uri="{D42A27DB-BD31-4B8C-83A1-F6EECF244321}">
                <p14:modId xmlns:p14="http://schemas.microsoft.com/office/powerpoint/2010/main" val="3279044588"/>
              </p:ext>
            </p:extLst>
          </p:nvPr>
        </p:nvGraphicFramePr>
        <p:xfrm>
          <a:off x="381000" y="1676400"/>
          <a:ext cx="8382000" cy="4389106"/>
        </p:xfrm>
        <a:graphic>
          <a:graphicData uri="http://schemas.openxmlformats.org/drawingml/2006/chart">
            <c:chart xmlns:c="http://schemas.openxmlformats.org/drawingml/2006/chart" xmlns:r="http://schemas.openxmlformats.org/officeDocument/2006/relationships" r:id="rId2"/>
          </a:graphicData>
        </a:graphic>
      </p:graphicFrame>
      <p:sp>
        <p:nvSpPr>
          <p:cNvPr id="39" name="Rectangle 25"/>
          <p:cNvSpPr>
            <a:spLocks noChangeArrowheads="1"/>
          </p:cNvSpPr>
          <p:nvPr/>
        </p:nvSpPr>
        <p:spPr bwMode="auto">
          <a:xfrm>
            <a:off x="1391460" y="5463720"/>
            <a:ext cx="3569700" cy="381000"/>
          </a:xfrm>
          <a:prstGeom prst="rect">
            <a:avLst/>
          </a:prstGeom>
          <a:noFill/>
          <a:ln w="12700">
            <a:noFill/>
            <a:miter lim="800000"/>
            <a:headEnd/>
            <a:tailEnd/>
          </a:ln>
        </p:spPr>
        <p:txBody>
          <a:bodyPr lIns="0" tIns="45431" rIns="0" bIns="45431" anchor="ctr">
            <a:prstTxWarp prst="textNoShape">
              <a:avLst/>
            </a:prstTxWarp>
          </a:bodyPr>
          <a:lstStyle/>
          <a:p>
            <a:pPr algn="ctr" defTabSz="935038">
              <a:spcBef>
                <a:spcPct val="50000"/>
              </a:spcBef>
            </a:pPr>
            <a:r>
              <a:rPr lang="en-US" sz="1400" b="1" dirty="0" smtClean="0">
                <a:solidFill>
                  <a:srgbClr val="000000"/>
                </a:solidFill>
                <a:latin typeface="Arial" pitchFamily="22" charset="0"/>
              </a:rPr>
              <a:t>Treatment-Naïve: GT 2 or 3</a:t>
            </a:r>
            <a:endParaRPr lang="en-US" sz="1400" b="1" dirty="0">
              <a:solidFill>
                <a:srgbClr val="000000"/>
              </a:solidFill>
              <a:latin typeface="Arial" pitchFamily="22" charset="0"/>
            </a:endParaRPr>
          </a:p>
        </p:txBody>
      </p:sp>
      <p:cxnSp>
        <p:nvCxnSpPr>
          <p:cNvPr id="41" name="Straight Connector 40"/>
          <p:cNvCxnSpPr/>
          <p:nvPr/>
        </p:nvCxnSpPr>
        <p:spPr>
          <a:xfrm>
            <a:off x="1379760" y="5463720"/>
            <a:ext cx="3575304" cy="0"/>
          </a:xfrm>
          <a:prstGeom prst="line">
            <a:avLst/>
          </a:prstGeom>
          <a:ln w="12700" cmpd="sng">
            <a:solidFill>
              <a:srgbClr val="000000"/>
            </a:solidFill>
            <a:prstDash val="sysDash"/>
          </a:ln>
          <a:effectLst/>
        </p:spPr>
        <p:style>
          <a:lnRef idx="2">
            <a:schemeClr val="accent1"/>
          </a:lnRef>
          <a:fillRef idx="0">
            <a:schemeClr val="accent1"/>
          </a:fillRef>
          <a:effectRef idx="1">
            <a:schemeClr val="accent1"/>
          </a:effectRef>
          <a:fontRef idx="minor">
            <a:schemeClr val="tx1"/>
          </a:fontRef>
        </p:style>
      </p:cxnSp>
      <p:sp>
        <p:nvSpPr>
          <p:cNvPr id="42" name="Rectangle 25"/>
          <p:cNvSpPr>
            <a:spLocks noChangeArrowheads="1"/>
          </p:cNvSpPr>
          <p:nvPr/>
        </p:nvSpPr>
        <p:spPr bwMode="auto">
          <a:xfrm>
            <a:off x="5048700" y="5463720"/>
            <a:ext cx="3561900" cy="381000"/>
          </a:xfrm>
          <a:prstGeom prst="rect">
            <a:avLst/>
          </a:prstGeom>
          <a:noFill/>
          <a:ln w="12700">
            <a:noFill/>
            <a:miter lim="800000"/>
            <a:headEnd/>
            <a:tailEnd/>
          </a:ln>
        </p:spPr>
        <p:txBody>
          <a:bodyPr lIns="0" tIns="45431" rIns="0" bIns="45431" anchor="ctr">
            <a:prstTxWarp prst="textNoShape">
              <a:avLst/>
            </a:prstTxWarp>
          </a:bodyPr>
          <a:lstStyle/>
          <a:p>
            <a:pPr algn="ctr" defTabSz="935038">
              <a:spcBef>
                <a:spcPct val="50000"/>
              </a:spcBef>
            </a:pPr>
            <a:r>
              <a:rPr lang="en-US" sz="1400" b="1" dirty="0">
                <a:solidFill>
                  <a:srgbClr val="000000"/>
                </a:solidFill>
                <a:latin typeface="Arial" pitchFamily="22" charset="0"/>
              </a:rPr>
              <a:t>Treatment-Naïve: GT </a:t>
            </a:r>
            <a:r>
              <a:rPr lang="en-US" sz="1400" b="1" dirty="0" smtClean="0">
                <a:solidFill>
                  <a:srgbClr val="000000"/>
                </a:solidFill>
                <a:latin typeface="Arial" pitchFamily="22" charset="0"/>
              </a:rPr>
              <a:t>1a </a:t>
            </a:r>
            <a:r>
              <a:rPr lang="en-US" sz="1400" b="1" dirty="0">
                <a:solidFill>
                  <a:srgbClr val="000000"/>
                </a:solidFill>
                <a:latin typeface="Arial" pitchFamily="22" charset="0"/>
              </a:rPr>
              <a:t>or </a:t>
            </a:r>
            <a:r>
              <a:rPr lang="en-US" sz="1400" b="1" dirty="0" smtClean="0">
                <a:solidFill>
                  <a:srgbClr val="000000"/>
                </a:solidFill>
                <a:latin typeface="Arial" pitchFamily="22" charset="0"/>
              </a:rPr>
              <a:t>1b</a:t>
            </a:r>
            <a:endParaRPr lang="en-US" sz="1400" b="1" dirty="0">
              <a:solidFill>
                <a:srgbClr val="000000"/>
              </a:solidFill>
              <a:latin typeface="Arial" pitchFamily="22" charset="0"/>
            </a:endParaRPr>
          </a:p>
        </p:txBody>
      </p:sp>
      <p:cxnSp>
        <p:nvCxnSpPr>
          <p:cNvPr id="43" name="Straight Connector 42"/>
          <p:cNvCxnSpPr/>
          <p:nvPr/>
        </p:nvCxnSpPr>
        <p:spPr>
          <a:xfrm>
            <a:off x="5060040" y="5463720"/>
            <a:ext cx="3538728" cy="0"/>
          </a:xfrm>
          <a:prstGeom prst="line">
            <a:avLst/>
          </a:prstGeom>
          <a:ln w="12700" cmpd="sng">
            <a:solidFill>
              <a:srgbClr val="000000"/>
            </a:solidFill>
            <a:prstDash val="sysDash"/>
          </a:ln>
          <a:effectLst/>
        </p:spPr>
        <p:style>
          <a:lnRef idx="2">
            <a:schemeClr val="accent1"/>
          </a:lnRef>
          <a:fillRef idx="0">
            <a:schemeClr val="accent1"/>
          </a:fillRef>
          <a:effectRef idx="1">
            <a:schemeClr val="accent1"/>
          </a:effectRef>
          <a:fontRef idx="minor">
            <a:schemeClr val="tx1"/>
          </a:fontRef>
        </p:style>
      </p:cxnSp>
      <p:sp>
        <p:nvSpPr>
          <p:cNvPr id="44" name="Rectangle 25"/>
          <p:cNvSpPr>
            <a:spLocks noChangeArrowheads="1"/>
          </p:cNvSpPr>
          <p:nvPr/>
        </p:nvSpPr>
        <p:spPr bwMode="auto">
          <a:xfrm>
            <a:off x="-5104" y="6005280"/>
            <a:ext cx="9162288" cy="274318"/>
          </a:xfrm>
          <a:prstGeom prst="rect">
            <a:avLst/>
          </a:prstGeom>
          <a:solidFill>
            <a:schemeClr val="bg1">
              <a:lumMod val="95000"/>
            </a:schemeClr>
          </a:solidFill>
          <a:ln w="12700">
            <a:noFill/>
            <a:miter lim="800000"/>
            <a:headEnd/>
            <a:tailEnd/>
          </a:ln>
        </p:spPr>
        <p:txBody>
          <a:bodyPr lIns="92486" tIns="45431" rIns="92486" bIns="45431" anchor="ctr">
            <a:prstTxWarp prst="textNoShape">
              <a:avLst/>
            </a:prstTxWarp>
          </a:bodyPr>
          <a:lstStyle/>
          <a:p>
            <a:pPr marL="274320" defTabSz="935038">
              <a:spcBef>
                <a:spcPct val="50000"/>
              </a:spcBef>
            </a:pPr>
            <a:r>
              <a:rPr lang="en-US" sz="1400" dirty="0" smtClean="0">
                <a:solidFill>
                  <a:srgbClr val="000000"/>
                </a:solidFill>
                <a:latin typeface="Arial" pitchFamily="22" charset="0"/>
              </a:rPr>
              <a:t>DCV = daclatasvir; SOF = sofosbuvir; </a:t>
            </a:r>
            <a:r>
              <a:rPr lang="en-US" sz="1400" dirty="0">
                <a:solidFill>
                  <a:srgbClr val="000000"/>
                </a:solidFill>
                <a:latin typeface="Arial" pitchFamily="22" charset="0"/>
              </a:rPr>
              <a:t>RBV </a:t>
            </a:r>
            <a:r>
              <a:rPr lang="en-US" sz="1400" dirty="0" smtClean="0">
                <a:solidFill>
                  <a:srgbClr val="000000"/>
                </a:solidFill>
                <a:latin typeface="Arial" pitchFamily="22" charset="0"/>
              </a:rPr>
              <a:t>= ribavirin</a:t>
            </a:r>
            <a:endParaRPr lang="en-US" sz="1400" dirty="0">
              <a:solidFill>
                <a:srgbClr val="000000"/>
              </a:solidFill>
              <a:latin typeface="Arial" pitchFamily="22" charset="0"/>
            </a:endParaRPr>
          </a:p>
        </p:txBody>
      </p:sp>
      <p:sp>
        <p:nvSpPr>
          <p:cNvPr id="10" name="Rectangle 9"/>
          <p:cNvSpPr/>
          <p:nvPr/>
        </p:nvSpPr>
        <p:spPr>
          <a:xfrm>
            <a:off x="1524000" y="4419600"/>
            <a:ext cx="862640" cy="3810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FFFFFF"/>
                </a:solidFill>
              </a:rPr>
              <a:t>14/16</a:t>
            </a:r>
            <a:endParaRPr lang="en-US" sz="1400" dirty="0">
              <a:solidFill>
                <a:srgbClr val="FFFFFF"/>
              </a:solidFill>
            </a:endParaRPr>
          </a:p>
        </p:txBody>
      </p:sp>
      <p:sp>
        <p:nvSpPr>
          <p:cNvPr id="11" name="Rectangle 10"/>
          <p:cNvSpPr/>
          <p:nvPr/>
        </p:nvSpPr>
        <p:spPr>
          <a:xfrm>
            <a:off x="2743200" y="4419600"/>
            <a:ext cx="862640" cy="3810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FFFFFF"/>
                </a:solidFill>
              </a:rPr>
              <a:t>14/14</a:t>
            </a:r>
            <a:endParaRPr lang="en-US" sz="1400" dirty="0">
              <a:solidFill>
                <a:srgbClr val="FFFFFF"/>
              </a:solidFill>
            </a:endParaRPr>
          </a:p>
        </p:txBody>
      </p:sp>
      <p:sp>
        <p:nvSpPr>
          <p:cNvPr id="12" name="Rectangle 11"/>
          <p:cNvSpPr/>
          <p:nvPr/>
        </p:nvSpPr>
        <p:spPr>
          <a:xfrm>
            <a:off x="3939720" y="4419600"/>
            <a:ext cx="862640" cy="3810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FFFFFF"/>
                </a:solidFill>
              </a:rPr>
              <a:t>12/14</a:t>
            </a:r>
            <a:endParaRPr lang="en-US" sz="1400" dirty="0">
              <a:solidFill>
                <a:srgbClr val="FFFFFF"/>
              </a:solidFill>
            </a:endParaRPr>
          </a:p>
        </p:txBody>
      </p:sp>
      <p:sp>
        <p:nvSpPr>
          <p:cNvPr id="13" name="Rectangle 12"/>
          <p:cNvSpPr/>
          <p:nvPr/>
        </p:nvSpPr>
        <p:spPr>
          <a:xfrm>
            <a:off x="5158920" y="4419600"/>
            <a:ext cx="862640" cy="3810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FFFFFF"/>
                </a:solidFill>
              </a:rPr>
              <a:t>15/15</a:t>
            </a:r>
            <a:endParaRPr lang="en-US" sz="1400" dirty="0">
              <a:solidFill>
                <a:srgbClr val="FFFFFF"/>
              </a:solidFill>
            </a:endParaRPr>
          </a:p>
        </p:txBody>
      </p:sp>
      <p:sp>
        <p:nvSpPr>
          <p:cNvPr id="14" name="Rectangle 13"/>
          <p:cNvSpPr/>
          <p:nvPr/>
        </p:nvSpPr>
        <p:spPr>
          <a:xfrm>
            <a:off x="6355440" y="4419600"/>
            <a:ext cx="862640" cy="3810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FFFFFF"/>
                </a:solidFill>
              </a:rPr>
              <a:t>14/14</a:t>
            </a:r>
            <a:endParaRPr lang="en-US" sz="1400" dirty="0">
              <a:solidFill>
                <a:srgbClr val="FFFFFF"/>
              </a:solidFill>
            </a:endParaRPr>
          </a:p>
        </p:txBody>
      </p:sp>
      <p:sp>
        <p:nvSpPr>
          <p:cNvPr id="15" name="Rectangle 14"/>
          <p:cNvSpPr/>
          <p:nvPr/>
        </p:nvSpPr>
        <p:spPr>
          <a:xfrm>
            <a:off x="7566480" y="4419600"/>
            <a:ext cx="862640" cy="3810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FFFFFF"/>
                </a:solidFill>
              </a:rPr>
              <a:t>15/15</a:t>
            </a:r>
            <a:endParaRPr lang="en-US" sz="1400" dirty="0">
              <a:solidFill>
                <a:srgbClr val="FFFFFF"/>
              </a:solidFill>
            </a:endParaRPr>
          </a:p>
        </p:txBody>
      </p:sp>
    </p:spTree>
    <p:extLst>
      <p:ext uri="{BB962C8B-B14F-4D97-AF65-F5344CB8AC3E}">
        <p14:creationId xmlns:p14="http://schemas.microsoft.com/office/powerpoint/2010/main" val="342574998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p:txBody>
          <a:bodyPr/>
          <a:lstStyle/>
          <a:p>
            <a:r>
              <a:rPr lang="en-US" dirty="0"/>
              <a:t>Source: Sulkowski MS, et al. N Engl J Med. 2014;370:211-21.</a:t>
            </a:r>
            <a:endParaRPr lang="en-US" dirty="0">
              <a:latin typeface="Arial" pitchFamily="22" charset="0"/>
            </a:endParaRPr>
          </a:p>
        </p:txBody>
      </p:sp>
      <p:sp>
        <p:nvSpPr>
          <p:cNvPr id="49" name="Title 1"/>
          <p:cNvSpPr>
            <a:spLocks noGrp="1"/>
          </p:cNvSpPr>
          <p:nvPr>
            <p:ph type="title"/>
          </p:nvPr>
        </p:nvSpPr>
        <p:spPr>
          <a:xfrm>
            <a:off x="323850" y="304800"/>
            <a:ext cx="8515350" cy="990600"/>
          </a:xfrm>
        </p:spPr>
        <p:txBody>
          <a:bodyPr>
            <a:normAutofit fontScale="90000"/>
          </a:bodyPr>
          <a:lstStyle/>
          <a:p>
            <a:r>
              <a:rPr lang="en-US" sz="2400" dirty="0">
                <a:solidFill>
                  <a:schemeClr val="accent5">
                    <a:lumMod val="20000"/>
                    <a:lumOff val="80000"/>
                  </a:schemeClr>
                </a:solidFill>
              </a:rPr>
              <a:t>Daclatasvir + Sofosbuvir +/- Ribavirin for HCV GT </a:t>
            </a:r>
            <a:r>
              <a:rPr lang="en-US" sz="2400" dirty="0" smtClean="0">
                <a:solidFill>
                  <a:schemeClr val="accent5">
                    <a:lumMod val="20000"/>
                    <a:lumOff val="80000"/>
                  </a:schemeClr>
                </a:solidFill>
              </a:rPr>
              <a:t>1-3</a:t>
            </a:r>
            <a:r>
              <a:rPr lang="en-US" sz="2400" dirty="0"/>
              <a:t/>
            </a:r>
            <a:br>
              <a:rPr lang="en-US" sz="2400" dirty="0"/>
            </a:br>
            <a:r>
              <a:rPr lang="en-US" sz="2400" dirty="0" smtClean="0"/>
              <a:t>A1444040 Design: GT1 Treatment-Naïve &amp; </a:t>
            </a:r>
            <a:r>
              <a:rPr lang="en-US" sz="2400" dirty="0"/>
              <a:t>Experienced (Part </a:t>
            </a:r>
            <a:r>
              <a:rPr lang="en-US" sz="2400" dirty="0" smtClean="0"/>
              <a:t>2)</a:t>
            </a:r>
            <a:endParaRPr lang="en-US" sz="2400" dirty="0"/>
          </a:p>
        </p:txBody>
      </p:sp>
      <p:sp>
        <p:nvSpPr>
          <p:cNvPr id="78" name="Rectangle 77"/>
          <p:cNvSpPr/>
          <p:nvPr/>
        </p:nvSpPr>
        <p:spPr>
          <a:xfrm>
            <a:off x="762000" y="5349490"/>
            <a:ext cx="7009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solidFill>
                  <a:srgbClr val="000000"/>
                </a:solidFill>
              </a:rPr>
              <a:t>N =14</a:t>
            </a:r>
            <a:endParaRPr lang="en-US" sz="1400" dirty="0">
              <a:solidFill>
                <a:srgbClr val="000000"/>
              </a:solidFill>
            </a:endParaRPr>
          </a:p>
        </p:txBody>
      </p:sp>
      <p:sp>
        <p:nvSpPr>
          <p:cNvPr id="90" name="Rectangle 89"/>
          <p:cNvSpPr/>
          <p:nvPr/>
        </p:nvSpPr>
        <p:spPr>
          <a:xfrm>
            <a:off x="152400" y="1922833"/>
            <a:ext cx="2057400" cy="1420368"/>
          </a:xfrm>
          <a:prstGeom prst="rect">
            <a:avLst/>
          </a:prstGeom>
          <a:solidFill>
            <a:srgbClr val="5959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rgbClr val="FFFFFF"/>
                </a:solidFill>
                <a:latin typeface="Arial"/>
                <a:cs typeface="Arial"/>
              </a:rPr>
              <a:t>Rx Naïve</a:t>
            </a:r>
          </a:p>
          <a:p>
            <a:pPr algn="ctr"/>
            <a:r>
              <a:rPr lang="en-US" sz="1600" b="1" dirty="0" smtClean="0">
                <a:solidFill>
                  <a:srgbClr val="FFFFFF"/>
                </a:solidFill>
                <a:latin typeface="Arial"/>
                <a:cs typeface="Arial"/>
              </a:rPr>
              <a:t>GT 1a/1b</a:t>
            </a:r>
            <a:br>
              <a:rPr lang="en-US" sz="1600" b="1" dirty="0" smtClean="0">
                <a:solidFill>
                  <a:srgbClr val="FFFFFF"/>
                </a:solidFill>
                <a:latin typeface="Arial"/>
                <a:cs typeface="Arial"/>
              </a:rPr>
            </a:br>
            <a:r>
              <a:rPr lang="en-US" sz="1600" b="1" dirty="0" smtClean="0">
                <a:solidFill>
                  <a:srgbClr val="FFFFFF"/>
                </a:solidFill>
                <a:latin typeface="Arial"/>
                <a:cs typeface="Arial"/>
              </a:rPr>
              <a:t/>
            </a:r>
            <a:br>
              <a:rPr lang="en-US" sz="1600" b="1" dirty="0" smtClean="0">
                <a:solidFill>
                  <a:srgbClr val="FFFFFF"/>
                </a:solidFill>
                <a:latin typeface="Arial"/>
                <a:cs typeface="Arial"/>
              </a:rPr>
            </a:br>
            <a:r>
              <a:rPr lang="en-US" sz="1600" b="1" dirty="0" smtClean="0">
                <a:solidFill>
                  <a:srgbClr val="FFFFFF"/>
                </a:solidFill>
                <a:latin typeface="Arial"/>
                <a:cs typeface="Arial"/>
              </a:rPr>
              <a:t>n = 82</a:t>
            </a:r>
            <a:endParaRPr lang="en-US" sz="1600" b="1" dirty="0">
              <a:solidFill>
                <a:srgbClr val="FFFFFF"/>
              </a:solidFill>
              <a:latin typeface="Arial"/>
              <a:cs typeface="Arial"/>
            </a:endParaRPr>
          </a:p>
        </p:txBody>
      </p:sp>
      <p:sp>
        <p:nvSpPr>
          <p:cNvPr id="28" name="Rectangle 27"/>
          <p:cNvSpPr/>
          <p:nvPr/>
        </p:nvSpPr>
        <p:spPr>
          <a:xfrm>
            <a:off x="2347100" y="2091420"/>
            <a:ext cx="7009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solidFill>
                  <a:srgbClr val="000000"/>
                </a:solidFill>
              </a:rPr>
              <a:t>n = 41</a:t>
            </a:r>
            <a:endParaRPr lang="en-US" sz="1400" dirty="0">
              <a:solidFill>
                <a:srgbClr val="000000"/>
              </a:solidFill>
            </a:endParaRPr>
          </a:p>
        </p:txBody>
      </p:sp>
      <p:sp>
        <p:nvSpPr>
          <p:cNvPr id="36" name="Rectangle 35"/>
          <p:cNvSpPr/>
          <p:nvPr/>
        </p:nvSpPr>
        <p:spPr>
          <a:xfrm>
            <a:off x="2347100" y="2806360"/>
            <a:ext cx="7009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solidFill>
                  <a:srgbClr val="000000"/>
                </a:solidFill>
              </a:rPr>
              <a:t>n = 41</a:t>
            </a:r>
            <a:endParaRPr lang="en-US" sz="1400" dirty="0">
              <a:solidFill>
                <a:srgbClr val="000000"/>
              </a:solidFill>
            </a:endParaRPr>
          </a:p>
        </p:txBody>
      </p:sp>
      <p:cxnSp>
        <p:nvCxnSpPr>
          <p:cNvPr id="38" name="Straight Connector 37"/>
          <p:cNvCxnSpPr/>
          <p:nvPr/>
        </p:nvCxnSpPr>
        <p:spPr>
          <a:xfrm>
            <a:off x="4953000" y="2312948"/>
            <a:ext cx="1825746"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9" name="Rectangle 38"/>
          <p:cNvSpPr/>
          <p:nvPr/>
        </p:nvSpPr>
        <p:spPr>
          <a:xfrm>
            <a:off x="6324600" y="2110341"/>
            <a:ext cx="876300" cy="40538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SVR12</a:t>
            </a:r>
            <a:endParaRPr lang="en-US" sz="1400" dirty="0">
              <a:solidFill>
                <a:srgbClr val="000000"/>
              </a:solidFill>
              <a:latin typeface="Arial"/>
              <a:cs typeface="Arial"/>
            </a:endParaRPr>
          </a:p>
        </p:txBody>
      </p:sp>
      <p:cxnSp>
        <p:nvCxnSpPr>
          <p:cNvPr id="40" name="Straight Connector 39"/>
          <p:cNvCxnSpPr/>
          <p:nvPr/>
        </p:nvCxnSpPr>
        <p:spPr>
          <a:xfrm>
            <a:off x="4953000" y="3031647"/>
            <a:ext cx="1825746"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1" name="Rectangle 40"/>
          <p:cNvSpPr/>
          <p:nvPr/>
        </p:nvSpPr>
        <p:spPr>
          <a:xfrm>
            <a:off x="6324600" y="2829040"/>
            <a:ext cx="876300" cy="40538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SVR12</a:t>
            </a:r>
            <a:endParaRPr lang="en-US" sz="1400" dirty="0">
              <a:solidFill>
                <a:srgbClr val="000000"/>
              </a:solidFill>
              <a:latin typeface="Arial"/>
              <a:cs typeface="Arial"/>
            </a:endParaRPr>
          </a:p>
        </p:txBody>
      </p:sp>
      <p:sp>
        <p:nvSpPr>
          <p:cNvPr id="60" name="Rectangle 59"/>
          <p:cNvSpPr/>
          <p:nvPr/>
        </p:nvSpPr>
        <p:spPr>
          <a:xfrm>
            <a:off x="152400" y="3641413"/>
            <a:ext cx="2057400" cy="1420368"/>
          </a:xfrm>
          <a:prstGeom prst="rect">
            <a:avLst/>
          </a:prstGeom>
          <a:solidFill>
            <a:srgbClr val="5959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rgbClr val="FFFFFF"/>
                </a:solidFill>
                <a:cs typeface="Arial"/>
              </a:rPr>
              <a:t>Rx </a:t>
            </a:r>
            <a:r>
              <a:rPr lang="en-US" sz="1600" b="1" dirty="0" smtClean="0">
                <a:solidFill>
                  <a:srgbClr val="FFFFFF"/>
                </a:solidFill>
                <a:cs typeface="Arial"/>
              </a:rPr>
              <a:t>Experienced</a:t>
            </a:r>
          </a:p>
          <a:p>
            <a:pPr algn="ctr"/>
            <a:r>
              <a:rPr lang="en-US" sz="1600" b="1" dirty="0" smtClean="0">
                <a:solidFill>
                  <a:srgbClr val="FFFFFF"/>
                </a:solidFill>
                <a:cs typeface="Arial"/>
              </a:rPr>
              <a:t>GT </a:t>
            </a:r>
            <a:r>
              <a:rPr lang="en-US" sz="1600" b="1" dirty="0" smtClean="0">
                <a:solidFill>
                  <a:srgbClr val="FFFFFF"/>
                </a:solidFill>
                <a:latin typeface="Arial"/>
                <a:cs typeface="Arial"/>
              </a:rPr>
              <a:t>1a/1b</a:t>
            </a:r>
            <a:br>
              <a:rPr lang="en-US" sz="1600" b="1" dirty="0" smtClean="0">
                <a:solidFill>
                  <a:srgbClr val="FFFFFF"/>
                </a:solidFill>
                <a:latin typeface="Arial"/>
                <a:cs typeface="Arial"/>
              </a:rPr>
            </a:br>
            <a:r>
              <a:rPr lang="en-US" sz="1200" b="1" dirty="0" smtClean="0">
                <a:solidFill>
                  <a:srgbClr val="FFFFFF"/>
                </a:solidFill>
                <a:latin typeface="Arial"/>
                <a:cs typeface="Arial"/>
              </a:rPr>
              <a:t>Prior Boceprevir- or Telaprevir </a:t>
            </a:r>
            <a:r>
              <a:rPr lang="en-US" sz="1200" b="1" dirty="0" smtClean="0">
                <a:solidFill>
                  <a:srgbClr val="FFFFFF"/>
                </a:solidFill>
                <a:cs typeface="Arial"/>
              </a:rPr>
              <a:t>failure</a:t>
            </a:r>
            <a:br>
              <a:rPr lang="en-US" sz="1200" b="1" dirty="0" smtClean="0">
                <a:solidFill>
                  <a:srgbClr val="FFFFFF"/>
                </a:solidFill>
                <a:cs typeface="Arial"/>
              </a:rPr>
            </a:br>
            <a:r>
              <a:rPr lang="en-US" sz="1200" b="1" dirty="0" smtClean="0">
                <a:solidFill>
                  <a:srgbClr val="FFFFFF"/>
                </a:solidFill>
                <a:cs typeface="Arial"/>
              </a:rPr>
              <a:t> </a:t>
            </a:r>
            <a:r>
              <a:rPr lang="en-US" sz="1200" b="1" dirty="0" smtClean="0">
                <a:solidFill>
                  <a:srgbClr val="FFFFFF"/>
                </a:solidFill>
                <a:latin typeface="Arial"/>
                <a:cs typeface="Arial"/>
              </a:rPr>
              <a:t/>
            </a:r>
            <a:br>
              <a:rPr lang="en-US" sz="1200" b="1" dirty="0" smtClean="0">
                <a:solidFill>
                  <a:srgbClr val="FFFFFF"/>
                </a:solidFill>
                <a:latin typeface="Arial"/>
                <a:cs typeface="Arial"/>
              </a:rPr>
            </a:br>
            <a:r>
              <a:rPr lang="en-US" sz="1600" b="1" dirty="0" smtClean="0">
                <a:solidFill>
                  <a:srgbClr val="FFFFFF"/>
                </a:solidFill>
                <a:latin typeface="Arial"/>
                <a:cs typeface="Arial"/>
              </a:rPr>
              <a:t>n = 41</a:t>
            </a:r>
            <a:endParaRPr lang="en-US" sz="1600" b="1" dirty="0">
              <a:solidFill>
                <a:srgbClr val="FFFFFF"/>
              </a:solidFill>
              <a:latin typeface="Arial"/>
              <a:cs typeface="Arial"/>
            </a:endParaRPr>
          </a:p>
        </p:txBody>
      </p:sp>
      <p:sp>
        <p:nvSpPr>
          <p:cNvPr id="51" name="Rectangle 50"/>
          <p:cNvSpPr/>
          <p:nvPr/>
        </p:nvSpPr>
        <p:spPr>
          <a:xfrm>
            <a:off x="2347100" y="3810000"/>
            <a:ext cx="7009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solidFill>
                  <a:srgbClr val="000000"/>
                </a:solidFill>
              </a:rPr>
              <a:t>n = 21</a:t>
            </a:r>
            <a:endParaRPr lang="en-US" sz="1400" dirty="0">
              <a:solidFill>
                <a:srgbClr val="000000"/>
              </a:solidFill>
            </a:endParaRPr>
          </a:p>
        </p:txBody>
      </p:sp>
      <p:sp>
        <p:nvSpPr>
          <p:cNvPr id="53" name="Rectangle 52"/>
          <p:cNvSpPr/>
          <p:nvPr/>
        </p:nvSpPr>
        <p:spPr>
          <a:xfrm>
            <a:off x="2347100" y="4524940"/>
            <a:ext cx="7009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solidFill>
                  <a:srgbClr val="000000"/>
                </a:solidFill>
              </a:rPr>
              <a:t>n = 20</a:t>
            </a:r>
            <a:endParaRPr lang="en-US" sz="1400" dirty="0">
              <a:solidFill>
                <a:srgbClr val="000000"/>
              </a:solidFill>
            </a:endParaRPr>
          </a:p>
        </p:txBody>
      </p:sp>
      <p:cxnSp>
        <p:nvCxnSpPr>
          <p:cNvPr id="55" name="Straight Connector 54"/>
          <p:cNvCxnSpPr/>
          <p:nvPr/>
        </p:nvCxnSpPr>
        <p:spPr>
          <a:xfrm>
            <a:off x="6743700" y="4031528"/>
            <a:ext cx="1825746"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3" name="Rectangle 62"/>
          <p:cNvSpPr/>
          <p:nvPr/>
        </p:nvSpPr>
        <p:spPr>
          <a:xfrm>
            <a:off x="8115300" y="3828921"/>
            <a:ext cx="876300" cy="40538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SVR12</a:t>
            </a:r>
            <a:endParaRPr lang="en-US" sz="1400" dirty="0">
              <a:solidFill>
                <a:srgbClr val="000000"/>
              </a:solidFill>
              <a:latin typeface="Arial"/>
              <a:cs typeface="Arial"/>
            </a:endParaRPr>
          </a:p>
        </p:txBody>
      </p:sp>
      <p:cxnSp>
        <p:nvCxnSpPr>
          <p:cNvPr id="68" name="Straight Connector 67"/>
          <p:cNvCxnSpPr/>
          <p:nvPr/>
        </p:nvCxnSpPr>
        <p:spPr>
          <a:xfrm>
            <a:off x="6743700" y="4750227"/>
            <a:ext cx="1825746"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3" name="Rectangle 72"/>
          <p:cNvSpPr/>
          <p:nvPr/>
        </p:nvSpPr>
        <p:spPr>
          <a:xfrm>
            <a:off x="8115300" y="4547620"/>
            <a:ext cx="876300" cy="40538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SVR12</a:t>
            </a:r>
            <a:endParaRPr lang="en-US" sz="1400" dirty="0">
              <a:solidFill>
                <a:srgbClr val="000000"/>
              </a:solidFill>
              <a:latin typeface="Arial"/>
              <a:cs typeface="Arial"/>
            </a:endParaRPr>
          </a:p>
        </p:txBody>
      </p:sp>
      <p:sp>
        <p:nvSpPr>
          <p:cNvPr id="30" name="Rectangle 25"/>
          <p:cNvSpPr>
            <a:spLocks noChangeArrowheads="1"/>
          </p:cNvSpPr>
          <p:nvPr/>
        </p:nvSpPr>
        <p:spPr bwMode="auto">
          <a:xfrm>
            <a:off x="-18289" y="5128080"/>
            <a:ext cx="9180577" cy="1252717"/>
          </a:xfrm>
          <a:prstGeom prst="rect">
            <a:avLst/>
          </a:prstGeom>
          <a:solidFill>
            <a:schemeClr val="bg1">
              <a:lumMod val="95000"/>
            </a:schemeClr>
          </a:solidFill>
          <a:ln w="12700" cap="flat" cmpd="sng" algn="ctr">
            <a:solidFill>
              <a:schemeClr val="tx1"/>
            </a:solidFill>
            <a:prstDash val="sysDash"/>
            <a:miter lim="800000"/>
            <a:headEnd type="none" w="med" len="med"/>
            <a:tailEnd type="none" w="med" len="med"/>
          </a:ln>
          <a:effectLst/>
        </p:spPr>
        <p:txBody>
          <a:bodyPr lIns="457200" tIns="45431" rIns="92486" bIns="91440" anchor="ctr">
            <a:prstTxWarp prst="textNoShape">
              <a:avLst/>
            </a:prstTxWarp>
          </a:bodyPr>
          <a:lstStyle/>
          <a:p>
            <a:pPr defTabSz="935038">
              <a:lnSpc>
                <a:spcPts val="1800"/>
              </a:lnSpc>
              <a:spcBef>
                <a:spcPts val="600"/>
              </a:spcBef>
            </a:pPr>
            <a:r>
              <a:rPr lang="en-US" sz="1400" b="1" dirty="0">
                <a:solidFill>
                  <a:srgbClr val="000000"/>
                </a:solidFill>
                <a:latin typeface="Arial" pitchFamily="22" charset="0"/>
              </a:rPr>
              <a:t>Drug </a:t>
            </a:r>
            <a:r>
              <a:rPr lang="en-US" sz="1400" b="1" dirty="0" smtClean="0">
                <a:solidFill>
                  <a:srgbClr val="000000"/>
                </a:solidFill>
                <a:latin typeface="Arial" pitchFamily="22" charset="0"/>
              </a:rPr>
              <a:t>Dosing</a:t>
            </a:r>
            <a:r>
              <a:rPr lang="en-US" sz="1400" dirty="0">
                <a:solidFill>
                  <a:srgbClr val="000000"/>
                </a:solidFill>
                <a:latin typeface="Arial" pitchFamily="22" charset="0"/>
              </a:rPr>
              <a:t/>
            </a:r>
            <a:br>
              <a:rPr lang="en-US" sz="1400" dirty="0">
                <a:solidFill>
                  <a:srgbClr val="000000"/>
                </a:solidFill>
                <a:latin typeface="Arial" pitchFamily="22" charset="0"/>
              </a:rPr>
            </a:br>
            <a:r>
              <a:rPr lang="en-US" sz="1400" dirty="0" smtClean="0">
                <a:solidFill>
                  <a:srgbClr val="000000"/>
                </a:solidFill>
                <a:latin typeface="Arial" pitchFamily="22" charset="0"/>
              </a:rPr>
              <a:t>Daclatasvir (DCV): 60 </a:t>
            </a:r>
            <a:r>
              <a:rPr lang="en-US" sz="1400" dirty="0">
                <a:solidFill>
                  <a:srgbClr val="000000"/>
                </a:solidFill>
                <a:latin typeface="Arial" pitchFamily="22" charset="0"/>
              </a:rPr>
              <a:t>mg once </a:t>
            </a:r>
            <a:r>
              <a:rPr lang="en-US" sz="1400" dirty="0" smtClean="0">
                <a:solidFill>
                  <a:srgbClr val="000000"/>
                </a:solidFill>
                <a:latin typeface="Arial" pitchFamily="22" charset="0"/>
              </a:rPr>
              <a:t>daily</a:t>
            </a:r>
            <a:br>
              <a:rPr lang="en-US" sz="1400" dirty="0" smtClean="0">
                <a:solidFill>
                  <a:srgbClr val="000000"/>
                </a:solidFill>
                <a:latin typeface="Arial" pitchFamily="22" charset="0"/>
              </a:rPr>
            </a:br>
            <a:r>
              <a:rPr lang="en-US" sz="1400" dirty="0" smtClean="0">
                <a:solidFill>
                  <a:srgbClr val="000000"/>
                </a:solidFill>
                <a:latin typeface="Arial" pitchFamily="22" charset="0"/>
              </a:rPr>
              <a:t>Sofosbuvir (SOF): </a:t>
            </a:r>
            <a:r>
              <a:rPr lang="en-US" sz="1400" dirty="0">
                <a:solidFill>
                  <a:srgbClr val="000000"/>
                </a:solidFill>
                <a:latin typeface="Arial" pitchFamily="22" charset="0"/>
              </a:rPr>
              <a:t>400 mg once daily</a:t>
            </a:r>
            <a:br>
              <a:rPr lang="en-US" sz="1400" dirty="0">
                <a:solidFill>
                  <a:srgbClr val="000000"/>
                </a:solidFill>
                <a:latin typeface="Arial" pitchFamily="22" charset="0"/>
              </a:rPr>
            </a:br>
            <a:r>
              <a:rPr lang="en-US" sz="1400" dirty="0" smtClean="0">
                <a:solidFill>
                  <a:srgbClr val="000000"/>
                </a:solidFill>
                <a:latin typeface="Arial" pitchFamily="22" charset="0"/>
              </a:rPr>
              <a:t>Ribavirin (RBV): GT1, given weight</a:t>
            </a:r>
            <a:r>
              <a:rPr lang="en-US" sz="1400" dirty="0">
                <a:solidFill>
                  <a:srgbClr val="000000"/>
                </a:solidFill>
                <a:latin typeface="Arial" pitchFamily="22" charset="0"/>
              </a:rPr>
              <a:t>-based </a:t>
            </a:r>
            <a:r>
              <a:rPr lang="en-US" sz="1400" dirty="0" smtClean="0">
                <a:solidFill>
                  <a:srgbClr val="000000"/>
                </a:solidFill>
                <a:latin typeface="Arial" pitchFamily="22" charset="0"/>
              </a:rPr>
              <a:t>and divided bid</a:t>
            </a:r>
            <a:r>
              <a:rPr lang="en-US" sz="1400" dirty="0">
                <a:solidFill>
                  <a:srgbClr val="000000"/>
                </a:solidFill>
                <a:latin typeface="Arial" pitchFamily="22" charset="0"/>
              </a:rPr>
              <a:t> </a:t>
            </a:r>
            <a:r>
              <a:rPr lang="en-US" sz="1400" dirty="0" smtClean="0">
                <a:solidFill>
                  <a:srgbClr val="000000"/>
                </a:solidFill>
                <a:latin typeface="Arial" pitchFamily="22" charset="0"/>
              </a:rPr>
              <a:t>(1000 </a:t>
            </a:r>
            <a:r>
              <a:rPr lang="en-US" sz="1400" dirty="0">
                <a:solidFill>
                  <a:srgbClr val="000000"/>
                </a:solidFill>
                <a:latin typeface="Arial" pitchFamily="22" charset="0"/>
              </a:rPr>
              <a:t>mg/day if &lt; 75kg or 1200 mg/day if ≥ </a:t>
            </a:r>
            <a:r>
              <a:rPr lang="en-US" sz="1400" dirty="0" smtClean="0">
                <a:solidFill>
                  <a:srgbClr val="000000"/>
                </a:solidFill>
                <a:latin typeface="Arial" pitchFamily="22" charset="0"/>
              </a:rPr>
              <a:t>75kg)</a:t>
            </a:r>
            <a:r>
              <a:rPr lang="en-US" sz="1400" dirty="0">
                <a:solidFill>
                  <a:srgbClr val="000000"/>
                </a:solidFill>
                <a:latin typeface="Arial" pitchFamily="22" charset="0"/>
              </a:rPr>
              <a:t/>
            </a:r>
            <a:br>
              <a:rPr lang="en-US" sz="1400" dirty="0">
                <a:solidFill>
                  <a:srgbClr val="000000"/>
                </a:solidFill>
                <a:latin typeface="Arial" pitchFamily="22" charset="0"/>
              </a:rPr>
            </a:br>
            <a:r>
              <a:rPr lang="en-US" sz="1400" dirty="0" smtClean="0">
                <a:solidFill>
                  <a:srgbClr val="000000"/>
                </a:solidFill>
                <a:latin typeface="Arial" pitchFamily="22" charset="0"/>
              </a:rPr>
              <a:t>Ribavirin (RBV): GT 2,3</a:t>
            </a:r>
            <a:r>
              <a:rPr lang="en-US" sz="1400" dirty="0">
                <a:solidFill>
                  <a:srgbClr val="000000"/>
                </a:solidFill>
                <a:latin typeface="Arial" pitchFamily="22" charset="0"/>
              </a:rPr>
              <a:t> </a:t>
            </a:r>
            <a:r>
              <a:rPr lang="en-US" sz="1400" dirty="0" smtClean="0">
                <a:solidFill>
                  <a:srgbClr val="000000"/>
                </a:solidFill>
                <a:latin typeface="Arial" pitchFamily="22" charset="0"/>
              </a:rPr>
              <a:t>(800 </a:t>
            </a:r>
            <a:r>
              <a:rPr lang="en-US" sz="1400" dirty="0">
                <a:solidFill>
                  <a:srgbClr val="000000"/>
                </a:solidFill>
                <a:latin typeface="Arial" pitchFamily="22" charset="0"/>
              </a:rPr>
              <a:t>mg/</a:t>
            </a:r>
            <a:r>
              <a:rPr lang="en-US" sz="1400" dirty="0" smtClean="0">
                <a:solidFill>
                  <a:srgbClr val="000000"/>
                </a:solidFill>
                <a:latin typeface="Arial" pitchFamily="22" charset="0"/>
              </a:rPr>
              <a:t>day)</a:t>
            </a:r>
            <a:endParaRPr lang="en-US" sz="1400" dirty="0">
              <a:solidFill>
                <a:srgbClr val="000000"/>
              </a:solidFill>
              <a:latin typeface="Arial" pitchFamily="22" charset="0"/>
            </a:endParaRPr>
          </a:p>
        </p:txBody>
      </p:sp>
      <p:grpSp>
        <p:nvGrpSpPr>
          <p:cNvPr id="3" name="Group 2"/>
          <p:cNvGrpSpPr/>
          <p:nvPr/>
        </p:nvGrpSpPr>
        <p:grpSpPr>
          <a:xfrm>
            <a:off x="-10610" y="1295400"/>
            <a:ext cx="9162291" cy="515104"/>
            <a:chOff x="-6113" y="1295400"/>
            <a:chExt cx="9162291" cy="515104"/>
          </a:xfrm>
        </p:grpSpPr>
        <p:sp>
          <p:nvSpPr>
            <p:cNvPr id="32" name="Rectangle 31"/>
            <p:cNvSpPr/>
            <p:nvPr/>
          </p:nvSpPr>
          <p:spPr>
            <a:xfrm>
              <a:off x="-6113" y="1380780"/>
              <a:ext cx="9162291" cy="41071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600" dirty="0">
                <a:solidFill>
                  <a:srgbClr val="000000"/>
                </a:solidFill>
                <a:latin typeface="Arial"/>
                <a:cs typeface="Arial"/>
              </a:endParaRPr>
            </a:p>
          </p:txBody>
        </p:sp>
        <p:sp>
          <p:nvSpPr>
            <p:cNvPr id="33" name="Rectangle 32"/>
            <p:cNvSpPr/>
            <p:nvPr/>
          </p:nvSpPr>
          <p:spPr>
            <a:xfrm>
              <a:off x="2057400" y="1344168"/>
              <a:ext cx="838200" cy="39929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rPr>
                <a:t>Week</a:t>
              </a:r>
              <a:endParaRPr lang="en-US" sz="1400" dirty="0">
                <a:solidFill>
                  <a:srgbClr val="000000"/>
                </a:solidFill>
              </a:endParaRPr>
            </a:p>
          </p:txBody>
        </p:sp>
        <p:sp>
          <p:nvSpPr>
            <p:cNvPr id="42" name="Rectangle 41"/>
            <p:cNvSpPr/>
            <p:nvPr/>
          </p:nvSpPr>
          <p:spPr>
            <a:xfrm>
              <a:off x="2848131" y="1295400"/>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0</a:t>
              </a:r>
              <a:endParaRPr lang="en-US" sz="1400" dirty="0">
                <a:solidFill>
                  <a:srgbClr val="000000"/>
                </a:solidFill>
                <a:latin typeface="Arial"/>
                <a:cs typeface="Arial"/>
              </a:endParaRPr>
            </a:p>
          </p:txBody>
        </p:sp>
        <p:sp>
          <p:nvSpPr>
            <p:cNvPr id="43" name="Rectangle 42"/>
            <p:cNvSpPr/>
            <p:nvPr/>
          </p:nvSpPr>
          <p:spPr>
            <a:xfrm>
              <a:off x="6481497" y="1295400"/>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24</a:t>
              </a:r>
              <a:endParaRPr lang="en-US" sz="1400" dirty="0">
                <a:solidFill>
                  <a:srgbClr val="000000"/>
                </a:solidFill>
                <a:latin typeface="Arial"/>
                <a:cs typeface="Arial"/>
              </a:endParaRPr>
            </a:p>
          </p:txBody>
        </p:sp>
        <p:cxnSp>
          <p:nvCxnSpPr>
            <p:cNvPr id="44" name="Straight Connector 43"/>
            <p:cNvCxnSpPr/>
            <p:nvPr/>
          </p:nvCxnSpPr>
          <p:spPr>
            <a:xfrm flipV="1">
              <a:off x="-6113" y="1783096"/>
              <a:ext cx="9162291" cy="11472"/>
            </a:xfrm>
            <a:prstGeom prst="line">
              <a:avLst/>
            </a:prstGeom>
            <a:ln w="952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3119392" y="1703852"/>
              <a:ext cx="0" cy="87630"/>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6754293" y="1703852"/>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4662175" y="1295400"/>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12</a:t>
              </a:r>
              <a:endParaRPr lang="en-US" sz="1400" dirty="0">
                <a:solidFill>
                  <a:srgbClr val="000000"/>
                </a:solidFill>
                <a:latin typeface="Arial"/>
                <a:cs typeface="Arial"/>
              </a:endParaRPr>
            </a:p>
          </p:txBody>
        </p:sp>
        <p:cxnSp>
          <p:nvCxnSpPr>
            <p:cNvPr id="48" name="Straight Connector 47"/>
            <p:cNvCxnSpPr/>
            <p:nvPr/>
          </p:nvCxnSpPr>
          <p:spPr>
            <a:xfrm flipV="1">
              <a:off x="4944197" y="1703852"/>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8300819" y="1295400"/>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36</a:t>
              </a:r>
              <a:endParaRPr lang="en-US" sz="1400" dirty="0">
                <a:solidFill>
                  <a:srgbClr val="000000"/>
                </a:solidFill>
                <a:latin typeface="Arial"/>
                <a:cs typeface="Arial"/>
              </a:endParaRPr>
            </a:p>
          </p:txBody>
        </p:sp>
        <p:cxnSp>
          <p:nvCxnSpPr>
            <p:cNvPr id="56" name="Straight Connector 55"/>
            <p:cNvCxnSpPr/>
            <p:nvPr/>
          </p:nvCxnSpPr>
          <p:spPr>
            <a:xfrm flipV="1">
              <a:off x="8573615" y="1703852"/>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5" name="Rectangle 5"/>
          <p:cNvSpPr>
            <a:spLocks noChangeArrowheads="1"/>
          </p:cNvSpPr>
          <p:nvPr/>
        </p:nvSpPr>
        <p:spPr bwMode="auto">
          <a:xfrm>
            <a:off x="3126742" y="2118368"/>
            <a:ext cx="1826259" cy="357567"/>
          </a:xfrm>
          <a:prstGeom prst="rect">
            <a:avLst/>
          </a:prstGeom>
          <a:solidFill>
            <a:schemeClr val="accent2">
              <a:lumMod val="40000"/>
              <a:lumOff val="60000"/>
            </a:schemeClr>
          </a:solidFill>
          <a:ln w="12700" cmpd="sng">
            <a:solidFill>
              <a:srgbClr val="000000"/>
            </a:solidFill>
            <a:miter lim="800000"/>
            <a:headEnd/>
            <a:tailEnd/>
          </a:ln>
          <a:effectLst/>
          <a:extLst/>
        </p:spPr>
        <p:txBody>
          <a:bodyPr wrap="none" anchor="ctr"/>
          <a:lstStyle/>
          <a:p>
            <a:r>
              <a:rPr lang="en-US" sz="1400" b="1" dirty="0" smtClean="0">
                <a:latin typeface="Arial"/>
                <a:cs typeface="Arial"/>
              </a:rPr>
              <a:t>DCV + SOF</a:t>
            </a:r>
            <a:endParaRPr lang="en-US" sz="1400" b="1" dirty="0">
              <a:latin typeface="Arial"/>
              <a:cs typeface="Arial"/>
            </a:endParaRPr>
          </a:p>
        </p:txBody>
      </p:sp>
      <p:sp>
        <p:nvSpPr>
          <p:cNvPr id="37" name="Rectangle 5"/>
          <p:cNvSpPr>
            <a:spLocks noChangeArrowheads="1"/>
          </p:cNvSpPr>
          <p:nvPr/>
        </p:nvSpPr>
        <p:spPr bwMode="auto">
          <a:xfrm>
            <a:off x="3126742" y="2837067"/>
            <a:ext cx="1826259" cy="357567"/>
          </a:xfrm>
          <a:prstGeom prst="rect">
            <a:avLst/>
          </a:prstGeom>
          <a:solidFill>
            <a:schemeClr val="accent2">
              <a:lumMod val="40000"/>
              <a:lumOff val="60000"/>
            </a:schemeClr>
          </a:solidFill>
          <a:ln w="12700" cmpd="sng">
            <a:solidFill>
              <a:srgbClr val="000000"/>
            </a:solidFill>
            <a:miter lim="800000"/>
            <a:headEnd/>
            <a:tailEnd/>
          </a:ln>
          <a:effectLst/>
          <a:extLst/>
        </p:spPr>
        <p:txBody>
          <a:bodyPr wrap="none" anchor="ctr"/>
          <a:lstStyle/>
          <a:p>
            <a:r>
              <a:rPr lang="en-US" sz="1400" b="1" dirty="0" smtClean="0">
                <a:latin typeface="Arial"/>
                <a:cs typeface="Arial"/>
              </a:rPr>
              <a:t>DCV + SOF + RBV</a:t>
            </a:r>
            <a:endParaRPr lang="en-US" sz="1400" b="1" dirty="0">
              <a:latin typeface="Arial"/>
              <a:cs typeface="Arial"/>
            </a:endParaRPr>
          </a:p>
        </p:txBody>
      </p:sp>
      <p:sp>
        <p:nvSpPr>
          <p:cNvPr id="52" name="Rectangle 5"/>
          <p:cNvSpPr>
            <a:spLocks noChangeArrowheads="1"/>
          </p:cNvSpPr>
          <p:nvPr/>
        </p:nvSpPr>
        <p:spPr bwMode="auto">
          <a:xfrm>
            <a:off x="3126741" y="3836948"/>
            <a:ext cx="3657600" cy="357567"/>
          </a:xfrm>
          <a:prstGeom prst="rect">
            <a:avLst/>
          </a:prstGeom>
          <a:solidFill>
            <a:schemeClr val="accent5">
              <a:lumMod val="40000"/>
              <a:lumOff val="60000"/>
            </a:schemeClr>
          </a:solidFill>
          <a:ln w="12700" cmpd="sng">
            <a:solidFill>
              <a:srgbClr val="000000"/>
            </a:solidFill>
            <a:miter lim="800000"/>
            <a:headEnd/>
            <a:tailEnd/>
          </a:ln>
          <a:effectLst/>
          <a:extLst/>
        </p:spPr>
        <p:txBody>
          <a:bodyPr wrap="none" anchor="ctr"/>
          <a:lstStyle/>
          <a:p>
            <a:r>
              <a:rPr lang="en-US" sz="1400" b="1" dirty="0" smtClean="0">
                <a:latin typeface="Arial"/>
                <a:cs typeface="Arial"/>
              </a:rPr>
              <a:t>DCV + SOF</a:t>
            </a:r>
            <a:endParaRPr lang="en-US" sz="1400" b="1" dirty="0">
              <a:latin typeface="Arial"/>
              <a:cs typeface="Arial"/>
            </a:endParaRPr>
          </a:p>
        </p:txBody>
      </p:sp>
      <p:sp>
        <p:nvSpPr>
          <p:cNvPr id="54" name="Rectangle 5"/>
          <p:cNvSpPr>
            <a:spLocks noChangeArrowheads="1"/>
          </p:cNvSpPr>
          <p:nvPr/>
        </p:nvSpPr>
        <p:spPr bwMode="auto">
          <a:xfrm>
            <a:off x="3126741" y="4555647"/>
            <a:ext cx="3657600" cy="357567"/>
          </a:xfrm>
          <a:prstGeom prst="rect">
            <a:avLst/>
          </a:prstGeom>
          <a:solidFill>
            <a:schemeClr val="accent5">
              <a:lumMod val="40000"/>
              <a:lumOff val="60000"/>
            </a:schemeClr>
          </a:solidFill>
          <a:ln w="12700" cmpd="sng">
            <a:solidFill>
              <a:srgbClr val="000000"/>
            </a:solidFill>
            <a:miter lim="800000"/>
            <a:headEnd/>
            <a:tailEnd/>
          </a:ln>
          <a:effectLst/>
          <a:extLst/>
        </p:spPr>
        <p:txBody>
          <a:bodyPr wrap="none" anchor="ctr"/>
          <a:lstStyle/>
          <a:p>
            <a:r>
              <a:rPr lang="en-US" sz="1400" b="1" dirty="0" smtClean="0">
                <a:latin typeface="Arial"/>
                <a:cs typeface="Arial"/>
              </a:rPr>
              <a:t>DCV + SOF + RBV</a:t>
            </a:r>
            <a:endParaRPr lang="en-US" sz="1400" b="1" dirty="0">
              <a:latin typeface="Arial"/>
              <a:cs typeface="Arial"/>
            </a:endParaRPr>
          </a:p>
        </p:txBody>
      </p:sp>
    </p:spTree>
    <p:extLst>
      <p:ext uri="{BB962C8B-B14F-4D97-AF65-F5344CB8AC3E}">
        <p14:creationId xmlns:p14="http://schemas.microsoft.com/office/powerpoint/2010/main" val="24043359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p:txBody>
          <a:bodyPr/>
          <a:lstStyle/>
          <a:p>
            <a:r>
              <a:rPr lang="en-US" dirty="0"/>
              <a:t>Source: Sulkowski MS, et al. N Engl J Med. 2014;370:211-21.</a:t>
            </a:r>
            <a:endParaRPr lang="en-US" dirty="0">
              <a:latin typeface="Arial" pitchFamily="22" charset="0"/>
            </a:endParaRPr>
          </a:p>
        </p:txBody>
      </p:sp>
      <p:sp>
        <p:nvSpPr>
          <p:cNvPr id="49" name="Title 1"/>
          <p:cNvSpPr>
            <a:spLocks noGrp="1"/>
          </p:cNvSpPr>
          <p:nvPr>
            <p:ph type="title"/>
          </p:nvPr>
        </p:nvSpPr>
        <p:spPr>
          <a:xfrm>
            <a:off x="323850" y="304800"/>
            <a:ext cx="8515350" cy="990600"/>
          </a:xfrm>
        </p:spPr>
        <p:txBody>
          <a:bodyPr>
            <a:normAutofit/>
          </a:bodyPr>
          <a:lstStyle/>
          <a:p>
            <a:r>
              <a:rPr lang="en-US" sz="2400" dirty="0">
                <a:solidFill>
                  <a:schemeClr val="accent5">
                    <a:lumMod val="20000"/>
                    <a:lumOff val="80000"/>
                  </a:schemeClr>
                </a:solidFill>
              </a:rPr>
              <a:t>Daclatasvir + Sofosbuvir +/- Ribavirin for HCV GT </a:t>
            </a:r>
            <a:r>
              <a:rPr lang="en-US" sz="2400" dirty="0" smtClean="0">
                <a:solidFill>
                  <a:schemeClr val="accent5">
                    <a:lumMod val="20000"/>
                    <a:lumOff val="80000"/>
                  </a:schemeClr>
                </a:solidFill>
              </a:rPr>
              <a:t>1-3</a:t>
            </a:r>
            <a:r>
              <a:rPr lang="en-US" sz="2400" dirty="0"/>
              <a:t/>
            </a:r>
            <a:br>
              <a:rPr lang="en-US" sz="2400" dirty="0"/>
            </a:br>
            <a:r>
              <a:rPr lang="en-US" sz="2400" dirty="0" smtClean="0"/>
              <a:t>GT1 Treatment-Naïve &amp; Experienced: Results </a:t>
            </a:r>
            <a:r>
              <a:rPr lang="en-US" sz="2400" dirty="0"/>
              <a:t>(Part </a:t>
            </a:r>
            <a:r>
              <a:rPr lang="en-US" sz="2400" dirty="0" smtClean="0"/>
              <a:t>2)</a:t>
            </a:r>
            <a:endParaRPr lang="en-US" sz="2400" dirty="0"/>
          </a:p>
        </p:txBody>
      </p:sp>
      <p:sp>
        <p:nvSpPr>
          <p:cNvPr id="78" name="Rectangle 77"/>
          <p:cNvSpPr/>
          <p:nvPr/>
        </p:nvSpPr>
        <p:spPr>
          <a:xfrm>
            <a:off x="762000" y="5349490"/>
            <a:ext cx="7009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solidFill>
                  <a:srgbClr val="000000"/>
                </a:solidFill>
              </a:rPr>
              <a:t>N =14</a:t>
            </a:r>
            <a:endParaRPr lang="en-US" sz="1400" dirty="0">
              <a:solidFill>
                <a:srgbClr val="000000"/>
              </a:solidFill>
            </a:endParaRPr>
          </a:p>
        </p:txBody>
      </p:sp>
      <p:sp>
        <p:nvSpPr>
          <p:cNvPr id="90" name="Rectangle 89"/>
          <p:cNvSpPr/>
          <p:nvPr/>
        </p:nvSpPr>
        <p:spPr>
          <a:xfrm>
            <a:off x="86054" y="1922833"/>
            <a:ext cx="1828800" cy="1420368"/>
          </a:xfrm>
          <a:prstGeom prst="rect">
            <a:avLst/>
          </a:prstGeom>
          <a:solidFill>
            <a:srgbClr val="5959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rgbClr val="FFFFFF"/>
                </a:solidFill>
                <a:latin typeface="Arial"/>
                <a:cs typeface="Arial"/>
              </a:rPr>
              <a:t>Rx Naïve</a:t>
            </a:r>
          </a:p>
          <a:p>
            <a:pPr algn="ctr"/>
            <a:r>
              <a:rPr lang="en-US" sz="1600" b="1" dirty="0" smtClean="0">
                <a:solidFill>
                  <a:srgbClr val="FFFFFF"/>
                </a:solidFill>
                <a:latin typeface="Arial"/>
                <a:cs typeface="Arial"/>
              </a:rPr>
              <a:t>GT 1a/1b</a:t>
            </a:r>
            <a:br>
              <a:rPr lang="en-US" sz="1600" b="1" dirty="0" smtClean="0">
                <a:solidFill>
                  <a:srgbClr val="FFFFFF"/>
                </a:solidFill>
                <a:latin typeface="Arial"/>
                <a:cs typeface="Arial"/>
              </a:rPr>
            </a:br>
            <a:r>
              <a:rPr lang="en-US" sz="1600" b="1" dirty="0" smtClean="0">
                <a:solidFill>
                  <a:srgbClr val="FFFFFF"/>
                </a:solidFill>
                <a:latin typeface="Arial"/>
                <a:cs typeface="Arial"/>
              </a:rPr>
              <a:t/>
            </a:r>
            <a:br>
              <a:rPr lang="en-US" sz="1600" b="1" dirty="0" smtClean="0">
                <a:solidFill>
                  <a:srgbClr val="FFFFFF"/>
                </a:solidFill>
                <a:latin typeface="Arial"/>
                <a:cs typeface="Arial"/>
              </a:rPr>
            </a:br>
            <a:r>
              <a:rPr lang="en-US" sz="1600" b="1" dirty="0" smtClean="0">
                <a:solidFill>
                  <a:srgbClr val="FFFFFF"/>
                </a:solidFill>
                <a:latin typeface="Arial"/>
                <a:cs typeface="Arial"/>
              </a:rPr>
              <a:t>n = 82</a:t>
            </a:r>
            <a:endParaRPr lang="en-US" sz="1600" b="1" dirty="0">
              <a:solidFill>
                <a:srgbClr val="FFFFFF"/>
              </a:solidFill>
              <a:latin typeface="Arial"/>
              <a:cs typeface="Arial"/>
            </a:endParaRPr>
          </a:p>
        </p:txBody>
      </p:sp>
      <p:sp>
        <p:nvSpPr>
          <p:cNvPr id="28" name="Rectangle 27"/>
          <p:cNvSpPr/>
          <p:nvPr/>
        </p:nvSpPr>
        <p:spPr>
          <a:xfrm>
            <a:off x="1924332" y="2091420"/>
            <a:ext cx="7009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solidFill>
                  <a:srgbClr val="000000"/>
                </a:solidFill>
              </a:rPr>
              <a:t>n = 41</a:t>
            </a:r>
            <a:endParaRPr lang="en-US" sz="1400" dirty="0">
              <a:solidFill>
                <a:srgbClr val="000000"/>
              </a:solidFill>
            </a:endParaRPr>
          </a:p>
        </p:txBody>
      </p:sp>
      <p:sp>
        <p:nvSpPr>
          <p:cNvPr id="36" name="Rectangle 35"/>
          <p:cNvSpPr/>
          <p:nvPr/>
        </p:nvSpPr>
        <p:spPr>
          <a:xfrm>
            <a:off x="1924332" y="2806360"/>
            <a:ext cx="7009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solidFill>
                  <a:srgbClr val="000000"/>
                </a:solidFill>
              </a:rPr>
              <a:t>n = 41</a:t>
            </a:r>
            <a:endParaRPr lang="en-US" sz="1400" dirty="0">
              <a:solidFill>
                <a:srgbClr val="000000"/>
              </a:solidFill>
            </a:endParaRPr>
          </a:p>
        </p:txBody>
      </p:sp>
      <p:cxnSp>
        <p:nvCxnSpPr>
          <p:cNvPr id="38" name="Straight Connector 37"/>
          <p:cNvCxnSpPr/>
          <p:nvPr/>
        </p:nvCxnSpPr>
        <p:spPr>
          <a:xfrm>
            <a:off x="4417059" y="2312948"/>
            <a:ext cx="1825746"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9" name="Rectangle 38"/>
          <p:cNvSpPr/>
          <p:nvPr/>
        </p:nvSpPr>
        <p:spPr>
          <a:xfrm>
            <a:off x="5788657" y="2110341"/>
            <a:ext cx="1507231" cy="40538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SVR12 = 100%</a:t>
            </a:r>
            <a:endParaRPr lang="en-US" sz="1400" dirty="0">
              <a:solidFill>
                <a:srgbClr val="000000"/>
              </a:solidFill>
              <a:latin typeface="Arial"/>
              <a:cs typeface="Arial"/>
            </a:endParaRPr>
          </a:p>
        </p:txBody>
      </p:sp>
      <p:cxnSp>
        <p:nvCxnSpPr>
          <p:cNvPr id="40" name="Straight Connector 39"/>
          <p:cNvCxnSpPr/>
          <p:nvPr/>
        </p:nvCxnSpPr>
        <p:spPr>
          <a:xfrm>
            <a:off x="4417059" y="3031647"/>
            <a:ext cx="1825746"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1" name="Rectangle 40"/>
          <p:cNvSpPr/>
          <p:nvPr/>
        </p:nvSpPr>
        <p:spPr>
          <a:xfrm>
            <a:off x="5788657" y="2829040"/>
            <a:ext cx="1507231" cy="40538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SVR12 = 95%</a:t>
            </a:r>
            <a:endParaRPr lang="en-US" sz="1400" dirty="0">
              <a:solidFill>
                <a:srgbClr val="000000"/>
              </a:solidFill>
              <a:latin typeface="Arial"/>
              <a:cs typeface="Arial"/>
            </a:endParaRPr>
          </a:p>
        </p:txBody>
      </p:sp>
      <p:sp>
        <p:nvSpPr>
          <p:cNvPr id="60" name="Rectangle 59"/>
          <p:cNvSpPr/>
          <p:nvPr/>
        </p:nvSpPr>
        <p:spPr>
          <a:xfrm>
            <a:off x="86054" y="3641413"/>
            <a:ext cx="1828800" cy="1420368"/>
          </a:xfrm>
          <a:prstGeom prst="rect">
            <a:avLst/>
          </a:prstGeom>
          <a:solidFill>
            <a:srgbClr val="5959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rgbClr val="FFFFFF"/>
                </a:solidFill>
                <a:cs typeface="Arial"/>
              </a:rPr>
              <a:t>Rx </a:t>
            </a:r>
            <a:r>
              <a:rPr lang="en-US" sz="1600" b="1" dirty="0" smtClean="0">
                <a:solidFill>
                  <a:srgbClr val="FFFFFF"/>
                </a:solidFill>
                <a:cs typeface="Arial"/>
              </a:rPr>
              <a:t>Experienced</a:t>
            </a:r>
          </a:p>
          <a:p>
            <a:pPr algn="ctr"/>
            <a:r>
              <a:rPr lang="en-US" sz="1600" b="1" dirty="0" smtClean="0">
                <a:solidFill>
                  <a:srgbClr val="FFFFFF"/>
                </a:solidFill>
                <a:cs typeface="Arial"/>
              </a:rPr>
              <a:t>GT </a:t>
            </a:r>
            <a:r>
              <a:rPr lang="en-US" sz="1600" b="1" dirty="0" smtClean="0">
                <a:solidFill>
                  <a:srgbClr val="FFFFFF"/>
                </a:solidFill>
                <a:latin typeface="Arial"/>
                <a:cs typeface="Arial"/>
              </a:rPr>
              <a:t>1a/1b</a:t>
            </a:r>
            <a:br>
              <a:rPr lang="en-US" sz="1600" b="1" dirty="0" smtClean="0">
                <a:solidFill>
                  <a:srgbClr val="FFFFFF"/>
                </a:solidFill>
                <a:latin typeface="Arial"/>
                <a:cs typeface="Arial"/>
              </a:rPr>
            </a:br>
            <a:r>
              <a:rPr lang="en-US" sz="1200" b="1" dirty="0" smtClean="0">
                <a:solidFill>
                  <a:srgbClr val="FFFFFF"/>
                </a:solidFill>
                <a:latin typeface="Arial"/>
                <a:cs typeface="Arial"/>
              </a:rPr>
              <a:t>Prior Boceprevir- or Telaprevir </a:t>
            </a:r>
            <a:r>
              <a:rPr lang="en-US" sz="1200" b="1" dirty="0" smtClean="0">
                <a:solidFill>
                  <a:srgbClr val="FFFFFF"/>
                </a:solidFill>
                <a:cs typeface="Arial"/>
              </a:rPr>
              <a:t>failure</a:t>
            </a:r>
            <a:br>
              <a:rPr lang="en-US" sz="1200" b="1" dirty="0" smtClean="0">
                <a:solidFill>
                  <a:srgbClr val="FFFFFF"/>
                </a:solidFill>
                <a:cs typeface="Arial"/>
              </a:rPr>
            </a:br>
            <a:r>
              <a:rPr lang="en-US" sz="1200" b="1" dirty="0" smtClean="0">
                <a:solidFill>
                  <a:srgbClr val="FFFFFF"/>
                </a:solidFill>
                <a:cs typeface="Arial"/>
              </a:rPr>
              <a:t> </a:t>
            </a:r>
            <a:r>
              <a:rPr lang="en-US" sz="1200" b="1" dirty="0" smtClean="0">
                <a:solidFill>
                  <a:srgbClr val="FFFFFF"/>
                </a:solidFill>
                <a:latin typeface="Arial"/>
                <a:cs typeface="Arial"/>
              </a:rPr>
              <a:t/>
            </a:r>
            <a:br>
              <a:rPr lang="en-US" sz="1200" b="1" dirty="0" smtClean="0">
                <a:solidFill>
                  <a:srgbClr val="FFFFFF"/>
                </a:solidFill>
                <a:latin typeface="Arial"/>
                <a:cs typeface="Arial"/>
              </a:rPr>
            </a:br>
            <a:r>
              <a:rPr lang="en-US" sz="1600" b="1" dirty="0" smtClean="0">
                <a:solidFill>
                  <a:srgbClr val="FFFFFF"/>
                </a:solidFill>
                <a:latin typeface="Arial"/>
                <a:cs typeface="Arial"/>
              </a:rPr>
              <a:t>n = 41</a:t>
            </a:r>
            <a:endParaRPr lang="en-US" sz="1600" b="1" dirty="0">
              <a:solidFill>
                <a:srgbClr val="FFFFFF"/>
              </a:solidFill>
              <a:latin typeface="Arial"/>
              <a:cs typeface="Arial"/>
            </a:endParaRPr>
          </a:p>
        </p:txBody>
      </p:sp>
      <p:sp>
        <p:nvSpPr>
          <p:cNvPr id="51" name="Rectangle 50"/>
          <p:cNvSpPr/>
          <p:nvPr/>
        </p:nvSpPr>
        <p:spPr>
          <a:xfrm>
            <a:off x="1924332" y="3810000"/>
            <a:ext cx="7009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solidFill>
                  <a:srgbClr val="000000"/>
                </a:solidFill>
              </a:rPr>
              <a:t>n = 21</a:t>
            </a:r>
            <a:endParaRPr lang="en-US" sz="1400" dirty="0">
              <a:solidFill>
                <a:srgbClr val="000000"/>
              </a:solidFill>
            </a:endParaRPr>
          </a:p>
        </p:txBody>
      </p:sp>
      <p:sp>
        <p:nvSpPr>
          <p:cNvPr id="53" name="Rectangle 52"/>
          <p:cNvSpPr/>
          <p:nvPr/>
        </p:nvSpPr>
        <p:spPr>
          <a:xfrm>
            <a:off x="1909232" y="4524940"/>
            <a:ext cx="7009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solidFill>
                  <a:srgbClr val="000000"/>
                </a:solidFill>
              </a:rPr>
              <a:t>n = 20</a:t>
            </a:r>
            <a:endParaRPr lang="en-US" sz="1400" dirty="0">
              <a:solidFill>
                <a:srgbClr val="000000"/>
              </a:solidFill>
            </a:endParaRPr>
          </a:p>
        </p:txBody>
      </p:sp>
      <p:cxnSp>
        <p:nvCxnSpPr>
          <p:cNvPr id="55" name="Straight Connector 54"/>
          <p:cNvCxnSpPr/>
          <p:nvPr/>
        </p:nvCxnSpPr>
        <p:spPr>
          <a:xfrm>
            <a:off x="6207759" y="4031528"/>
            <a:ext cx="1825746"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3" name="Rectangle 62"/>
          <p:cNvSpPr/>
          <p:nvPr/>
        </p:nvSpPr>
        <p:spPr>
          <a:xfrm>
            <a:off x="7579357" y="3828921"/>
            <a:ext cx="1507231" cy="40538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SVR12 = 100%</a:t>
            </a:r>
            <a:endParaRPr lang="en-US" sz="1400" dirty="0">
              <a:solidFill>
                <a:srgbClr val="000000"/>
              </a:solidFill>
              <a:latin typeface="Arial"/>
              <a:cs typeface="Arial"/>
            </a:endParaRPr>
          </a:p>
        </p:txBody>
      </p:sp>
      <p:cxnSp>
        <p:nvCxnSpPr>
          <p:cNvPr id="68" name="Straight Connector 67"/>
          <p:cNvCxnSpPr/>
          <p:nvPr/>
        </p:nvCxnSpPr>
        <p:spPr>
          <a:xfrm>
            <a:off x="6207759" y="4750227"/>
            <a:ext cx="1825746"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3" name="Rectangle 72"/>
          <p:cNvSpPr/>
          <p:nvPr/>
        </p:nvSpPr>
        <p:spPr>
          <a:xfrm>
            <a:off x="7579357" y="4547620"/>
            <a:ext cx="1507231" cy="40538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SVR12 = 95%</a:t>
            </a:r>
            <a:endParaRPr lang="en-US" sz="1400" dirty="0">
              <a:solidFill>
                <a:srgbClr val="000000"/>
              </a:solidFill>
              <a:latin typeface="Arial"/>
              <a:cs typeface="Arial"/>
            </a:endParaRPr>
          </a:p>
        </p:txBody>
      </p:sp>
      <p:sp>
        <p:nvSpPr>
          <p:cNvPr id="30" name="Rectangle 25"/>
          <p:cNvSpPr>
            <a:spLocks noChangeArrowheads="1"/>
          </p:cNvSpPr>
          <p:nvPr/>
        </p:nvSpPr>
        <p:spPr bwMode="auto">
          <a:xfrm>
            <a:off x="-18289" y="5128080"/>
            <a:ext cx="9180577" cy="1252717"/>
          </a:xfrm>
          <a:prstGeom prst="rect">
            <a:avLst/>
          </a:prstGeom>
          <a:solidFill>
            <a:schemeClr val="bg1">
              <a:lumMod val="95000"/>
            </a:schemeClr>
          </a:solidFill>
          <a:ln w="12700" cap="flat" cmpd="sng" algn="ctr">
            <a:solidFill>
              <a:schemeClr val="tx1"/>
            </a:solidFill>
            <a:prstDash val="sysDash"/>
            <a:miter lim="800000"/>
            <a:headEnd type="none" w="med" len="med"/>
            <a:tailEnd type="none" w="med" len="med"/>
          </a:ln>
          <a:effectLst/>
        </p:spPr>
        <p:txBody>
          <a:bodyPr lIns="457200" tIns="45431" rIns="92486" bIns="91440" anchor="ctr">
            <a:prstTxWarp prst="textNoShape">
              <a:avLst/>
            </a:prstTxWarp>
          </a:bodyPr>
          <a:lstStyle/>
          <a:p>
            <a:pPr defTabSz="935038">
              <a:lnSpc>
                <a:spcPts val="1800"/>
              </a:lnSpc>
              <a:spcBef>
                <a:spcPts val="600"/>
              </a:spcBef>
            </a:pPr>
            <a:r>
              <a:rPr lang="en-US" sz="1400" b="1" dirty="0">
                <a:solidFill>
                  <a:srgbClr val="000000"/>
                </a:solidFill>
                <a:latin typeface="Arial" pitchFamily="22" charset="0"/>
              </a:rPr>
              <a:t>Drug </a:t>
            </a:r>
            <a:r>
              <a:rPr lang="en-US" sz="1400" b="1" dirty="0" smtClean="0">
                <a:solidFill>
                  <a:srgbClr val="000000"/>
                </a:solidFill>
                <a:latin typeface="Arial" pitchFamily="22" charset="0"/>
              </a:rPr>
              <a:t>Dosing</a:t>
            </a:r>
            <a:r>
              <a:rPr lang="en-US" sz="1400" dirty="0">
                <a:solidFill>
                  <a:srgbClr val="000000"/>
                </a:solidFill>
                <a:latin typeface="Arial" pitchFamily="22" charset="0"/>
              </a:rPr>
              <a:t/>
            </a:r>
            <a:br>
              <a:rPr lang="en-US" sz="1400" dirty="0">
                <a:solidFill>
                  <a:srgbClr val="000000"/>
                </a:solidFill>
                <a:latin typeface="Arial" pitchFamily="22" charset="0"/>
              </a:rPr>
            </a:br>
            <a:r>
              <a:rPr lang="en-US" sz="1400" dirty="0" smtClean="0">
                <a:solidFill>
                  <a:srgbClr val="000000"/>
                </a:solidFill>
                <a:latin typeface="Arial" pitchFamily="22" charset="0"/>
              </a:rPr>
              <a:t>Daclatasvir (DCV): 60 </a:t>
            </a:r>
            <a:r>
              <a:rPr lang="en-US" sz="1400" dirty="0">
                <a:solidFill>
                  <a:srgbClr val="000000"/>
                </a:solidFill>
                <a:latin typeface="Arial" pitchFamily="22" charset="0"/>
              </a:rPr>
              <a:t>mg once </a:t>
            </a:r>
            <a:r>
              <a:rPr lang="en-US" sz="1400" dirty="0" smtClean="0">
                <a:solidFill>
                  <a:srgbClr val="000000"/>
                </a:solidFill>
                <a:latin typeface="Arial" pitchFamily="22" charset="0"/>
              </a:rPr>
              <a:t>daily</a:t>
            </a:r>
            <a:br>
              <a:rPr lang="en-US" sz="1400" dirty="0" smtClean="0">
                <a:solidFill>
                  <a:srgbClr val="000000"/>
                </a:solidFill>
                <a:latin typeface="Arial" pitchFamily="22" charset="0"/>
              </a:rPr>
            </a:br>
            <a:r>
              <a:rPr lang="en-US" sz="1400" dirty="0" smtClean="0">
                <a:solidFill>
                  <a:srgbClr val="000000"/>
                </a:solidFill>
                <a:latin typeface="Arial" pitchFamily="22" charset="0"/>
              </a:rPr>
              <a:t>Sofosbuvir (SOF): </a:t>
            </a:r>
            <a:r>
              <a:rPr lang="en-US" sz="1400" dirty="0">
                <a:solidFill>
                  <a:srgbClr val="000000"/>
                </a:solidFill>
                <a:latin typeface="Arial" pitchFamily="22" charset="0"/>
              </a:rPr>
              <a:t>400 mg once daily</a:t>
            </a:r>
            <a:br>
              <a:rPr lang="en-US" sz="1400" dirty="0">
                <a:solidFill>
                  <a:srgbClr val="000000"/>
                </a:solidFill>
                <a:latin typeface="Arial" pitchFamily="22" charset="0"/>
              </a:rPr>
            </a:br>
            <a:r>
              <a:rPr lang="en-US" sz="1400" dirty="0" smtClean="0">
                <a:solidFill>
                  <a:srgbClr val="000000"/>
                </a:solidFill>
                <a:latin typeface="Arial" pitchFamily="22" charset="0"/>
              </a:rPr>
              <a:t>Ribavirin (RBV): GT1, given weight</a:t>
            </a:r>
            <a:r>
              <a:rPr lang="en-US" sz="1400" dirty="0">
                <a:solidFill>
                  <a:srgbClr val="000000"/>
                </a:solidFill>
                <a:latin typeface="Arial" pitchFamily="22" charset="0"/>
              </a:rPr>
              <a:t>-based </a:t>
            </a:r>
            <a:r>
              <a:rPr lang="en-US" sz="1400" dirty="0" smtClean="0">
                <a:solidFill>
                  <a:srgbClr val="000000"/>
                </a:solidFill>
                <a:latin typeface="Arial" pitchFamily="22" charset="0"/>
              </a:rPr>
              <a:t>and divided bid</a:t>
            </a:r>
            <a:r>
              <a:rPr lang="en-US" sz="1400" dirty="0">
                <a:solidFill>
                  <a:srgbClr val="000000"/>
                </a:solidFill>
                <a:latin typeface="Arial" pitchFamily="22" charset="0"/>
              </a:rPr>
              <a:t> </a:t>
            </a:r>
            <a:r>
              <a:rPr lang="en-US" sz="1400" dirty="0" smtClean="0">
                <a:solidFill>
                  <a:srgbClr val="000000"/>
                </a:solidFill>
                <a:latin typeface="Arial" pitchFamily="22" charset="0"/>
              </a:rPr>
              <a:t>(1000 </a:t>
            </a:r>
            <a:r>
              <a:rPr lang="en-US" sz="1400" dirty="0">
                <a:solidFill>
                  <a:srgbClr val="000000"/>
                </a:solidFill>
                <a:latin typeface="Arial" pitchFamily="22" charset="0"/>
              </a:rPr>
              <a:t>mg/day if &lt; 75kg or 1200 mg/day if ≥ </a:t>
            </a:r>
            <a:r>
              <a:rPr lang="en-US" sz="1400" dirty="0" smtClean="0">
                <a:solidFill>
                  <a:srgbClr val="000000"/>
                </a:solidFill>
                <a:latin typeface="Arial" pitchFamily="22" charset="0"/>
              </a:rPr>
              <a:t>75kg)</a:t>
            </a:r>
            <a:r>
              <a:rPr lang="en-US" sz="1400" dirty="0">
                <a:solidFill>
                  <a:srgbClr val="000000"/>
                </a:solidFill>
                <a:latin typeface="Arial" pitchFamily="22" charset="0"/>
              </a:rPr>
              <a:t/>
            </a:r>
            <a:br>
              <a:rPr lang="en-US" sz="1400" dirty="0">
                <a:solidFill>
                  <a:srgbClr val="000000"/>
                </a:solidFill>
                <a:latin typeface="Arial" pitchFamily="22" charset="0"/>
              </a:rPr>
            </a:br>
            <a:r>
              <a:rPr lang="en-US" sz="1400" dirty="0" smtClean="0">
                <a:solidFill>
                  <a:srgbClr val="000000"/>
                </a:solidFill>
                <a:latin typeface="Arial" pitchFamily="22" charset="0"/>
              </a:rPr>
              <a:t>Ribavirin (RBV): GT 2,3</a:t>
            </a:r>
            <a:r>
              <a:rPr lang="en-US" sz="1400" dirty="0">
                <a:solidFill>
                  <a:srgbClr val="000000"/>
                </a:solidFill>
                <a:latin typeface="Arial" pitchFamily="22" charset="0"/>
              </a:rPr>
              <a:t> </a:t>
            </a:r>
            <a:r>
              <a:rPr lang="en-US" sz="1400" dirty="0" smtClean="0">
                <a:solidFill>
                  <a:srgbClr val="000000"/>
                </a:solidFill>
                <a:latin typeface="Arial" pitchFamily="22" charset="0"/>
              </a:rPr>
              <a:t>(800 </a:t>
            </a:r>
            <a:r>
              <a:rPr lang="en-US" sz="1400" dirty="0">
                <a:solidFill>
                  <a:srgbClr val="000000"/>
                </a:solidFill>
                <a:latin typeface="Arial" pitchFamily="22" charset="0"/>
              </a:rPr>
              <a:t>mg/</a:t>
            </a:r>
            <a:r>
              <a:rPr lang="en-US" sz="1400" dirty="0" smtClean="0">
                <a:solidFill>
                  <a:srgbClr val="000000"/>
                </a:solidFill>
                <a:latin typeface="Arial" pitchFamily="22" charset="0"/>
              </a:rPr>
              <a:t>day)</a:t>
            </a:r>
            <a:endParaRPr lang="en-US" sz="1400" dirty="0">
              <a:solidFill>
                <a:srgbClr val="000000"/>
              </a:solidFill>
              <a:latin typeface="Arial" pitchFamily="22" charset="0"/>
            </a:endParaRPr>
          </a:p>
        </p:txBody>
      </p:sp>
      <p:sp>
        <p:nvSpPr>
          <p:cNvPr id="32" name="Rectangle 31"/>
          <p:cNvSpPr/>
          <p:nvPr/>
        </p:nvSpPr>
        <p:spPr>
          <a:xfrm>
            <a:off x="-10610" y="1380780"/>
            <a:ext cx="9162291" cy="41071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600" dirty="0">
              <a:solidFill>
                <a:srgbClr val="000000"/>
              </a:solidFill>
              <a:latin typeface="Arial"/>
              <a:cs typeface="Arial"/>
            </a:endParaRPr>
          </a:p>
        </p:txBody>
      </p:sp>
      <p:sp>
        <p:nvSpPr>
          <p:cNvPr id="33" name="Rectangle 32"/>
          <p:cNvSpPr/>
          <p:nvPr/>
        </p:nvSpPr>
        <p:spPr>
          <a:xfrm>
            <a:off x="1543332" y="1344168"/>
            <a:ext cx="838200" cy="39929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rPr>
              <a:t>Week</a:t>
            </a:r>
            <a:endParaRPr lang="en-US" sz="1400" dirty="0">
              <a:solidFill>
                <a:srgbClr val="000000"/>
              </a:solidFill>
            </a:endParaRPr>
          </a:p>
        </p:txBody>
      </p:sp>
      <p:sp>
        <p:nvSpPr>
          <p:cNvPr id="42" name="Rectangle 41"/>
          <p:cNvSpPr/>
          <p:nvPr/>
        </p:nvSpPr>
        <p:spPr>
          <a:xfrm>
            <a:off x="2334063" y="1295400"/>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0</a:t>
            </a:r>
            <a:endParaRPr lang="en-US" sz="1400" dirty="0">
              <a:solidFill>
                <a:srgbClr val="000000"/>
              </a:solidFill>
              <a:latin typeface="Arial"/>
              <a:cs typeface="Arial"/>
            </a:endParaRPr>
          </a:p>
        </p:txBody>
      </p:sp>
      <p:sp>
        <p:nvSpPr>
          <p:cNvPr id="43" name="Rectangle 42"/>
          <p:cNvSpPr/>
          <p:nvPr/>
        </p:nvSpPr>
        <p:spPr>
          <a:xfrm>
            <a:off x="5967429" y="1295400"/>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24</a:t>
            </a:r>
            <a:endParaRPr lang="en-US" sz="1400" dirty="0">
              <a:solidFill>
                <a:srgbClr val="000000"/>
              </a:solidFill>
              <a:latin typeface="Arial"/>
              <a:cs typeface="Arial"/>
            </a:endParaRPr>
          </a:p>
        </p:txBody>
      </p:sp>
      <p:cxnSp>
        <p:nvCxnSpPr>
          <p:cNvPr id="44" name="Straight Connector 43"/>
          <p:cNvCxnSpPr/>
          <p:nvPr/>
        </p:nvCxnSpPr>
        <p:spPr>
          <a:xfrm flipV="1">
            <a:off x="-10610" y="1783096"/>
            <a:ext cx="9162291" cy="11472"/>
          </a:xfrm>
          <a:prstGeom prst="line">
            <a:avLst/>
          </a:prstGeom>
          <a:ln w="952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2605324" y="1703852"/>
            <a:ext cx="0" cy="87630"/>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6240225" y="1703852"/>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4148107" y="1295400"/>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12</a:t>
            </a:r>
            <a:endParaRPr lang="en-US" sz="1400" dirty="0">
              <a:solidFill>
                <a:srgbClr val="000000"/>
              </a:solidFill>
              <a:latin typeface="Arial"/>
              <a:cs typeface="Arial"/>
            </a:endParaRPr>
          </a:p>
        </p:txBody>
      </p:sp>
      <p:cxnSp>
        <p:nvCxnSpPr>
          <p:cNvPr id="48" name="Straight Connector 47"/>
          <p:cNvCxnSpPr/>
          <p:nvPr/>
        </p:nvCxnSpPr>
        <p:spPr>
          <a:xfrm flipV="1">
            <a:off x="4430129" y="1703852"/>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7786751" y="1295400"/>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36</a:t>
            </a:r>
            <a:endParaRPr lang="en-US" sz="1400" dirty="0">
              <a:solidFill>
                <a:srgbClr val="000000"/>
              </a:solidFill>
              <a:latin typeface="Arial"/>
              <a:cs typeface="Arial"/>
            </a:endParaRPr>
          </a:p>
        </p:txBody>
      </p:sp>
      <p:cxnSp>
        <p:nvCxnSpPr>
          <p:cNvPr id="56" name="Straight Connector 55"/>
          <p:cNvCxnSpPr/>
          <p:nvPr/>
        </p:nvCxnSpPr>
        <p:spPr>
          <a:xfrm flipV="1">
            <a:off x="8059547" y="1703852"/>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Rectangle 5"/>
          <p:cNvSpPr>
            <a:spLocks noChangeArrowheads="1"/>
          </p:cNvSpPr>
          <p:nvPr/>
        </p:nvSpPr>
        <p:spPr bwMode="auto">
          <a:xfrm>
            <a:off x="2590801" y="2118368"/>
            <a:ext cx="1826259" cy="357567"/>
          </a:xfrm>
          <a:prstGeom prst="rect">
            <a:avLst/>
          </a:prstGeom>
          <a:solidFill>
            <a:schemeClr val="accent2">
              <a:lumMod val="40000"/>
              <a:lumOff val="60000"/>
            </a:schemeClr>
          </a:solidFill>
          <a:ln w="12700" cmpd="sng">
            <a:solidFill>
              <a:srgbClr val="000000"/>
            </a:solidFill>
            <a:miter lim="800000"/>
            <a:headEnd/>
            <a:tailEnd/>
          </a:ln>
          <a:effectLst/>
          <a:extLst/>
        </p:spPr>
        <p:txBody>
          <a:bodyPr wrap="none" anchor="ctr"/>
          <a:lstStyle/>
          <a:p>
            <a:r>
              <a:rPr lang="en-US" sz="1400" b="1" dirty="0" smtClean="0">
                <a:latin typeface="Arial"/>
                <a:cs typeface="Arial"/>
              </a:rPr>
              <a:t>DCV + SOF</a:t>
            </a:r>
            <a:endParaRPr lang="en-US" sz="1400" b="1" dirty="0">
              <a:latin typeface="Arial"/>
              <a:cs typeface="Arial"/>
            </a:endParaRPr>
          </a:p>
        </p:txBody>
      </p:sp>
      <p:sp>
        <p:nvSpPr>
          <p:cNvPr id="37" name="Rectangle 5"/>
          <p:cNvSpPr>
            <a:spLocks noChangeArrowheads="1"/>
          </p:cNvSpPr>
          <p:nvPr/>
        </p:nvSpPr>
        <p:spPr bwMode="auto">
          <a:xfrm>
            <a:off x="2590801" y="2837067"/>
            <a:ext cx="1826259" cy="357567"/>
          </a:xfrm>
          <a:prstGeom prst="rect">
            <a:avLst/>
          </a:prstGeom>
          <a:solidFill>
            <a:schemeClr val="accent2">
              <a:lumMod val="40000"/>
              <a:lumOff val="60000"/>
            </a:schemeClr>
          </a:solidFill>
          <a:ln w="12700" cmpd="sng">
            <a:solidFill>
              <a:srgbClr val="000000"/>
            </a:solidFill>
            <a:miter lim="800000"/>
            <a:headEnd/>
            <a:tailEnd/>
          </a:ln>
          <a:effectLst/>
          <a:extLst/>
        </p:spPr>
        <p:txBody>
          <a:bodyPr wrap="none" anchor="ctr"/>
          <a:lstStyle/>
          <a:p>
            <a:r>
              <a:rPr lang="en-US" sz="1400" b="1" dirty="0" smtClean="0">
                <a:latin typeface="Arial"/>
                <a:cs typeface="Arial"/>
              </a:rPr>
              <a:t>DCV + SOF + RBV</a:t>
            </a:r>
            <a:endParaRPr lang="en-US" sz="1400" b="1" dirty="0">
              <a:latin typeface="Arial"/>
              <a:cs typeface="Arial"/>
            </a:endParaRPr>
          </a:p>
        </p:txBody>
      </p:sp>
      <p:sp>
        <p:nvSpPr>
          <p:cNvPr id="52" name="Rectangle 5"/>
          <p:cNvSpPr>
            <a:spLocks noChangeArrowheads="1"/>
          </p:cNvSpPr>
          <p:nvPr/>
        </p:nvSpPr>
        <p:spPr bwMode="auto">
          <a:xfrm>
            <a:off x="2590800" y="3836948"/>
            <a:ext cx="3657600" cy="357567"/>
          </a:xfrm>
          <a:prstGeom prst="rect">
            <a:avLst/>
          </a:prstGeom>
          <a:solidFill>
            <a:schemeClr val="accent5">
              <a:lumMod val="40000"/>
              <a:lumOff val="60000"/>
            </a:schemeClr>
          </a:solidFill>
          <a:ln w="12700" cmpd="sng">
            <a:solidFill>
              <a:srgbClr val="000000"/>
            </a:solidFill>
            <a:miter lim="800000"/>
            <a:headEnd/>
            <a:tailEnd/>
          </a:ln>
          <a:effectLst/>
          <a:extLst/>
        </p:spPr>
        <p:txBody>
          <a:bodyPr wrap="none" anchor="ctr"/>
          <a:lstStyle/>
          <a:p>
            <a:r>
              <a:rPr lang="en-US" sz="1400" b="1" dirty="0" smtClean="0">
                <a:latin typeface="Arial"/>
                <a:cs typeface="Arial"/>
              </a:rPr>
              <a:t>DCV + SOF</a:t>
            </a:r>
            <a:endParaRPr lang="en-US" sz="1400" b="1" dirty="0">
              <a:latin typeface="Arial"/>
              <a:cs typeface="Arial"/>
            </a:endParaRPr>
          </a:p>
        </p:txBody>
      </p:sp>
      <p:sp>
        <p:nvSpPr>
          <p:cNvPr id="54" name="Rectangle 5"/>
          <p:cNvSpPr>
            <a:spLocks noChangeArrowheads="1"/>
          </p:cNvSpPr>
          <p:nvPr/>
        </p:nvSpPr>
        <p:spPr bwMode="auto">
          <a:xfrm>
            <a:off x="2590800" y="4555647"/>
            <a:ext cx="3657600" cy="357567"/>
          </a:xfrm>
          <a:prstGeom prst="rect">
            <a:avLst/>
          </a:prstGeom>
          <a:solidFill>
            <a:schemeClr val="accent5">
              <a:lumMod val="40000"/>
              <a:lumOff val="60000"/>
            </a:schemeClr>
          </a:solidFill>
          <a:ln w="12700" cmpd="sng">
            <a:solidFill>
              <a:srgbClr val="000000"/>
            </a:solidFill>
            <a:miter lim="800000"/>
            <a:headEnd/>
            <a:tailEnd/>
          </a:ln>
          <a:effectLst/>
          <a:extLst/>
        </p:spPr>
        <p:txBody>
          <a:bodyPr wrap="none" anchor="ctr"/>
          <a:lstStyle/>
          <a:p>
            <a:r>
              <a:rPr lang="en-US" sz="1400" b="1" dirty="0" smtClean="0">
                <a:latin typeface="Arial"/>
                <a:cs typeface="Arial"/>
              </a:rPr>
              <a:t>DCV + SOF + RBV</a:t>
            </a:r>
            <a:endParaRPr lang="en-US" sz="1400" b="1" dirty="0">
              <a:latin typeface="Arial"/>
              <a:cs typeface="Arial"/>
            </a:endParaRPr>
          </a:p>
        </p:txBody>
      </p:sp>
      <p:sp>
        <p:nvSpPr>
          <p:cNvPr id="62" name="Rectangle 61"/>
          <p:cNvSpPr/>
          <p:nvPr/>
        </p:nvSpPr>
        <p:spPr>
          <a:xfrm>
            <a:off x="7572234" y="3810000"/>
            <a:ext cx="1459992" cy="1196880"/>
          </a:xfrm>
          <a:prstGeom prst="rect">
            <a:avLst/>
          </a:prstGeom>
          <a:noFill/>
          <a:ln w="19050" cmpd="sng">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4" name="Rectangle 63"/>
          <p:cNvSpPr/>
          <p:nvPr/>
        </p:nvSpPr>
        <p:spPr>
          <a:xfrm>
            <a:off x="5791200" y="2076354"/>
            <a:ext cx="1459992" cy="1196880"/>
          </a:xfrm>
          <a:prstGeom prst="rect">
            <a:avLst/>
          </a:prstGeom>
          <a:noFill/>
          <a:ln w="19050" cmpd="sng">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1686526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p:txBody>
          <a:bodyPr/>
          <a:lstStyle/>
          <a:p>
            <a:r>
              <a:rPr lang="en-US" dirty="0"/>
              <a:t>Source: Sulkowski MS, et al. N Engl J Med. 2014;370:211-21.</a:t>
            </a:r>
            <a:endParaRPr lang="en-US" dirty="0">
              <a:latin typeface="Arial" pitchFamily="22" charset="0"/>
            </a:endParaRPr>
          </a:p>
        </p:txBody>
      </p:sp>
      <p:sp>
        <p:nvSpPr>
          <p:cNvPr id="49" name="Title 1"/>
          <p:cNvSpPr>
            <a:spLocks noGrp="1"/>
          </p:cNvSpPr>
          <p:nvPr>
            <p:ph type="title"/>
          </p:nvPr>
        </p:nvSpPr>
        <p:spPr>
          <a:xfrm>
            <a:off x="323850" y="304800"/>
            <a:ext cx="8515350" cy="990600"/>
          </a:xfrm>
        </p:spPr>
        <p:txBody>
          <a:bodyPr>
            <a:normAutofit/>
          </a:bodyPr>
          <a:lstStyle/>
          <a:p>
            <a:r>
              <a:rPr lang="en-US" sz="2400" dirty="0">
                <a:solidFill>
                  <a:schemeClr val="accent5">
                    <a:lumMod val="20000"/>
                    <a:lumOff val="80000"/>
                  </a:schemeClr>
                </a:solidFill>
              </a:rPr>
              <a:t>Daclatasvir + Sofosbuvir +/- Ribavirin for HCV GT </a:t>
            </a:r>
            <a:r>
              <a:rPr lang="en-US" sz="2400" dirty="0" smtClean="0">
                <a:solidFill>
                  <a:schemeClr val="accent5">
                    <a:lumMod val="20000"/>
                    <a:lumOff val="80000"/>
                  </a:schemeClr>
                </a:solidFill>
              </a:rPr>
              <a:t>1-3</a:t>
            </a:r>
            <a:r>
              <a:rPr lang="en-US" sz="2400" dirty="0"/>
              <a:t/>
            </a:r>
            <a:br>
              <a:rPr lang="en-US" sz="2400" dirty="0"/>
            </a:br>
            <a:r>
              <a:rPr lang="en-US" sz="2400" dirty="0"/>
              <a:t>GT1 Treatment-Naïve &amp; </a:t>
            </a:r>
            <a:r>
              <a:rPr lang="en-US" sz="2400" dirty="0" smtClean="0"/>
              <a:t>Experienced</a:t>
            </a:r>
            <a:r>
              <a:rPr lang="en-US" sz="2400" dirty="0"/>
              <a:t>: Results (Part </a:t>
            </a:r>
            <a:r>
              <a:rPr lang="en-US" sz="2400" dirty="0" smtClean="0"/>
              <a:t>2)</a:t>
            </a:r>
            <a:endParaRPr lang="en-US" sz="2400" dirty="0"/>
          </a:p>
        </p:txBody>
      </p:sp>
      <p:graphicFrame>
        <p:nvGraphicFramePr>
          <p:cNvPr id="33" name="Chart 32"/>
          <p:cNvGraphicFramePr>
            <a:graphicFrameLocks/>
          </p:cNvGraphicFramePr>
          <p:nvPr>
            <p:extLst>
              <p:ext uri="{D42A27DB-BD31-4B8C-83A1-F6EECF244321}">
                <p14:modId xmlns:p14="http://schemas.microsoft.com/office/powerpoint/2010/main" val="187595865"/>
              </p:ext>
            </p:extLst>
          </p:nvPr>
        </p:nvGraphicFramePr>
        <p:xfrm>
          <a:off x="381000" y="1600200"/>
          <a:ext cx="8382000" cy="4389106"/>
        </p:xfrm>
        <a:graphic>
          <a:graphicData uri="http://schemas.openxmlformats.org/drawingml/2006/chart">
            <c:chart xmlns:c="http://schemas.openxmlformats.org/drawingml/2006/chart" xmlns:r="http://schemas.openxmlformats.org/officeDocument/2006/relationships" r:id="rId2"/>
          </a:graphicData>
        </a:graphic>
      </p:graphicFrame>
      <p:sp>
        <p:nvSpPr>
          <p:cNvPr id="39" name="Rectangle 25"/>
          <p:cNvSpPr>
            <a:spLocks noChangeArrowheads="1"/>
          </p:cNvSpPr>
          <p:nvPr/>
        </p:nvSpPr>
        <p:spPr bwMode="auto">
          <a:xfrm>
            <a:off x="1371960" y="5181600"/>
            <a:ext cx="3569700" cy="381000"/>
          </a:xfrm>
          <a:prstGeom prst="rect">
            <a:avLst/>
          </a:prstGeom>
          <a:noFill/>
          <a:ln w="12700">
            <a:noFill/>
            <a:miter lim="800000"/>
            <a:headEnd/>
            <a:tailEnd/>
          </a:ln>
        </p:spPr>
        <p:txBody>
          <a:bodyPr lIns="0" tIns="45431" rIns="0" bIns="45431" anchor="ctr">
            <a:prstTxWarp prst="textNoShape">
              <a:avLst/>
            </a:prstTxWarp>
          </a:bodyPr>
          <a:lstStyle/>
          <a:p>
            <a:pPr algn="ctr" defTabSz="935038">
              <a:spcBef>
                <a:spcPct val="50000"/>
              </a:spcBef>
            </a:pPr>
            <a:r>
              <a:rPr lang="en-US" sz="1400" b="1" dirty="0" smtClean="0">
                <a:solidFill>
                  <a:srgbClr val="000000"/>
                </a:solidFill>
                <a:latin typeface="Arial" pitchFamily="22" charset="0"/>
              </a:rPr>
              <a:t>Treatment-Naïve</a:t>
            </a:r>
            <a:r>
              <a:rPr lang="en-US" sz="1400" b="1" dirty="0">
                <a:solidFill>
                  <a:srgbClr val="000000"/>
                </a:solidFill>
                <a:latin typeface="Arial" pitchFamily="22" charset="0"/>
              </a:rPr>
              <a:t>: GT 1a or 1b</a:t>
            </a:r>
          </a:p>
        </p:txBody>
      </p:sp>
      <p:cxnSp>
        <p:nvCxnSpPr>
          <p:cNvPr id="41" name="Straight Connector 40"/>
          <p:cNvCxnSpPr/>
          <p:nvPr/>
        </p:nvCxnSpPr>
        <p:spPr>
          <a:xfrm>
            <a:off x="1360260" y="5181600"/>
            <a:ext cx="3575304" cy="0"/>
          </a:xfrm>
          <a:prstGeom prst="line">
            <a:avLst/>
          </a:prstGeom>
          <a:ln w="12700" cmpd="sng">
            <a:solidFill>
              <a:srgbClr val="000000"/>
            </a:solidFill>
            <a:prstDash val="sysDash"/>
          </a:ln>
          <a:effectLst/>
        </p:spPr>
        <p:style>
          <a:lnRef idx="2">
            <a:schemeClr val="accent1"/>
          </a:lnRef>
          <a:fillRef idx="0">
            <a:schemeClr val="accent1"/>
          </a:fillRef>
          <a:effectRef idx="1">
            <a:schemeClr val="accent1"/>
          </a:effectRef>
          <a:fontRef idx="minor">
            <a:schemeClr val="tx1"/>
          </a:fontRef>
        </p:style>
      </p:cxnSp>
      <p:sp>
        <p:nvSpPr>
          <p:cNvPr id="42" name="Rectangle 25"/>
          <p:cNvSpPr>
            <a:spLocks noChangeArrowheads="1"/>
          </p:cNvSpPr>
          <p:nvPr/>
        </p:nvSpPr>
        <p:spPr bwMode="auto">
          <a:xfrm>
            <a:off x="5029200" y="5181600"/>
            <a:ext cx="3505200" cy="381000"/>
          </a:xfrm>
          <a:prstGeom prst="rect">
            <a:avLst/>
          </a:prstGeom>
          <a:noFill/>
          <a:ln w="12700">
            <a:noFill/>
            <a:miter lim="800000"/>
            <a:headEnd/>
            <a:tailEnd/>
          </a:ln>
        </p:spPr>
        <p:txBody>
          <a:bodyPr lIns="0" tIns="45431" rIns="0" bIns="45431" anchor="ctr">
            <a:prstTxWarp prst="textNoShape">
              <a:avLst/>
            </a:prstTxWarp>
          </a:bodyPr>
          <a:lstStyle/>
          <a:p>
            <a:pPr algn="ctr" defTabSz="935038">
              <a:spcBef>
                <a:spcPct val="50000"/>
              </a:spcBef>
            </a:pPr>
            <a:r>
              <a:rPr lang="en-US" sz="1400" b="1" dirty="0">
                <a:solidFill>
                  <a:srgbClr val="000000"/>
                </a:solidFill>
                <a:latin typeface="Arial" pitchFamily="22" charset="0"/>
              </a:rPr>
              <a:t>Treatment</a:t>
            </a:r>
            <a:r>
              <a:rPr lang="en-US" sz="1400" b="1" dirty="0" smtClean="0">
                <a:solidFill>
                  <a:srgbClr val="000000"/>
                </a:solidFill>
                <a:latin typeface="Arial" pitchFamily="22" charset="0"/>
              </a:rPr>
              <a:t>-Experienced: </a:t>
            </a:r>
            <a:r>
              <a:rPr lang="en-US" sz="1400" b="1" dirty="0">
                <a:solidFill>
                  <a:srgbClr val="000000"/>
                </a:solidFill>
                <a:latin typeface="Arial" pitchFamily="22" charset="0"/>
              </a:rPr>
              <a:t>GT </a:t>
            </a:r>
            <a:r>
              <a:rPr lang="en-US" sz="1400" b="1" dirty="0" smtClean="0">
                <a:solidFill>
                  <a:srgbClr val="000000"/>
                </a:solidFill>
                <a:latin typeface="Arial" pitchFamily="22" charset="0"/>
              </a:rPr>
              <a:t>1a </a:t>
            </a:r>
            <a:r>
              <a:rPr lang="en-US" sz="1400" b="1" dirty="0">
                <a:solidFill>
                  <a:srgbClr val="000000"/>
                </a:solidFill>
                <a:latin typeface="Arial" pitchFamily="22" charset="0"/>
              </a:rPr>
              <a:t>or </a:t>
            </a:r>
            <a:r>
              <a:rPr lang="en-US" sz="1400" b="1" dirty="0" smtClean="0">
                <a:solidFill>
                  <a:srgbClr val="000000"/>
                </a:solidFill>
                <a:latin typeface="Arial" pitchFamily="22" charset="0"/>
              </a:rPr>
              <a:t>1b</a:t>
            </a:r>
            <a:endParaRPr lang="en-US" sz="1400" b="1" dirty="0">
              <a:solidFill>
                <a:srgbClr val="000000"/>
              </a:solidFill>
              <a:latin typeface="Arial" pitchFamily="22" charset="0"/>
            </a:endParaRPr>
          </a:p>
        </p:txBody>
      </p:sp>
      <p:cxnSp>
        <p:nvCxnSpPr>
          <p:cNvPr id="43" name="Straight Connector 42"/>
          <p:cNvCxnSpPr/>
          <p:nvPr/>
        </p:nvCxnSpPr>
        <p:spPr>
          <a:xfrm>
            <a:off x="5029200" y="5181600"/>
            <a:ext cx="3547872" cy="0"/>
          </a:xfrm>
          <a:prstGeom prst="line">
            <a:avLst/>
          </a:prstGeom>
          <a:ln w="12700" cmpd="sng">
            <a:solidFill>
              <a:srgbClr val="000000"/>
            </a:solidFill>
            <a:prstDash val="sysDash"/>
          </a:ln>
          <a:effectLst/>
        </p:spPr>
        <p:style>
          <a:lnRef idx="2">
            <a:schemeClr val="accent1"/>
          </a:lnRef>
          <a:fillRef idx="0">
            <a:schemeClr val="accent1"/>
          </a:fillRef>
          <a:effectRef idx="1">
            <a:schemeClr val="accent1"/>
          </a:effectRef>
          <a:fontRef idx="minor">
            <a:schemeClr val="tx1"/>
          </a:fontRef>
        </p:style>
      </p:cxnSp>
      <p:sp>
        <p:nvSpPr>
          <p:cNvPr id="9" name="Rectangle 25"/>
          <p:cNvSpPr>
            <a:spLocks noChangeArrowheads="1"/>
          </p:cNvSpPr>
          <p:nvPr/>
        </p:nvSpPr>
        <p:spPr bwMode="auto">
          <a:xfrm>
            <a:off x="-5104" y="5867400"/>
            <a:ext cx="9162288" cy="274318"/>
          </a:xfrm>
          <a:prstGeom prst="rect">
            <a:avLst/>
          </a:prstGeom>
          <a:solidFill>
            <a:srgbClr val="F2F2F2"/>
          </a:solidFill>
          <a:ln w="12700">
            <a:noFill/>
            <a:miter lim="800000"/>
            <a:headEnd/>
            <a:tailEnd/>
          </a:ln>
        </p:spPr>
        <p:txBody>
          <a:bodyPr lIns="92486" tIns="45431" rIns="92486" bIns="45431" anchor="ctr">
            <a:prstTxWarp prst="textNoShape">
              <a:avLst/>
            </a:prstTxWarp>
          </a:bodyPr>
          <a:lstStyle/>
          <a:p>
            <a:pPr marL="274320" defTabSz="935038">
              <a:spcBef>
                <a:spcPct val="50000"/>
              </a:spcBef>
            </a:pPr>
            <a:r>
              <a:rPr lang="en-US" sz="1400" dirty="0" smtClean="0">
                <a:solidFill>
                  <a:srgbClr val="000000"/>
                </a:solidFill>
                <a:latin typeface="Arial" pitchFamily="22" charset="0"/>
              </a:rPr>
              <a:t>DCV = daclatasvir; SOF = sofosbuvir; </a:t>
            </a:r>
            <a:r>
              <a:rPr lang="en-US" sz="1400" dirty="0">
                <a:solidFill>
                  <a:srgbClr val="000000"/>
                </a:solidFill>
                <a:latin typeface="Arial" pitchFamily="22" charset="0"/>
              </a:rPr>
              <a:t>RBV </a:t>
            </a:r>
            <a:r>
              <a:rPr lang="en-US" sz="1400" dirty="0" smtClean="0">
                <a:solidFill>
                  <a:srgbClr val="000000"/>
                </a:solidFill>
                <a:latin typeface="Arial" pitchFamily="22" charset="0"/>
              </a:rPr>
              <a:t>= ribavirin</a:t>
            </a:r>
            <a:endParaRPr lang="en-US" sz="1400" dirty="0">
              <a:solidFill>
                <a:srgbClr val="000000"/>
              </a:solidFill>
              <a:latin typeface="Arial" pitchFamily="22" charset="0"/>
            </a:endParaRPr>
          </a:p>
        </p:txBody>
      </p:sp>
      <p:sp>
        <p:nvSpPr>
          <p:cNvPr id="10" name="Rectangle 9"/>
          <p:cNvSpPr/>
          <p:nvPr/>
        </p:nvSpPr>
        <p:spPr>
          <a:xfrm>
            <a:off x="5466900" y="4343400"/>
            <a:ext cx="862640" cy="3810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FFFFFF"/>
                </a:solidFill>
              </a:rPr>
              <a:t>21/21</a:t>
            </a:r>
            <a:endParaRPr lang="en-US" sz="1400" dirty="0">
              <a:solidFill>
                <a:srgbClr val="FFFFFF"/>
              </a:solidFill>
            </a:endParaRPr>
          </a:p>
        </p:txBody>
      </p:sp>
      <p:sp>
        <p:nvSpPr>
          <p:cNvPr id="11" name="Rectangle 10"/>
          <p:cNvSpPr/>
          <p:nvPr/>
        </p:nvSpPr>
        <p:spPr>
          <a:xfrm>
            <a:off x="7268080" y="4343400"/>
            <a:ext cx="862640" cy="3810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FFFFFF"/>
                </a:solidFill>
              </a:rPr>
              <a:t>19/20</a:t>
            </a:r>
            <a:endParaRPr lang="en-US" sz="1400" dirty="0">
              <a:solidFill>
                <a:srgbClr val="FFFFFF"/>
              </a:solidFill>
            </a:endParaRPr>
          </a:p>
        </p:txBody>
      </p:sp>
      <p:sp>
        <p:nvSpPr>
          <p:cNvPr id="12" name="Rectangle 11"/>
          <p:cNvSpPr/>
          <p:nvPr/>
        </p:nvSpPr>
        <p:spPr>
          <a:xfrm>
            <a:off x="3638100" y="4343400"/>
            <a:ext cx="862640" cy="3810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FFFFFF"/>
                </a:solidFill>
              </a:rPr>
              <a:t>39/41</a:t>
            </a:r>
            <a:endParaRPr lang="en-US" sz="1400" dirty="0">
              <a:solidFill>
                <a:srgbClr val="FFFFFF"/>
              </a:solidFill>
            </a:endParaRPr>
          </a:p>
        </p:txBody>
      </p:sp>
      <p:sp>
        <p:nvSpPr>
          <p:cNvPr id="13" name="Rectangle 12"/>
          <p:cNvSpPr/>
          <p:nvPr/>
        </p:nvSpPr>
        <p:spPr>
          <a:xfrm>
            <a:off x="1828800" y="4343400"/>
            <a:ext cx="862640" cy="3810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a:solidFill>
                  <a:srgbClr val="FFFFFF"/>
                </a:solidFill>
              </a:rPr>
              <a:t>4</a:t>
            </a:r>
            <a:r>
              <a:rPr lang="en-US" sz="1400" dirty="0" smtClean="0">
                <a:solidFill>
                  <a:srgbClr val="FFFFFF"/>
                </a:solidFill>
              </a:rPr>
              <a:t>1/41</a:t>
            </a:r>
            <a:endParaRPr lang="en-US" sz="1400" dirty="0">
              <a:solidFill>
                <a:srgbClr val="FFFFFF"/>
              </a:solidFill>
            </a:endParaRPr>
          </a:p>
        </p:txBody>
      </p:sp>
    </p:spTree>
    <p:extLst>
      <p:ext uri="{BB962C8B-B14F-4D97-AF65-F5344CB8AC3E}">
        <p14:creationId xmlns:p14="http://schemas.microsoft.com/office/powerpoint/2010/main" val="197746490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a:prstGeom prst="rect">
            <a:avLst/>
          </a:prstGeom>
        </p:spPr>
        <p:txBody>
          <a:bodyPr/>
          <a:lstStyle/>
          <a:p>
            <a:r>
              <a:rPr lang="en-US" dirty="0"/>
              <a:t>Source: </a:t>
            </a:r>
            <a:r>
              <a:rPr lang="en-US" i="1" dirty="0" smtClean="0"/>
              <a:t>Daklinza </a:t>
            </a:r>
            <a:r>
              <a:rPr lang="en-US" dirty="0" smtClean="0"/>
              <a:t>Prescribing </a:t>
            </a:r>
            <a:r>
              <a:rPr lang="en-US" dirty="0"/>
              <a:t>Information. </a:t>
            </a:r>
            <a:r>
              <a:rPr lang="en-US" dirty="0" smtClean="0"/>
              <a:t>Bristol Myers Squibb</a:t>
            </a:r>
            <a:endParaRPr lang="en-US" dirty="0"/>
          </a:p>
        </p:txBody>
      </p:sp>
      <p:sp>
        <p:nvSpPr>
          <p:cNvPr id="2" name="Title 1"/>
          <p:cNvSpPr>
            <a:spLocks noGrp="1"/>
          </p:cNvSpPr>
          <p:nvPr>
            <p:ph type="title"/>
          </p:nvPr>
        </p:nvSpPr>
        <p:spPr/>
        <p:txBody>
          <a:bodyPr>
            <a:normAutofit fontScale="90000"/>
          </a:bodyPr>
          <a:lstStyle/>
          <a:p>
            <a:r>
              <a:rPr lang="en-US" sz="2700" dirty="0" smtClean="0">
                <a:solidFill>
                  <a:schemeClr val="accent5">
                    <a:lumMod val="20000"/>
                    <a:lumOff val="80000"/>
                  </a:schemeClr>
                </a:solidFill>
              </a:rPr>
              <a:t>Daclatasvir (</a:t>
            </a:r>
            <a:r>
              <a:rPr lang="en-US" sz="2700" i="1" dirty="0" smtClean="0">
                <a:solidFill>
                  <a:schemeClr val="accent5">
                    <a:lumMod val="20000"/>
                    <a:lumOff val="80000"/>
                  </a:schemeClr>
                </a:solidFill>
              </a:rPr>
              <a:t>Daklinza</a:t>
            </a:r>
            <a:r>
              <a:rPr lang="en-US" sz="2700" dirty="0" smtClean="0">
                <a:solidFill>
                  <a:schemeClr val="accent5">
                    <a:lumMod val="20000"/>
                    <a:lumOff val="80000"/>
                  </a:schemeClr>
                </a:solidFill>
              </a:rPr>
              <a:t>)</a:t>
            </a:r>
            <a:br>
              <a:rPr lang="en-US" sz="2700" dirty="0" smtClean="0">
                <a:solidFill>
                  <a:schemeClr val="accent5">
                    <a:lumMod val="20000"/>
                    <a:lumOff val="80000"/>
                  </a:schemeClr>
                </a:solidFill>
              </a:rPr>
            </a:br>
            <a:r>
              <a:rPr lang="en-US" sz="3200" dirty="0" smtClean="0"/>
              <a:t>Adverse Effects</a:t>
            </a:r>
            <a:endParaRPr lang="en-US" sz="2200" dirty="0"/>
          </a:p>
        </p:txBody>
      </p:sp>
      <p:graphicFrame>
        <p:nvGraphicFramePr>
          <p:cNvPr id="7" name="Content Placeholder 6"/>
          <p:cNvGraphicFramePr>
            <a:graphicFrameLocks/>
          </p:cNvGraphicFramePr>
          <p:nvPr>
            <p:extLst>
              <p:ext uri="{D42A27DB-BD31-4B8C-83A1-F6EECF244321}">
                <p14:modId xmlns:p14="http://schemas.microsoft.com/office/powerpoint/2010/main" val="3865131297"/>
              </p:ext>
            </p:extLst>
          </p:nvPr>
        </p:nvGraphicFramePr>
        <p:xfrm>
          <a:off x="502920" y="1524001"/>
          <a:ext cx="8107680" cy="4389120"/>
        </p:xfrm>
        <a:graphic>
          <a:graphicData uri="http://schemas.openxmlformats.org/drawingml/2006/table">
            <a:tbl>
              <a:tblPr firstRow="1" bandRow="1">
                <a:tableStyleId>{5C22544A-7EE6-4342-B048-85BDC9FD1C3A}</a:tableStyleId>
              </a:tblPr>
              <a:tblGrid>
                <a:gridCol w="4053840"/>
                <a:gridCol w="4053840"/>
              </a:tblGrid>
              <a:tr h="585761">
                <a:tc gridSpan="2">
                  <a:txBody>
                    <a:bodyPr/>
                    <a:lstStyle/>
                    <a:p>
                      <a:r>
                        <a:rPr lang="en-US" sz="1600" b="0" kern="1200" dirty="0" smtClean="0">
                          <a:solidFill>
                            <a:schemeClr val="lt1"/>
                          </a:solidFill>
                          <a:effectLst/>
                          <a:latin typeface="Arial"/>
                          <a:ea typeface="+mn-ea"/>
                          <a:cs typeface="Arial"/>
                        </a:rPr>
                        <a:t>Adverse Reactions Reported at ≥5% Frequency, Daclatasvir + Sofosbuvir x 12 Weeks* </a:t>
                      </a:r>
                      <a:endParaRPr lang="en-US" sz="1600" b="0" dirty="0">
                        <a:latin typeface="Arial"/>
                        <a:cs typeface="Arial"/>
                      </a:endParaRPr>
                    </a:p>
                  </a:txBody>
                  <a:tcPr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tx1">
                        <a:lumMod val="85000"/>
                        <a:lumOff val="15000"/>
                      </a:schemeClr>
                    </a:solidFill>
                  </a:tcPr>
                </a:tc>
                <a:tc hMerge="1">
                  <a:txBody>
                    <a:bodyPr/>
                    <a:lstStyle/>
                    <a:p>
                      <a:pPr algn="ctr"/>
                      <a:endParaRPr lang="en-US" sz="1600" dirty="0"/>
                    </a:p>
                  </a:txBody>
                  <a:tcPr anchor="ctr">
                    <a:solidFill>
                      <a:schemeClr val="accent6">
                        <a:lumMod val="75000"/>
                      </a:schemeClr>
                    </a:solidFill>
                  </a:tcPr>
                </a:tc>
              </a:tr>
              <a:tr h="557238">
                <a:tc>
                  <a:txBody>
                    <a:bodyPr/>
                    <a:lstStyle/>
                    <a:p>
                      <a:r>
                        <a:rPr lang="en-US" sz="1600" b="1" dirty="0" smtClean="0">
                          <a:solidFill>
                            <a:srgbClr val="FFFFFF"/>
                          </a:solidFill>
                        </a:rPr>
                        <a:t>Adverse</a:t>
                      </a:r>
                      <a:r>
                        <a:rPr lang="en-US" sz="1600" b="1" baseline="0" dirty="0" smtClean="0">
                          <a:solidFill>
                            <a:srgbClr val="FFFFFF"/>
                          </a:solidFill>
                        </a:rPr>
                        <a:t> Reaction^</a:t>
                      </a:r>
                      <a:endParaRPr lang="en-US" sz="1600" b="1" dirty="0">
                        <a:solidFill>
                          <a:srgbClr val="FFFFFF"/>
                        </a:solidFill>
                      </a:endParaRPr>
                    </a:p>
                  </a:txBody>
                  <a:tcPr anchor="ctr">
                    <a:lnL w="9525" cap="flat" cmpd="sng" algn="ctr">
                      <a:solidFill>
                        <a:srgbClr val="BFBFBF"/>
                      </a:solidFill>
                      <a:prstDash val="solid"/>
                      <a:round/>
                      <a:headEnd type="none" w="med" len="med"/>
                      <a:tailEnd type="none" w="med" len="med"/>
                    </a:lnL>
                    <a:lnT w="28575"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accent4">
                        <a:lumMod val="75000"/>
                      </a:schemeClr>
                    </a:solidFill>
                  </a:tcPr>
                </a:tc>
                <a:tc>
                  <a:txBody>
                    <a:bodyPr/>
                    <a:lstStyle/>
                    <a:p>
                      <a:pPr algn="ctr"/>
                      <a:r>
                        <a:rPr lang="en-US" sz="1600" b="1" dirty="0" smtClean="0">
                          <a:solidFill>
                            <a:srgbClr val="FFFFFF"/>
                          </a:solidFill>
                        </a:rPr>
                        <a:t>n (%)</a:t>
                      </a:r>
                      <a:br>
                        <a:rPr lang="en-US" sz="1600" b="1" dirty="0" smtClean="0">
                          <a:solidFill>
                            <a:srgbClr val="FFFFFF"/>
                          </a:solidFill>
                        </a:rPr>
                      </a:br>
                      <a:r>
                        <a:rPr lang="en-US" sz="1600" b="1" dirty="0" smtClean="0">
                          <a:solidFill>
                            <a:srgbClr val="FFFFFF"/>
                          </a:solidFill>
                        </a:rPr>
                        <a:t>n = 152</a:t>
                      </a:r>
                      <a:endParaRPr lang="en-US" sz="1600" dirty="0">
                        <a:solidFill>
                          <a:srgbClr val="FFFFFF"/>
                        </a:solidFill>
                      </a:endParaRPr>
                    </a:p>
                  </a:txBody>
                  <a:tcPr anchor="ctr">
                    <a:lnR w="9525" cap="flat" cmpd="sng" algn="ctr">
                      <a:solidFill>
                        <a:srgbClr val="BFBFBF"/>
                      </a:solidFill>
                      <a:prstDash val="solid"/>
                      <a:round/>
                      <a:headEnd type="none" w="med" len="med"/>
                      <a:tailEnd type="none" w="med" len="med"/>
                    </a:lnR>
                    <a:lnT w="28575"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29537F"/>
                    </a:solidFill>
                  </a:tcPr>
                </a:tc>
              </a:tr>
              <a:tr h="604130">
                <a:tc>
                  <a:txBody>
                    <a:bodyPr/>
                    <a:lstStyle/>
                    <a:p>
                      <a:r>
                        <a:rPr lang="en-US" sz="1600" dirty="0" smtClean="0"/>
                        <a:t>Headache</a:t>
                      </a:r>
                      <a:endParaRPr lang="en-US" sz="1600" dirty="0"/>
                    </a:p>
                  </a:txBody>
                  <a:tcPr marL="182880" anchor="ctr">
                    <a:lnL w="9525" cap="flat" cmpd="sng" algn="ctr">
                      <a:solidFill>
                        <a:srgbClr val="BFBFBF"/>
                      </a:solidFill>
                      <a:prstDash val="solid"/>
                      <a:round/>
                      <a:headEnd type="none" w="med" len="med"/>
                      <a:tailEnd type="none" w="med" len="med"/>
                    </a:lnL>
                    <a:lnT w="57150" cap="flat" cmpd="sng" algn="ctr">
                      <a:solidFill>
                        <a:srgbClr val="FFFFFF"/>
                      </a:solidFill>
                      <a:prstDash val="solid"/>
                      <a:round/>
                      <a:headEnd type="none" w="med" len="med"/>
                      <a:tailEnd type="none" w="med" len="med"/>
                    </a:lnT>
                  </a:tcPr>
                </a:tc>
                <a:tc>
                  <a:txBody>
                    <a:bodyPr/>
                    <a:lstStyle/>
                    <a:p>
                      <a:pPr marL="0" indent="0" algn="ctr">
                        <a:buFontTx/>
                        <a:buNone/>
                      </a:pPr>
                      <a:r>
                        <a:rPr lang="en-US" sz="1600" baseline="0" dirty="0" smtClean="0"/>
                        <a:t>21 (14%)</a:t>
                      </a:r>
                      <a:endParaRPr lang="en-US" sz="1600" baseline="0" dirty="0"/>
                    </a:p>
                  </a:txBody>
                  <a:tcPr anchor="ctr">
                    <a:lnR w="9525" cap="flat" cmpd="sng" algn="ctr">
                      <a:solidFill>
                        <a:srgbClr val="BFBFBF"/>
                      </a:solidFill>
                      <a:prstDash val="solid"/>
                      <a:round/>
                      <a:headEnd type="none" w="med" len="med"/>
                      <a:tailEnd type="none" w="med" len="med"/>
                    </a:lnR>
                    <a:lnT w="57150" cap="flat" cmpd="sng" algn="ctr">
                      <a:solidFill>
                        <a:srgbClr val="FFFFFF"/>
                      </a:solidFill>
                      <a:prstDash val="solid"/>
                      <a:round/>
                      <a:headEnd type="none" w="med" len="med"/>
                      <a:tailEnd type="none" w="med" len="med"/>
                    </a:lnT>
                  </a:tcPr>
                </a:tc>
              </a:tr>
              <a:tr h="604130">
                <a:tc>
                  <a:txBody>
                    <a:bodyPr/>
                    <a:lstStyle/>
                    <a:p>
                      <a:r>
                        <a:rPr lang="en-US" sz="1600" dirty="0" smtClean="0"/>
                        <a:t>Fatigue</a:t>
                      </a:r>
                      <a:endParaRPr lang="en-US" sz="1600" dirty="0"/>
                    </a:p>
                  </a:txBody>
                  <a:tcPr marL="182880" anchor="ctr">
                    <a:lnL w="9525" cap="flat" cmpd="sng" algn="ctr">
                      <a:solidFill>
                        <a:srgbClr val="BFBFBF"/>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aseline="0" dirty="0" smtClean="0"/>
                        <a:t>21 (14%)</a:t>
                      </a:r>
                    </a:p>
                  </a:txBody>
                  <a:tcPr anchor="ctr">
                    <a:lnR w="9525" cap="flat" cmpd="sng" algn="ctr">
                      <a:solidFill>
                        <a:srgbClr val="BFBFBF"/>
                      </a:solidFill>
                      <a:prstDash val="solid"/>
                      <a:round/>
                      <a:headEnd type="none" w="med" len="med"/>
                      <a:tailEnd type="none" w="med" len="med"/>
                    </a:lnR>
                  </a:tcPr>
                </a:tc>
              </a:tr>
              <a:tr h="604130">
                <a:tc>
                  <a:txBody>
                    <a:bodyPr/>
                    <a:lstStyle/>
                    <a:p>
                      <a:r>
                        <a:rPr lang="en-US" sz="1600" dirty="0" smtClean="0"/>
                        <a:t>Nausea</a:t>
                      </a:r>
                      <a:endParaRPr lang="en-US" sz="1600" dirty="0"/>
                    </a:p>
                  </a:txBody>
                  <a:tcPr marL="182880" anchor="ctr">
                    <a:lnL w="9525" cap="flat" cmpd="sng" algn="ctr">
                      <a:solidFill>
                        <a:srgbClr val="BFBFBF"/>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aseline="0" dirty="0" smtClean="0"/>
                        <a:t>12 (8%)</a:t>
                      </a:r>
                    </a:p>
                  </a:txBody>
                  <a:tcPr anchor="ctr">
                    <a:lnR w="9525" cap="flat" cmpd="sng" algn="ctr">
                      <a:solidFill>
                        <a:srgbClr val="BFBFBF"/>
                      </a:solidFill>
                      <a:prstDash val="solid"/>
                      <a:round/>
                      <a:headEnd type="none" w="med" len="med"/>
                      <a:tailEnd type="none" w="med" len="med"/>
                    </a:lnR>
                  </a:tcPr>
                </a:tc>
              </a:tr>
              <a:tr h="604130">
                <a:tc>
                  <a:txBody>
                    <a:bodyPr/>
                    <a:lstStyle/>
                    <a:p>
                      <a:r>
                        <a:rPr lang="en-US" sz="1600" dirty="0" smtClean="0"/>
                        <a:t>Diarrhea</a:t>
                      </a:r>
                      <a:endParaRPr lang="en-US" sz="1600" dirty="0"/>
                    </a:p>
                  </a:txBody>
                  <a:tcPr marL="182880" anchor="ctr">
                    <a:lnL w="9525" cap="flat" cmpd="sng" algn="ctr">
                      <a:solidFill>
                        <a:srgbClr val="BFBFBF"/>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aseline="0" dirty="0" smtClean="0"/>
                        <a:t>7 (5%)</a:t>
                      </a:r>
                    </a:p>
                  </a:txBody>
                  <a:tcPr anchor="ctr">
                    <a:lnR w="9525" cap="flat" cmpd="sng" algn="ctr">
                      <a:solidFill>
                        <a:srgbClr val="BFBFBF"/>
                      </a:solidFill>
                      <a:prstDash val="solid"/>
                      <a:round/>
                      <a:headEnd type="none" w="med" len="med"/>
                      <a:tailEnd type="none" w="med" len="med"/>
                    </a:lnR>
                  </a:tcPr>
                </a:tc>
              </a:tr>
              <a:tr h="529974">
                <a:tc gridSpan="2">
                  <a: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lang="en-US" sz="1400" dirty="0" smtClean="0"/>
                        <a:t>*Note: based in data</a:t>
                      </a:r>
                      <a:r>
                        <a:rPr lang="en-US" sz="1400" baseline="0" dirty="0" smtClean="0"/>
                        <a:t> from the ALLY-3 trial (</a:t>
                      </a:r>
                      <a:r>
                        <a:rPr lang="en-US" sz="1400" dirty="0" smtClean="0"/>
                        <a:t>Nelson DR, et al. Hepatology 2015;61:1127-35.)</a:t>
                      </a:r>
                    </a:p>
                    <a:p>
                      <a:pPr marL="0" marR="0" indent="0" algn="l" defTabSz="914400" rtl="0" eaLnBrk="1" fontAlgn="auto" latinLnBrk="0" hangingPunct="1">
                        <a:lnSpc>
                          <a:spcPct val="100000"/>
                        </a:lnSpc>
                        <a:spcBef>
                          <a:spcPts val="600"/>
                        </a:spcBef>
                        <a:spcAft>
                          <a:spcPts val="0"/>
                        </a:spcAft>
                        <a:buClrTx/>
                        <a:buSzTx/>
                        <a:buFontTx/>
                        <a:buNone/>
                        <a:tabLst/>
                        <a:defRPr/>
                      </a:pPr>
                      <a:r>
                        <a:rPr lang="en-US" sz="1400" dirty="0" smtClean="0"/>
                        <a:t>^</a:t>
                      </a:r>
                      <a:r>
                        <a:rPr lang="en-US" sz="1400" kern="1200" dirty="0" smtClean="0">
                          <a:solidFill>
                            <a:schemeClr val="dk1"/>
                          </a:solidFill>
                          <a:effectLst/>
                          <a:latin typeface="Arial"/>
                          <a:ea typeface="+mn-ea"/>
                          <a:cs typeface="Arial"/>
                        </a:rPr>
                        <a:t>Transient, asymptomatic lipase elevations of greater than 3 times the upper limit of normal (ULN) were observed in 2% of subjects in ALLY-3. </a:t>
                      </a:r>
                      <a:endParaRPr lang="en-US" sz="1400" dirty="0" smtClean="0">
                        <a:latin typeface="Arial"/>
                        <a:cs typeface="Arial"/>
                      </a:endParaRPr>
                    </a:p>
                  </a:txBody>
                  <a:tcPr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B w="9525" cap="flat" cmpd="sng" algn="ctr">
                      <a:solidFill>
                        <a:srgbClr val="BFBFBF"/>
                      </a:solidFill>
                      <a:prstDash val="solid"/>
                      <a:round/>
                      <a:headEnd type="none" w="med" len="med"/>
                      <a:tailEnd type="none" w="med" len="med"/>
                    </a:lnB>
                    <a:solidFill>
                      <a:schemeClr val="accent5">
                        <a:lumMod val="20000"/>
                        <a:lumOff val="80000"/>
                      </a:schemeClr>
                    </a:solidFill>
                  </a:tcPr>
                </a:tc>
                <a:tc hMerge="1">
                  <a:txBody>
                    <a:bodyPr/>
                    <a:lstStyle/>
                    <a:p>
                      <a:pPr algn="ctr"/>
                      <a:endParaRPr lang="en-US" sz="1600" dirty="0" smtClean="0"/>
                    </a:p>
                  </a:txBody>
                  <a:tcPr anchor="ctr"/>
                </a:tc>
              </a:tr>
            </a:tbl>
          </a:graphicData>
        </a:graphic>
      </p:graphicFrame>
    </p:spTree>
    <p:extLst>
      <p:ext uri="{BB962C8B-B14F-4D97-AF65-F5344CB8AC3E}">
        <p14:creationId xmlns:p14="http://schemas.microsoft.com/office/powerpoint/2010/main" val="63932149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a:t>Source: Sulkowski MS, et al. N Engl J Med. 2014;370:211-21.</a:t>
            </a:r>
            <a:endParaRPr lang="en-US" dirty="0">
              <a:latin typeface="Arial" pitchFamily="22" charset="0"/>
            </a:endParaRPr>
          </a:p>
        </p:txBody>
      </p:sp>
      <p:sp>
        <p:nvSpPr>
          <p:cNvPr id="4" name="Title 3"/>
          <p:cNvSpPr>
            <a:spLocks noGrp="1"/>
          </p:cNvSpPr>
          <p:nvPr>
            <p:ph type="title"/>
          </p:nvPr>
        </p:nvSpPr>
        <p:spPr/>
        <p:txBody>
          <a:bodyPr>
            <a:normAutofit/>
          </a:bodyPr>
          <a:lstStyle/>
          <a:p>
            <a:r>
              <a:rPr lang="en-US" sz="2400" dirty="0">
                <a:solidFill>
                  <a:schemeClr val="accent5">
                    <a:lumMod val="20000"/>
                    <a:lumOff val="80000"/>
                  </a:schemeClr>
                </a:solidFill>
              </a:rPr>
              <a:t>Daclatasvir + Sofosbuvir +/- Ribavirin for HCV GT 1</a:t>
            </a:r>
            <a:r>
              <a:rPr lang="en-US" sz="2400" dirty="0"/>
              <a:t/>
            </a:r>
            <a:br>
              <a:rPr lang="en-US" sz="2400" dirty="0"/>
            </a:br>
            <a:r>
              <a:rPr lang="en-US" sz="2400" dirty="0"/>
              <a:t>Trial: </a:t>
            </a:r>
            <a:r>
              <a:rPr lang="en-US" sz="2400" dirty="0" smtClean="0"/>
              <a:t>Conclusions</a:t>
            </a:r>
            <a:endParaRPr lang="en-US" sz="2400" dirty="0"/>
          </a:p>
        </p:txBody>
      </p:sp>
      <p:graphicFrame>
        <p:nvGraphicFramePr>
          <p:cNvPr id="9" name="Table 8"/>
          <p:cNvGraphicFramePr>
            <a:graphicFrameLocks noGrp="1"/>
          </p:cNvGraphicFramePr>
          <p:nvPr>
            <p:extLst>
              <p:ext uri="{D42A27DB-BD31-4B8C-83A1-F6EECF244321}">
                <p14:modId xmlns:p14="http://schemas.microsoft.com/office/powerpoint/2010/main" val="2068640433"/>
              </p:ext>
            </p:extLst>
          </p:nvPr>
        </p:nvGraphicFramePr>
        <p:xfrm>
          <a:off x="0" y="2590800"/>
          <a:ext cx="9144000" cy="2008632"/>
        </p:xfrm>
        <a:graphic>
          <a:graphicData uri="http://schemas.openxmlformats.org/drawingml/2006/table">
            <a:tbl>
              <a:tblPr firstRow="1" bandRow="1">
                <a:effectLst/>
                <a:tableStyleId>{5C22544A-7EE6-4342-B048-85BDC9FD1C3A}</a:tableStyleId>
              </a:tblPr>
              <a:tblGrid>
                <a:gridCol w="9144000"/>
              </a:tblGrid>
              <a:tr h="2008632">
                <a:tc>
                  <a:txBody>
                    <a:bodyPr/>
                    <a:lstStyle/>
                    <a:p>
                      <a:pPr marL="0" marR="0" indent="0" algn="l" defTabSz="914400" rtl="0" eaLnBrk="1" fontAlgn="auto" latinLnBrk="0" hangingPunct="1">
                        <a:lnSpc>
                          <a:spcPts val="3000"/>
                        </a:lnSpc>
                        <a:spcBef>
                          <a:spcPts val="0"/>
                        </a:spcBef>
                        <a:spcAft>
                          <a:spcPts val="0"/>
                        </a:spcAft>
                        <a:buClrTx/>
                        <a:buSzTx/>
                        <a:buFontTx/>
                        <a:buNone/>
                        <a:tabLst/>
                        <a:defRPr/>
                      </a:pPr>
                      <a:r>
                        <a:rPr lang="en-US" sz="2000" b="1" i="0" dirty="0" smtClean="0">
                          <a:solidFill>
                            <a:srgbClr val="800000"/>
                          </a:solidFill>
                          <a:latin typeface="Arial"/>
                          <a:cs typeface="Arial"/>
                        </a:rPr>
                        <a:t>Conclusions</a:t>
                      </a:r>
                      <a:r>
                        <a:rPr lang="en-US" sz="2000" b="0" i="0" dirty="0" smtClean="0">
                          <a:solidFill>
                            <a:schemeClr val="tx1"/>
                          </a:solidFill>
                          <a:latin typeface="Arial"/>
                          <a:cs typeface="Arial"/>
                        </a:rPr>
                        <a:t>: “</a:t>
                      </a:r>
                      <a:r>
                        <a:rPr lang="en-US" sz="2000" b="0" kern="1200" dirty="0" smtClean="0">
                          <a:solidFill>
                            <a:schemeClr val="tx1"/>
                          </a:solidFill>
                          <a:latin typeface="Arial"/>
                          <a:ea typeface="+mn-ea"/>
                          <a:cs typeface="Arial"/>
                        </a:rPr>
                        <a:t>Once-daily oral daclatasvir plus sofosbuvir was associated with high rates of sustained virologic response among patients infected with HCV genotype 1, 2, or 3, including patients with no response to prior therapy with telaprevir or boceprevir.” </a:t>
                      </a:r>
                    </a:p>
                  </a:txBody>
                  <a:tcPr marL="457200" marR="457200" marT="182880" marB="182880" anchor="ctr">
                    <a:lnT w="28575" cap="flat" cmpd="sng" algn="ctr">
                      <a:solidFill>
                        <a:srgbClr val="326496"/>
                      </a:solidFill>
                      <a:prstDash val="solid"/>
                      <a:round/>
                      <a:headEnd type="none" w="med" len="med"/>
                      <a:tailEnd type="none" w="med" len="med"/>
                    </a:lnT>
                    <a:lnB w="28575" cap="flat" cmpd="sng" algn="ctr">
                      <a:solidFill>
                        <a:srgbClr val="326496"/>
                      </a:solidFill>
                      <a:prstDash val="solid"/>
                      <a:round/>
                      <a:headEnd type="none" w="med" len="med"/>
                      <a:tailEnd type="none" w="med" len="med"/>
                    </a:lnB>
                    <a:solidFill>
                      <a:srgbClr val="F0F0F0"/>
                    </a:solidFill>
                  </a:tcPr>
                </a:tc>
              </a:tr>
            </a:tbl>
          </a:graphicData>
        </a:graphic>
      </p:graphicFrame>
    </p:spTree>
    <p:extLst>
      <p:ext uri="{BB962C8B-B14F-4D97-AF65-F5344CB8AC3E}">
        <p14:creationId xmlns:p14="http://schemas.microsoft.com/office/powerpoint/2010/main" val="47063212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lnSpc>
                <a:spcPts val="4000"/>
              </a:lnSpc>
              <a:spcBef>
                <a:spcPts val="200"/>
              </a:spcBef>
            </a:pPr>
            <a:r>
              <a:rPr lang="en-US" sz="2000" dirty="0" smtClean="0"/>
              <a:t>Daclatasvir</a:t>
            </a:r>
            <a:r>
              <a:rPr lang="en-US" sz="2000" dirty="0"/>
              <a:t>-</a:t>
            </a:r>
            <a:r>
              <a:rPr lang="en-US" sz="2000" dirty="0" smtClean="0"/>
              <a:t>Asunaprevir</a:t>
            </a:r>
            <a:r>
              <a:rPr lang="en-US" sz="2000" dirty="0"/>
              <a:t>-</a:t>
            </a:r>
            <a:r>
              <a:rPr lang="en-US" sz="2000" dirty="0" smtClean="0"/>
              <a:t>Beclabuvir in GT1 Patients without Cirrhosis</a:t>
            </a:r>
            <a:r>
              <a:rPr lang="en-US" sz="2000" dirty="0"/>
              <a:t/>
            </a:r>
            <a:br>
              <a:rPr lang="en-US" sz="2000" dirty="0"/>
            </a:br>
            <a:r>
              <a:rPr lang="en-US" dirty="0" smtClean="0"/>
              <a:t>UNITY-1 Study</a:t>
            </a:r>
            <a:endParaRPr lang="en-US" sz="2000" dirty="0"/>
          </a:p>
        </p:txBody>
      </p:sp>
      <p:sp>
        <p:nvSpPr>
          <p:cNvPr id="3" name="Text Placeholder 2"/>
          <p:cNvSpPr>
            <a:spLocks noGrp="1"/>
          </p:cNvSpPr>
          <p:nvPr>
            <p:ph type="body" idx="1"/>
          </p:nvPr>
        </p:nvSpPr>
        <p:spPr/>
        <p:txBody>
          <a:bodyPr/>
          <a:lstStyle/>
          <a:p>
            <a:r>
              <a:rPr lang="en-US" b="1" dirty="0">
                <a:solidFill>
                  <a:schemeClr val="accent5">
                    <a:lumMod val="20000"/>
                    <a:lumOff val="80000"/>
                  </a:schemeClr>
                </a:solidFill>
              </a:rPr>
              <a:t>Phase 3</a:t>
            </a:r>
            <a:r>
              <a:rPr lang="en-US" b="1" dirty="0" smtClean="0">
                <a:solidFill>
                  <a:schemeClr val="accent5">
                    <a:lumMod val="20000"/>
                    <a:lumOff val="80000"/>
                  </a:schemeClr>
                </a:solidFill>
              </a:rPr>
              <a:t> </a:t>
            </a:r>
            <a:endParaRPr lang="en-US" b="1" dirty="0">
              <a:solidFill>
                <a:schemeClr val="accent5">
                  <a:lumMod val="20000"/>
                  <a:lumOff val="80000"/>
                </a:schemeClr>
              </a:solidFill>
            </a:endParaRPr>
          </a:p>
        </p:txBody>
      </p:sp>
      <p:sp>
        <p:nvSpPr>
          <p:cNvPr id="7" name="Rectangle 6"/>
          <p:cNvSpPr/>
          <p:nvPr/>
        </p:nvSpPr>
        <p:spPr>
          <a:xfrm>
            <a:off x="-13512" y="1828801"/>
            <a:ext cx="9180577" cy="371855"/>
          </a:xfrm>
          <a:prstGeom prst="rect">
            <a:avLst/>
          </a:prstGeom>
          <a:solidFill>
            <a:srgbClr val="8B8E5E"/>
          </a:solidFill>
          <a:ln w="6350">
            <a:noFill/>
          </a:ln>
          <a:effectLst/>
        </p:spPr>
        <p:style>
          <a:lnRef idx="1">
            <a:schemeClr val="accent1"/>
          </a:lnRef>
          <a:fillRef idx="3">
            <a:schemeClr val="accent1"/>
          </a:fillRef>
          <a:effectRef idx="2">
            <a:schemeClr val="accent1"/>
          </a:effectRef>
          <a:fontRef idx="minor">
            <a:schemeClr val="lt1"/>
          </a:fontRef>
        </p:style>
        <p:txBody>
          <a:bodyPr lIns="274320" rtlCol="0" anchor="ctr"/>
          <a:lstStyle/>
          <a:p>
            <a:r>
              <a:rPr lang="en-US" sz="1400" dirty="0" smtClean="0">
                <a:solidFill>
                  <a:schemeClr val="bg1"/>
                </a:solidFill>
                <a:latin typeface="Arial"/>
                <a:cs typeface="Arial"/>
              </a:rPr>
              <a:t>Treatment</a:t>
            </a:r>
            <a:r>
              <a:rPr lang="en-US" sz="1400" dirty="0">
                <a:solidFill>
                  <a:schemeClr val="bg1"/>
                </a:solidFill>
                <a:latin typeface="Arial"/>
                <a:cs typeface="Arial"/>
              </a:rPr>
              <a:t>-</a:t>
            </a:r>
            <a:r>
              <a:rPr lang="en-US" sz="1400" dirty="0" smtClean="0">
                <a:solidFill>
                  <a:schemeClr val="bg1"/>
                </a:solidFill>
                <a:latin typeface="Arial"/>
                <a:cs typeface="Arial"/>
              </a:rPr>
              <a:t>Naïve </a:t>
            </a:r>
            <a:r>
              <a:rPr lang="en-US" sz="1400" dirty="0">
                <a:solidFill>
                  <a:schemeClr val="bg1"/>
                </a:solidFill>
                <a:latin typeface="Arial"/>
                <a:cs typeface="Arial"/>
              </a:rPr>
              <a:t>and </a:t>
            </a:r>
            <a:r>
              <a:rPr lang="en-US" sz="1400" dirty="0" smtClean="0">
                <a:solidFill>
                  <a:schemeClr val="bg1"/>
                </a:solidFill>
                <a:latin typeface="Arial"/>
                <a:cs typeface="Arial"/>
              </a:rPr>
              <a:t>Treatment-Experienced</a:t>
            </a:r>
            <a:endParaRPr lang="en-US" sz="1400" dirty="0">
              <a:solidFill>
                <a:schemeClr val="bg1"/>
              </a:solidFill>
              <a:latin typeface="Arial"/>
              <a:cs typeface="Arial"/>
            </a:endParaRPr>
          </a:p>
        </p:txBody>
      </p:sp>
      <p:sp>
        <p:nvSpPr>
          <p:cNvPr id="9" name="Rectangle 8"/>
          <p:cNvSpPr/>
          <p:nvPr/>
        </p:nvSpPr>
        <p:spPr>
          <a:xfrm>
            <a:off x="-13512" y="4659540"/>
            <a:ext cx="9180577" cy="371855"/>
          </a:xfrm>
          <a:prstGeom prst="rect">
            <a:avLst/>
          </a:prstGeom>
          <a:solidFill>
            <a:srgbClr val="8B8E5E"/>
          </a:solidFill>
          <a:ln w="6350">
            <a:noFill/>
          </a:ln>
          <a:effectLst/>
        </p:spPr>
        <p:style>
          <a:lnRef idx="1">
            <a:schemeClr val="accent1"/>
          </a:lnRef>
          <a:fillRef idx="3">
            <a:schemeClr val="accent1"/>
          </a:fillRef>
          <a:effectRef idx="2">
            <a:schemeClr val="accent1"/>
          </a:effectRef>
          <a:fontRef idx="minor">
            <a:schemeClr val="lt1"/>
          </a:fontRef>
        </p:style>
        <p:txBody>
          <a:bodyPr lIns="274320" rtlCol="0" anchor="ctr"/>
          <a:lstStyle/>
          <a:p>
            <a:r>
              <a:rPr lang="en-US" sz="1400" dirty="0" smtClean="0">
                <a:latin typeface="Arial"/>
                <a:cs typeface="Arial"/>
              </a:rPr>
              <a:t>Poordad F, </a:t>
            </a:r>
            <a:r>
              <a:rPr lang="en-US" sz="1400" dirty="0">
                <a:latin typeface="Arial"/>
                <a:cs typeface="Arial"/>
              </a:rPr>
              <a:t>et al</a:t>
            </a:r>
            <a:r>
              <a:rPr lang="en-US" sz="1400" dirty="0" smtClean="0">
                <a:latin typeface="Arial"/>
                <a:cs typeface="Arial"/>
              </a:rPr>
              <a:t>. JAMA 2015;313:1728-35.</a:t>
            </a:r>
            <a:endParaRPr lang="en-US" sz="1400" dirty="0">
              <a:latin typeface="Arial"/>
              <a:cs typeface="Arial"/>
            </a:endParaRPr>
          </a:p>
        </p:txBody>
      </p:sp>
    </p:spTree>
    <p:extLst>
      <p:ext uri="{BB962C8B-B14F-4D97-AF65-F5344CB8AC3E}">
        <p14:creationId xmlns:p14="http://schemas.microsoft.com/office/powerpoint/2010/main" val="268705087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p:txBody>
          <a:bodyPr/>
          <a:lstStyle/>
          <a:p>
            <a:r>
              <a:rPr lang="en-US" dirty="0"/>
              <a:t>Source: </a:t>
            </a:r>
            <a:r>
              <a:rPr lang="en-US" dirty="0" smtClean="0"/>
              <a:t>Poordad F, et al. JAMA 2015;313:1728-35.</a:t>
            </a:r>
            <a:endParaRPr lang="en-US" dirty="0">
              <a:latin typeface="Arial" pitchFamily="22" charset="0"/>
            </a:endParaRPr>
          </a:p>
        </p:txBody>
      </p:sp>
      <p:sp>
        <p:nvSpPr>
          <p:cNvPr id="2" name="Title 1"/>
          <p:cNvSpPr>
            <a:spLocks noGrp="1"/>
          </p:cNvSpPr>
          <p:nvPr>
            <p:ph type="title"/>
          </p:nvPr>
        </p:nvSpPr>
        <p:spPr/>
        <p:txBody>
          <a:bodyPr>
            <a:normAutofit/>
          </a:bodyPr>
          <a:lstStyle/>
          <a:p>
            <a:r>
              <a:rPr lang="en-US" sz="2400" dirty="0" smtClean="0">
                <a:solidFill>
                  <a:schemeClr val="accent5">
                    <a:lumMod val="20000"/>
                    <a:lumOff val="80000"/>
                  </a:schemeClr>
                </a:solidFill>
              </a:rPr>
              <a:t>Daclatasvir</a:t>
            </a:r>
            <a:r>
              <a:rPr lang="en-US" sz="2400" dirty="0">
                <a:solidFill>
                  <a:schemeClr val="accent5">
                    <a:lumMod val="20000"/>
                    <a:lumOff val="80000"/>
                  </a:schemeClr>
                </a:solidFill>
              </a:rPr>
              <a:t>-</a:t>
            </a:r>
            <a:r>
              <a:rPr lang="en-US" sz="2400" dirty="0" smtClean="0">
                <a:solidFill>
                  <a:schemeClr val="accent5">
                    <a:lumMod val="20000"/>
                    <a:lumOff val="80000"/>
                  </a:schemeClr>
                </a:solidFill>
              </a:rPr>
              <a:t>Asunaprevir</a:t>
            </a:r>
            <a:r>
              <a:rPr lang="en-US" sz="2400" dirty="0">
                <a:solidFill>
                  <a:schemeClr val="accent5">
                    <a:lumMod val="20000"/>
                    <a:lumOff val="80000"/>
                  </a:schemeClr>
                </a:solidFill>
              </a:rPr>
              <a:t>-</a:t>
            </a:r>
            <a:r>
              <a:rPr lang="en-US" sz="2400" dirty="0" smtClean="0">
                <a:solidFill>
                  <a:schemeClr val="accent5">
                    <a:lumMod val="20000"/>
                    <a:lumOff val="80000"/>
                  </a:schemeClr>
                </a:solidFill>
              </a:rPr>
              <a:t>Beclabuvir for HCV</a:t>
            </a:r>
            <a:r>
              <a:rPr lang="en-US" sz="2400" dirty="0">
                <a:solidFill>
                  <a:schemeClr val="accent5">
                    <a:lumMod val="20000"/>
                    <a:lumOff val="80000"/>
                  </a:schemeClr>
                </a:solidFill>
              </a:rPr>
              <a:t> </a:t>
            </a:r>
            <a:r>
              <a:rPr lang="en-US" sz="2400" dirty="0" smtClean="0">
                <a:solidFill>
                  <a:schemeClr val="accent5">
                    <a:lumMod val="20000"/>
                    <a:lumOff val="80000"/>
                  </a:schemeClr>
                </a:solidFill>
              </a:rPr>
              <a:t>GT 1</a:t>
            </a:r>
            <a:r>
              <a:rPr lang="en-US" sz="2400" dirty="0"/>
              <a:t/>
            </a:r>
            <a:br>
              <a:rPr lang="en-US" sz="2400" dirty="0"/>
            </a:br>
            <a:r>
              <a:rPr lang="en-US" sz="2400" dirty="0" smtClean="0"/>
              <a:t>UNITY-1 Trial: Study Features</a:t>
            </a:r>
            <a:endParaRPr lang="en-US" sz="2400" dirty="0"/>
          </a:p>
        </p:txBody>
      </p:sp>
      <p:graphicFrame>
        <p:nvGraphicFramePr>
          <p:cNvPr id="30" name="Group 31"/>
          <p:cNvGraphicFramePr>
            <a:graphicFrameLocks noGrp="1"/>
          </p:cNvGraphicFramePr>
          <p:nvPr>
            <p:extLst>
              <p:ext uri="{D42A27DB-BD31-4B8C-83A1-F6EECF244321}">
                <p14:modId xmlns:p14="http://schemas.microsoft.com/office/powerpoint/2010/main" val="3148812560"/>
              </p:ext>
            </p:extLst>
          </p:nvPr>
        </p:nvGraphicFramePr>
        <p:xfrm>
          <a:off x="361950" y="1600201"/>
          <a:ext cx="8420100" cy="4038599"/>
        </p:xfrm>
        <a:graphic>
          <a:graphicData uri="http://schemas.openxmlformats.org/drawingml/2006/table">
            <a:tbl>
              <a:tblPr>
                <a:effectLst/>
              </a:tblPr>
              <a:tblGrid>
                <a:gridCol w="8420100"/>
              </a:tblGrid>
              <a:tr h="357575">
                <a:tc>
                  <a:txBody>
                    <a:bodyPr/>
                    <a:lstStyle/>
                    <a:p>
                      <a:pPr marL="0" marR="0" lvl="0" indent="0" algn="l" defTabSz="457200" rtl="0" eaLnBrk="0" fontAlgn="base" latinLnBrk="0" hangingPunct="0">
                        <a:lnSpc>
                          <a:spcPts val="2100"/>
                        </a:lnSpc>
                        <a:spcBef>
                          <a:spcPts val="400"/>
                        </a:spcBef>
                        <a:spcAft>
                          <a:spcPct val="0"/>
                        </a:spcAft>
                        <a:buClr>
                          <a:srgbClr val="7592A4"/>
                        </a:buClr>
                        <a:buSzPct val="80000"/>
                        <a:buFontTx/>
                        <a:buNone/>
                        <a:tabLst/>
                      </a:pPr>
                      <a:r>
                        <a:rPr kumimoji="0" lang="en-US" sz="1800" b="1" i="0" u="none" strike="noStrike" cap="none" normalizeH="0" baseline="0" dirty="0" smtClean="0">
                          <a:ln>
                            <a:noFill/>
                          </a:ln>
                          <a:solidFill>
                            <a:srgbClr val="FFFFFF"/>
                          </a:solidFill>
                          <a:effectLst/>
                          <a:latin typeface="Arial"/>
                          <a:ea typeface="ＭＳ Ｐゴシック" pitchFamily="-108" charset="-128"/>
                          <a:cs typeface="Arial"/>
                        </a:rPr>
                        <a:t>Daclatasvir-Asunaprevir-Beclabuvir Trial: Features</a:t>
                      </a:r>
                      <a:endParaRPr kumimoji="0" lang="en-US" sz="1800" b="1" i="0" u="none" strike="noStrike" cap="none" normalizeH="0" baseline="0" dirty="0">
                        <a:ln>
                          <a:noFill/>
                        </a:ln>
                        <a:solidFill>
                          <a:srgbClr val="FFFFFF"/>
                        </a:solidFill>
                        <a:effectLst/>
                        <a:latin typeface="Arial"/>
                        <a:ea typeface="ＭＳ Ｐゴシック" pitchFamily="-108" charset="-128"/>
                        <a:cs typeface="Arial"/>
                      </a:endParaRPr>
                    </a:p>
                  </a:txBody>
                  <a:tcPr marL="182880" marR="88898" marT="50005" marB="5000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96772"/>
                    </a:solidFill>
                  </a:tcPr>
                </a:tc>
              </a:tr>
              <a:tr h="3671889">
                <a:tc>
                  <a:txBody>
                    <a:bodyPr/>
                    <a:lstStyle/>
                    <a:p>
                      <a:pPr marL="192024" marR="0" lvl="0" indent="-192024" algn="l" defTabSz="457200" rtl="0" eaLnBrk="1" fontAlgn="base" latinLnBrk="0" hangingPunct="1">
                        <a:lnSpc>
                          <a:spcPts val="2100"/>
                        </a:lnSpc>
                        <a:spcBef>
                          <a:spcPts val="800"/>
                        </a:spcBef>
                        <a:spcAft>
                          <a:spcPct val="0"/>
                        </a:spcAft>
                        <a:buClr>
                          <a:srgbClr val="126B8F"/>
                        </a:buClr>
                        <a:buSzPct val="90000"/>
                        <a:buFont typeface="Wingdings" charset="2"/>
                        <a:buChar char="§"/>
                        <a:tabLst/>
                        <a:defRPr/>
                      </a:pPr>
                      <a:r>
                        <a:rPr lang="en-US" sz="1800" b="1" dirty="0" smtClean="0">
                          <a:solidFill>
                            <a:srgbClr val="000000"/>
                          </a:solidFill>
                          <a:latin typeface="Arial" pitchFamily="22" charset="0"/>
                          <a:cs typeface="+mn-cs"/>
                        </a:rPr>
                        <a:t>Design</a:t>
                      </a:r>
                      <a:r>
                        <a:rPr lang="en-US" sz="1800" dirty="0" smtClean="0">
                          <a:solidFill>
                            <a:srgbClr val="000000"/>
                          </a:solidFill>
                          <a:latin typeface="Arial" pitchFamily="22" charset="0"/>
                          <a:cs typeface="+mn-cs"/>
                        </a:rPr>
                        <a:t>:</a:t>
                      </a:r>
                      <a:r>
                        <a:rPr lang="en-US" sz="1800" baseline="0" dirty="0" smtClean="0">
                          <a:solidFill>
                            <a:srgbClr val="000000"/>
                          </a:solidFill>
                          <a:latin typeface="Arial" pitchFamily="22" charset="0"/>
                          <a:cs typeface="+mn-cs"/>
                        </a:rPr>
                        <a:t> Multicenter, open-label single-arm phase 3 trial of daclatasvir-asunaprevir-beclabuvir (fixed-dose combination) +/- ribavirin in treatment-</a:t>
                      </a:r>
                      <a:r>
                        <a:rPr lang="en-US" sz="1800" baseline="0" dirty="0" smtClean="0">
                          <a:solidFill>
                            <a:srgbClr val="000000"/>
                          </a:solidFill>
                          <a:latin typeface="Arial" pitchFamily="22" charset="0"/>
                        </a:rPr>
                        <a:t>naïve or experienced, chronic HCV GT 1 patients without cirrhosis</a:t>
                      </a:r>
                    </a:p>
                    <a:p>
                      <a:pPr marL="192024" marR="0" lvl="0" indent="-192024" algn="l" defTabSz="457200" rtl="0" eaLnBrk="1" fontAlgn="base" latinLnBrk="0" hangingPunct="1">
                        <a:lnSpc>
                          <a:spcPts val="2100"/>
                        </a:lnSpc>
                        <a:spcBef>
                          <a:spcPts val="1400"/>
                        </a:spcBef>
                        <a:spcAft>
                          <a:spcPct val="0"/>
                        </a:spcAft>
                        <a:buClr>
                          <a:srgbClr val="126B8F"/>
                        </a:buClr>
                        <a:buSzPct val="90000"/>
                        <a:buFont typeface="Wingdings" charset="2"/>
                        <a:buChar char="§"/>
                        <a:tabLst/>
                        <a:defRPr/>
                      </a:pPr>
                      <a:r>
                        <a:rPr lang="en-US" sz="1800" b="1" baseline="0" dirty="0" smtClean="0">
                          <a:solidFill>
                            <a:srgbClr val="000000"/>
                          </a:solidFill>
                          <a:latin typeface="Arial" pitchFamily="22" charset="0"/>
                        </a:rPr>
                        <a:t>Setting</a:t>
                      </a:r>
                      <a:r>
                        <a:rPr lang="en-US" sz="1800" baseline="0" dirty="0" smtClean="0">
                          <a:solidFill>
                            <a:srgbClr val="000000"/>
                          </a:solidFill>
                          <a:latin typeface="Arial" pitchFamily="22" charset="0"/>
                        </a:rPr>
                        <a:t>: Multiple centers in the United States, Canada, Australia, France</a:t>
                      </a:r>
                    </a:p>
                    <a:p>
                      <a:pPr marL="192024" marR="0" lvl="0" indent="-192024" algn="l" defTabSz="457200" rtl="0" eaLnBrk="1" fontAlgn="base" latinLnBrk="0" hangingPunct="1">
                        <a:lnSpc>
                          <a:spcPts val="2300"/>
                        </a:lnSpc>
                        <a:spcBef>
                          <a:spcPts val="1400"/>
                        </a:spcBef>
                        <a:spcAft>
                          <a:spcPct val="0"/>
                        </a:spcAft>
                        <a:buClr>
                          <a:srgbClr val="126B8F"/>
                        </a:buClr>
                        <a:buSzPct val="90000"/>
                        <a:buFont typeface="Wingdings" charset="2"/>
                        <a:buChar char="§"/>
                        <a:tabLst/>
                        <a:defRPr/>
                      </a:pPr>
                      <a:r>
                        <a:rPr lang="en-US" sz="1800" b="1" baseline="0" dirty="0" smtClean="0">
                          <a:solidFill>
                            <a:srgbClr val="000000"/>
                          </a:solidFill>
                          <a:latin typeface="Arial" pitchFamily="22" charset="0"/>
                        </a:rPr>
                        <a:t>Entry Criteria </a:t>
                      </a:r>
                      <a:r>
                        <a:rPr lang="en-US" sz="1800" baseline="0" dirty="0" smtClean="0">
                          <a:solidFill>
                            <a:srgbClr val="000000"/>
                          </a:solidFill>
                          <a:latin typeface="Arial" pitchFamily="22" charset="0"/>
                        </a:rPr>
                        <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Chronic HCV Genotype 1</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No cirrhosis </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Treatment-naïve or treatment-experienced </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HCV RNA ≥10,000 IU/ml</a:t>
                      </a:r>
                      <a:endParaRPr lang="en-US" sz="1800" baseline="0" dirty="0" smtClean="0">
                        <a:solidFill>
                          <a:schemeClr val="tx1"/>
                        </a:solidFill>
                        <a:latin typeface="Arial" pitchFamily="22" charset="0"/>
                      </a:endParaRPr>
                    </a:p>
                    <a:p>
                      <a:pPr marL="192024" marR="0" lvl="0" indent="-192024" algn="l" defTabSz="457200" rtl="0" eaLnBrk="1" fontAlgn="base" latinLnBrk="0" hangingPunct="1">
                        <a:lnSpc>
                          <a:spcPts val="2100"/>
                        </a:lnSpc>
                        <a:spcBef>
                          <a:spcPts val="1400"/>
                        </a:spcBef>
                        <a:spcAft>
                          <a:spcPct val="0"/>
                        </a:spcAft>
                        <a:buClr>
                          <a:srgbClr val="126B8F"/>
                        </a:buClr>
                        <a:buSzPct val="90000"/>
                        <a:buFont typeface="Wingdings" charset="2"/>
                        <a:buChar char="§"/>
                        <a:tabLst/>
                        <a:defRPr/>
                      </a:pPr>
                      <a:r>
                        <a:rPr lang="en-US" sz="1800" b="1" baseline="0" dirty="0" smtClean="0">
                          <a:solidFill>
                            <a:schemeClr val="tx1"/>
                          </a:solidFill>
                          <a:latin typeface="Arial" pitchFamily="22" charset="0"/>
                        </a:rPr>
                        <a:t>End-Points</a:t>
                      </a:r>
                      <a:r>
                        <a:rPr lang="en-US" sz="1800" baseline="0" dirty="0" smtClean="0">
                          <a:solidFill>
                            <a:schemeClr val="tx1"/>
                          </a:solidFill>
                          <a:latin typeface="Arial" pitchFamily="22" charset="0"/>
                        </a:rPr>
                        <a:t>: Primary = SVR12</a:t>
                      </a:r>
                    </a:p>
                  </a:txBody>
                  <a:tcPr marL="182880" marR="88898" marT="50005" marB="5000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6EBF2"/>
                    </a:solidFill>
                  </a:tcPr>
                </a:tc>
              </a:tr>
            </a:tbl>
          </a:graphicData>
        </a:graphic>
      </p:graphicFrame>
    </p:spTree>
    <p:extLst>
      <p:ext uri="{BB962C8B-B14F-4D97-AF65-F5344CB8AC3E}">
        <p14:creationId xmlns:p14="http://schemas.microsoft.com/office/powerpoint/2010/main" val="200701437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p:txBody>
          <a:bodyPr/>
          <a:lstStyle/>
          <a:p>
            <a:r>
              <a:rPr lang="en-US" dirty="0"/>
              <a:t>Source: Poordad </a:t>
            </a:r>
            <a:r>
              <a:rPr lang="en-US" dirty="0" smtClean="0"/>
              <a:t>F, </a:t>
            </a:r>
            <a:r>
              <a:rPr lang="en-US" dirty="0"/>
              <a:t>et al. JAMA 2015;313:1728-35</a:t>
            </a:r>
            <a:r>
              <a:rPr lang="en-US" dirty="0" smtClean="0"/>
              <a:t>.</a:t>
            </a:r>
            <a:endParaRPr lang="en-US" dirty="0">
              <a:latin typeface="Arial" pitchFamily="22" charset="0"/>
            </a:endParaRPr>
          </a:p>
        </p:txBody>
      </p:sp>
      <p:sp>
        <p:nvSpPr>
          <p:cNvPr id="49" name="Title 1"/>
          <p:cNvSpPr>
            <a:spLocks noGrp="1"/>
          </p:cNvSpPr>
          <p:nvPr>
            <p:ph type="title"/>
          </p:nvPr>
        </p:nvSpPr>
        <p:spPr>
          <a:xfrm>
            <a:off x="323850" y="304800"/>
            <a:ext cx="8515350" cy="990600"/>
          </a:xfrm>
        </p:spPr>
        <p:txBody>
          <a:bodyPr>
            <a:normAutofit/>
          </a:bodyPr>
          <a:lstStyle/>
          <a:p>
            <a:r>
              <a:rPr lang="en-US" sz="2400" dirty="0" smtClean="0">
                <a:solidFill>
                  <a:schemeClr val="accent5">
                    <a:lumMod val="20000"/>
                    <a:lumOff val="80000"/>
                  </a:schemeClr>
                </a:solidFill>
              </a:rPr>
              <a:t>Daclatasvir</a:t>
            </a:r>
            <a:r>
              <a:rPr lang="en-US" sz="2400" dirty="0">
                <a:solidFill>
                  <a:schemeClr val="accent5">
                    <a:lumMod val="20000"/>
                    <a:lumOff val="80000"/>
                  </a:schemeClr>
                </a:solidFill>
              </a:rPr>
              <a:t>-</a:t>
            </a:r>
            <a:r>
              <a:rPr lang="en-US" sz="2400" dirty="0" smtClean="0">
                <a:solidFill>
                  <a:schemeClr val="accent5">
                    <a:lumMod val="20000"/>
                    <a:lumOff val="80000"/>
                  </a:schemeClr>
                </a:solidFill>
              </a:rPr>
              <a:t>Asunaprevir</a:t>
            </a:r>
            <a:r>
              <a:rPr lang="en-US" sz="2400" dirty="0">
                <a:solidFill>
                  <a:schemeClr val="accent5">
                    <a:lumMod val="20000"/>
                    <a:lumOff val="80000"/>
                  </a:schemeClr>
                </a:solidFill>
              </a:rPr>
              <a:t>-</a:t>
            </a:r>
            <a:r>
              <a:rPr lang="en-US" sz="2400" dirty="0" smtClean="0">
                <a:solidFill>
                  <a:schemeClr val="accent5">
                    <a:lumMod val="20000"/>
                    <a:lumOff val="80000"/>
                  </a:schemeClr>
                </a:solidFill>
              </a:rPr>
              <a:t>Beclabuvir for </a:t>
            </a:r>
            <a:r>
              <a:rPr lang="en-US" sz="2400" dirty="0">
                <a:solidFill>
                  <a:schemeClr val="accent5">
                    <a:lumMod val="20000"/>
                    <a:lumOff val="80000"/>
                  </a:schemeClr>
                </a:solidFill>
              </a:rPr>
              <a:t>HCV GT 1</a:t>
            </a:r>
            <a:r>
              <a:rPr lang="en-US" sz="2400" dirty="0"/>
              <a:t/>
            </a:r>
            <a:br>
              <a:rPr lang="en-US" sz="2400" dirty="0"/>
            </a:br>
            <a:r>
              <a:rPr lang="en-US" sz="2400" dirty="0"/>
              <a:t>UNITY</a:t>
            </a:r>
            <a:r>
              <a:rPr lang="en-US" sz="2400" dirty="0" smtClean="0"/>
              <a:t>-1 Trial: Study Design</a:t>
            </a:r>
            <a:endParaRPr lang="en-US" sz="2400" dirty="0"/>
          </a:p>
        </p:txBody>
      </p:sp>
      <p:sp>
        <p:nvSpPr>
          <p:cNvPr id="90" name="Rectangle 89"/>
          <p:cNvSpPr/>
          <p:nvPr/>
        </p:nvSpPr>
        <p:spPr>
          <a:xfrm>
            <a:off x="152400" y="2241072"/>
            <a:ext cx="2602992" cy="999744"/>
          </a:xfrm>
          <a:prstGeom prst="rect">
            <a:avLst/>
          </a:prstGeom>
          <a:solidFill>
            <a:srgbClr val="5959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ts val="2100"/>
              </a:lnSpc>
            </a:pPr>
            <a:r>
              <a:rPr lang="en-US" sz="1600" b="1" dirty="0" smtClean="0">
                <a:solidFill>
                  <a:srgbClr val="FFFFFF"/>
                </a:solidFill>
                <a:latin typeface="Arial"/>
                <a:cs typeface="Arial"/>
              </a:rPr>
              <a:t>Treatment Naïve</a:t>
            </a:r>
          </a:p>
          <a:p>
            <a:pPr algn="ctr">
              <a:lnSpc>
                <a:spcPts val="2100"/>
              </a:lnSpc>
            </a:pPr>
            <a:r>
              <a:rPr lang="en-US" sz="1600" b="1" dirty="0" smtClean="0">
                <a:solidFill>
                  <a:srgbClr val="FFFFFF"/>
                </a:solidFill>
                <a:latin typeface="Arial"/>
                <a:cs typeface="Arial"/>
              </a:rPr>
              <a:t>GT 1a/1b</a:t>
            </a:r>
            <a:br>
              <a:rPr lang="en-US" sz="1600" b="1" dirty="0" smtClean="0">
                <a:solidFill>
                  <a:srgbClr val="FFFFFF"/>
                </a:solidFill>
                <a:latin typeface="Arial"/>
                <a:cs typeface="Arial"/>
              </a:rPr>
            </a:br>
            <a:r>
              <a:rPr lang="en-US" sz="1400" b="1" dirty="0" smtClean="0">
                <a:solidFill>
                  <a:srgbClr val="FFFFFF"/>
                </a:solidFill>
                <a:latin typeface="Arial"/>
                <a:cs typeface="Arial"/>
              </a:rPr>
              <a:t>n=312</a:t>
            </a:r>
            <a:endParaRPr lang="en-US" sz="1400" b="1" dirty="0">
              <a:solidFill>
                <a:srgbClr val="FFFFFF"/>
              </a:solidFill>
              <a:latin typeface="Arial"/>
              <a:cs typeface="Arial"/>
            </a:endParaRPr>
          </a:p>
        </p:txBody>
      </p:sp>
      <p:cxnSp>
        <p:nvCxnSpPr>
          <p:cNvPr id="38" name="Straight Connector 37"/>
          <p:cNvCxnSpPr/>
          <p:nvPr/>
        </p:nvCxnSpPr>
        <p:spPr>
          <a:xfrm>
            <a:off x="5152175" y="2747482"/>
            <a:ext cx="2278379"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9" name="Rectangle 38"/>
          <p:cNvSpPr/>
          <p:nvPr/>
        </p:nvSpPr>
        <p:spPr>
          <a:xfrm>
            <a:off x="7161824" y="2559185"/>
            <a:ext cx="876300" cy="40538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SVR12</a:t>
            </a:r>
            <a:endParaRPr lang="en-US" sz="1400" dirty="0">
              <a:solidFill>
                <a:srgbClr val="000000"/>
              </a:solidFill>
              <a:latin typeface="Arial"/>
              <a:cs typeface="Arial"/>
            </a:endParaRPr>
          </a:p>
        </p:txBody>
      </p:sp>
      <p:sp>
        <p:nvSpPr>
          <p:cNvPr id="60" name="Rectangle 59"/>
          <p:cNvSpPr/>
          <p:nvPr/>
        </p:nvSpPr>
        <p:spPr>
          <a:xfrm>
            <a:off x="152400" y="3641748"/>
            <a:ext cx="2599944" cy="999744"/>
          </a:xfrm>
          <a:prstGeom prst="rect">
            <a:avLst/>
          </a:prstGeom>
          <a:solidFill>
            <a:srgbClr val="5959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ts val="2100"/>
              </a:lnSpc>
            </a:pPr>
            <a:r>
              <a:rPr lang="en-US" sz="1600" b="1" dirty="0" smtClean="0">
                <a:solidFill>
                  <a:srgbClr val="FFFFFF"/>
                </a:solidFill>
                <a:cs typeface="Arial"/>
              </a:rPr>
              <a:t>Treatment Experienced</a:t>
            </a:r>
          </a:p>
          <a:p>
            <a:pPr algn="ctr">
              <a:lnSpc>
                <a:spcPts val="2100"/>
              </a:lnSpc>
            </a:pPr>
            <a:r>
              <a:rPr lang="en-US" sz="1600" b="1" dirty="0" smtClean="0">
                <a:solidFill>
                  <a:srgbClr val="FFFFFF"/>
                </a:solidFill>
                <a:cs typeface="Arial"/>
              </a:rPr>
              <a:t>GT </a:t>
            </a:r>
            <a:r>
              <a:rPr lang="en-US" sz="1600" b="1" dirty="0" smtClean="0">
                <a:solidFill>
                  <a:srgbClr val="FFFFFF"/>
                </a:solidFill>
                <a:latin typeface="Arial"/>
                <a:cs typeface="Arial"/>
              </a:rPr>
              <a:t>1a/1b</a:t>
            </a:r>
            <a:br>
              <a:rPr lang="en-US" sz="1600" b="1" dirty="0" smtClean="0">
                <a:solidFill>
                  <a:srgbClr val="FFFFFF"/>
                </a:solidFill>
                <a:latin typeface="Arial"/>
                <a:cs typeface="Arial"/>
              </a:rPr>
            </a:br>
            <a:r>
              <a:rPr lang="en-US" sz="1200" b="1" dirty="0" smtClean="0">
                <a:solidFill>
                  <a:srgbClr val="FFFFFF"/>
                </a:solidFill>
                <a:cs typeface="Arial"/>
              </a:rPr>
              <a:t> </a:t>
            </a:r>
            <a:r>
              <a:rPr lang="en-US" sz="1400" b="1" dirty="0" smtClean="0">
                <a:solidFill>
                  <a:srgbClr val="FFFFFF"/>
                </a:solidFill>
                <a:latin typeface="Arial"/>
                <a:cs typeface="Arial"/>
              </a:rPr>
              <a:t>n=103</a:t>
            </a:r>
            <a:endParaRPr lang="en-US" sz="1400" b="1" dirty="0">
              <a:solidFill>
                <a:srgbClr val="FFFFFF"/>
              </a:solidFill>
              <a:latin typeface="Arial"/>
              <a:cs typeface="Arial"/>
            </a:endParaRPr>
          </a:p>
        </p:txBody>
      </p:sp>
      <p:cxnSp>
        <p:nvCxnSpPr>
          <p:cNvPr id="55" name="Straight Connector 54"/>
          <p:cNvCxnSpPr/>
          <p:nvPr/>
        </p:nvCxnSpPr>
        <p:spPr>
          <a:xfrm flipV="1">
            <a:off x="5152175" y="4144397"/>
            <a:ext cx="2283969" cy="553"/>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3" name="Rectangle 62"/>
          <p:cNvSpPr/>
          <p:nvPr/>
        </p:nvSpPr>
        <p:spPr>
          <a:xfrm>
            <a:off x="7161824" y="3941707"/>
            <a:ext cx="876300" cy="40538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SVR12</a:t>
            </a:r>
            <a:endParaRPr lang="en-US" sz="1400" dirty="0">
              <a:solidFill>
                <a:srgbClr val="000000"/>
              </a:solidFill>
              <a:latin typeface="Arial"/>
              <a:cs typeface="Arial"/>
            </a:endParaRPr>
          </a:p>
        </p:txBody>
      </p:sp>
      <p:sp>
        <p:nvSpPr>
          <p:cNvPr id="30" name="Rectangle 25"/>
          <p:cNvSpPr>
            <a:spLocks noChangeArrowheads="1"/>
          </p:cNvSpPr>
          <p:nvPr/>
        </p:nvSpPr>
        <p:spPr bwMode="auto">
          <a:xfrm>
            <a:off x="-18289" y="5242578"/>
            <a:ext cx="9180577" cy="777222"/>
          </a:xfrm>
          <a:prstGeom prst="rect">
            <a:avLst/>
          </a:prstGeom>
          <a:solidFill>
            <a:schemeClr val="bg1">
              <a:lumMod val="95000"/>
            </a:schemeClr>
          </a:solidFill>
          <a:ln w="12700" cap="flat" cmpd="sng" algn="ctr">
            <a:solidFill>
              <a:schemeClr val="tx1"/>
            </a:solidFill>
            <a:prstDash val="sysDash"/>
            <a:miter lim="800000"/>
            <a:headEnd type="none" w="med" len="med"/>
            <a:tailEnd type="none" w="med" len="med"/>
          </a:ln>
          <a:effectLst/>
        </p:spPr>
        <p:txBody>
          <a:bodyPr lIns="457200" tIns="45431" rIns="92486" bIns="91440" anchor="ctr">
            <a:prstTxWarp prst="textNoShape">
              <a:avLst/>
            </a:prstTxWarp>
          </a:bodyPr>
          <a:lstStyle/>
          <a:p>
            <a:pPr defTabSz="935038">
              <a:lnSpc>
                <a:spcPts val="1800"/>
              </a:lnSpc>
              <a:spcBef>
                <a:spcPts val="600"/>
              </a:spcBef>
            </a:pPr>
            <a:r>
              <a:rPr lang="en-US" sz="1400" b="1" dirty="0">
                <a:solidFill>
                  <a:srgbClr val="000000"/>
                </a:solidFill>
                <a:latin typeface="Arial" pitchFamily="22" charset="0"/>
              </a:rPr>
              <a:t>Drug </a:t>
            </a:r>
            <a:r>
              <a:rPr lang="en-US" sz="1400" b="1" dirty="0" smtClean="0">
                <a:solidFill>
                  <a:srgbClr val="000000"/>
                </a:solidFill>
                <a:latin typeface="Arial" pitchFamily="22" charset="0"/>
              </a:rPr>
              <a:t>Dosing</a:t>
            </a:r>
            <a:r>
              <a:rPr lang="en-US" sz="1400" b="1" dirty="0">
                <a:solidFill>
                  <a:srgbClr val="000000"/>
                </a:solidFill>
                <a:latin typeface="Arial" pitchFamily="22" charset="0"/>
              </a:rPr>
              <a:t> </a:t>
            </a:r>
            <a:br>
              <a:rPr lang="en-US" sz="1400" b="1" dirty="0">
                <a:solidFill>
                  <a:srgbClr val="000000"/>
                </a:solidFill>
                <a:latin typeface="Arial" pitchFamily="22" charset="0"/>
              </a:rPr>
            </a:br>
            <a:r>
              <a:rPr lang="en-US" sz="1400" dirty="0" smtClean="0">
                <a:solidFill>
                  <a:srgbClr val="000000"/>
                </a:solidFill>
                <a:latin typeface="Arial" pitchFamily="22" charset="0"/>
              </a:rPr>
              <a:t>Daclatasvir-Asunaprevir-Beclabuvir (</a:t>
            </a:r>
            <a:r>
              <a:rPr lang="en-US" sz="1400" dirty="0">
                <a:solidFill>
                  <a:srgbClr val="000000"/>
                </a:solidFill>
                <a:latin typeface="Arial" pitchFamily="22" charset="0"/>
              </a:rPr>
              <a:t>30/200/75 mg): fixed dose combination </a:t>
            </a:r>
            <a:r>
              <a:rPr lang="en-US" sz="1400" dirty="0" smtClean="0">
                <a:solidFill>
                  <a:srgbClr val="000000"/>
                </a:solidFill>
                <a:latin typeface="Arial" pitchFamily="22" charset="0"/>
              </a:rPr>
              <a:t>BID</a:t>
            </a:r>
            <a:endParaRPr lang="en-US" sz="1400" dirty="0">
              <a:solidFill>
                <a:srgbClr val="000000"/>
              </a:solidFill>
              <a:latin typeface="Arial" pitchFamily="22" charset="0"/>
            </a:endParaRPr>
          </a:p>
        </p:txBody>
      </p:sp>
      <p:grpSp>
        <p:nvGrpSpPr>
          <p:cNvPr id="19" name="Group 18"/>
          <p:cNvGrpSpPr/>
          <p:nvPr/>
        </p:nvGrpSpPr>
        <p:grpSpPr>
          <a:xfrm>
            <a:off x="-10610" y="1295400"/>
            <a:ext cx="9162291" cy="515104"/>
            <a:chOff x="-6113" y="1295400"/>
            <a:chExt cx="9162291" cy="515104"/>
          </a:xfrm>
        </p:grpSpPr>
        <p:sp>
          <p:nvSpPr>
            <p:cNvPr id="20" name="Rectangle 19"/>
            <p:cNvSpPr/>
            <p:nvPr/>
          </p:nvSpPr>
          <p:spPr>
            <a:xfrm>
              <a:off x="-6113" y="1380780"/>
              <a:ext cx="9162291" cy="41071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600" dirty="0">
                <a:solidFill>
                  <a:srgbClr val="000000"/>
                </a:solidFill>
                <a:latin typeface="Arial"/>
                <a:cs typeface="Arial"/>
              </a:endParaRPr>
            </a:p>
          </p:txBody>
        </p:sp>
        <p:sp>
          <p:nvSpPr>
            <p:cNvPr id="21" name="Rectangle 20"/>
            <p:cNvSpPr/>
            <p:nvPr/>
          </p:nvSpPr>
          <p:spPr>
            <a:xfrm>
              <a:off x="1827432" y="1344168"/>
              <a:ext cx="838200" cy="39929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rPr>
                <a:t>Week</a:t>
              </a:r>
              <a:endParaRPr lang="en-US" sz="1400" dirty="0">
                <a:solidFill>
                  <a:srgbClr val="000000"/>
                </a:solidFill>
              </a:endParaRPr>
            </a:p>
          </p:txBody>
        </p:sp>
        <p:sp>
          <p:nvSpPr>
            <p:cNvPr id="22" name="Rectangle 21"/>
            <p:cNvSpPr/>
            <p:nvPr/>
          </p:nvSpPr>
          <p:spPr>
            <a:xfrm>
              <a:off x="2618163" y="1295400"/>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0</a:t>
              </a:r>
              <a:endParaRPr lang="en-US" sz="1400" dirty="0">
                <a:solidFill>
                  <a:srgbClr val="000000"/>
                </a:solidFill>
                <a:latin typeface="Arial"/>
                <a:cs typeface="Arial"/>
              </a:endParaRPr>
            </a:p>
          </p:txBody>
        </p:sp>
        <p:sp>
          <p:nvSpPr>
            <p:cNvPr id="23" name="Rectangle 22"/>
            <p:cNvSpPr/>
            <p:nvPr/>
          </p:nvSpPr>
          <p:spPr>
            <a:xfrm>
              <a:off x="7317274" y="1295400"/>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24</a:t>
              </a:r>
              <a:endParaRPr lang="en-US" sz="1400" dirty="0">
                <a:solidFill>
                  <a:srgbClr val="000000"/>
                </a:solidFill>
                <a:latin typeface="Arial"/>
                <a:cs typeface="Arial"/>
              </a:endParaRPr>
            </a:p>
          </p:txBody>
        </p:sp>
        <p:cxnSp>
          <p:nvCxnSpPr>
            <p:cNvPr id="24" name="Straight Connector 23"/>
            <p:cNvCxnSpPr/>
            <p:nvPr/>
          </p:nvCxnSpPr>
          <p:spPr>
            <a:xfrm flipV="1">
              <a:off x="-6113" y="1783096"/>
              <a:ext cx="9162291" cy="11472"/>
            </a:xfrm>
            <a:prstGeom prst="line">
              <a:avLst/>
            </a:prstGeom>
            <a:ln w="952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2889424" y="1703852"/>
              <a:ext cx="0" cy="87630"/>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7590070" y="1703852"/>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4886691" y="1295400"/>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12</a:t>
              </a:r>
              <a:endParaRPr lang="en-US" sz="1400" dirty="0">
                <a:solidFill>
                  <a:srgbClr val="000000"/>
                </a:solidFill>
                <a:latin typeface="Arial"/>
                <a:cs typeface="Arial"/>
              </a:endParaRPr>
            </a:p>
          </p:txBody>
        </p:sp>
        <p:cxnSp>
          <p:nvCxnSpPr>
            <p:cNvPr id="28" name="Straight Connector 27"/>
            <p:cNvCxnSpPr/>
            <p:nvPr/>
          </p:nvCxnSpPr>
          <p:spPr>
            <a:xfrm flipV="1">
              <a:off x="5168713" y="1703852"/>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2" name="Rectangle 5"/>
          <p:cNvSpPr>
            <a:spLocks noChangeArrowheads="1"/>
          </p:cNvSpPr>
          <p:nvPr/>
        </p:nvSpPr>
        <p:spPr bwMode="auto">
          <a:xfrm>
            <a:off x="2868716" y="2241072"/>
            <a:ext cx="2283459" cy="1006452"/>
          </a:xfrm>
          <a:prstGeom prst="rect">
            <a:avLst/>
          </a:prstGeom>
          <a:solidFill>
            <a:schemeClr val="accent2">
              <a:lumMod val="40000"/>
              <a:lumOff val="60000"/>
            </a:schemeClr>
          </a:solidFill>
          <a:ln w="12700" cmpd="sng">
            <a:solidFill>
              <a:srgbClr val="000000"/>
            </a:solidFill>
            <a:miter lim="800000"/>
            <a:headEnd/>
            <a:tailEnd/>
          </a:ln>
          <a:effectLst/>
          <a:extLst/>
        </p:spPr>
        <p:txBody>
          <a:bodyPr wrap="none" lIns="182880" anchor="ctr"/>
          <a:lstStyle/>
          <a:p>
            <a:r>
              <a:rPr lang="en-US" sz="1800" b="1" dirty="0" smtClean="0">
                <a:latin typeface="Arial"/>
                <a:cs typeface="Arial"/>
              </a:rPr>
              <a:t>Daclatasvir-</a:t>
            </a:r>
            <a:br>
              <a:rPr lang="en-US" sz="1800" b="1" dirty="0" smtClean="0">
                <a:latin typeface="Arial"/>
                <a:cs typeface="Arial"/>
              </a:rPr>
            </a:br>
            <a:r>
              <a:rPr lang="en-US" sz="1800" b="1" dirty="0" smtClean="0">
                <a:latin typeface="Arial"/>
                <a:cs typeface="Arial"/>
              </a:rPr>
              <a:t>Asunaprevir-</a:t>
            </a:r>
            <a:br>
              <a:rPr lang="en-US" sz="1800" b="1" dirty="0" smtClean="0">
                <a:latin typeface="Arial"/>
                <a:cs typeface="Arial"/>
              </a:rPr>
            </a:br>
            <a:r>
              <a:rPr lang="en-US" sz="1800" b="1" dirty="0" smtClean="0">
                <a:latin typeface="Arial"/>
                <a:cs typeface="Arial"/>
              </a:rPr>
              <a:t>Beclabuvir</a:t>
            </a:r>
            <a:endParaRPr lang="en-US" sz="1800" b="1" dirty="0">
              <a:latin typeface="Arial"/>
              <a:cs typeface="Arial"/>
            </a:endParaRPr>
          </a:p>
        </p:txBody>
      </p:sp>
      <p:sp>
        <p:nvSpPr>
          <p:cNvPr id="33" name="Rectangle 5"/>
          <p:cNvSpPr>
            <a:spLocks noChangeArrowheads="1"/>
          </p:cNvSpPr>
          <p:nvPr/>
        </p:nvSpPr>
        <p:spPr bwMode="auto">
          <a:xfrm>
            <a:off x="2868716" y="3641748"/>
            <a:ext cx="2283459" cy="1006452"/>
          </a:xfrm>
          <a:prstGeom prst="rect">
            <a:avLst/>
          </a:prstGeom>
          <a:solidFill>
            <a:schemeClr val="accent5">
              <a:lumMod val="40000"/>
              <a:lumOff val="60000"/>
            </a:schemeClr>
          </a:solidFill>
          <a:ln w="12700" cmpd="sng">
            <a:solidFill>
              <a:srgbClr val="000000"/>
            </a:solidFill>
            <a:miter lim="800000"/>
            <a:headEnd/>
            <a:tailEnd/>
          </a:ln>
          <a:effectLst/>
          <a:extLst/>
        </p:spPr>
        <p:txBody>
          <a:bodyPr wrap="none" lIns="182880" anchor="ctr"/>
          <a:lstStyle/>
          <a:p>
            <a:r>
              <a:rPr lang="en-US" sz="1800" b="1" dirty="0" smtClean="0">
                <a:latin typeface="Arial"/>
                <a:cs typeface="Arial"/>
              </a:rPr>
              <a:t>Daclatasvir-</a:t>
            </a:r>
            <a:br>
              <a:rPr lang="en-US" sz="1800" b="1" dirty="0" smtClean="0">
                <a:latin typeface="Arial"/>
                <a:cs typeface="Arial"/>
              </a:rPr>
            </a:br>
            <a:r>
              <a:rPr lang="en-US" sz="1800" b="1" dirty="0" smtClean="0">
                <a:latin typeface="Arial"/>
                <a:cs typeface="Arial"/>
              </a:rPr>
              <a:t>Asunaprevir-</a:t>
            </a:r>
            <a:br>
              <a:rPr lang="en-US" sz="1800" b="1" dirty="0" smtClean="0">
                <a:latin typeface="Arial"/>
                <a:cs typeface="Arial"/>
              </a:rPr>
            </a:br>
            <a:r>
              <a:rPr lang="en-US" sz="1800" b="1" dirty="0" smtClean="0">
                <a:latin typeface="Arial"/>
                <a:cs typeface="Arial"/>
              </a:rPr>
              <a:t>Beclabuvir</a:t>
            </a:r>
            <a:endParaRPr lang="en-US" sz="1800" b="1" dirty="0">
              <a:latin typeface="Arial"/>
              <a:cs typeface="Arial"/>
            </a:endParaRPr>
          </a:p>
        </p:txBody>
      </p:sp>
    </p:spTree>
    <p:extLst>
      <p:ext uri="{BB962C8B-B14F-4D97-AF65-F5344CB8AC3E}">
        <p14:creationId xmlns:p14="http://schemas.microsoft.com/office/powerpoint/2010/main" val="128017994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r>
              <a:rPr lang="en-US" dirty="0"/>
              <a:t>Source: Poordad </a:t>
            </a:r>
            <a:r>
              <a:rPr lang="en-US" dirty="0" smtClean="0"/>
              <a:t>F, </a:t>
            </a:r>
            <a:r>
              <a:rPr lang="en-US" dirty="0"/>
              <a:t>et al. JAMA 2015;313:1728-35.</a:t>
            </a:r>
            <a:endParaRPr lang="en-US" dirty="0">
              <a:latin typeface="Arial" pitchFamily="22" charset="0"/>
            </a:endParaRPr>
          </a:p>
        </p:txBody>
      </p:sp>
      <p:sp>
        <p:nvSpPr>
          <p:cNvPr id="2" name="Title 1"/>
          <p:cNvSpPr>
            <a:spLocks noGrp="1"/>
          </p:cNvSpPr>
          <p:nvPr>
            <p:ph type="title"/>
          </p:nvPr>
        </p:nvSpPr>
        <p:spPr/>
        <p:txBody>
          <a:bodyPr>
            <a:noAutofit/>
          </a:bodyPr>
          <a:lstStyle/>
          <a:p>
            <a:r>
              <a:rPr lang="en-US" sz="2400" dirty="0" smtClean="0">
                <a:solidFill>
                  <a:schemeClr val="accent5">
                    <a:lumMod val="20000"/>
                    <a:lumOff val="80000"/>
                  </a:schemeClr>
                </a:solidFill>
              </a:rPr>
              <a:t>Daclatasvir</a:t>
            </a:r>
            <a:r>
              <a:rPr lang="en-US" sz="2400" dirty="0">
                <a:solidFill>
                  <a:schemeClr val="accent5">
                    <a:lumMod val="20000"/>
                    <a:lumOff val="80000"/>
                  </a:schemeClr>
                </a:solidFill>
              </a:rPr>
              <a:t>-</a:t>
            </a:r>
            <a:r>
              <a:rPr lang="en-US" sz="2400" dirty="0" smtClean="0">
                <a:solidFill>
                  <a:schemeClr val="accent5">
                    <a:lumMod val="20000"/>
                    <a:lumOff val="80000"/>
                  </a:schemeClr>
                </a:solidFill>
              </a:rPr>
              <a:t>Asunaprevir</a:t>
            </a:r>
            <a:r>
              <a:rPr lang="en-US" sz="2400" dirty="0">
                <a:solidFill>
                  <a:schemeClr val="accent5">
                    <a:lumMod val="20000"/>
                    <a:lumOff val="80000"/>
                  </a:schemeClr>
                </a:solidFill>
              </a:rPr>
              <a:t>-</a:t>
            </a:r>
            <a:r>
              <a:rPr lang="en-US" sz="2400" dirty="0" smtClean="0">
                <a:solidFill>
                  <a:schemeClr val="accent5">
                    <a:lumMod val="20000"/>
                    <a:lumOff val="80000"/>
                  </a:schemeClr>
                </a:solidFill>
              </a:rPr>
              <a:t>Beclabuvir </a:t>
            </a:r>
            <a:r>
              <a:rPr lang="en-US" sz="2400" dirty="0">
                <a:solidFill>
                  <a:schemeClr val="accent5">
                    <a:lumMod val="20000"/>
                    <a:lumOff val="80000"/>
                  </a:schemeClr>
                </a:solidFill>
              </a:rPr>
              <a:t>for HCV GT 1</a:t>
            </a:r>
            <a:r>
              <a:rPr lang="en-US" sz="2400" dirty="0"/>
              <a:t/>
            </a:r>
            <a:br>
              <a:rPr lang="en-US" sz="2400" dirty="0"/>
            </a:br>
            <a:r>
              <a:rPr lang="en-US" sz="2400" dirty="0"/>
              <a:t>UNITY-1 Trial: </a:t>
            </a:r>
            <a:r>
              <a:rPr lang="en-US" sz="2400" dirty="0" smtClean="0"/>
              <a:t>Patient Characteristics</a:t>
            </a:r>
            <a:endParaRPr lang="en-US" sz="2400" dirty="0"/>
          </a:p>
        </p:txBody>
      </p:sp>
      <p:graphicFrame>
        <p:nvGraphicFramePr>
          <p:cNvPr id="8" name="Content Placeholder 6"/>
          <p:cNvGraphicFramePr>
            <a:graphicFrameLocks/>
          </p:cNvGraphicFramePr>
          <p:nvPr>
            <p:extLst>
              <p:ext uri="{D42A27DB-BD31-4B8C-83A1-F6EECF244321}">
                <p14:modId xmlns:p14="http://schemas.microsoft.com/office/powerpoint/2010/main" val="3803768382"/>
              </p:ext>
            </p:extLst>
          </p:nvPr>
        </p:nvGraphicFramePr>
        <p:xfrm>
          <a:off x="314325" y="1342432"/>
          <a:ext cx="8515351" cy="4831080"/>
        </p:xfrm>
        <a:graphic>
          <a:graphicData uri="http://schemas.openxmlformats.org/drawingml/2006/table">
            <a:tbl>
              <a:tblPr firstRow="1" bandRow="1">
                <a:tableStyleId>{5C22544A-7EE6-4342-B048-85BDC9FD1C3A}</a:tableStyleId>
              </a:tblPr>
              <a:tblGrid>
                <a:gridCol w="2733675"/>
                <a:gridCol w="2890838"/>
                <a:gridCol w="2890838"/>
              </a:tblGrid>
              <a:tr h="609600">
                <a:tc>
                  <a:txBody>
                    <a:bodyPr/>
                    <a:lstStyle/>
                    <a:p>
                      <a:r>
                        <a:rPr lang="en-US" sz="1500" dirty="0" smtClean="0"/>
                        <a:t>Characteristic</a:t>
                      </a:r>
                      <a:endParaRPr lang="en-US" sz="1500" dirty="0"/>
                    </a:p>
                  </a:txBody>
                  <a:tcPr>
                    <a:solidFill>
                      <a:srgbClr val="404040"/>
                    </a:solidFill>
                  </a:tcPr>
                </a:tc>
                <a:tc>
                  <a:txBody>
                    <a:bodyPr/>
                    <a:lstStyle/>
                    <a:p>
                      <a:pPr algn="ctr"/>
                      <a:r>
                        <a:rPr lang="en-US" sz="1500" dirty="0" smtClean="0"/>
                        <a:t>Treatment</a:t>
                      </a:r>
                      <a:r>
                        <a:rPr lang="en-US" sz="1500" baseline="0" dirty="0" smtClean="0"/>
                        <a:t>-Naïve</a:t>
                      </a:r>
                    </a:p>
                    <a:p>
                      <a:pPr algn="ctr"/>
                      <a:r>
                        <a:rPr lang="en-US" sz="1500" b="0" dirty="0" smtClean="0"/>
                        <a:t>(n=312)</a:t>
                      </a:r>
                      <a:endParaRPr lang="en-US" sz="1500" dirty="0"/>
                    </a:p>
                  </a:txBody>
                  <a:tcPr>
                    <a:solidFill>
                      <a:srgbClr val="637D1F"/>
                    </a:solidFill>
                  </a:tcPr>
                </a:tc>
                <a:tc>
                  <a:txBody>
                    <a:bodyPr/>
                    <a:lstStyle/>
                    <a:p>
                      <a:pPr algn="ctr"/>
                      <a:r>
                        <a:rPr lang="en-US" sz="1500" dirty="0" smtClean="0"/>
                        <a:t>Treatment-Experienced</a:t>
                      </a:r>
                      <a:endParaRPr lang="en-US" sz="1500" baseline="0" dirty="0" smtClean="0"/>
                    </a:p>
                    <a:p>
                      <a:pPr algn="ctr"/>
                      <a:r>
                        <a:rPr lang="en-US" sz="1500" b="0" dirty="0" smtClean="0"/>
                        <a:t>(n=103)</a:t>
                      </a:r>
                      <a:endParaRPr lang="en-US" sz="1500" dirty="0"/>
                    </a:p>
                  </a:txBody>
                  <a:tcPr>
                    <a:solidFill>
                      <a:schemeClr val="accent5">
                        <a:lumMod val="75000"/>
                      </a:schemeClr>
                    </a:solidFill>
                  </a:tcPr>
                </a:tc>
              </a:tr>
              <a:tr h="370840">
                <a:tc>
                  <a:txBody>
                    <a:bodyPr/>
                    <a:lstStyle/>
                    <a:p>
                      <a:r>
                        <a:rPr lang="en-US" sz="1500" dirty="0" smtClean="0"/>
                        <a:t>Male</a:t>
                      </a:r>
                      <a:endParaRPr lang="en-US" sz="1500" dirty="0"/>
                    </a:p>
                  </a:txBody>
                  <a:tcPr anchor="ctr"/>
                </a:tc>
                <a:tc>
                  <a:txBody>
                    <a:bodyPr/>
                    <a:lstStyle/>
                    <a:p>
                      <a:pPr algn="ctr">
                        <a:lnSpc>
                          <a:spcPts val="2400"/>
                        </a:lnSpc>
                      </a:pPr>
                      <a:r>
                        <a:rPr lang="en-US" sz="1500" dirty="0" smtClean="0"/>
                        <a:t>175 (56%)</a:t>
                      </a:r>
                      <a:endParaRPr lang="en-US" sz="1500" dirty="0"/>
                    </a:p>
                  </a:txBody>
                  <a:tcPr anchor="ctr"/>
                </a:tc>
                <a:tc>
                  <a:txBody>
                    <a:bodyPr/>
                    <a:lstStyle/>
                    <a:p>
                      <a:pPr algn="ctr">
                        <a:lnSpc>
                          <a:spcPts val="2400"/>
                        </a:lnSpc>
                      </a:pPr>
                      <a:r>
                        <a:rPr lang="en-US" sz="1500" dirty="0" smtClean="0"/>
                        <a:t>64 (62%)</a:t>
                      </a:r>
                      <a:endParaRPr lang="en-US" sz="1500" dirty="0"/>
                    </a:p>
                  </a:txBody>
                  <a:tcPr anchor="ctr"/>
                </a:tc>
              </a:tr>
              <a:tr h="370840">
                <a:tc>
                  <a:txBody>
                    <a:bodyPr/>
                    <a:lstStyle/>
                    <a:p>
                      <a:r>
                        <a:rPr lang="en-US" sz="1500" dirty="0" smtClean="0"/>
                        <a:t>Median age, years (range)</a:t>
                      </a:r>
                      <a:endParaRPr lang="en-US" sz="1500" dirty="0"/>
                    </a:p>
                  </a:txBody>
                  <a:tcPr anchor="ctr"/>
                </a:tc>
                <a:tc>
                  <a:txBody>
                    <a:bodyPr/>
                    <a:lstStyle/>
                    <a:p>
                      <a:pPr algn="ctr">
                        <a:lnSpc>
                          <a:spcPts val="2400"/>
                        </a:lnSpc>
                      </a:pPr>
                      <a:r>
                        <a:rPr lang="en-US" sz="1500" dirty="0" smtClean="0"/>
                        <a:t>54 (19-77)</a:t>
                      </a:r>
                      <a:endParaRPr lang="en-US" sz="1500" dirty="0"/>
                    </a:p>
                  </a:txBody>
                  <a:tcPr anchor="ctr"/>
                </a:tc>
                <a:tc>
                  <a:txBody>
                    <a:bodyPr/>
                    <a:lstStyle/>
                    <a:p>
                      <a:pPr algn="ctr">
                        <a:lnSpc>
                          <a:spcPts val="2400"/>
                        </a:lnSpc>
                      </a:pPr>
                      <a:r>
                        <a:rPr lang="en-US" sz="1500" dirty="0" smtClean="0"/>
                        <a:t>57 (22-69)</a:t>
                      </a:r>
                      <a:endParaRPr lang="en-US" sz="1500" dirty="0"/>
                    </a:p>
                  </a:txBody>
                  <a:tcPr anchor="ctr"/>
                </a:tc>
              </a:tr>
              <a:tr h="370840">
                <a:tc>
                  <a:txBody>
                    <a:bodyPr/>
                    <a:lstStyle/>
                    <a:p>
                      <a:r>
                        <a:rPr lang="en-US" sz="1500" dirty="0" smtClean="0"/>
                        <a:t>Race</a:t>
                      </a:r>
                    </a:p>
                    <a:p>
                      <a:pPr marL="228600" indent="0"/>
                      <a:r>
                        <a:rPr lang="en-US" sz="1500" dirty="0" smtClean="0"/>
                        <a:t>White</a:t>
                      </a:r>
                    </a:p>
                    <a:p>
                      <a:pPr marL="228600" indent="0"/>
                      <a:r>
                        <a:rPr lang="en-US" sz="1500" dirty="0" smtClean="0"/>
                        <a:t>Black</a:t>
                      </a:r>
                    </a:p>
                    <a:p>
                      <a:pPr marL="228600" indent="0"/>
                      <a:r>
                        <a:rPr lang="en-US" sz="1500" dirty="0" smtClean="0"/>
                        <a:t>Asian</a:t>
                      </a:r>
                      <a:endParaRPr lang="en-US" sz="1500" dirty="0"/>
                    </a:p>
                  </a:txBody>
                  <a:tcPr anchor="ctr"/>
                </a:tc>
                <a:tc>
                  <a:txBody>
                    <a:bodyPr/>
                    <a:lstStyle/>
                    <a:p>
                      <a:pPr algn="ctr">
                        <a:lnSpc>
                          <a:spcPct val="100000"/>
                        </a:lnSpc>
                      </a:pPr>
                      <a:endParaRPr lang="en-US" sz="1500" dirty="0" smtClean="0"/>
                    </a:p>
                    <a:p>
                      <a:pPr algn="ctr">
                        <a:lnSpc>
                          <a:spcPct val="100000"/>
                        </a:lnSpc>
                      </a:pPr>
                      <a:r>
                        <a:rPr lang="en-US" sz="1500" dirty="0" smtClean="0"/>
                        <a:t>270 (87%)</a:t>
                      </a:r>
                    </a:p>
                    <a:p>
                      <a:pPr algn="ctr">
                        <a:lnSpc>
                          <a:spcPct val="100000"/>
                        </a:lnSpc>
                      </a:pPr>
                      <a:r>
                        <a:rPr lang="en-US" sz="1500" dirty="0" smtClean="0"/>
                        <a:t>34 (11%)</a:t>
                      </a:r>
                    </a:p>
                    <a:p>
                      <a:pPr algn="ctr">
                        <a:lnSpc>
                          <a:spcPct val="100000"/>
                        </a:lnSpc>
                      </a:pPr>
                      <a:r>
                        <a:rPr lang="en-US" sz="1500" dirty="0" smtClean="0"/>
                        <a:t>9 (2%)</a:t>
                      </a:r>
                      <a:endParaRPr lang="en-US" sz="1500" dirty="0"/>
                    </a:p>
                  </a:txBody>
                  <a:tcPr anchor="ctr"/>
                </a:tc>
                <a:tc>
                  <a:txBody>
                    <a:bodyPr/>
                    <a:lstStyle/>
                    <a:p>
                      <a:pPr algn="ctr">
                        <a:lnSpc>
                          <a:spcPct val="100000"/>
                        </a:lnSpc>
                      </a:pPr>
                      <a:endParaRPr lang="en-US" sz="1500" dirty="0" smtClean="0"/>
                    </a:p>
                    <a:p>
                      <a:pPr algn="ctr">
                        <a:lnSpc>
                          <a:spcPct val="100000"/>
                        </a:lnSpc>
                      </a:pPr>
                      <a:r>
                        <a:rPr lang="en-US" sz="1500" dirty="0" smtClean="0"/>
                        <a:t>91 (88%)</a:t>
                      </a:r>
                    </a:p>
                    <a:p>
                      <a:pPr algn="ctr">
                        <a:lnSpc>
                          <a:spcPct val="100000"/>
                        </a:lnSpc>
                      </a:pPr>
                      <a:r>
                        <a:rPr lang="en-US" sz="1500" dirty="0" smtClean="0"/>
                        <a:t>7 (7%)</a:t>
                      </a:r>
                    </a:p>
                    <a:p>
                      <a:pPr algn="ctr">
                        <a:lnSpc>
                          <a:spcPct val="100000"/>
                        </a:lnSpc>
                      </a:pPr>
                      <a:r>
                        <a:rPr lang="en-US" sz="1500" dirty="0" smtClean="0"/>
                        <a:t>2 (2%)</a:t>
                      </a:r>
                      <a:endParaRPr lang="en-US" sz="1500" dirty="0"/>
                    </a:p>
                  </a:txBody>
                  <a:tcPr anchor="ctr"/>
                </a:tc>
              </a:tr>
              <a:tr h="370840">
                <a:tc>
                  <a:txBody>
                    <a:bodyPr/>
                    <a:lstStyle/>
                    <a:p>
                      <a:r>
                        <a:rPr lang="en-US" sz="1500" dirty="0" smtClean="0"/>
                        <a:t>HCV RNA ≥800,000</a:t>
                      </a:r>
                      <a:r>
                        <a:rPr lang="en-US" sz="1500" baseline="0" dirty="0" smtClean="0"/>
                        <a:t> IU/ml</a:t>
                      </a:r>
                      <a:endParaRPr lang="en-US" sz="1500" dirty="0"/>
                    </a:p>
                  </a:txBody>
                  <a:tcPr anchor="ctr"/>
                </a:tc>
                <a:tc>
                  <a:txBody>
                    <a:bodyPr/>
                    <a:lstStyle/>
                    <a:p>
                      <a:pPr algn="ctr">
                        <a:lnSpc>
                          <a:spcPts val="2400"/>
                        </a:lnSpc>
                      </a:pPr>
                      <a:r>
                        <a:rPr lang="en-US" sz="1500" dirty="0" smtClean="0"/>
                        <a:t>244 (78%)</a:t>
                      </a:r>
                      <a:endParaRPr lang="en-US" sz="1500" dirty="0"/>
                    </a:p>
                  </a:txBody>
                  <a:tcPr anchor="ctr"/>
                </a:tc>
                <a:tc>
                  <a:txBody>
                    <a:bodyPr/>
                    <a:lstStyle/>
                    <a:p>
                      <a:pPr algn="ctr">
                        <a:lnSpc>
                          <a:spcPts val="2400"/>
                        </a:lnSpc>
                      </a:pPr>
                      <a:r>
                        <a:rPr lang="en-US" sz="1500" dirty="0" smtClean="0"/>
                        <a:t>93 (90%)</a:t>
                      </a:r>
                      <a:endParaRPr lang="en-US" sz="1500" dirty="0"/>
                    </a:p>
                  </a:txBody>
                  <a:tcPr anchor="ctr"/>
                </a:tc>
              </a:tr>
              <a:tr h="370840">
                <a:tc>
                  <a:txBody>
                    <a:bodyPr/>
                    <a:lstStyle/>
                    <a:p>
                      <a:r>
                        <a:rPr lang="en-US" sz="1500" dirty="0" smtClean="0"/>
                        <a:t>HCV subtype</a:t>
                      </a:r>
                      <a:r>
                        <a:rPr lang="en-US" sz="1500" baseline="0" dirty="0" smtClean="0"/>
                        <a:t> 1A</a:t>
                      </a:r>
                      <a:endParaRPr lang="en-US" sz="1500" dirty="0"/>
                    </a:p>
                  </a:txBody>
                  <a:tcPr anchor="ctr"/>
                </a:tc>
                <a:tc>
                  <a:txBody>
                    <a:bodyPr/>
                    <a:lstStyle/>
                    <a:p>
                      <a:pPr marL="0" indent="0" algn="ctr">
                        <a:lnSpc>
                          <a:spcPts val="2400"/>
                        </a:lnSpc>
                      </a:pPr>
                      <a:r>
                        <a:rPr lang="en-US" sz="1500" dirty="0" smtClean="0"/>
                        <a:t>229 (73%)</a:t>
                      </a:r>
                      <a:endParaRPr lang="en-US" sz="1500" dirty="0"/>
                    </a:p>
                  </a:txBody>
                  <a:tcPr anchor="ctr"/>
                </a:tc>
                <a:tc>
                  <a:txBody>
                    <a:bodyPr/>
                    <a:lstStyle/>
                    <a:p>
                      <a:pPr algn="ctr">
                        <a:lnSpc>
                          <a:spcPts val="2400"/>
                        </a:lnSpc>
                      </a:pPr>
                      <a:r>
                        <a:rPr lang="en-US" sz="1500" dirty="0" smtClean="0"/>
                        <a:t>75 (73%)</a:t>
                      </a:r>
                      <a:endParaRPr lang="en-US" sz="1500" dirty="0"/>
                    </a:p>
                  </a:txBody>
                  <a:tcPr anchor="ctr"/>
                </a:tc>
              </a:tr>
              <a:tr h="370840">
                <a:tc>
                  <a:txBody>
                    <a:bodyPr/>
                    <a:lstStyle/>
                    <a:p>
                      <a:r>
                        <a:rPr lang="en-US" sz="1500" i="1" dirty="0" smtClean="0"/>
                        <a:t>IL28B</a:t>
                      </a:r>
                      <a:r>
                        <a:rPr lang="en-US" sz="1500" i="0" baseline="0" dirty="0" smtClean="0"/>
                        <a:t> non-CC genotype</a:t>
                      </a:r>
                      <a:endParaRPr lang="en-US" sz="1500" i="1" dirty="0"/>
                    </a:p>
                  </a:txBody>
                  <a:tcPr anchor="ctr"/>
                </a:tc>
                <a:tc>
                  <a:txBody>
                    <a:bodyPr/>
                    <a:lstStyle/>
                    <a:p>
                      <a:pPr marL="0" indent="0" algn="ctr">
                        <a:lnSpc>
                          <a:spcPts val="2400"/>
                        </a:lnSpc>
                      </a:pPr>
                      <a:r>
                        <a:rPr lang="en-US" sz="1500" dirty="0" smtClean="0"/>
                        <a:t>221 (71%)</a:t>
                      </a:r>
                      <a:endParaRPr lang="en-US" sz="1500" dirty="0"/>
                    </a:p>
                  </a:txBody>
                  <a:tcPr anchor="ctr"/>
                </a:tc>
                <a:tc>
                  <a:txBody>
                    <a:bodyPr/>
                    <a:lstStyle/>
                    <a:p>
                      <a:pPr algn="ctr">
                        <a:lnSpc>
                          <a:spcPts val="2400"/>
                        </a:lnSpc>
                      </a:pPr>
                      <a:r>
                        <a:rPr lang="en-US" sz="1500" dirty="0" smtClean="0"/>
                        <a:t>87 (85%)</a:t>
                      </a:r>
                      <a:endParaRPr lang="en-US" sz="1500" dirty="0"/>
                    </a:p>
                  </a:txBody>
                  <a:tcPr anchor="ctr"/>
                </a:tc>
              </a:tr>
              <a:tr h="370840">
                <a:tc>
                  <a:txBody>
                    <a:bodyPr/>
                    <a:lstStyle/>
                    <a:p>
                      <a:r>
                        <a:rPr lang="en-US" sz="1500" dirty="0" smtClean="0"/>
                        <a:t>Prior treatment failure</a:t>
                      </a:r>
                    </a:p>
                    <a:p>
                      <a:pPr marL="228600" indent="0"/>
                      <a:r>
                        <a:rPr lang="en-US" sz="1500" dirty="0" smtClean="0"/>
                        <a:t>Relapse</a:t>
                      </a:r>
                    </a:p>
                    <a:p>
                      <a:pPr marL="228600" indent="0"/>
                      <a:r>
                        <a:rPr lang="en-US" sz="1500" dirty="0" smtClean="0"/>
                        <a:t>Partial</a:t>
                      </a:r>
                      <a:r>
                        <a:rPr lang="en-US" sz="1500" baseline="0" dirty="0" smtClean="0"/>
                        <a:t> response</a:t>
                      </a:r>
                    </a:p>
                    <a:p>
                      <a:pPr marL="228600" indent="0"/>
                      <a:r>
                        <a:rPr lang="en-US" sz="1500" baseline="0" dirty="0" smtClean="0"/>
                        <a:t>Null response</a:t>
                      </a:r>
                    </a:p>
                    <a:p>
                      <a:pPr marL="228600" indent="0"/>
                      <a:r>
                        <a:rPr lang="en-US" sz="1500" baseline="0" dirty="0" smtClean="0"/>
                        <a:t>Interferon intolerant</a:t>
                      </a:r>
                      <a:endParaRPr lang="en-US" sz="1500" dirty="0"/>
                    </a:p>
                  </a:txBody>
                  <a:tcPr anchor="ctr"/>
                </a:tc>
                <a:tc>
                  <a:txBody>
                    <a:bodyPr/>
                    <a:lstStyle/>
                    <a:p>
                      <a:pPr algn="ctr">
                        <a:lnSpc>
                          <a:spcPct val="100000"/>
                        </a:lnSpc>
                      </a:pPr>
                      <a:endParaRPr lang="en-US" sz="1500" dirty="0" smtClean="0"/>
                    </a:p>
                    <a:p>
                      <a:pPr algn="ctr">
                        <a:lnSpc>
                          <a:spcPct val="100000"/>
                        </a:lnSpc>
                      </a:pPr>
                      <a:r>
                        <a:rPr lang="en-US" sz="1500" dirty="0" smtClean="0"/>
                        <a:t>N/A</a:t>
                      </a:r>
                    </a:p>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smtClean="0"/>
                        <a:t>N/A</a:t>
                      </a:r>
                    </a:p>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smtClean="0"/>
                        <a:t>N/A</a:t>
                      </a:r>
                    </a:p>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smtClean="0"/>
                        <a:t>N/A</a:t>
                      </a:r>
                    </a:p>
                  </a:txBody>
                  <a:tcPr anchor="ctr"/>
                </a:tc>
                <a:tc>
                  <a:txBody>
                    <a:bodyPr/>
                    <a:lstStyle/>
                    <a:p>
                      <a:pPr algn="ctr">
                        <a:lnSpc>
                          <a:spcPct val="100000"/>
                        </a:lnSpc>
                      </a:pPr>
                      <a:endParaRPr lang="en-US" sz="1500" dirty="0" smtClean="0"/>
                    </a:p>
                    <a:p>
                      <a:pPr algn="ctr">
                        <a:lnSpc>
                          <a:spcPct val="100000"/>
                        </a:lnSpc>
                      </a:pPr>
                      <a:r>
                        <a:rPr lang="en-US" sz="1500" dirty="0" smtClean="0"/>
                        <a:t>39 (38%)</a:t>
                      </a:r>
                    </a:p>
                    <a:p>
                      <a:pPr algn="ctr">
                        <a:lnSpc>
                          <a:spcPct val="100000"/>
                        </a:lnSpc>
                      </a:pPr>
                      <a:r>
                        <a:rPr lang="en-US" sz="1500" dirty="0" smtClean="0"/>
                        <a:t>12</a:t>
                      </a:r>
                      <a:r>
                        <a:rPr lang="en-US" sz="1500" baseline="0" dirty="0" smtClean="0"/>
                        <a:t> (12%)</a:t>
                      </a:r>
                    </a:p>
                    <a:p>
                      <a:pPr algn="ctr">
                        <a:lnSpc>
                          <a:spcPct val="100000"/>
                        </a:lnSpc>
                      </a:pPr>
                      <a:r>
                        <a:rPr lang="en-US" sz="1500" baseline="0" dirty="0" smtClean="0"/>
                        <a:t>25 (24%)</a:t>
                      </a:r>
                    </a:p>
                    <a:p>
                      <a:pPr algn="ctr">
                        <a:lnSpc>
                          <a:spcPct val="100000"/>
                        </a:lnSpc>
                      </a:pPr>
                      <a:r>
                        <a:rPr lang="en-US" sz="1500" baseline="0" dirty="0" smtClean="0"/>
                        <a:t>7 (7%)</a:t>
                      </a:r>
                      <a:endParaRPr lang="en-US" sz="1500" dirty="0" smtClean="0"/>
                    </a:p>
                  </a:txBody>
                  <a:tcPr anchor="ctr"/>
                </a:tc>
              </a:tr>
            </a:tbl>
          </a:graphicData>
        </a:graphic>
      </p:graphicFrame>
    </p:spTree>
    <p:extLst>
      <p:ext uri="{BB962C8B-B14F-4D97-AF65-F5344CB8AC3E}">
        <p14:creationId xmlns:p14="http://schemas.microsoft.com/office/powerpoint/2010/main" val="418190821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p:txBody>
          <a:bodyPr/>
          <a:lstStyle/>
          <a:p>
            <a:r>
              <a:rPr lang="en-US" dirty="0"/>
              <a:t>Source: Poordad </a:t>
            </a:r>
            <a:r>
              <a:rPr lang="en-US" dirty="0" smtClean="0"/>
              <a:t>F, </a:t>
            </a:r>
            <a:r>
              <a:rPr lang="en-US" dirty="0"/>
              <a:t>et al. JAMA 2015;313:1728-35</a:t>
            </a:r>
            <a:r>
              <a:rPr lang="en-US" dirty="0" smtClean="0"/>
              <a:t>.</a:t>
            </a:r>
            <a:endParaRPr lang="en-US" dirty="0">
              <a:latin typeface="Arial" pitchFamily="22" charset="0"/>
            </a:endParaRPr>
          </a:p>
        </p:txBody>
      </p:sp>
      <p:sp>
        <p:nvSpPr>
          <p:cNvPr id="49" name="Title 1"/>
          <p:cNvSpPr>
            <a:spLocks noGrp="1"/>
          </p:cNvSpPr>
          <p:nvPr>
            <p:ph type="title"/>
          </p:nvPr>
        </p:nvSpPr>
        <p:spPr>
          <a:xfrm>
            <a:off x="323850" y="304800"/>
            <a:ext cx="8515350" cy="990600"/>
          </a:xfrm>
        </p:spPr>
        <p:txBody>
          <a:bodyPr>
            <a:normAutofit/>
          </a:bodyPr>
          <a:lstStyle/>
          <a:p>
            <a:r>
              <a:rPr lang="en-US" sz="2400" dirty="0" smtClean="0">
                <a:solidFill>
                  <a:schemeClr val="accent5">
                    <a:lumMod val="20000"/>
                    <a:lumOff val="80000"/>
                  </a:schemeClr>
                </a:solidFill>
              </a:rPr>
              <a:t>Daclatasvir</a:t>
            </a:r>
            <a:r>
              <a:rPr lang="en-US" sz="2400" dirty="0">
                <a:solidFill>
                  <a:schemeClr val="accent5">
                    <a:lumMod val="20000"/>
                    <a:lumOff val="80000"/>
                  </a:schemeClr>
                </a:solidFill>
              </a:rPr>
              <a:t>-</a:t>
            </a:r>
            <a:r>
              <a:rPr lang="en-US" sz="2400" dirty="0" smtClean="0">
                <a:solidFill>
                  <a:schemeClr val="accent5">
                    <a:lumMod val="20000"/>
                    <a:lumOff val="80000"/>
                  </a:schemeClr>
                </a:solidFill>
              </a:rPr>
              <a:t>Asunaprevir</a:t>
            </a:r>
            <a:r>
              <a:rPr lang="en-US" sz="2400" dirty="0">
                <a:solidFill>
                  <a:schemeClr val="accent5">
                    <a:lumMod val="20000"/>
                    <a:lumOff val="80000"/>
                  </a:schemeClr>
                </a:solidFill>
              </a:rPr>
              <a:t>-</a:t>
            </a:r>
            <a:r>
              <a:rPr lang="en-US" sz="2400" dirty="0" smtClean="0">
                <a:solidFill>
                  <a:schemeClr val="accent5">
                    <a:lumMod val="20000"/>
                    <a:lumOff val="80000"/>
                  </a:schemeClr>
                </a:solidFill>
              </a:rPr>
              <a:t>Beclabuvir </a:t>
            </a:r>
            <a:r>
              <a:rPr lang="en-US" sz="2400" dirty="0">
                <a:solidFill>
                  <a:schemeClr val="accent5">
                    <a:lumMod val="20000"/>
                    <a:lumOff val="80000"/>
                  </a:schemeClr>
                </a:solidFill>
              </a:rPr>
              <a:t>for HCV GT 1</a:t>
            </a:r>
            <a:r>
              <a:rPr lang="en-US" sz="2400" dirty="0"/>
              <a:t/>
            </a:r>
            <a:br>
              <a:rPr lang="en-US" sz="2400" dirty="0"/>
            </a:br>
            <a:r>
              <a:rPr lang="en-US" sz="2400" dirty="0"/>
              <a:t>UNITY</a:t>
            </a:r>
            <a:r>
              <a:rPr lang="en-US" sz="2400" dirty="0" smtClean="0"/>
              <a:t>-1 </a:t>
            </a:r>
            <a:r>
              <a:rPr lang="en-US" sz="2400" dirty="0"/>
              <a:t>Trial: Results</a:t>
            </a:r>
          </a:p>
        </p:txBody>
      </p:sp>
      <p:sp>
        <p:nvSpPr>
          <p:cNvPr id="9" name="Rectangle 25"/>
          <p:cNvSpPr>
            <a:spLocks noChangeArrowheads="1"/>
          </p:cNvSpPr>
          <p:nvPr/>
        </p:nvSpPr>
        <p:spPr bwMode="auto">
          <a:xfrm>
            <a:off x="-5104" y="6019800"/>
            <a:ext cx="9162288" cy="274318"/>
          </a:xfrm>
          <a:prstGeom prst="rect">
            <a:avLst/>
          </a:prstGeom>
          <a:solidFill>
            <a:schemeClr val="bg1">
              <a:lumMod val="95000"/>
            </a:schemeClr>
          </a:solidFill>
          <a:ln w="12700">
            <a:noFill/>
            <a:miter lim="800000"/>
            <a:headEnd/>
            <a:tailEnd/>
          </a:ln>
        </p:spPr>
        <p:txBody>
          <a:bodyPr lIns="92486" tIns="45431" rIns="92486" bIns="45431" anchor="ctr">
            <a:prstTxWarp prst="textNoShape">
              <a:avLst/>
            </a:prstTxWarp>
          </a:bodyPr>
          <a:lstStyle/>
          <a:p>
            <a:pPr marL="274320" defTabSz="935038">
              <a:spcBef>
                <a:spcPct val="50000"/>
              </a:spcBef>
            </a:pPr>
            <a:r>
              <a:rPr lang="en-US" sz="1400" dirty="0" smtClean="0">
                <a:solidFill>
                  <a:srgbClr val="000000"/>
                </a:solidFill>
                <a:latin typeface="Arial" pitchFamily="22" charset="0"/>
              </a:rPr>
              <a:t>DCV = daclatasvir; ASV = asunaprevir; BCV = beclabuvir</a:t>
            </a:r>
            <a:endParaRPr lang="en-US" sz="1400" dirty="0">
              <a:solidFill>
                <a:srgbClr val="000000"/>
              </a:solidFill>
              <a:latin typeface="Arial" pitchFamily="22" charset="0"/>
            </a:endParaRPr>
          </a:p>
        </p:txBody>
      </p:sp>
      <p:graphicFrame>
        <p:nvGraphicFramePr>
          <p:cNvPr id="11" name="Content Placeholder 3"/>
          <p:cNvGraphicFramePr>
            <a:graphicFrameLocks/>
          </p:cNvGraphicFramePr>
          <p:nvPr>
            <p:extLst>
              <p:ext uri="{D42A27DB-BD31-4B8C-83A1-F6EECF244321}">
                <p14:modId xmlns:p14="http://schemas.microsoft.com/office/powerpoint/2010/main" val="837197014"/>
              </p:ext>
            </p:extLst>
          </p:nvPr>
        </p:nvGraphicFramePr>
        <p:xfrm>
          <a:off x="522288" y="1524000"/>
          <a:ext cx="8096250" cy="4191000"/>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p:cNvSpPr/>
          <p:nvPr/>
        </p:nvSpPr>
        <p:spPr>
          <a:xfrm>
            <a:off x="1905000" y="4800600"/>
            <a:ext cx="838200" cy="38101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287/312</a:t>
            </a:r>
            <a:endParaRPr lang="en-US" sz="1400" dirty="0">
              <a:solidFill>
                <a:schemeClr val="bg1"/>
              </a:solidFill>
            </a:endParaRPr>
          </a:p>
        </p:txBody>
      </p:sp>
      <p:sp>
        <p:nvSpPr>
          <p:cNvPr id="8" name="Rectangle 7"/>
          <p:cNvSpPr/>
          <p:nvPr/>
        </p:nvSpPr>
        <p:spPr>
          <a:xfrm>
            <a:off x="2676845" y="4800600"/>
            <a:ext cx="838200" cy="38101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92/103</a:t>
            </a:r>
            <a:endParaRPr lang="en-US" sz="1400" dirty="0">
              <a:solidFill>
                <a:schemeClr val="bg1"/>
              </a:solidFill>
            </a:endParaRPr>
          </a:p>
        </p:txBody>
      </p:sp>
      <p:sp>
        <p:nvSpPr>
          <p:cNvPr id="10" name="Rectangle 9"/>
          <p:cNvSpPr/>
          <p:nvPr/>
        </p:nvSpPr>
        <p:spPr>
          <a:xfrm>
            <a:off x="4191000" y="4800600"/>
            <a:ext cx="838200" cy="38101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206/229</a:t>
            </a:r>
            <a:endParaRPr lang="en-US" sz="1400" dirty="0">
              <a:solidFill>
                <a:schemeClr val="bg1"/>
              </a:solidFill>
            </a:endParaRPr>
          </a:p>
        </p:txBody>
      </p:sp>
      <p:sp>
        <p:nvSpPr>
          <p:cNvPr id="12" name="Rectangle 11"/>
          <p:cNvSpPr/>
          <p:nvPr/>
        </p:nvSpPr>
        <p:spPr>
          <a:xfrm>
            <a:off x="4962845" y="4800600"/>
            <a:ext cx="838200" cy="38101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64/75</a:t>
            </a:r>
            <a:endParaRPr lang="en-US" sz="1400" dirty="0">
              <a:solidFill>
                <a:schemeClr val="bg1"/>
              </a:solidFill>
            </a:endParaRPr>
          </a:p>
        </p:txBody>
      </p:sp>
      <p:sp>
        <p:nvSpPr>
          <p:cNvPr id="13" name="Rectangle 12"/>
          <p:cNvSpPr/>
          <p:nvPr/>
        </p:nvSpPr>
        <p:spPr>
          <a:xfrm>
            <a:off x="6477000" y="4800600"/>
            <a:ext cx="838200" cy="38101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81/83</a:t>
            </a:r>
            <a:endParaRPr lang="en-US" sz="1400" dirty="0">
              <a:solidFill>
                <a:schemeClr val="bg1"/>
              </a:solidFill>
            </a:endParaRPr>
          </a:p>
        </p:txBody>
      </p:sp>
      <p:sp>
        <p:nvSpPr>
          <p:cNvPr id="14" name="Rectangle 13"/>
          <p:cNvSpPr/>
          <p:nvPr/>
        </p:nvSpPr>
        <p:spPr>
          <a:xfrm>
            <a:off x="7239000" y="4800600"/>
            <a:ext cx="838200" cy="38101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28/28</a:t>
            </a:r>
            <a:endParaRPr lang="en-US" sz="1400" dirty="0">
              <a:solidFill>
                <a:schemeClr val="bg1"/>
              </a:solidFill>
            </a:endParaRPr>
          </a:p>
        </p:txBody>
      </p:sp>
    </p:spTree>
    <p:extLst>
      <p:ext uri="{BB962C8B-B14F-4D97-AF65-F5344CB8AC3E}">
        <p14:creationId xmlns:p14="http://schemas.microsoft.com/office/powerpoint/2010/main" val="2746393423"/>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solidFill>
                  <a:schemeClr val="accent5">
                    <a:lumMod val="20000"/>
                    <a:lumOff val="80000"/>
                  </a:schemeClr>
                </a:solidFill>
              </a:rPr>
              <a:t>Daclatasvir</a:t>
            </a:r>
            <a:r>
              <a:rPr lang="en-US" sz="2400" dirty="0">
                <a:solidFill>
                  <a:schemeClr val="accent5">
                    <a:lumMod val="20000"/>
                    <a:lumOff val="80000"/>
                  </a:schemeClr>
                </a:solidFill>
              </a:rPr>
              <a:t>-</a:t>
            </a:r>
            <a:r>
              <a:rPr lang="en-US" sz="2400" dirty="0" smtClean="0">
                <a:solidFill>
                  <a:schemeClr val="accent5">
                    <a:lumMod val="20000"/>
                    <a:lumOff val="80000"/>
                  </a:schemeClr>
                </a:solidFill>
              </a:rPr>
              <a:t>Asunaprevir</a:t>
            </a:r>
            <a:r>
              <a:rPr lang="en-US" sz="2400" dirty="0">
                <a:solidFill>
                  <a:schemeClr val="accent5">
                    <a:lumMod val="20000"/>
                    <a:lumOff val="80000"/>
                  </a:schemeClr>
                </a:solidFill>
              </a:rPr>
              <a:t>-</a:t>
            </a:r>
            <a:r>
              <a:rPr lang="en-US" sz="2400" dirty="0" smtClean="0">
                <a:solidFill>
                  <a:schemeClr val="accent5">
                    <a:lumMod val="20000"/>
                    <a:lumOff val="80000"/>
                  </a:schemeClr>
                </a:solidFill>
              </a:rPr>
              <a:t>Beclabuvir </a:t>
            </a:r>
            <a:r>
              <a:rPr lang="en-US" sz="2400" dirty="0">
                <a:solidFill>
                  <a:schemeClr val="accent5">
                    <a:lumMod val="20000"/>
                    <a:lumOff val="80000"/>
                  </a:schemeClr>
                </a:solidFill>
              </a:rPr>
              <a:t>for HCV GT 1</a:t>
            </a:r>
            <a:r>
              <a:rPr lang="en-US" sz="2400" dirty="0"/>
              <a:t/>
            </a:r>
            <a:br>
              <a:rPr lang="en-US" sz="2400" dirty="0"/>
            </a:br>
            <a:r>
              <a:rPr lang="en-US" sz="2400" dirty="0"/>
              <a:t>UNITY-1 Trial: </a:t>
            </a:r>
            <a:r>
              <a:rPr lang="en-US" sz="2400" dirty="0" smtClean="0"/>
              <a:t>Virologic Failure</a:t>
            </a:r>
            <a:endParaRPr lang="en-US" sz="2400" dirty="0"/>
          </a:p>
        </p:txBody>
      </p:sp>
      <p:sp>
        <p:nvSpPr>
          <p:cNvPr id="3" name="Content Placeholder 2"/>
          <p:cNvSpPr>
            <a:spLocks noGrp="1"/>
          </p:cNvSpPr>
          <p:nvPr>
            <p:ph sz="half" idx="2"/>
          </p:nvPr>
        </p:nvSpPr>
        <p:spPr/>
        <p:txBody>
          <a:bodyPr>
            <a:normAutofit/>
          </a:bodyPr>
          <a:lstStyle/>
          <a:p>
            <a:r>
              <a:rPr lang="en-US" sz="2000" dirty="0" smtClean="0"/>
              <a:t>Virologic failure occurred in 34 patients (8%): 32 of whom had genotype 1A infection.</a:t>
            </a:r>
          </a:p>
          <a:p>
            <a:r>
              <a:rPr lang="en-US" sz="2000" dirty="0" smtClean="0"/>
              <a:t>Among GT1A patients who failed, </a:t>
            </a:r>
            <a:r>
              <a:rPr lang="en-US" sz="2000" dirty="0" smtClean="0">
                <a:solidFill>
                  <a:schemeClr val="accent6"/>
                </a:solidFill>
              </a:rPr>
              <a:t>NS5A</a:t>
            </a:r>
            <a:r>
              <a:rPr lang="en-US" sz="2000" dirty="0" smtClean="0"/>
              <a:t> resistance-associated variants (RAVs) emerged in 30/31 (97%) patients</a:t>
            </a:r>
          </a:p>
          <a:p>
            <a:pPr lvl="1"/>
            <a:r>
              <a:rPr lang="en-US" sz="2000" dirty="0" smtClean="0"/>
              <a:t>Q30 most common substitution</a:t>
            </a:r>
          </a:p>
          <a:p>
            <a:r>
              <a:rPr lang="en-US" sz="2000" dirty="0" smtClean="0">
                <a:solidFill>
                  <a:srgbClr val="963232"/>
                </a:solidFill>
              </a:rPr>
              <a:t>NS3</a:t>
            </a:r>
            <a:r>
              <a:rPr lang="en-US" sz="2000" dirty="0" smtClean="0"/>
              <a:t> protease RAVs emerged in 29/31 (94%) genotype 1A patients</a:t>
            </a:r>
          </a:p>
          <a:p>
            <a:pPr lvl="1"/>
            <a:r>
              <a:rPr lang="en-US" sz="2000" dirty="0" smtClean="0"/>
              <a:t>R155 most common substitution</a:t>
            </a:r>
          </a:p>
          <a:p>
            <a:r>
              <a:rPr lang="en-US" sz="2000" dirty="0" smtClean="0">
                <a:solidFill>
                  <a:srgbClr val="963232"/>
                </a:solidFill>
              </a:rPr>
              <a:t>NS5B</a:t>
            </a:r>
            <a:r>
              <a:rPr lang="en-US" sz="2000" dirty="0" smtClean="0"/>
              <a:t> RAVs emerged in 12 of 31 (39%) genotype 1A patients</a:t>
            </a:r>
          </a:p>
          <a:p>
            <a:pPr lvl="1"/>
            <a:r>
              <a:rPr lang="en-US" sz="2000" dirty="0" smtClean="0"/>
              <a:t>P495 most common substitution</a:t>
            </a:r>
          </a:p>
          <a:p>
            <a:pPr marL="0" indent="0">
              <a:buNone/>
            </a:pPr>
            <a:endParaRPr lang="en-US" sz="2000" dirty="0"/>
          </a:p>
        </p:txBody>
      </p:sp>
      <p:sp>
        <p:nvSpPr>
          <p:cNvPr id="4" name="Content Placeholder 3"/>
          <p:cNvSpPr>
            <a:spLocks noGrp="1"/>
          </p:cNvSpPr>
          <p:nvPr>
            <p:ph sz="quarter" idx="13"/>
          </p:nvPr>
        </p:nvSpPr>
        <p:spPr/>
        <p:txBody>
          <a:bodyPr/>
          <a:lstStyle/>
          <a:p>
            <a:r>
              <a:rPr lang="en-US" dirty="0"/>
              <a:t>Source: Poordad </a:t>
            </a:r>
            <a:r>
              <a:rPr lang="en-US" dirty="0" smtClean="0"/>
              <a:t>F, </a:t>
            </a:r>
            <a:r>
              <a:rPr lang="en-US" dirty="0"/>
              <a:t>et al. JAMA 2015;313:1728-35</a:t>
            </a:r>
            <a:r>
              <a:rPr lang="en-US" dirty="0" smtClean="0"/>
              <a:t>.</a:t>
            </a:r>
            <a:endParaRPr lang="en-US" dirty="0">
              <a:latin typeface="Arial" pitchFamily="22" charset="0"/>
            </a:endParaRPr>
          </a:p>
        </p:txBody>
      </p:sp>
    </p:spTree>
    <p:extLst>
      <p:ext uri="{BB962C8B-B14F-4D97-AF65-F5344CB8AC3E}">
        <p14:creationId xmlns:p14="http://schemas.microsoft.com/office/powerpoint/2010/main" val="3179863369"/>
      </p:ext>
    </p:extLst>
  </p:cSld>
  <p:clrMapOvr>
    <a:masterClrMapping/>
  </p:clrMapOvr>
  <p:transition xmlns:p14="http://schemas.microsoft.com/office/powerpoint/2010/main" spd="slow"/>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3"/>
          </p:nvPr>
        </p:nvSpPr>
        <p:spPr/>
        <p:txBody>
          <a:bodyPr/>
          <a:lstStyle/>
          <a:p>
            <a:r>
              <a:rPr lang="en-US" dirty="0"/>
              <a:t>Source: Poordad </a:t>
            </a:r>
            <a:r>
              <a:rPr lang="en-US" dirty="0" smtClean="0"/>
              <a:t>F, </a:t>
            </a:r>
            <a:r>
              <a:rPr lang="en-US" dirty="0"/>
              <a:t>et al. JAMA 2015;313:1728-35.</a:t>
            </a:r>
            <a:endParaRPr lang="en-US" dirty="0">
              <a:latin typeface="Arial" pitchFamily="22" charset="0"/>
            </a:endParaRPr>
          </a:p>
        </p:txBody>
      </p:sp>
      <p:sp>
        <p:nvSpPr>
          <p:cNvPr id="2" name="Title 1"/>
          <p:cNvSpPr>
            <a:spLocks noGrp="1"/>
          </p:cNvSpPr>
          <p:nvPr>
            <p:ph type="title"/>
          </p:nvPr>
        </p:nvSpPr>
        <p:spPr/>
        <p:txBody>
          <a:bodyPr>
            <a:normAutofit/>
          </a:bodyPr>
          <a:lstStyle/>
          <a:p>
            <a:r>
              <a:rPr lang="en-US" sz="2400" dirty="0" smtClean="0">
                <a:solidFill>
                  <a:schemeClr val="accent5">
                    <a:lumMod val="20000"/>
                    <a:lumOff val="80000"/>
                  </a:schemeClr>
                </a:solidFill>
              </a:rPr>
              <a:t>Daclatasvir</a:t>
            </a:r>
            <a:r>
              <a:rPr lang="en-US" sz="2400" dirty="0">
                <a:solidFill>
                  <a:schemeClr val="accent5">
                    <a:lumMod val="20000"/>
                    <a:lumOff val="80000"/>
                  </a:schemeClr>
                </a:solidFill>
              </a:rPr>
              <a:t>-</a:t>
            </a:r>
            <a:r>
              <a:rPr lang="en-US" sz="2400" dirty="0" smtClean="0">
                <a:solidFill>
                  <a:schemeClr val="accent5">
                    <a:lumMod val="20000"/>
                    <a:lumOff val="80000"/>
                  </a:schemeClr>
                </a:solidFill>
              </a:rPr>
              <a:t>Asunaprevir</a:t>
            </a:r>
            <a:r>
              <a:rPr lang="en-US" sz="2400" dirty="0">
                <a:solidFill>
                  <a:schemeClr val="accent5">
                    <a:lumMod val="20000"/>
                    <a:lumOff val="80000"/>
                  </a:schemeClr>
                </a:solidFill>
              </a:rPr>
              <a:t>-</a:t>
            </a:r>
            <a:r>
              <a:rPr lang="en-US" sz="2400" dirty="0" smtClean="0">
                <a:solidFill>
                  <a:schemeClr val="accent5">
                    <a:lumMod val="20000"/>
                    <a:lumOff val="80000"/>
                  </a:schemeClr>
                </a:solidFill>
              </a:rPr>
              <a:t>Beclabuvir for </a:t>
            </a:r>
            <a:r>
              <a:rPr lang="en-US" sz="2400" dirty="0">
                <a:solidFill>
                  <a:schemeClr val="accent5">
                    <a:lumMod val="20000"/>
                    <a:lumOff val="80000"/>
                  </a:schemeClr>
                </a:solidFill>
              </a:rPr>
              <a:t>HCV GT 1</a:t>
            </a:r>
            <a:r>
              <a:rPr lang="en-US" sz="2400" dirty="0"/>
              <a:t/>
            </a:r>
            <a:br>
              <a:rPr lang="en-US" sz="2400" dirty="0"/>
            </a:br>
            <a:r>
              <a:rPr lang="en-US" sz="2400" dirty="0"/>
              <a:t>UNITY</a:t>
            </a:r>
            <a:r>
              <a:rPr lang="en-US" sz="2400" dirty="0" smtClean="0"/>
              <a:t>-1 </a:t>
            </a:r>
            <a:r>
              <a:rPr lang="en-US" sz="2400" dirty="0"/>
              <a:t>Trial</a:t>
            </a:r>
            <a:r>
              <a:rPr lang="en-US" sz="2400" dirty="0" smtClean="0">
                <a:ea typeface="ＭＳ Ｐゴシック" pitchFamily="22" charset="-128"/>
                <a:cs typeface="ＭＳ Ｐゴシック" pitchFamily="22" charset="-128"/>
              </a:rPr>
              <a:t>: </a:t>
            </a:r>
            <a:r>
              <a:rPr lang="en-US" sz="2400" dirty="0">
                <a:ea typeface="ＭＳ Ｐゴシック" pitchFamily="22" charset="-128"/>
                <a:cs typeface="ＭＳ Ｐゴシック" pitchFamily="22" charset="-128"/>
              </a:rPr>
              <a:t>Adverse Events</a:t>
            </a:r>
            <a:endParaRPr lang="en-US" sz="2400" dirty="0"/>
          </a:p>
        </p:txBody>
      </p:sp>
      <p:sp>
        <p:nvSpPr>
          <p:cNvPr id="6" name="Text Placeholder 5"/>
          <p:cNvSpPr>
            <a:spLocks noGrp="1"/>
          </p:cNvSpPr>
          <p:nvPr>
            <p:ph type="body" idx="4294967295"/>
          </p:nvPr>
        </p:nvSpPr>
        <p:spPr>
          <a:xfrm>
            <a:off x="0" y="1387475"/>
            <a:ext cx="9144000" cy="358775"/>
          </a:xfrm>
          <a:prstGeom prst="rect">
            <a:avLst/>
          </a:prstGeom>
        </p:spPr>
        <p:txBody>
          <a:bodyPr/>
          <a:lstStyle/>
          <a:p>
            <a:r>
              <a:rPr lang="en-US" dirty="0">
                <a:solidFill>
                  <a:schemeClr val="bg1"/>
                </a:solidFill>
                <a:latin typeface="Arial" pitchFamily="-110" charset="0"/>
                <a:ea typeface="ＭＳ Ｐゴシック" pitchFamily="-110" charset="-128"/>
                <a:cs typeface="ＭＳ Ｐゴシック" pitchFamily="-110" charset="-128"/>
              </a:rPr>
              <a:t>NUTRINO: SVR </a:t>
            </a:r>
            <a:r>
              <a:rPr lang="en-US" dirty="0" smtClean="0">
                <a:solidFill>
                  <a:schemeClr val="bg1"/>
                </a:solidFill>
                <a:latin typeface="Arial" pitchFamily="-110" charset="0"/>
                <a:ea typeface="ＭＳ Ｐゴシック" pitchFamily="-110" charset="-128"/>
                <a:cs typeface="ＭＳ Ｐゴシック" pitchFamily="-110" charset="-128"/>
              </a:rPr>
              <a:t>12 by Liver Disease</a:t>
            </a:r>
            <a:endParaRPr lang="en-US" dirty="0">
              <a:solidFill>
                <a:schemeClr val="bg1"/>
              </a:solidFill>
              <a:latin typeface="Arial" pitchFamily="-110" charset="0"/>
              <a:ea typeface="ＭＳ Ｐゴシック" pitchFamily="-110" charset="-128"/>
              <a:cs typeface="ＭＳ Ｐゴシック" pitchFamily="-110" charset="-128"/>
            </a:endParaRPr>
          </a:p>
        </p:txBody>
      </p:sp>
      <p:graphicFrame>
        <p:nvGraphicFramePr>
          <p:cNvPr id="8" name="Content Placeholder 6"/>
          <p:cNvGraphicFramePr>
            <a:graphicFrameLocks/>
          </p:cNvGraphicFramePr>
          <p:nvPr>
            <p:extLst>
              <p:ext uri="{D42A27DB-BD31-4B8C-83A1-F6EECF244321}">
                <p14:modId xmlns:p14="http://schemas.microsoft.com/office/powerpoint/2010/main" val="2845330894"/>
              </p:ext>
            </p:extLst>
          </p:nvPr>
        </p:nvGraphicFramePr>
        <p:xfrm>
          <a:off x="894556" y="1447800"/>
          <a:ext cx="7354888" cy="4861277"/>
        </p:xfrm>
        <a:graphic>
          <a:graphicData uri="http://schemas.openxmlformats.org/drawingml/2006/table">
            <a:tbl>
              <a:tblPr firstRow="1" bandRow="1">
                <a:tableStyleId>{5C22544A-7EE6-4342-B048-85BDC9FD1C3A}</a:tableStyleId>
              </a:tblPr>
              <a:tblGrid>
                <a:gridCol w="3697288"/>
                <a:gridCol w="3657600"/>
              </a:tblGrid>
              <a:tr h="656494">
                <a:tc>
                  <a:txBody>
                    <a:bodyPr/>
                    <a:lstStyle/>
                    <a:p>
                      <a:r>
                        <a:rPr lang="en-US" sz="1600" dirty="0" smtClean="0"/>
                        <a:t>Event</a:t>
                      </a:r>
                      <a:endParaRPr lang="en-US" sz="1600" dirty="0"/>
                    </a:p>
                  </a:txBody>
                  <a:tcPr anchor="ctr">
                    <a:lnL w="9525" cap="flat" cmpd="sng" algn="ctr">
                      <a:solidFill>
                        <a:prstClr val="white">
                          <a:lumMod val="75000"/>
                        </a:prstClr>
                      </a:solidFill>
                      <a:prstDash val="solid"/>
                      <a:round/>
                      <a:headEnd type="none" w="med" len="med"/>
                      <a:tailEnd type="none" w="med" len="med"/>
                    </a:lnL>
                    <a:lnT w="9525" cap="flat" cmpd="sng" algn="ctr">
                      <a:solidFill>
                        <a:prstClr val="white">
                          <a:lumMod val="75000"/>
                        </a:prstClr>
                      </a:solidFill>
                      <a:prstDash val="solid"/>
                      <a:round/>
                      <a:headEnd type="none" w="med" len="med"/>
                      <a:tailEnd type="none" w="med" len="med"/>
                    </a:lnT>
                    <a:solidFill>
                      <a:schemeClr val="tx1">
                        <a:lumMod val="75000"/>
                        <a:lumOff val="25000"/>
                      </a:schemeClr>
                    </a:solidFill>
                  </a:tcPr>
                </a:tc>
                <a:tc>
                  <a:txBody>
                    <a:bodyPr/>
                    <a:lstStyle/>
                    <a:p>
                      <a:pPr algn="ctr"/>
                      <a:r>
                        <a:rPr lang="en-US" sz="1600" b="1" dirty="0" smtClean="0"/>
                        <a:t>Total</a:t>
                      </a:r>
                      <a:r>
                        <a:rPr lang="en-US" sz="1600" b="1" baseline="0" dirty="0" smtClean="0"/>
                        <a:t> Patients</a:t>
                      </a:r>
                    </a:p>
                    <a:p>
                      <a:pPr algn="ctr"/>
                      <a:r>
                        <a:rPr lang="en-US" sz="1600" b="0" dirty="0" smtClean="0"/>
                        <a:t>(n=415)</a:t>
                      </a:r>
                      <a:endParaRPr lang="en-US" sz="1600" dirty="0"/>
                    </a:p>
                  </a:txBody>
                  <a:tcPr anchor="ctr">
                    <a:lnR w="9525" cap="flat" cmpd="sng" algn="ctr">
                      <a:solidFill>
                        <a:prstClr val="white">
                          <a:lumMod val="75000"/>
                        </a:prstClr>
                      </a:solid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solidFill>
                      <a:srgbClr val="064A6B"/>
                    </a:solidFill>
                  </a:tcPr>
                </a:tc>
              </a:tr>
              <a:tr h="325802">
                <a:tc>
                  <a:txBody>
                    <a:bodyPr/>
                    <a:lstStyle/>
                    <a:p>
                      <a:r>
                        <a:rPr lang="en-US" sz="1600" dirty="0" smtClean="0"/>
                        <a:t>Serious Adverse</a:t>
                      </a:r>
                      <a:r>
                        <a:rPr lang="en-US" sz="1600" baseline="0" dirty="0" smtClean="0"/>
                        <a:t> Events (AEs)</a:t>
                      </a:r>
                      <a:endParaRPr lang="en-US" sz="1600" dirty="0"/>
                    </a:p>
                  </a:txBody>
                  <a:tcPr anchor="ctr">
                    <a:lnL w="9525" cap="flat" cmpd="sng" algn="ctr">
                      <a:solidFill>
                        <a:prstClr val="white">
                          <a:lumMod val="75000"/>
                        </a:prstClr>
                      </a:solidFill>
                      <a:prstDash val="solid"/>
                      <a:round/>
                      <a:headEnd type="none" w="med" len="med"/>
                      <a:tailEnd type="none" w="med" len="med"/>
                    </a:lnL>
                  </a:tcPr>
                </a:tc>
                <a:tc>
                  <a:txBody>
                    <a:bodyPr/>
                    <a:lstStyle/>
                    <a:p>
                      <a:pPr algn="ctr"/>
                      <a:r>
                        <a:rPr lang="en-US" sz="1600" dirty="0" smtClean="0"/>
                        <a:t>7 (2%)</a:t>
                      </a:r>
                      <a:endParaRPr lang="en-US" sz="1600" dirty="0"/>
                    </a:p>
                  </a:txBody>
                  <a:tcPr anchor="ctr">
                    <a:lnR w="9525" cap="flat" cmpd="sng" algn="ctr">
                      <a:solidFill>
                        <a:prstClr val="white">
                          <a:lumMod val="75000"/>
                        </a:prstClr>
                      </a:solidFill>
                      <a:prstDash val="solid"/>
                      <a:round/>
                      <a:headEnd type="none" w="med" len="med"/>
                      <a:tailEnd type="none" w="med" len="med"/>
                    </a:lnR>
                  </a:tcPr>
                </a:tc>
              </a:tr>
              <a:tr h="325802">
                <a:tc>
                  <a:txBody>
                    <a:bodyPr/>
                    <a:lstStyle/>
                    <a:p>
                      <a:r>
                        <a:rPr lang="en-US" sz="1600" dirty="0" smtClean="0"/>
                        <a:t>AEs</a:t>
                      </a:r>
                      <a:r>
                        <a:rPr lang="en-US" sz="1600" baseline="0" dirty="0" smtClean="0"/>
                        <a:t> leading to discontinuation</a:t>
                      </a:r>
                      <a:endParaRPr lang="en-US" sz="1600" dirty="0"/>
                    </a:p>
                  </a:txBody>
                  <a:tcPr anchor="ctr">
                    <a:lnL w="9525" cap="flat" cmpd="sng" algn="ctr">
                      <a:solidFill>
                        <a:prstClr val="white">
                          <a:lumMod val="75000"/>
                        </a:prstClr>
                      </a:solidFill>
                      <a:prstDash val="solid"/>
                      <a:round/>
                      <a:headEnd type="none" w="med" len="med"/>
                      <a:tailEnd type="none" w="med" len="med"/>
                    </a:lnL>
                  </a:tcPr>
                </a:tc>
                <a:tc>
                  <a:txBody>
                    <a:bodyPr/>
                    <a:lstStyle/>
                    <a:p>
                      <a:pPr algn="ctr"/>
                      <a:r>
                        <a:rPr lang="en-US" sz="1600" dirty="0" smtClean="0"/>
                        <a:t>3 (1%)</a:t>
                      </a:r>
                      <a:endParaRPr lang="en-US" sz="1600" dirty="0"/>
                    </a:p>
                  </a:txBody>
                  <a:tcPr anchor="ctr">
                    <a:lnR w="9525" cap="flat" cmpd="sng" algn="ctr">
                      <a:solidFill>
                        <a:prstClr val="white">
                          <a:lumMod val="75000"/>
                        </a:prstClr>
                      </a:solidFill>
                      <a:prstDash val="solid"/>
                      <a:round/>
                      <a:headEnd type="none" w="med" len="med"/>
                      <a:tailEnd type="none" w="med" len="med"/>
                    </a:lnR>
                  </a:tcPr>
                </a:tc>
              </a:tr>
              <a:tr h="14101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Adverse</a:t>
                      </a:r>
                      <a:r>
                        <a:rPr lang="en-US" sz="1600" baseline="0" dirty="0" smtClean="0"/>
                        <a:t> Events, ≥10% incidence</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   Headache</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   Fatigue</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   Diarrhea</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   Nausea</a:t>
                      </a:r>
                    </a:p>
                  </a:txBody>
                  <a:tcPr anchor="ctr">
                    <a:lnL w="9525" cap="flat" cmpd="sng" algn="ctr">
                      <a:solidFill>
                        <a:prstClr val="white">
                          <a:lumMod val="75000"/>
                        </a:prstClr>
                      </a:solidFill>
                      <a:prstDash val="solid"/>
                      <a:round/>
                      <a:headEnd type="none" w="med" len="med"/>
                      <a:tailEnd type="none" w="med" len="med"/>
                    </a:lnL>
                  </a:tcPr>
                </a:tc>
                <a:tc>
                  <a:txBody>
                    <a:bodyPr/>
                    <a:lstStyle/>
                    <a:p>
                      <a:pPr algn="ctr"/>
                      <a:endParaRPr lang="en-US" sz="1600" baseline="0" dirty="0" smtClean="0"/>
                    </a:p>
                    <a:p>
                      <a:pPr algn="ctr"/>
                      <a:r>
                        <a:rPr lang="en-US" sz="1600" baseline="0" dirty="0" smtClean="0"/>
                        <a:t>107 (26%)</a:t>
                      </a:r>
                    </a:p>
                    <a:p>
                      <a:pPr algn="ctr"/>
                      <a:r>
                        <a:rPr lang="en-US" sz="1600" baseline="0" dirty="0" smtClean="0"/>
                        <a:t>69 (17%)</a:t>
                      </a:r>
                    </a:p>
                    <a:p>
                      <a:pPr algn="ctr"/>
                      <a:r>
                        <a:rPr lang="en-US" sz="1600" baseline="0" dirty="0" smtClean="0"/>
                        <a:t>58 (14%)</a:t>
                      </a:r>
                    </a:p>
                    <a:p>
                      <a:pPr algn="ctr"/>
                      <a:r>
                        <a:rPr lang="en-US" sz="1600" baseline="0" dirty="0" smtClean="0"/>
                        <a:t>56 (14%)</a:t>
                      </a:r>
                      <a:endParaRPr lang="en-US" sz="1600" dirty="0"/>
                    </a:p>
                  </a:txBody>
                  <a:tcPr anchor="ctr">
                    <a:lnR w="9525" cap="flat" cmpd="sng" algn="ctr">
                      <a:solidFill>
                        <a:prstClr val="white">
                          <a:lumMod val="75000"/>
                        </a:prstClr>
                      </a:solidFill>
                      <a:prstDash val="solid"/>
                      <a:round/>
                      <a:headEnd type="none" w="med" len="med"/>
                      <a:tailEnd type="none" w="med" len="med"/>
                    </a:lnR>
                  </a:tcPr>
                </a:tc>
              </a:tr>
              <a:tr h="1747483">
                <a:tc>
                  <a:txBody>
                    <a:bodyPr/>
                    <a:lstStyle/>
                    <a:p>
                      <a:r>
                        <a:rPr lang="en-US" sz="1600" dirty="0" smtClean="0"/>
                        <a:t>Grade</a:t>
                      </a:r>
                      <a:r>
                        <a:rPr lang="en-US" sz="1600" baseline="0" dirty="0" smtClean="0"/>
                        <a:t> 3 or 4 Lab Abnormalities</a:t>
                      </a:r>
                    </a:p>
                    <a:p>
                      <a:r>
                        <a:rPr lang="en-US" sz="1600" baseline="0" dirty="0" smtClean="0"/>
                        <a:t>   Hemoglobin &lt; 9 g/dl</a:t>
                      </a:r>
                    </a:p>
                    <a:p>
                      <a:r>
                        <a:rPr lang="en-US" sz="1600" baseline="0" dirty="0" smtClean="0"/>
                        <a:t>   Neutrophils &lt; 0.75 x 10</a:t>
                      </a:r>
                      <a:r>
                        <a:rPr lang="en-US" sz="1600" baseline="30000" dirty="0" smtClean="0"/>
                        <a:t>9</a:t>
                      </a:r>
                      <a:r>
                        <a:rPr lang="en-US" sz="1600" baseline="0" dirty="0" smtClean="0"/>
                        <a:t>/L</a:t>
                      </a:r>
                    </a:p>
                    <a:p>
                      <a:r>
                        <a:rPr lang="en-US" sz="1600" baseline="0" dirty="0" smtClean="0"/>
                        <a:t>   ALT &gt;5 x ULN</a:t>
                      </a:r>
                    </a:p>
                    <a:p>
                      <a:r>
                        <a:rPr lang="en-US" sz="1600" baseline="0" dirty="0" smtClean="0"/>
                        <a:t>   AST &gt;5 x ULN</a:t>
                      </a:r>
                    </a:p>
                    <a:p>
                      <a:r>
                        <a:rPr lang="en-US" sz="1600" baseline="0" dirty="0" smtClean="0"/>
                        <a:t>   Bilirubin, total &gt; 2.5 x ULN</a:t>
                      </a:r>
                    </a:p>
                    <a:p>
                      <a:r>
                        <a:rPr lang="en-US" sz="1600" baseline="0" dirty="0" smtClean="0"/>
                        <a:t>   Lipase, total &gt; 3 x ULN</a:t>
                      </a:r>
                      <a:endParaRPr lang="en-US" sz="1600" dirty="0"/>
                    </a:p>
                  </a:txBody>
                  <a:tcPr anchor="ctr">
                    <a:lnL w="9525" cap="flat" cmpd="sng" algn="ctr">
                      <a:solidFill>
                        <a:prstClr val="white">
                          <a:lumMod val="75000"/>
                        </a:prstClr>
                      </a:solidFill>
                      <a:prstDash val="solid"/>
                      <a:round/>
                      <a:headEnd type="none" w="med" len="med"/>
                      <a:tailEnd type="none" w="med" len="med"/>
                    </a:lnL>
                  </a:tcPr>
                </a:tc>
                <a:tc>
                  <a:txBody>
                    <a:bodyPr/>
                    <a:lstStyle/>
                    <a:p>
                      <a:pPr algn="ctr"/>
                      <a:endParaRPr lang="en-US" sz="1600" dirty="0" smtClean="0"/>
                    </a:p>
                    <a:p>
                      <a:pPr algn="ctr"/>
                      <a:r>
                        <a:rPr lang="en-US" sz="1600" dirty="0" smtClean="0"/>
                        <a:t>0</a:t>
                      </a:r>
                    </a:p>
                    <a:p>
                      <a:pPr algn="ctr"/>
                      <a:r>
                        <a:rPr lang="en-US" sz="1600" dirty="0" smtClean="0"/>
                        <a:t>2 (0.5%)</a:t>
                      </a:r>
                    </a:p>
                    <a:p>
                      <a:pPr algn="ctr"/>
                      <a:r>
                        <a:rPr lang="en-US" sz="1600" dirty="0" smtClean="0"/>
                        <a:t>19 (5%)</a:t>
                      </a:r>
                    </a:p>
                    <a:p>
                      <a:pPr algn="ctr"/>
                      <a:r>
                        <a:rPr lang="en-US" sz="1600" dirty="0" smtClean="0"/>
                        <a:t>9 (2%)</a:t>
                      </a:r>
                    </a:p>
                    <a:p>
                      <a:pPr algn="ctr"/>
                      <a:r>
                        <a:rPr lang="en-US" sz="1600" dirty="0" smtClean="0"/>
                        <a:t>0</a:t>
                      </a:r>
                    </a:p>
                    <a:p>
                      <a:pPr algn="ctr"/>
                      <a:r>
                        <a:rPr lang="en-US" sz="1600" dirty="0" smtClean="0"/>
                        <a:t>16 (4%)</a:t>
                      </a:r>
                    </a:p>
                  </a:txBody>
                  <a:tcPr anchor="ctr">
                    <a:lnR w="9525" cap="flat" cmpd="sng" algn="ctr">
                      <a:solidFill>
                        <a:prstClr val="white">
                          <a:lumMod val="75000"/>
                        </a:prstClr>
                      </a:solidFill>
                      <a:prstDash val="solid"/>
                      <a:round/>
                      <a:headEnd type="none" w="med" len="med"/>
                      <a:tailEnd type="none" w="med" len="med"/>
                    </a:lnR>
                  </a:tcPr>
                </a:tc>
              </a:tr>
              <a:tr h="325802">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mn-lt"/>
                          <a:cs typeface="Arial"/>
                        </a:rPr>
                        <a:t>ULN = upper limit of normal</a:t>
                      </a:r>
                    </a:p>
                  </a:txBody>
                  <a:tcPr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B w="9525" cap="flat" cmpd="sng" algn="ctr">
                      <a:solidFill>
                        <a:prstClr val="white">
                          <a:lumMod val="75000"/>
                        </a:prstClr>
                      </a:solidFill>
                      <a:prstDash val="solid"/>
                      <a:round/>
                      <a:headEnd type="none" w="med" len="med"/>
                      <a:tailEnd type="none" w="med" len="med"/>
                    </a:lnB>
                    <a:solidFill>
                      <a:schemeClr val="accent5">
                        <a:lumMod val="20000"/>
                        <a:lumOff val="80000"/>
                      </a:schemeClr>
                    </a:solidFill>
                  </a:tcPr>
                </a:tc>
                <a:tc hMerge="1">
                  <a:txBody>
                    <a:bodyPr/>
                    <a:lstStyle/>
                    <a:p>
                      <a:pPr algn="ctr"/>
                      <a:endParaRPr lang="en-US" sz="1600" dirty="0" smtClean="0"/>
                    </a:p>
                  </a:txBody>
                  <a:tcPr anchor="ctr"/>
                </a:tc>
              </a:tr>
            </a:tbl>
          </a:graphicData>
        </a:graphic>
      </p:graphicFrame>
    </p:spTree>
    <p:extLst>
      <p:ext uri="{BB962C8B-B14F-4D97-AF65-F5344CB8AC3E}">
        <p14:creationId xmlns:p14="http://schemas.microsoft.com/office/powerpoint/2010/main" val="89685197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a:t>Source: Poordad </a:t>
            </a:r>
            <a:r>
              <a:rPr lang="en-US" dirty="0" smtClean="0"/>
              <a:t>F, </a:t>
            </a:r>
            <a:r>
              <a:rPr lang="en-US" dirty="0"/>
              <a:t>et al. JAMA 2015;313:1728-35.</a:t>
            </a:r>
            <a:endParaRPr lang="en-US" dirty="0">
              <a:latin typeface="Arial" pitchFamily="22" charset="0"/>
            </a:endParaRPr>
          </a:p>
        </p:txBody>
      </p:sp>
      <p:sp>
        <p:nvSpPr>
          <p:cNvPr id="4" name="Title 3"/>
          <p:cNvSpPr>
            <a:spLocks noGrp="1"/>
          </p:cNvSpPr>
          <p:nvPr>
            <p:ph type="title"/>
          </p:nvPr>
        </p:nvSpPr>
        <p:spPr/>
        <p:txBody>
          <a:bodyPr>
            <a:normAutofit/>
          </a:bodyPr>
          <a:lstStyle/>
          <a:p>
            <a:r>
              <a:rPr lang="en-US" sz="2400" dirty="0" smtClean="0">
                <a:solidFill>
                  <a:schemeClr val="accent5">
                    <a:lumMod val="20000"/>
                    <a:lumOff val="80000"/>
                  </a:schemeClr>
                </a:solidFill>
              </a:rPr>
              <a:t>Daclatasvir</a:t>
            </a:r>
            <a:r>
              <a:rPr lang="en-US" sz="2400" dirty="0">
                <a:solidFill>
                  <a:schemeClr val="accent5">
                    <a:lumMod val="20000"/>
                    <a:lumOff val="80000"/>
                  </a:schemeClr>
                </a:solidFill>
              </a:rPr>
              <a:t>-</a:t>
            </a:r>
            <a:r>
              <a:rPr lang="en-US" sz="2400" dirty="0" smtClean="0">
                <a:solidFill>
                  <a:schemeClr val="accent5">
                    <a:lumMod val="20000"/>
                    <a:lumOff val="80000"/>
                  </a:schemeClr>
                </a:solidFill>
              </a:rPr>
              <a:t>Asunaprevir</a:t>
            </a:r>
            <a:r>
              <a:rPr lang="en-US" sz="2400" dirty="0">
                <a:solidFill>
                  <a:schemeClr val="accent5">
                    <a:lumMod val="20000"/>
                    <a:lumOff val="80000"/>
                  </a:schemeClr>
                </a:solidFill>
              </a:rPr>
              <a:t>-</a:t>
            </a:r>
            <a:r>
              <a:rPr lang="en-US" sz="2400" dirty="0" smtClean="0">
                <a:solidFill>
                  <a:schemeClr val="accent5">
                    <a:lumMod val="20000"/>
                    <a:lumOff val="80000"/>
                  </a:schemeClr>
                </a:solidFill>
              </a:rPr>
              <a:t>Beclabuvir </a:t>
            </a:r>
            <a:r>
              <a:rPr lang="en-US" sz="2400" dirty="0">
                <a:solidFill>
                  <a:schemeClr val="accent5">
                    <a:lumMod val="20000"/>
                    <a:lumOff val="80000"/>
                  </a:schemeClr>
                </a:solidFill>
              </a:rPr>
              <a:t>for HCV GT 1</a:t>
            </a:r>
            <a:r>
              <a:rPr lang="en-US" sz="2400" dirty="0"/>
              <a:t/>
            </a:r>
            <a:br>
              <a:rPr lang="en-US" sz="2400" dirty="0"/>
            </a:br>
            <a:r>
              <a:rPr lang="en-US" sz="2400" dirty="0"/>
              <a:t>UNITY-1 Trial</a:t>
            </a:r>
            <a:r>
              <a:rPr lang="en-US" sz="2400" dirty="0">
                <a:ea typeface="ＭＳ Ｐゴシック" pitchFamily="22" charset="-128"/>
                <a:cs typeface="ＭＳ Ｐゴシック" pitchFamily="22" charset="-128"/>
              </a:rPr>
              <a:t>: </a:t>
            </a:r>
            <a:r>
              <a:rPr lang="en-US" sz="2400" dirty="0" smtClean="0">
                <a:ea typeface="ＭＳ Ｐゴシック" pitchFamily="22" charset="-128"/>
                <a:cs typeface="ＭＳ Ｐゴシック" pitchFamily="22" charset="-128"/>
              </a:rPr>
              <a:t>Conclusion</a:t>
            </a:r>
            <a:endParaRPr lang="en-US" sz="2400" dirty="0"/>
          </a:p>
        </p:txBody>
      </p:sp>
      <p:graphicFrame>
        <p:nvGraphicFramePr>
          <p:cNvPr id="9" name="Table 8"/>
          <p:cNvGraphicFramePr>
            <a:graphicFrameLocks noGrp="1"/>
          </p:cNvGraphicFramePr>
          <p:nvPr>
            <p:extLst>
              <p:ext uri="{D42A27DB-BD31-4B8C-83A1-F6EECF244321}">
                <p14:modId xmlns:p14="http://schemas.microsoft.com/office/powerpoint/2010/main" val="99705979"/>
              </p:ext>
            </p:extLst>
          </p:nvPr>
        </p:nvGraphicFramePr>
        <p:xfrm>
          <a:off x="0" y="2362200"/>
          <a:ext cx="9144000" cy="2397760"/>
        </p:xfrm>
        <a:graphic>
          <a:graphicData uri="http://schemas.openxmlformats.org/drawingml/2006/table">
            <a:tbl>
              <a:tblPr firstRow="1" bandRow="1">
                <a:effectLst/>
                <a:tableStyleId>{5C22544A-7EE6-4342-B048-85BDC9FD1C3A}</a:tableStyleId>
              </a:tblPr>
              <a:tblGrid>
                <a:gridCol w="9144000"/>
              </a:tblGrid>
              <a:tr h="2008632">
                <a:tc>
                  <a:txBody>
                    <a:bodyPr/>
                    <a:lstStyle/>
                    <a:p>
                      <a:pPr>
                        <a:lnSpc>
                          <a:spcPts val="3200"/>
                        </a:lnSpc>
                      </a:pPr>
                      <a:r>
                        <a:rPr lang="en-US" sz="2000" b="1" i="0" dirty="0" smtClean="0">
                          <a:solidFill>
                            <a:srgbClr val="800000"/>
                          </a:solidFill>
                          <a:latin typeface="Arial"/>
                          <a:cs typeface="Arial"/>
                        </a:rPr>
                        <a:t>Conclusions and Relevance</a:t>
                      </a:r>
                      <a:r>
                        <a:rPr lang="en-US" sz="2000" b="0" i="0" dirty="0" smtClean="0">
                          <a:solidFill>
                            <a:schemeClr val="tx1"/>
                          </a:solidFill>
                          <a:latin typeface="Arial"/>
                          <a:cs typeface="Arial"/>
                        </a:rPr>
                        <a:t>: “</a:t>
                      </a:r>
                      <a:r>
                        <a:rPr lang="en-US" sz="2000" b="0" i="0" u="none" strike="noStrike" kern="1200" baseline="0" dirty="0" smtClean="0">
                          <a:solidFill>
                            <a:schemeClr val="tx1"/>
                          </a:solidFill>
                          <a:latin typeface="+mn-lt"/>
                          <a:ea typeface="+mn-ea"/>
                          <a:cs typeface="+mn-cs"/>
                        </a:rPr>
                        <a:t>In this open-label, non-randomized, uncontrolled study, a high rate of SVR12 was achieved in treatment-naive and treatment-experienced noncirrhotic patients with chronic HCV genotype 1 infection who received 12 weeks of treatment with the oral fixed-dose regimen of daclatasvir, asunaprevir, and beclabuvir</a:t>
                      </a:r>
                      <a:r>
                        <a:rPr lang="en-US" sz="2000" b="0" kern="1200" dirty="0" smtClean="0">
                          <a:solidFill>
                            <a:schemeClr val="tx1"/>
                          </a:solidFill>
                          <a:latin typeface="Arial"/>
                          <a:ea typeface="+mn-ea"/>
                          <a:cs typeface="Arial"/>
                        </a:rPr>
                        <a:t>.” </a:t>
                      </a:r>
                    </a:p>
                  </a:txBody>
                  <a:tcPr marL="457200" marR="457200" marT="182880" marB="182880" anchor="ctr">
                    <a:lnT w="28575" cap="flat" cmpd="sng" algn="ctr">
                      <a:solidFill>
                        <a:srgbClr val="326496"/>
                      </a:solidFill>
                      <a:prstDash val="solid"/>
                      <a:round/>
                      <a:headEnd type="none" w="med" len="med"/>
                      <a:tailEnd type="none" w="med" len="med"/>
                    </a:lnT>
                    <a:lnB w="28575" cap="flat" cmpd="sng" algn="ctr">
                      <a:solidFill>
                        <a:srgbClr val="326496"/>
                      </a:solidFill>
                      <a:prstDash val="solid"/>
                      <a:round/>
                      <a:headEnd type="none" w="med" len="med"/>
                      <a:tailEnd type="none" w="med" len="med"/>
                    </a:lnB>
                    <a:solidFill>
                      <a:srgbClr val="F0F0F0"/>
                    </a:solidFill>
                  </a:tcPr>
                </a:tc>
              </a:tr>
            </a:tbl>
          </a:graphicData>
        </a:graphic>
      </p:graphicFrame>
    </p:spTree>
    <p:extLst>
      <p:ext uri="{BB962C8B-B14F-4D97-AF65-F5344CB8AC3E}">
        <p14:creationId xmlns:p14="http://schemas.microsoft.com/office/powerpoint/2010/main" val="153321209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lnSpc>
                <a:spcPts val="4000"/>
              </a:lnSpc>
            </a:pPr>
            <a:r>
              <a:rPr lang="en-US" sz="2400" dirty="0" smtClean="0"/>
              <a:t>Daclatasvir</a:t>
            </a:r>
            <a:r>
              <a:rPr lang="en-US" sz="2400" dirty="0"/>
              <a:t>-</a:t>
            </a:r>
            <a:r>
              <a:rPr lang="en-US" sz="2400" dirty="0" smtClean="0"/>
              <a:t>Asunaprevir</a:t>
            </a:r>
            <a:r>
              <a:rPr lang="en-US" sz="2400" dirty="0"/>
              <a:t>-</a:t>
            </a:r>
            <a:r>
              <a:rPr lang="en-US" sz="2400" dirty="0" smtClean="0"/>
              <a:t>Beclabuvir in Genotype 1 Cirrhotics</a:t>
            </a:r>
            <a:r>
              <a:rPr lang="en-US" sz="2400" dirty="0"/>
              <a:t/>
            </a:r>
            <a:br>
              <a:rPr lang="en-US" sz="2400" dirty="0"/>
            </a:br>
            <a:r>
              <a:rPr lang="en-US" dirty="0" smtClean="0"/>
              <a:t>UNITY-2 Study</a:t>
            </a:r>
            <a:endParaRPr lang="en-US" sz="2000" dirty="0"/>
          </a:p>
        </p:txBody>
      </p:sp>
      <p:sp>
        <p:nvSpPr>
          <p:cNvPr id="3" name="Text Placeholder 2"/>
          <p:cNvSpPr>
            <a:spLocks noGrp="1"/>
          </p:cNvSpPr>
          <p:nvPr>
            <p:ph type="body" idx="1"/>
          </p:nvPr>
        </p:nvSpPr>
        <p:spPr/>
        <p:txBody>
          <a:bodyPr/>
          <a:lstStyle/>
          <a:p>
            <a:r>
              <a:rPr lang="en-US" b="1" dirty="0">
                <a:solidFill>
                  <a:schemeClr val="accent5">
                    <a:lumMod val="20000"/>
                    <a:lumOff val="80000"/>
                  </a:schemeClr>
                </a:solidFill>
              </a:rPr>
              <a:t>Phase 3</a:t>
            </a:r>
            <a:r>
              <a:rPr lang="en-US" b="1" dirty="0" smtClean="0">
                <a:solidFill>
                  <a:schemeClr val="accent5">
                    <a:lumMod val="20000"/>
                    <a:lumOff val="80000"/>
                  </a:schemeClr>
                </a:solidFill>
              </a:rPr>
              <a:t> </a:t>
            </a:r>
            <a:endParaRPr lang="en-US" b="1" dirty="0">
              <a:solidFill>
                <a:schemeClr val="accent5">
                  <a:lumMod val="20000"/>
                  <a:lumOff val="80000"/>
                </a:schemeClr>
              </a:solidFill>
            </a:endParaRPr>
          </a:p>
        </p:txBody>
      </p:sp>
      <p:sp>
        <p:nvSpPr>
          <p:cNvPr id="7" name="Rectangle 6"/>
          <p:cNvSpPr/>
          <p:nvPr/>
        </p:nvSpPr>
        <p:spPr>
          <a:xfrm>
            <a:off x="-13512" y="1828801"/>
            <a:ext cx="9180577" cy="371855"/>
          </a:xfrm>
          <a:prstGeom prst="rect">
            <a:avLst/>
          </a:prstGeom>
          <a:solidFill>
            <a:srgbClr val="8B8E5E"/>
          </a:solidFill>
          <a:ln w="6350">
            <a:noFill/>
          </a:ln>
          <a:effectLst/>
        </p:spPr>
        <p:style>
          <a:lnRef idx="1">
            <a:schemeClr val="accent1"/>
          </a:lnRef>
          <a:fillRef idx="3">
            <a:schemeClr val="accent1"/>
          </a:fillRef>
          <a:effectRef idx="2">
            <a:schemeClr val="accent1"/>
          </a:effectRef>
          <a:fontRef idx="minor">
            <a:schemeClr val="lt1"/>
          </a:fontRef>
        </p:style>
        <p:txBody>
          <a:bodyPr lIns="274320" rtlCol="0" anchor="ctr"/>
          <a:lstStyle/>
          <a:p>
            <a:r>
              <a:rPr lang="en-US" sz="1400" dirty="0" smtClean="0">
                <a:solidFill>
                  <a:schemeClr val="bg1"/>
                </a:solidFill>
                <a:latin typeface="Arial"/>
                <a:cs typeface="Arial"/>
              </a:rPr>
              <a:t>Treatment</a:t>
            </a:r>
            <a:r>
              <a:rPr lang="en-US" sz="1400" dirty="0">
                <a:solidFill>
                  <a:schemeClr val="bg1"/>
                </a:solidFill>
                <a:latin typeface="Arial"/>
                <a:cs typeface="Arial"/>
              </a:rPr>
              <a:t>-</a:t>
            </a:r>
            <a:r>
              <a:rPr lang="en-US" sz="1400" dirty="0" smtClean="0">
                <a:solidFill>
                  <a:schemeClr val="bg1"/>
                </a:solidFill>
                <a:latin typeface="Arial"/>
                <a:cs typeface="Arial"/>
              </a:rPr>
              <a:t>Naïve </a:t>
            </a:r>
            <a:r>
              <a:rPr lang="en-US" sz="1400" dirty="0">
                <a:solidFill>
                  <a:schemeClr val="bg1"/>
                </a:solidFill>
                <a:latin typeface="Arial"/>
                <a:cs typeface="Arial"/>
              </a:rPr>
              <a:t>and </a:t>
            </a:r>
            <a:r>
              <a:rPr lang="en-US" sz="1400" dirty="0" smtClean="0">
                <a:solidFill>
                  <a:schemeClr val="bg1"/>
                </a:solidFill>
                <a:latin typeface="Arial"/>
                <a:cs typeface="Arial"/>
              </a:rPr>
              <a:t>Treatment-Experienced</a:t>
            </a:r>
            <a:endParaRPr lang="en-US" sz="1400" dirty="0">
              <a:solidFill>
                <a:schemeClr val="bg1"/>
              </a:solidFill>
              <a:latin typeface="Arial"/>
              <a:cs typeface="Arial"/>
            </a:endParaRPr>
          </a:p>
        </p:txBody>
      </p:sp>
      <p:sp>
        <p:nvSpPr>
          <p:cNvPr id="9" name="Rectangle 8"/>
          <p:cNvSpPr/>
          <p:nvPr/>
        </p:nvSpPr>
        <p:spPr>
          <a:xfrm>
            <a:off x="-13512" y="4659540"/>
            <a:ext cx="9180577" cy="371855"/>
          </a:xfrm>
          <a:prstGeom prst="rect">
            <a:avLst/>
          </a:prstGeom>
          <a:solidFill>
            <a:srgbClr val="8B8E5E"/>
          </a:solidFill>
          <a:ln w="6350">
            <a:noFill/>
          </a:ln>
          <a:effectLst/>
        </p:spPr>
        <p:style>
          <a:lnRef idx="1">
            <a:schemeClr val="accent1"/>
          </a:lnRef>
          <a:fillRef idx="3">
            <a:schemeClr val="accent1"/>
          </a:fillRef>
          <a:effectRef idx="2">
            <a:schemeClr val="accent1"/>
          </a:effectRef>
          <a:fontRef idx="minor">
            <a:schemeClr val="lt1"/>
          </a:fontRef>
        </p:style>
        <p:txBody>
          <a:bodyPr lIns="274320" rtlCol="0" anchor="ctr"/>
          <a:lstStyle/>
          <a:p>
            <a:r>
              <a:rPr lang="en-US" sz="1400" dirty="0" smtClean="0">
                <a:latin typeface="Arial"/>
                <a:cs typeface="Arial"/>
              </a:rPr>
              <a:t>Muir A, </a:t>
            </a:r>
            <a:r>
              <a:rPr lang="en-US" sz="1400" dirty="0">
                <a:latin typeface="Arial"/>
                <a:cs typeface="Arial"/>
              </a:rPr>
              <a:t>et al</a:t>
            </a:r>
            <a:r>
              <a:rPr lang="en-US" sz="1400" dirty="0" smtClean="0">
                <a:latin typeface="Arial"/>
                <a:cs typeface="Arial"/>
              </a:rPr>
              <a:t>. JAMA 2015;313:1736-44.</a:t>
            </a:r>
            <a:endParaRPr lang="en-US" sz="1400" dirty="0">
              <a:latin typeface="Arial"/>
              <a:cs typeface="Arial"/>
            </a:endParaRPr>
          </a:p>
        </p:txBody>
      </p:sp>
    </p:spTree>
    <p:extLst>
      <p:ext uri="{BB962C8B-B14F-4D97-AF65-F5344CB8AC3E}">
        <p14:creationId xmlns:p14="http://schemas.microsoft.com/office/powerpoint/2010/main" val="343026887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a:prstGeom prst="rect">
            <a:avLst/>
          </a:prstGeom>
        </p:spPr>
        <p:txBody>
          <a:bodyPr/>
          <a:lstStyle/>
          <a:p>
            <a:r>
              <a:rPr lang="en-US" dirty="0"/>
              <a:t>Source: </a:t>
            </a:r>
            <a:r>
              <a:rPr lang="en-US" i="1" dirty="0" smtClean="0"/>
              <a:t>Daklinza </a:t>
            </a:r>
            <a:r>
              <a:rPr lang="en-US" dirty="0" smtClean="0"/>
              <a:t>Prescribing </a:t>
            </a:r>
            <a:r>
              <a:rPr lang="en-US" dirty="0"/>
              <a:t>Information. </a:t>
            </a:r>
            <a:r>
              <a:rPr lang="en-US" dirty="0" smtClean="0"/>
              <a:t>Bristol Myers Squibb</a:t>
            </a:r>
            <a:endParaRPr lang="en-US" dirty="0"/>
          </a:p>
        </p:txBody>
      </p:sp>
      <p:sp>
        <p:nvSpPr>
          <p:cNvPr id="2" name="Title 1"/>
          <p:cNvSpPr>
            <a:spLocks noGrp="1"/>
          </p:cNvSpPr>
          <p:nvPr>
            <p:ph type="title"/>
          </p:nvPr>
        </p:nvSpPr>
        <p:spPr/>
        <p:txBody>
          <a:bodyPr>
            <a:normAutofit fontScale="90000"/>
          </a:bodyPr>
          <a:lstStyle/>
          <a:p>
            <a:r>
              <a:rPr lang="en-US" sz="2700" dirty="0" smtClean="0">
                <a:solidFill>
                  <a:schemeClr val="accent5">
                    <a:lumMod val="20000"/>
                    <a:lumOff val="80000"/>
                  </a:schemeClr>
                </a:solidFill>
              </a:rPr>
              <a:t>Daclatasvir (</a:t>
            </a:r>
            <a:r>
              <a:rPr lang="en-US" sz="2700" i="1" dirty="0" smtClean="0">
                <a:solidFill>
                  <a:schemeClr val="accent5">
                    <a:lumMod val="20000"/>
                    <a:lumOff val="80000"/>
                  </a:schemeClr>
                </a:solidFill>
              </a:rPr>
              <a:t>Daklinza</a:t>
            </a:r>
            <a:r>
              <a:rPr lang="en-US" sz="2700" dirty="0" smtClean="0">
                <a:solidFill>
                  <a:schemeClr val="accent5">
                    <a:lumMod val="20000"/>
                    <a:lumOff val="80000"/>
                  </a:schemeClr>
                </a:solidFill>
              </a:rPr>
              <a:t>)</a:t>
            </a:r>
            <a:br>
              <a:rPr lang="en-US" sz="2700" dirty="0" smtClean="0">
                <a:solidFill>
                  <a:schemeClr val="accent5">
                    <a:lumMod val="20000"/>
                    <a:lumOff val="80000"/>
                  </a:schemeClr>
                </a:solidFill>
              </a:rPr>
            </a:br>
            <a:r>
              <a:rPr lang="en-US" sz="3200" dirty="0" smtClean="0"/>
              <a:t>Drug-Drug Interactions</a:t>
            </a:r>
            <a:endParaRPr lang="en-US" sz="2200" dirty="0"/>
          </a:p>
        </p:txBody>
      </p:sp>
      <p:graphicFrame>
        <p:nvGraphicFramePr>
          <p:cNvPr id="7" name="Content Placeholder 6"/>
          <p:cNvGraphicFramePr>
            <a:graphicFrameLocks/>
          </p:cNvGraphicFramePr>
          <p:nvPr>
            <p:extLst>
              <p:ext uri="{D42A27DB-BD31-4B8C-83A1-F6EECF244321}">
                <p14:modId xmlns:p14="http://schemas.microsoft.com/office/powerpoint/2010/main" val="3245051647"/>
              </p:ext>
            </p:extLst>
          </p:nvPr>
        </p:nvGraphicFramePr>
        <p:xfrm>
          <a:off x="350520" y="1524000"/>
          <a:ext cx="8412480" cy="4572002"/>
        </p:xfrm>
        <a:graphic>
          <a:graphicData uri="http://schemas.openxmlformats.org/drawingml/2006/table">
            <a:tbl>
              <a:tblPr firstRow="1" bandRow="1">
                <a:tableStyleId>{5C22544A-7EE6-4342-B048-85BDC9FD1C3A}</a:tableStyleId>
              </a:tblPr>
              <a:tblGrid>
                <a:gridCol w="2773680"/>
                <a:gridCol w="2362200"/>
                <a:gridCol w="3276600"/>
              </a:tblGrid>
              <a:tr h="533401">
                <a:tc gridSpan="3">
                  <a:txBody>
                    <a:bodyPr/>
                    <a:lstStyle/>
                    <a:p>
                      <a:r>
                        <a:rPr lang="en-US" sz="1600" dirty="0" smtClean="0"/>
                        <a:t>Drugs that are Contraindicated</a:t>
                      </a:r>
                      <a:r>
                        <a:rPr lang="en-US" sz="1600" baseline="0" dirty="0" smtClean="0"/>
                        <a:t> for use with Daclatasvir</a:t>
                      </a:r>
                      <a:endParaRPr lang="en-US" sz="1600" dirty="0"/>
                    </a:p>
                  </a:txBody>
                  <a:tcPr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solidFill>
                      <a:schemeClr val="tx1"/>
                    </a:solidFill>
                  </a:tcPr>
                </a:tc>
                <a:tc hMerge="1">
                  <a:txBody>
                    <a:bodyPr/>
                    <a:lstStyle/>
                    <a:p>
                      <a:endParaRPr lang="en-US" sz="1600" dirty="0"/>
                    </a:p>
                  </a:txBody>
                  <a:tcPr anchor="ctr">
                    <a:solidFill>
                      <a:schemeClr val="bg2"/>
                    </a:solidFill>
                  </a:tcPr>
                </a:tc>
                <a:tc hMerge="1">
                  <a:txBody>
                    <a:bodyPr/>
                    <a:lstStyle/>
                    <a:p>
                      <a:pPr algn="ctr"/>
                      <a:endParaRPr lang="en-US" sz="1600" dirty="0"/>
                    </a:p>
                  </a:txBody>
                  <a:tcPr anchor="ctr">
                    <a:solidFill>
                      <a:schemeClr val="accent6">
                        <a:lumMod val="75000"/>
                      </a:schemeClr>
                    </a:solidFill>
                  </a:tcPr>
                </a:tc>
              </a:tr>
              <a:tr h="765309">
                <a:tc>
                  <a:txBody>
                    <a:bodyPr/>
                    <a:lstStyle/>
                    <a:p>
                      <a:r>
                        <a:rPr lang="en-US" sz="1600" b="1" dirty="0" smtClean="0">
                          <a:solidFill>
                            <a:srgbClr val="FFFFFF"/>
                          </a:solidFill>
                        </a:rPr>
                        <a:t>Mechanism of Interaction</a:t>
                      </a:r>
                      <a:endParaRPr lang="en-US" sz="1600" b="1" dirty="0">
                        <a:solidFill>
                          <a:srgbClr val="FFFFFF"/>
                        </a:solidFill>
                      </a:endParaRPr>
                    </a:p>
                  </a:txBody>
                  <a:tcPr anchor="ctr">
                    <a:lnL w="9525" cap="flat" cmpd="sng" algn="ctr">
                      <a:solidFill>
                        <a:srgbClr val="BFBFBF"/>
                      </a:solidFill>
                      <a:prstDash val="solid"/>
                      <a:round/>
                      <a:headEnd type="none" w="med" len="med"/>
                      <a:tailEnd type="none" w="med" len="med"/>
                    </a:lnL>
                    <a:lnB w="57150" cap="flat" cmpd="sng" algn="ctr">
                      <a:solidFill>
                        <a:srgbClr val="FFFFFF"/>
                      </a:solidFill>
                      <a:prstDash val="solid"/>
                      <a:round/>
                      <a:headEnd type="none" w="med" len="med"/>
                      <a:tailEnd type="none" w="med" len="med"/>
                    </a:lnB>
                    <a:solidFill>
                      <a:srgbClr val="53385E"/>
                    </a:solidFill>
                  </a:tcPr>
                </a:tc>
                <a:tc>
                  <a:txBody>
                    <a:bodyPr/>
                    <a:lstStyle/>
                    <a:p>
                      <a:r>
                        <a:rPr lang="en-US" sz="1600" b="1" dirty="0" smtClean="0">
                          <a:solidFill>
                            <a:srgbClr val="FFFFFF"/>
                          </a:solidFill>
                        </a:rPr>
                        <a:t>Clinical Comment</a:t>
                      </a:r>
                      <a:endParaRPr lang="en-US" sz="1600" b="1" dirty="0">
                        <a:solidFill>
                          <a:srgbClr val="FFFFFF"/>
                        </a:solidFill>
                      </a:endParaRPr>
                    </a:p>
                  </a:txBody>
                  <a:tcPr anchor="ctr">
                    <a:lnB w="57150" cap="flat" cmpd="sng" algn="ctr">
                      <a:solidFill>
                        <a:srgbClr val="FFFFFF"/>
                      </a:solidFill>
                      <a:prstDash val="solid"/>
                      <a:round/>
                      <a:headEnd type="none" w="med" len="med"/>
                      <a:tailEnd type="none" w="med" len="med"/>
                    </a:lnB>
                    <a:solidFill>
                      <a:schemeClr val="bg2"/>
                    </a:solidFill>
                  </a:tcPr>
                </a:tc>
                <a:tc>
                  <a:txBody>
                    <a:bodyPr/>
                    <a:lstStyle/>
                    <a:p>
                      <a:pPr algn="ctr"/>
                      <a:r>
                        <a:rPr lang="en-US" sz="1600" b="1" dirty="0" smtClean="0">
                          <a:solidFill>
                            <a:srgbClr val="FFFFFF"/>
                          </a:solidFill>
                        </a:rPr>
                        <a:t>Drugs</a:t>
                      </a:r>
                      <a:r>
                        <a:rPr lang="en-US" sz="1600" b="1" baseline="0" dirty="0" smtClean="0">
                          <a:solidFill>
                            <a:srgbClr val="FFFFFF"/>
                          </a:solidFill>
                        </a:rPr>
                        <a:t> that are Contraindicated for use with Daclatasvir*</a:t>
                      </a:r>
                      <a:endParaRPr lang="en-US" sz="1600" dirty="0">
                        <a:solidFill>
                          <a:srgbClr val="FFFFFF"/>
                        </a:solidFill>
                      </a:endParaRPr>
                    </a:p>
                  </a:txBody>
                  <a:tcPr anchor="ctr">
                    <a:lnR w="9525" cap="flat" cmpd="sng" algn="ctr">
                      <a:solidFill>
                        <a:srgbClr val="BFBFBF"/>
                      </a:solidFill>
                      <a:prstDash val="solid"/>
                      <a:round/>
                      <a:headEnd type="none" w="med" len="med"/>
                      <a:tailEnd type="none" w="med" len="med"/>
                    </a:lnR>
                    <a:lnT w="28575"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accent6">
                        <a:lumMod val="75000"/>
                      </a:schemeClr>
                    </a:solidFill>
                  </a:tcPr>
                </a:tc>
              </a:tr>
              <a:tr h="2761664">
                <a:tc>
                  <a:txBody>
                    <a:bodyPr/>
                    <a:lstStyle/>
                    <a:p>
                      <a:pPr>
                        <a:lnSpc>
                          <a:spcPts val="2020"/>
                        </a:lnSpc>
                      </a:pPr>
                      <a:r>
                        <a:rPr lang="en-US" sz="1600" dirty="0" smtClean="0"/>
                        <a:t>Strong</a:t>
                      </a:r>
                      <a:r>
                        <a:rPr lang="en-US" sz="1600" baseline="0" dirty="0" smtClean="0"/>
                        <a:t> induction of CYP3A by coadministered drug</a:t>
                      </a:r>
                      <a:endParaRPr lang="en-US" sz="1600" dirty="0"/>
                    </a:p>
                  </a:txBody>
                  <a:tcPr anchor="ctr">
                    <a:lnL w="9525" cap="flat" cmpd="sng" algn="ctr">
                      <a:solidFill>
                        <a:srgbClr val="BFBFBF"/>
                      </a:solidFill>
                      <a:prstDash val="solid"/>
                      <a:round/>
                      <a:headEnd type="none" w="med" len="med"/>
                      <a:tailEnd type="none" w="med" len="med"/>
                    </a:lnL>
                    <a:lnT w="57150" cap="flat" cmpd="sng" algn="ctr">
                      <a:solidFill>
                        <a:srgbClr val="FFFFFF"/>
                      </a:solidFill>
                      <a:prstDash val="solid"/>
                      <a:round/>
                      <a:headEnd type="none" w="med" len="med"/>
                      <a:tailEnd type="none" w="med" len="med"/>
                    </a:lnT>
                  </a:tcPr>
                </a:tc>
                <a:tc>
                  <a:txBody>
                    <a:bodyPr/>
                    <a:lstStyle/>
                    <a:p>
                      <a:pPr>
                        <a:lnSpc>
                          <a:spcPts val="2020"/>
                        </a:lnSpc>
                      </a:pPr>
                      <a:r>
                        <a:rPr lang="en-US" sz="1600" dirty="0" smtClean="0"/>
                        <a:t>May lead to loss of virologic response to daclatasvir</a:t>
                      </a:r>
                      <a:endParaRPr lang="en-US" sz="1600" dirty="0"/>
                    </a:p>
                  </a:txBody>
                  <a:tcPr anchor="ctr">
                    <a:lnT w="57150" cap="flat" cmpd="sng" algn="ctr">
                      <a:solidFill>
                        <a:srgbClr val="FFFFFF"/>
                      </a:solidFill>
                      <a:prstDash val="solid"/>
                      <a:round/>
                      <a:headEnd type="none" w="med" len="med"/>
                      <a:tailEnd type="none" w="med" len="med"/>
                    </a:lnT>
                  </a:tcPr>
                </a:tc>
                <a:tc>
                  <a:txBody>
                    <a:bodyPr/>
                    <a:lstStyle/>
                    <a:p>
                      <a:pPr marL="100584" indent="-192024" algn="l">
                        <a:buFont typeface="Arial"/>
                        <a:buChar char="•"/>
                      </a:pPr>
                      <a:r>
                        <a:rPr lang="en-US" sz="1600" b="1" dirty="0" smtClean="0"/>
                        <a:t>Anticonvulsants</a:t>
                      </a:r>
                      <a:r>
                        <a:rPr lang="en-US" sz="1600" dirty="0" smtClean="0"/>
                        <a:t/>
                      </a:r>
                      <a:br>
                        <a:rPr lang="en-US" sz="1600" dirty="0" smtClean="0"/>
                      </a:br>
                      <a:r>
                        <a:rPr lang="en-US" sz="1600" dirty="0" smtClean="0"/>
                        <a:t>- Phenytoin</a:t>
                      </a:r>
                      <a:r>
                        <a:rPr lang="en-US" sz="1600" baseline="0" dirty="0" smtClean="0"/>
                        <a:t>, </a:t>
                      </a:r>
                      <a:br>
                        <a:rPr lang="en-US" sz="1600" baseline="0" dirty="0" smtClean="0"/>
                      </a:br>
                      <a:r>
                        <a:rPr lang="en-US" sz="1600" baseline="0" dirty="0" smtClean="0"/>
                        <a:t>- Carbamazepine</a:t>
                      </a:r>
                      <a:endParaRPr lang="en-US" sz="1600" baseline="0" dirty="0"/>
                    </a:p>
                    <a:p>
                      <a:pPr marL="100584" indent="-192024" algn="l">
                        <a:buFont typeface="Arial"/>
                        <a:buChar char="•"/>
                      </a:pPr>
                      <a:endParaRPr lang="en-US" sz="1600" b="1" baseline="0" dirty="0"/>
                    </a:p>
                    <a:p>
                      <a:pPr marL="100584" indent="-192024" algn="l">
                        <a:buFont typeface="Arial"/>
                        <a:buChar char="•"/>
                      </a:pPr>
                      <a:r>
                        <a:rPr lang="en-US" sz="1600" b="1" dirty="0" smtClean="0"/>
                        <a:t>Antimycobacterial</a:t>
                      </a:r>
                      <a:r>
                        <a:rPr lang="en-US" sz="1600" b="1" baseline="0" dirty="0" smtClean="0"/>
                        <a:t> agents</a:t>
                      </a:r>
                      <a:br>
                        <a:rPr lang="en-US" sz="1600" b="1" baseline="0" dirty="0" smtClean="0"/>
                      </a:br>
                      <a:r>
                        <a:rPr lang="en-US" sz="1600" baseline="0" dirty="0" smtClean="0"/>
                        <a:t>- Rifampin</a:t>
                      </a:r>
                      <a:endParaRPr lang="en-US" sz="1600" dirty="0"/>
                    </a:p>
                    <a:p>
                      <a:pPr marL="100584" indent="-192024" algn="l">
                        <a:buFont typeface="Arial"/>
                        <a:buChar char="•"/>
                      </a:pPr>
                      <a:endParaRPr lang="en-US" sz="1600" b="0" baseline="0" dirty="0" smtClean="0"/>
                    </a:p>
                    <a:p>
                      <a:pPr marL="100584" indent="-192024" algn="l">
                        <a:buFont typeface="Arial"/>
                        <a:buChar char="•"/>
                      </a:pPr>
                      <a:r>
                        <a:rPr lang="en-US" sz="1600" b="1" dirty="0" smtClean="0"/>
                        <a:t>Herbal Products</a:t>
                      </a:r>
                      <a:br>
                        <a:rPr lang="en-US" sz="1600" b="1" dirty="0" smtClean="0"/>
                      </a:br>
                      <a:r>
                        <a:rPr lang="en-US" sz="1600" baseline="0" dirty="0" smtClean="0"/>
                        <a:t>- St. John’s wort </a:t>
                      </a:r>
                      <a:br>
                        <a:rPr lang="en-US" sz="1600" baseline="0" dirty="0" smtClean="0"/>
                      </a:br>
                      <a:r>
                        <a:rPr lang="en-US" sz="1600" baseline="0" dirty="0" smtClean="0"/>
                        <a:t>  (</a:t>
                      </a:r>
                      <a:r>
                        <a:rPr lang="en-US" sz="1600" i="1" baseline="0" dirty="0" smtClean="0"/>
                        <a:t>Hypericum</a:t>
                      </a:r>
                      <a:r>
                        <a:rPr lang="en-US" sz="1600" i="0" baseline="0" dirty="0" smtClean="0"/>
                        <a:t> </a:t>
                      </a:r>
                      <a:r>
                        <a:rPr lang="en-US" sz="1600" i="1" baseline="0" dirty="0" smtClean="0"/>
                        <a:t>perforatum</a:t>
                      </a:r>
                      <a:r>
                        <a:rPr lang="en-US" sz="1600" baseline="0" dirty="0" smtClean="0"/>
                        <a:t>)</a:t>
                      </a:r>
                      <a:endParaRPr lang="en-US" sz="1600" dirty="0"/>
                    </a:p>
                  </a:txBody>
                  <a:tcPr anchor="ctr">
                    <a:lnR w="9525" cap="flat" cmpd="sng" algn="ctr">
                      <a:solidFill>
                        <a:srgbClr val="BFBFBF"/>
                      </a:solidFill>
                      <a:prstDash val="solid"/>
                      <a:round/>
                      <a:headEnd type="none" w="med" len="med"/>
                      <a:tailEnd type="none" w="med" len="med"/>
                    </a:lnR>
                    <a:lnT w="57150" cap="flat" cmpd="sng" algn="ctr">
                      <a:solidFill>
                        <a:srgbClr val="FFFFFF"/>
                      </a:solidFill>
                      <a:prstDash val="solid"/>
                      <a:round/>
                      <a:headEnd type="none" w="med" len="med"/>
                      <a:tailEnd type="none" w="med" len="med"/>
                    </a:lnT>
                  </a:tcPr>
                </a:tc>
              </a:tr>
              <a:tr h="511628">
                <a:tc gridSpan="3">
                  <a:txBody>
                    <a:bodyPr/>
                    <a:lstStyle/>
                    <a:p>
                      <a:r>
                        <a:rPr lang="en-US" sz="1600" dirty="0" smtClean="0"/>
                        <a:t>*Note: this table is not a comprehensive list of all drugs</a:t>
                      </a:r>
                      <a:r>
                        <a:rPr lang="en-US" sz="1600" baseline="0" dirty="0" smtClean="0"/>
                        <a:t> that strongly induce CYP3A</a:t>
                      </a:r>
                      <a:endParaRPr lang="en-US" sz="1600" dirty="0"/>
                    </a:p>
                  </a:txBody>
                  <a:tcPr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B w="9525" cap="flat" cmpd="sng" algn="ctr">
                      <a:solidFill>
                        <a:srgbClr val="BFBFBF"/>
                      </a:solidFill>
                      <a:prstDash val="solid"/>
                      <a:round/>
                      <a:headEnd type="none" w="med" len="med"/>
                      <a:tailEnd type="none" w="med" len="med"/>
                    </a:lnB>
                  </a:tcPr>
                </a:tc>
                <a:tc hMerge="1">
                  <a:txBody>
                    <a:bodyPr/>
                    <a:lstStyle/>
                    <a:p>
                      <a:endParaRPr lang="en-US" sz="1600" dirty="0"/>
                    </a:p>
                  </a:txBody>
                  <a:tcPr anchor="ctr"/>
                </a:tc>
                <a:tc hMerge="1">
                  <a:txBody>
                    <a:bodyPr/>
                    <a:lstStyle/>
                    <a:p>
                      <a:pPr algn="ctr"/>
                      <a:endParaRPr lang="en-US" sz="1600" dirty="0" smtClean="0"/>
                    </a:p>
                  </a:txBody>
                  <a:tcPr anchor="ctr"/>
                </a:tc>
              </a:tr>
            </a:tbl>
          </a:graphicData>
        </a:graphic>
      </p:graphicFrame>
    </p:spTree>
    <p:extLst>
      <p:ext uri="{BB962C8B-B14F-4D97-AF65-F5344CB8AC3E}">
        <p14:creationId xmlns:p14="http://schemas.microsoft.com/office/powerpoint/2010/main" val="271996493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p:txBody>
          <a:bodyPr/>
          <a:lstStyle/>
          <a:p>
            <a:r>
              <a:rPr lang="en-US" dirty="0"/>
              <a:t>Source: </a:t>
            </a:r>
            <a:r>
              <a:rPr lang="en-US" dirty="0" smtClean="0"/>
              <a:t>Muir A, et al. JAMA 2015;313:1736-44.</a:t>
            </a:r>
            <a:endParaRPr lang="en-US" dirty="0">
              <a:latin typeface="Arial" pitchFamily="22" charset="0"/>
            </a:endParaRPr>
          </a:p>
        </p:txBody>
      </p:sp>
      <p:sp>
        <p:nvSpPr>
          <p:cNvPr id="2" name="Title 1"/>
          <p:cNvSpPr>
            <a:spLocks noGrp="1"/>
          </p:cNvSpPr>
          <p:nvPr>
            <p:ph type="title"/>
          </p:nvPr>
        </p:nvSpPr>
        <p:spPr/>
        <p:txBody>
          <a:bodyPr>
            <a:normAutofit/>
          </a:bodyPr>
          <a:lstStyle/>
          <a:p>
            <a:r>
              <a:rPr lang="en-US" sz="2400" dirty="0" smtClean="0">
                <a:solidFill>
                  <a:schemeClr val="accent5">
                    <a:lumMod val="20000"/>
                    <a:lumOff val="80000"/>
                  </a:schemeClr>
                </a:solidFill>
              </a:rPr>
              <a:t>Daclatasvir</a:t>
            </a:r>
            <a:r>
              <a:rPr lang="en-US" sz="2400" dirty="0">
                <a:solidFill>
                  <a:schemeClr val="accent5">
                    <a:lumMod val="20000"/>
                    <a:lumOff val="80000"/>
                  </a:schemeClr>
                </a:solidFill>
              </a:rPr>
              <a:t>-</a:t>
            </a:r>
            <a:r>
              <a:rPr lang="en-US" sz="2400" dirty="0" smtClean="0">
                <a:solidFill>
                  <a:schemeClr val="accent5">
                    <a:lumMod val="20000"/>
                    <a:lumOff val="80000"/>
                  </a:schemeClr>
                </a:solidFill>
              </a:rPr>
              <a:t>Asunaprevir</a:t>
            </a:r>
            <a:r>
              <a:rPr lang="en-US" sz="2400" dirty="0">
                <a:solidFill>
                  <a:schemeClr val="accent5">
                    <a:lumMod val="20000"/>
                    <a:lumOff val="80000"/>
                  </a:schemeClr>
                </a:solidFill>
              </a:rPr>
              <a:t>-</a:t>
            </a:r>
            <a:r>
              <a:rPr lang="en-US" sz="2400" dirty="0" smtClean="0">
                <a:solidFill>
                  <a:schemeClr val="accent5">
                    <a:lumMod val="20000"/>
                    <a:lumOff val="80000"/>
                  </a:schemeClr>
                </a:solidFill>
              </a:rPr>
              <a:t>Beclabuvir +/- RBV for HCV</a:t>
            </a:r>
            <a:r>
              <a:rPr lang="en-US" sz="2400" dirty="0">
                <a:solidFill>
                  <a:schemeClr val="accent5">
                    <a:lumMod val="20000"/>
                    <a:lumOff val="80000"/>
                  </a:schemeClr>
                </a:solidFill>
              </a:rPr>
              <a:t> </a:t>
            </a:r>
            <a:r>
              <a:rPr lang="en-US" sz="2400" dirty="0" smtClean="0">
                <a:solidFill>
                  <a:schemeClr val="accent5">
                    <a:lumMod val="20000"/>
                    <a:lumOff val="80000"/>
                  </a:schemeClr>
                </a:solidFill>
              </a:rPr>
              <a:t>GT 1</a:t>
            </a:r>
            <a:r>
              <a:rPr lang="en-US" sz="2400" dirty="0"/>
              <a:t/>
            </a:r>
            <a:br>
              <a:rPr lang="en-US" sz="2400" dirty="0"/>
            </a:br>
            <a:r>
              <a:rPr lang="en-US" sz="2400" dirty="0" smtClean="0"/>
              <a:t>UNITY-2 Trial: Study Features</a:t>
            </a:r>
            <a:endParaRPr lang="en-US" sz="2400" dirty="0"/>
          </a:p>
        </p:txBody>
      </p:sp>
      <p:graphicFrame>
        <p:nvGraphicFramePr>
          <p:cNvPr id="30" name="Group 31"/>
          <p:cNvGraphicFramePr>
            <a:graphicFrameLocks noGrp="1"/>
          </p:cNvGraphicFramePr>
          <p:nvPr>
            <p:extLst>
              <p:ext uri="{D42A27DB-BD31-4B8C-83A1-F6EECF244321}">
                <p14:modId xmlns:p14="http://schemas.microsoft.com/office/powerpoint/2010/main" val="957509809"/>
              </p:ext>
            </p:extLst>
          </p:nvPr>
        </p:nvGraphicFramePr>
        <p:xfrm>
          <a:off x="361950" y="1524001"/>
          <a:ext cx="8420100" cy="4751699"/>
        </p:xfrm>
        <a:graphic>
          <a:graphicData uri="http://schemas.openxmlformats.org/drawingml/2006/table">
            <a:tbl>
              <a:tblPr>
                <a:effectLst/>
              </a:tblPr>
              <a:tblGrid>
                <a:gridCol w="8420100"/>
              </a:tblGrid>
              <a:tr h="357575">
                <a:tc>
                  <a:txBody>
                    <a:bodyPr/>
                    <a:lstStyle/>
                    <a:p>
                      <a:pPr marL="0" marR="0" lvl="0" indent="0" algn="l" defTabSz="457200" rtl="0" eaLnBrk="0" fontAlgn="base" latinLnBrk="0" hangingPunct="0">
                        <a:lnSpc>
                          <a:spcPts val="2260"/>
                        </a:lnSpc>
                        <a:spcBef>
                          <a:spcPts val="400"/>
                        </a:spcBef>
                        <a:spcAft>
                          <a:spcPct val="0"/>
                        </a:spcAft>
                        <a:buClr>
                          <a:srgbClr val="7592A4"/>
                        </a:buClr>
                        <a:buSzPct val="80000"/>
                        <a:buFontTx/>
                        <a:buNone/>
                        <a:tabLst/>
                      </a:pPr>
                      <a:r>
                        <a:rPr kumimoji="0" lang="en-US" sz="1800" b="1" i="0" u="none" strike="noStrike" cap="none" normalizeH="0" baseline="0" dirty="0" smtClean="0">
                          <a:ln>
                            <a:noFill/>
                          </a:ln>
                          <a:solidFill>
                            <a:srgbClr val="FFFFFF"/>
                          </a:solidFill>
                          <a:effectLst/>
                          <a:latin typeface="Arial"/>
                          <a:ea typeface="ＭＳ Ｐゴシック" pitchFamily="-108" charset="-128"/>
                          <a:cs typeface="Arial"/>
                        </a:rPr>
                        <a:t>Daclatasvir-Asunaprevir-Beclabuvir Trial: Features</a:t>
                      </a:r>
                      <a:endParaRPr kumimoji="0" lang="en-US" sz="1800" b="1" i="0" u="none" strike="noStrike" cap="none" normalizeH="0" baseline="0" dirty="0">
                        <a:ln>
                          <a:noFill/>
                        </a:ln>
                        <a:solidFill>
                          <a:srgbClr val="FFFFFF"/>
                        </a:solidFill>
                        <a:effectLst/>
                        <a:latin typeface="Arial"/>
                        <a:ea typeface="ＭＳ Ｐゴシック" pitchFamily="-108" charset="-128"/>
                        <a:cs typeface="Arial"/>
                      </a:endParaRPr>
                    </a:p>
                  </a:txBody>
                  <a:tcPr marL="182880" marR="88898" marT="50005" marB="5000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96772"/>
                    </a:solidFill>
                  </a:tcPr>
                </a:tc>
              </a:tr>
              <a:tr h="4205289">
                <a:tc>
                  <a:txBody>
                    <a:bodyPr/>
                    <a:lstStyle/>
                    <a:p>
                      <a:pPr marL="192024" marR="0" lvl="0" indent="-192024" algn="l" defTabSz="457200" rtl="0" eaLnBrk="1" fontAlgn="base" latinLnBrk="0" hangingPunct="1">
                        <a:lnSpc>
                          <a:spcPts val="2260"/>
                        </a:lnSpc>
                        <a:spcBef>
                          <a:spcPts val="800"/>
                        </a:spcBef>
                        <a:spcAft>
                          <a:spcPct val="0"/>
                        </a:spcAft>
                        <a:buClr>
                          <a:srgbClr val="126B8F"/>
                        </a:buClr>
                        <a:buSzPct val="90000"/>
                        <a:buFont typeface="Wingdings" charset="2"/>
                        <a:buChar char="§"/>
                        <a:tabLst/>
                        <a:defRPr/>
                      </a:pPr>
                      <a:r>
                        <a:rPr lang="en-US" sz="1800" b="1" dirty="0" smtClean="0">
                          <a:solidFill>
                            <a:srgbClr val="000000"/>
                          </a:solidFill>
                          <a:latin typeface="Arial" pitchFamily="22" charset="0"/>
                          <a:cs typeface="+mn-cs"/>
                        </a:rPr>
                        <a:t>Design</a:t>
                      </a:r>
                      <a:r>
                        <a:rPr lang="en-US" sz="1800" dirty="0" smtClean="0">
                          <a:solidFill>
                            <a:srgbClr val="000000"/>
                          </a:solidFill>
                          <a:latin typeface="Arial" pitchFamily="22" charset="0"/>
                          <a:cs typeface="+mn-cs"/>
                        </a:rPr>
                        <a:t>:</a:t>
                      </a:r>
                      <a:r>
                        <a:rPr lang="en-US" sz="1800" baseline="0" dirty="0" smtClean="0">
                          <a:solidFill>
                            <a:srgbClr val="000000"/>
                          </a:solidFill>
                          <a:latin typeface="Arial" pitchFamily="22" charset="0"/>
                          <a:cs typeface="+mn-cs"/>
                        </a:rPr>
                        <a:t> Multicenter, randomized, double-blind phase 3 trial of daclatasvir-asunaprevir-beclabuvir (fixed-dose combination) +/- ribavirin in treatment-</a:t>
                      </a:r>
                      <a:r>
                        <a:rPr lang="en-US" sz="1800" baseline="0" dirty="0" smtClean="0">
                          <a:solidFill>
                            <a:srgbClr val="000000"/>
                          </a:solidFill>
                          <a:latin typeface="Arial" pitchFamily="22" charset="0"/>
                        </a:rPr>
                        <a:t>naïve or experienced, chronic HCV GT 1 patients with compensated cirrhosis</a:t>
                      </a:r>
                    </a:p>
                    <a:p>
                      <a:pPr marL="192024" marR="0" lvl="0" indent="-192024" algn="l" defTabSz="457200" rtl="0" eaLnBrk="1" fontAlgn="base" latinLnBrk="0" hangingPunct="1">
                        <a:lnSpc>
                          <a:spcPts val="2260"/>
                        </a:lnSpc>
                        <a:spcBef>
                          <a:spcPts val="1400"/>
                        </a:spcBef>
                        <a:spcAft>
                          <a:spcPct val="0"/>
                        </a:spcAft>
                        <a:buClr>
                          <a:srgbClr val="126B8F"/>
                        </a:buClr>
                        <a:buSzPct val="90000"/>
                        <a:buFont typeface="Wingdings" charset="2"/>
                        <a:buChar char="§"/>
                        <a:tabLst/>
                        <a:defRPr/>
                      </a:pPr>
                      <a:r>
                        <a:rPr lang="en-US" sz="1800" b="1" baseline="0" dirty="0" smtClean="0">
                          <a:solidFill>
                            <a:srgbClr val="000000"/>
                          </a:solidFill>
                          <a:latin typeface="Arial" pitchFamily="22" charset="0"/>
                        </a:rPr>
                        <a:t>Setting</a:t>
                      </a:r>
                      <a:r>
                        <a:rPr lang="en-US" sz="1800" baseline="0" dirty="0" smtClean="0">
                          <a:solidFill>
                            <a:srgbClr val="000000"/>
                          </a:solidFill>
                          <a:latin typeface="Arial" pitchFamily="22" charset="0"/>
                        </a:rPr>
                        <a:t>: Multiple centers in the United States, Canada, Australia, France</a:t>
                      </a:r>
                    </a:p>
                    <a:p>
                      <a:pPr marL="192024" marR="0" lvl="0" indent="-192024" algn="l" defTabSz="457200" rtl="0" eaLnBrk="1" fontAlgn="base" latinLnBrk="0" hangingPunct="1">
                        <a:lnSpc>
                          <a:spcPts val="2260"/>
                        </a:lnSpc>
                        <a:spcBef>
                          <a:spcPts val="1400"/>
                        </a:spcBef>
                        <a:spcAft>
                          <a:spcPct val="0"/>
                        </a:spcAft>
                        <a:buClr>
                          <a:srgbClr val="126B8F"/>
                        </a:buClr>
                        <a:buSzPct val="90000"/>
                        <a:buFont typeface="Wingdings" charset="2"/>
                        <a:buChar char="§"/>
                        <a:tabLst/>
                        <a:defRPr/>
                      </a:pPr>
                      <a:r>
                        <a:rPr lang="en-US" sz="1800" b="1" baseline="0" dirty="0" smtClean="0">
                          <a:solidFill>
                            <a:srgbClr val="000000"/>
                          </a:solidFill>
                          <a:latin typeface="Arial" pitchFamily="22" charset="0"/>
                        </a:rPr>
                        <a:t>Entry Criteria </a:t>
                      </a:r>
                      <a:r>
                        <a:rPr lang="en-US" sz="1800" baseline="0" dirty="0" smtClean="0">
                          <a:solidFill>
                            <a:srgbClr val="000000"/>
                          </a:solidFill>
                          <a:latin typeface="Arial" pitchFamily="22" charset="0"/>
                        </a:rPr>
                        <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Chronic HCV Genotype 1</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Compensated cirrhosis (METAVIR F4 or equivalent by biopsy, </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a:t>
                      </a:r>
                      <a:r>
                        <a:rPr lang="en-US" sz="1800" i="1" baseline="0" dirty="0" smtClean="0">
                          <a:solidFill>
                            <a:srgbClr val="000000"/>
                          </a:solidFill>
                          <a:latin typeface="Arial" pitchFamily="22" charset="0"/>
                        </a:rPr>
                        <a:t>FibroScan</a:t>
                      </a:r>
                      <a:r>
                        <a:rPr lang="en-US" sz="1800" baseline="0" dirty="0" smtClean="0">
                          <a:solidFill>
                            <a:srgbClr val="000000"/>
                          </a:solidFill>
                          <a:latin typeface="Arial" pitchFamily="22" charset="0"/>
                        </a:rPr>
                        <a:t> &gt;14.6 kPa or </a:t>
                      </a:r>
                      <a:r>
                        <a:rPr lang="en-US" sz="1800" i="1" baseline="0" dirty="0" smtClean="0">
                          <a:solidFill>
                            <a:srgbClr val="000000"/>
                          </a:solidFill>
                          <a:latin typeface="Arial" pitchFamily="22" charset="0"/>
                        </a:rPr>
                        <a:t>FibroTest</a:t>
                      </a:r>
                      <a:r>
                        <a:rPr lang="en-US" sz="1800" i="0" baseline="0" dirty="0" smtClean="0">
                          <a:solidFill>
                            <a:srgbClr val="000000"/>
                          </a:solidFill>
                          <a:latin typeface="Arial" pitchFamily="22" charset="0"/>
                        </a:rPr>
                        <a:t>/</a:t>
                      </a:r>
                      <a:r>
                        <a:rPr lang="en-US" sz="1800" i="1" baseline="0" dirty="0" smtClean="0">
                          <a:solidFill>
                            <a:srgbClr val="000000"/>
                          </a:solidFill>
                          <a:latin typeface="Arial" pitchFamily="22" charset="0"/>
                        </a:rPr>
                        <a:t>FibroSURE</a:t>
                      </a:r>
                      <a:r>
                        <a:rPr lang="en-US" sz="1800" i="0" baseline="0" dirty="0" smtClean="0">
                          <a:solidFill>
                            <a:srgbClr val="000000"/>
                          </a:solidFill>
                          <a:latin typeface="Arial" pitchFamily="22" charset="0"/>
                        </a:rPr>
                        <a:t> </a:t>
                      </a:r>
                      <a:r>
                        <a:rPr lang="en-US" sz="1800" baseline="0" dirty="0" smtClean="0">
                          <a:solidFill>
                            <a:srgbClr val="000000"/>
                          </a:solidFill>
                          <a:latin typeface="Arial" pitchFamily="22" charset="0"/>
                        </a:rPr>
                        <a:t>≥</a:t>
                      </a:r>
                      <a:r>
                        <a:rPr lang="en-US" sz="1800" i="0" baseline="0" dirty="0" smtClean="0">
                          <a:solidFill>
                            <a:srgbClr val="000000"/>
                          </a:solidFill>
                          <a:latin typeface="Arial" pitchFamily="22" charset="0"/>
                        </a:rPr>
                        <a:t>0.75 or APRI &gt;2)</a:t>
                      </a:r>
                      <a:r>
                        <a:rPr lang="en-US" sz="1800" baseline="0" dirty="0" smtClean="0">
                          <a:solidFill>
                            <a:srgbClr val="000000"/>
                          </a:solidFill>
                          <a:latin typeface="Arial" pitchFamily="22" charset="0"/>
                        </a:rPr>
                        <a:t> </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Platelets &gt;50,000 cells/mm</a:t>
                      </a:r>
                      <a:r>
                        <a:rPr lang="en-US" sz="1800" baseline="30000" dirty="0" smtClean="0">
                          <a:solidFill>
                            <a:srgbClr val="000000"/>
                          </a:solidFill>
                          <a:latin typeface="Arial" pitchFamily="22" charset="0"/>
                        </a:rPr>
                        <a:t>3</a:t>
                      </a:r>
                      <a:r>
                        <a:rPr lang="en-US" sz="1800" baseline="0" dirty="0" smtClean="0">
                          <a:solidFill>
                            <a:srgbClr val="000000"/>
                          </a:solidFill>
                          <a:latin typeface="Arial" pitchFamily="22" charset="0"/>
                        </a:rPr>
                        <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Albumin &gt; 3.5 g/dL and INR &lt; 1.7</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Treatment-naïve or treatment-experienced</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HCV RNA ≥10,000 IU/ml</a:t>
                      </a:r>
                      <a:endParaRPr lang="en-US" sz="1800" baseline="0" dirty="0" smtClean="0">
                        <a:solidFill>
                          <a:schemeClr val="tx1"/>
                        </a:solidFill>
                        <a:latin typeface="Arial" pitchFamily="22" charset="0"/>
                      </a:endParaRPr>
                    </a:p>
                    <a:p>
                      <a:pPr marL="192024" marR="0" lvl="0" indent="-192024" algn="l" defTabSz="457200" rtl="0" eaLnBrk="1" fontAlgn="base" latinLnBrk="0" hangingPunct="1">
                        <a:lnSpc>
                          <a:spcPts val="2260"/>
                        </a:lnSpc>
                        <a:spcBef>
                          <a:spcPts val="1400"/>
                        </a:spcBef>
                        <a:spcAft>
                          <a:spcPct val="0"/>
                        </a:spcAft>
                        <a:buClr>
                          <a:srgbClr val="126B8F"/>
                        </a:buClr>
                        <a:buSzPct val="90000"/>
                        <a:buFont typeface="Wingdings" charset="2"/>
                        <a:buChar char="§"/>
                        <a:tabLst/>
                        <a:defRPr/>
                      </a:pPr>
                      <a:r>
                        <a:rPr lang="en-US" sz="1800" b="1" baseline="0" dirty="0" smtClean="0">
                          <a:solidFill>
                            <a:schemeClr val="tx1"/>
                          </a:solidFill>
                          <a:latin typeface="Arial" pitchFamily="22" charset="0"/>
                        </a:rPr>
                        <a:t>End-Points</a:t>
                      </a:r>
                      <a:r>
                        <a:rPr lang="en-US" sz="1800" baseline="0" dirty="0" smtClean="0">
                          <a:solidFill>
                            <a:schemeClr val="tx1"/>
                          </a:solidFill>
                          <a:latin typeface="Arial" pitchFamily="22" charset="0"/>
                        </a:rPr>
                        <a:t>: Primary = SVR12</a:t>
                      </a:r>
                    </a:p>
                  </a:txBody>
                  <a:tcPr marL="182880" marR="88898" marT="50005" marB="5000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6EBF2"/>
                    </a:solidFill>
                  </a:tcPr>
                </a:tc>
              </a:tr>
            </a:tbl>
          </a:graphicData>
        </a:graphic>
      </p:graphicFrame>
    </p:spTree>
    <p:extLst>
      <p:ext uri="{BB962C8B-B14F-4D97-AF65-F5344CB8AC3E}">
        <p14:creationId xmlns:p14="http://schemas.microsoft.com/office/powerpoint/2010/main" val="2719593293"/>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p:txBody>
          <a:bodyPr/>
          <a:lstStyle/>
          <a:p>
            <a:r>
              <a:rPr lang="en-US" dirty="0"/>
              <a:t>Source: Muir A, et al. JAMA 2015;313:1736-44.</a:t>
            </a:r>
            <a:endParaRPr lang="en-US" dirty="0">
              <a:latin typeface="Arial" pitchFamily="22" charset="0"/>
            </a:endParaRPr>
          </a:p>
        </p:txBody>
      </p:sp>
      <p:sp>
        <p:nvSpPr>
          <p:cNvPr id="49" name="Title 1"/>
          <p:cNvSpPr>
            <a:spLocks noGrp="1"/>
          </p:cNvSpPr>
          <p:nvPr>
            <p:ph type="title"/>
          </p:nvPr>
        </p:nvSpPr>
        <p:spPr>
          <a:xfrm>
            <a:off x="323850" y="304800"/>
            <a:ext cx="8515350" cy="990600"/>
          </a:xfrm>
        </p:spPr>
        <p:txBody>
          <a:bodyPr>
            <a:normAutofit/>
          </a:bodyPr>
          <a:lstStyle/>
          <a:p>
            <a:r>
              <a:rPr lang="en-US" sz="2400" dirty="0" smtClean="0">
                <a:solidFill>
                  <a:schemeClr val="accent5">
                    <a:lumMod val="20000"/>
                    <a:lumOff val="80000"/>
                  </a:schemeClr>
                </a:solidFill>
              </a:rPr>
              <a:t>Daclatasvir</a:t>
            </a:r>
            <a:r>
              <a:rPr lang="en-US" sz="2400" dirty="0">
                <a:solidFill>
                  <a:schemeClr val="accent5">
                    <a:lumMod val="20000"/>
                    <a:lumOff val="80000"/>
                  </a:schemeClr>
                </a:solidFill>
              </a:rPr>
              <a:t>-</a:t>
            </a:r>
            <a:r>
              <a:rPr lang="en-US" sz="2400" dirty="0" smtClean="0">
                <a:solidFill>
                  <a:schemeClr val="accent5">
                    <a:lumMod val="20000"/>
                    <a:lumOff val="80000"/>
                  </a:schemeClr>
                </a:solidFill>
              </a:rPr>
              <a:t>Asunaprevir</a:t>
            </a:r>
            <a:r>
              <a:rPr lang="en-US" sz="2400" dirty="0">
                <a:solidFill>
                  <a:schemeClr val="accent5">
                    <a:lumMod val="20000"/>
                    <a:lumOff val="80000"/>
                  </a:schemeClr>
                </a:solidFill>
              </a:rPr>
              <a:t>-</a:t>
            </a:r>
            <a:r>
              <a:rPr lang="en-US" sz="2400" dirty="0" smtClean="0">
                <a:solidFill>
                  <a:schemeClr val="accent5">
                    <a:lumMod val="20000"/>
                    <a:lumOff val="80000"/>
                  </a:schemeClr>
                </a:solidFill>
              </a:rPr>
              <a:t>Beclabuvir </a:t>
            </a:r>
            <a:r>
              <a:rPr lang="en-US" sz="2400" dirty="0">
                <a:solidFill>
                  <a:schemeClr val="accent5">
                    <a:lumMod val="20000"/>
                    <a:lumOff val="80000"/>
                  </a:schemeClr>
                </a:solidFill>
              </a:rPr>
              <a:t>+/- RBV for HCV GT 1</a:t>
            </a:r>
            <a:r>
              <a:rPr lang="en-US" sz="2400" dirty="0"/>
              <a:t/>
            </a:r>
            <a:br>
              <a:rPr lang="en-US" sz="2400" dirty="0"/>
            </a:br>
            <a:r>
              <a:rPr lang="en-US" sz="2400" dirty="0"/>
              <a:t>UNITY-2 </a:t>
            </a:r>
            <a:r>
              <a:rPr lang="en-US" sz="2400" dirty="0" smtClean="0"/>
              <a:t>Trial: Study Design</a:t>
            </a:r>
            <a:endParaRPr lang="en-US" sz="2400" dirty="0"/>
          </a:p>
        </p:txBody>
      </p:sp>
      <p:sp>
        <p:nvSpPr>
          <p:cNvPr id="78" name="Rectangle 77"/>
          <p:cNvSpPr/>
          <p:nvPr/>
        </p:nvSpPr>
        <p:spPr>
          <a:xfrm>
            <a:off x="762000" y="5349490"/>
            <a:ext cx="7009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solidFill>
                  <a:srgbClr val="000000"/>
                </a:solidFill>
              </a:rPr>
              <a:t>N =14</a:t>
            </a:r>
            <a:endParaRPr lang="en-US" sz="1400" dirty="0">
              <a:solidFill>
                <a:srgbClr val="000000"/>
              </a:solidFill>
            </a:endParaRPr>
          </a:p>
        </p:txBody>
      </p:sp>
      <p:sp>
        <p:nvSpPr>
          <p:cNvPr id="90" name="Rectangle 89"/>
          <p:cNvSpPr/>
          <p:nvPr/>
        </p:nvSpPr>
        <p:spPr>
          <a:xfrm>
            <a:off x="152400" y="2059599"/>
            <a:ext cx="2743200" cy="1136904"/>
          </a:xfrm>
          <a:prstGeom prst="rect">
            <a:avLst/>
          </a:prstGeom>
          <a:solidFill>
            <a:srgbClr val="5959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rgbClr val="FFFFFF"/>
                </a:solidFill>
                <a:latin typeface="Arial"/>
                <a:cs typeface="Arial"/>
              </a:rPr>
              <a:t>Treatment Naïve</a:t>
            </a:r>
          </a:p>
          <a:p>
            <a:pPr algn="ctr"/>
            <a:r>
              <a:rPr lang="en-US" sz="1600" b="1" dirty="0" smtClean="0">
                <a:solidFill>
                  <a:srgbClr val="FFFFFF"/>
                </a:solidFill>
                <a:latin typeface="Arial"/>
                <a:cs typeface="Arial"/>
              </a:rPr>
              <a:t>GT 1a/1b</a:t>
            </a:r>
            <a:br>
              <a:rPr lang="en-US" sz="1600" b="1" dirty="0" smtClean="0">
                <a:solidFill>
                  <a:srgbClr val="FFFFFF"/>
                </a:solidFill>
                <a:latin typeface="Arial"/>
                <a:cs typeface="Arial"/>
              </a:rPr>
            </a:br>
            <a:r>
              <a:rPr lang="en-US" sz="1600" b="1" dirty="0" smtClean="0">
                <a:solidFill>
                  <a:srgbClr val="FFFFFF"/>
                </a:solidFill>
                <a:latin typeface="Arial"/>
                <a:cs typeface="Arial"/>
              </a:rPr>
              <a:t>Cirrhosis</a:t>
            </a:r>
            <a:br>
              <a:rPr lang="en-US" sz="1600" b="1" dirty="0" smtClean="0">
                <a:solidFill>
                  <a:srgbClr val="FFFFFF"/>
                </a:solidFill>
                <a:latin typeface="Arial"/>
                <a:cs typeface="Arial"/>
              </a:rPr>
            </a:br>
            <a:r>
              <a:rPr lang="en-US" sz="1400" b="1" dirty="0" smtClean="0">
                <a:solidFill>
                  <a:srgbClr val="FFFFFF"/>
                </a:solidFill>
                <a:latin typeface="Arial"/>
                <a:cs typeface="Arial"/>
              </a:rPr>
              <a:t>n=112</a:t>
            </a:r>
            <a:endParaRPr lang="en-US" sz="1400" b="1" dirty="0">
              <a:solidFill>
                <a:srgbClr val="FFFFFF"/>
              </a:solidFill>
              <a:latin typeface="Arial"/>
              <a:cs typeface="Arial"/>
            </a:endParaRPr>
          </a:p>
        </p:txBody>
      </p:sp>
      <p:sp>
        <p:nvSpPr>
          <p:cNvPr id="28" name="Rectangle 27"/>
          <p:cNvSpPr/>
          <p:nvPr/>
        </p:nvSpPr>
        <p:spPr>
          <a:xfrm>
            <a:off x="3015314" y="2057400"/>
            <a:ext cx="7009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solidFill>
                  <a:srgbClr val="000000"/>
                </a:solidFill>
              </a:rPr>
              <a:t>n=55</a:t>
            </a:r>
            <a:endParaRPr lang="en-US" sz="1400" dirty="0">
              <a:solidFill>
                <a:srgbClr val="000000"/>
              </a:solidFill>
            </a:endParaRPr>
          </a:p>
        </p:txBody>
      </p:sp>
      <p:sp>
        <p:nvSpPr>
          <p:cNvPr id="35" name="Rectangle 5"/>
          <p:cNvSpPr>
            <a:spLocks noChangeArrowheads="1"/>
          </p:cNvSpPr>
          <p:nvPr/>
        </p:nvSpPr>
        <p:spPr bwMode="auto">
          <a:xfrm>
            <a:off x="3733800" y="2064810"/>
            <a:ext cx="2283459" cy="396232"/>
          </a:xfrm>
          <a:prstGeom prst="rect">
            <a:avLst/>
          </a:prstGeom>
          <a:solidFill>
            <a:schemeClr val="accent2">
              <a:lumMod val="40000"/>
              <a:lumOff val="60000"/>
            </a:schemeClr>
          </a:solidFill>
          <a:ln w="12700" cmpd="sng">
            <a:solidFill>
              <a:srgbClr val="000000"/>
            </a:solidFill>
            <a:miter lim="800000"/>
            <a:headEnd/>
            <a:tailEnd/>
          </a:ln>
          <a:effectLst/>
          <a:extLst/>
        </p:spPr>
        <p:txBody>
          <a:bodyPr wrap="none" anchor="ctr"/>
          <a:lstStyle/>
          <a:p>
            <a:r>
              <a:rPr lang="en-US" sz="1400" b="1" dirty="0" smtClean="0">
                <a:latin typeface="Arial"/>
                <a:cs typeface="Arial"/>
              </a:rPr>
              <a:t>DCV-ASV</a:t>
            </a:r>
            <a:r>
              <a:rPr lang="en-US" sz="1400" b="1" dirty="0">
                <a:latin typeface="Arial"/>
                <a:cs typeface="Arial"/>
              </a:rPr>
              <a:t>-</a:t>
            </a:r>
            <a:r>
              <a:rPr lang="en-US" sz="1400" b="1" dirty="0" smtClean="0">
                <a:latin typeface="Arial"/>
                <a:cs typeface="Arial"/>
              </a:rPr>
              <a:t>BCV + RBV</a:t>
            </a:r>
            <a:endParaRPr lang="en-US" sz="1400" b="1" dirty="0">
              <a:latin typeface="Arial"/>
              <a:cs typeface="Arial"/>
            </a:endParaRPr>
          </a:p>
        </p:txBody>
      </p:sp>
      <p:sp>
        <p:nvSpPr>
          <p:cNvPr id="36" name="Rectangle 35"/>
          <p:cNvSpPr/>
          <p:nvPr/>
        </p:nvSpPr>
        <p:spPr>
          <a:xfrm>
            <a:off x="3015314" y="2772340"/>
            <a:ext cx="7009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solidFill>
                  <a:srgbClr val="000000"/>
                </a:solidFill>
              </a:rPr>
              <a:t>n=57</a:t>
            </a:r>
            <a:endParaRPr lang="en-US" sz="1400" dirty="0">
              <a:solidFill>
                <a:srgbClr val="000000"/>
              </a:solidFill>
            </a:endParaRPr>
          </a:p>
        </p:txBody>
      </p:sp>
      <p:sp>
        <p:nvSpPr>
          <p:cNvPr id="37" name="Rectangle 5"/>
          <p:cNvSpPr>
            <a:spLocks noChangeArrowheads="1"/>
          </p:cNvSpPr>
          <p:nvPr/>
        </p:nvSpPr>
        <p:spPr bwMode="auto">
          <a:xfrm>
            <a:off x="3733800" y="2783509"/>
            <a:ext cx="2283459" cy="363333"/>
          </a:xfrm>
          <a:prstGeom prst="rect">
            <a:avLst/>
          </a:prstGeom>
          <a:solidFill>
            <a:srgbClr val="CEE496"/>
          </a:solidFill>
          <a:ln w="12700" cmpd="sng">
            <a:solidFill>
              <a:srgbClr val="000000"/>
            </a:solidFill>
            <a:miter lim="800000"/>
            <a:headEnd/>
            <a:tailEnd/>
          </a:ln>
          <a:effectLst/>
          <a:extLst/>
        </p:spPr>
        <p:txBody>
          <a:bodyPr wrap="none" anchor="ctr"/>
          <a:lstStyle/>
          <a:p>
            <a:r>
              <a:rPr lang="en-US" sz="1400" b="1" dirty="0" smtClean="0">
                <a:latin typeface="Arial"/>
                <a:cs typeface="Arial"/>
              </a:rPr>
              <a:t>DCV-ASV</a:t>
            </a:r>
            <a:r>
              <a:rPr lang="en-US" sz="1400" b="1" dirty="0">
                <a:latin typeface="Arial"/>
                <a:cs typeface="Arial"/>
              </a:rPr>
              <a:t>-</a:t>
            </a:r>
            <a:r>
              <a:rPr lang="en-US" sz="1400" b="1" dirty="0" smtClean="0">
                <a:latin typeface="Arial"/>
                <a:cs typeface="Arial"/>
              </a:rPr>
              <a:t>BCV + Placebo</a:t>
            </a:r>
            <a:endParaRPr lang="en-US" sz="1400" b="1" dirty="0">
              <a:latin typeface="Arial"/>
              <a:cs typeface="Arial"/>
            </a:endParaRPr>
          </a:p>
        </p:txBody>
      </p:sp>
      <p:cxnSp>
        <p:nvCxnSpPr>
          <p:cNvPr id="38" name="Straight Connector 37"/>
          <p:cNvCxnSpPr>
            <a:stCxn id="35" idx="3"/>
          </p:cNvCxnSpPr>
          <p:nvPr/>
        </p:nvCxnSpPr>
        <p:spPr>
          <a:xfrm flipV="1">
            <a:off x="6017258" y="2259390"/>
            <a:ext cx="2279902" cy="3536"/>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9" name="Rectangle 38"/>
          <p:cNvSpPr/>
          <p:nvPr/>
        </p:nvSpPr>
        <p:spPr>
          <a:xfrm>
            <a:off x="7922259" y="2056783"/>
            <a:ext cx="876300" cy="40538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SVR12</a:t>
            </a:r>
            <a:endParaRPr lang="en-US" sz="1400" dirty="0">
              <a:solidFill>
                <a:srgbClr val="000000"/>
              </a:solidFill>
              <a:latin typeface="Arial"/>
              <a:cs typeface="Arial"/>
            </a:endParaRPr>
          </a:p>
        </p:txBody>
      </p:sp>
      <p:cxnSp>
        <p:nvCxnSpPr>
          <p:cNvPr id="40" name="Straight Connector 39"/>
          <p:cNvCxnSpPr>
            <a:stCxn id="37" idx="3"/>
          </p:cNvCxnSpPr>
          <p:nvPr/>
        </p:nvCxnSpPr>
        <p:spPr>
          <a:xfrm>
            <a:off x="6017258" y="2965176"/>
            <a:ext cx="2279902" cy="12913"/>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1" name="Rectangle 40"/>
          <p:cNvSpPr/>
          <p:nvPr/>
        </p:nvSpPr>
        <p:spPr>
          <a:xfrm>
            <a:off x="7922259" y="2775482"/>
            <a:ext cx="876300" cy="40538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SVR12</a:t>
            </a:r>
            <a:endParaRPr lang="en-US" sz="1400" dirty="0">
              <a:solidFill>
                <a:srgbClr val="000000"/>
              </a:solidFill>
              <a:latin typeface="Arial"/>
              <a:cs typeface="Arial"/>
            </a:endParaRPr>
          </a:p>
        </p:txBody>
      </p:sp>
      <p:sp>
        <p:nvSpPr>
          <p:cNvPr id="60" name="Rectangle 59"/>
          <p:cNvSpPr/>
          <p:nvPr/>
        </p:nvSpPr>
        <p:spPr>
          <a:xfrm>
            <a:off x="152400" y="3641413"/>
            <a:ext cx="2743200" cy="1136904"/>
          </a:xfrm>
          <a:prstGeom prst="rect">
            <a:avLst/>
          </a:prstGeom>
          <a:solidFill>
            <a:srgbClr val="5959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rgbClr val="FFFFFF"/>
                </a:solidFill>
                <a:cs typeface="Arial"/>
              </a:rPr>
              <a:t>Treatment Experienced</a:t>
            </a:r>
          </a:p>
          <a:p>
            <a:pPr algn="ctr"/>
            <a:r>
              <a:rPr lang="en-US" sz="1600" b="1" dirty="0" smtClean="0">
                <a:solidFill>
                  <a:srgbClr val="FFFFFF"/>
                </a:solidFill>
                <a:cs typeface="Arial"/>
              </a:rPr>
              <a:t>GT </a:t>
            </a:r>
            <a:r>
              <a:rPr lang="en-US" sz="1600" b="1" dirty="0" smtClean="0">
                <a:solidFill>
                  <a:srgbClr val="FFFFFF"/>
                </a:solidFill>
                <a:latin typeface="Arial"/>
                <a:cs typeface="Arial"/>
              </a:rPr>
              <a:t>1a/1b</a:t>
            </a:r>
            <a:br>
              <a:rPr lang="en-US" sz="1600" b="1" dirty="0" smtClean="0">
                <a:solidFill>
                  <a:srgbClr val="FFFFFF"/>
                </a:solidFill>
                <a:latin typeface="Arial"/>
                <a:cs typeface="Arial"/>
              </a:rPr>
            </a:br>
            <a:r>
              <a:rPr lang="en-US" sz="1600" b="1" dirty="0" smtClean="0">
                <a:solidFill>
                  <a:srgbClr val="FFFFFF"/>
                </a:solidFill>
                <a:latin typeface="Arial"/>
                <a:cs typeface="Arial"/>
              </a:rPr>
              <a:t>Cirrhosis</a:t>
            </a:r>
            <a:br>
              <a:rPr lang="en-US" sz="1600" b="1" dirty="0" smtClean="0">
                <a:solidFill>
                  <a:srgbClr val="FFFFFF"/>
                </a:solidFill>
                <a:latin typeface="Arial"/>
                <a:cs typeface="Arial"/>
              </a:rPr>
            </a:br>
            <a:r>
              <a:rPr lang="en-US" sz="1200" b="1" dirty="0" smtClean="0">
                <a:solidFill>
                  <a:srgbClr val="FFFFFF"/>
                </a:solidFill>
                <a:cs typeface="Arial"/>
              </a:rPr>
              <a:t> </a:t>
            </a:r>
            <a:r>
              <a:rPr lang="en-US" sz="1400" b="1" dirty="0" smtClean="0">
                <a:solidFill>
                  <a:srgbClr val="FFFFFF"/>
                </a:solidFill>
                <a:latin typeface="Arial"/>
                <a:cs typeface="Arial"/>
              </a:rPr>
              <a:t>n=90</a:t>
            </a:r>
            <a:endParaRPr lang="en-US" sz="1400" b="1" dirty="0">
              <a:solidFill>
                <a:srgbClr val="FFFFFF"/>
              </a:solidFill>
              <a:latin typeface="Arial"/>
              <a:cs typeface="Arial"/>
            </a:endParaRPr>
          </a:p>
        </p:txBody>
      </p:sp>
      <p:sp>
        <p:nvSpPr>
          <p:cNvPr id="51" name="Rectangle 50"/>
          <p:cNvSpPr/>
          <p:nvPr/>
        </p:nvSpPr>
        <p:spPr>
          <a:xfrm>
            <a:off x="3015314" y="3710037"/>
            <a:ext cx="7009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solidFill>
                  <a:srgbClr val="000000"/>
                </a:solidFill>
              </a:rPr>
              <a:t>n=45</a:t>
            </a:r>
            <a:endParaRPr lang="en-US" sz="1400" dirty="0">
              <a:solidFill>
                <a:srgbClr val="000000"/>
              </a:solidFill>
            </a:endParaRPr>
          </a:p>
        </p:txBody>
      </p:sp>
      <p:sp>
        <p:nvSpPr>
          <p:cNvPr id="52" name="Rectangle 5"/>
          <p:cNvSpPr>
            <a:spLocks noChangeArrowheads="1"/>
          </p:cNvSpPr>
          <p:nvPr/>
        </p:nvSpPr>
        <p:spPr bwMode="auto">
          <a:xfrm>
            <a:off x="3733800" y="3717447"/>
            <a:ext cx="2283459" cy="357567"/>
          </a:xfrm>
          <a:prstGeom prst="rect">
            <a:avLst/>
          </a:prstGeom>
          <a:solidFill>
            <a:schemeClr val="accent5">
              <a:lumMod val="40000"/>
              <a:lumOff val="60000"/>
            </a:schemeClr>
          </a:solidFill>
          <a:ln w="12700" cmpd="sng">
            <a:solidFill>
              <a:srgbClr val="000000"/>
            </a:solidFill>
            <a:miter lim="800000"/>
            <a:headEnd/>
            <a:tailEnd/>
          </a:ln>
          <a:effectLst/>
          <a:extLst/>
        </p:spPr>
        <p:txBody>
          <a:bodyPr wrap="none" anchor="ctr"/>
          <a:lstStyle/>
          <a:p>
            <a:r>
              <a:rPr lang="en-US" sz="1400" b="1" dirty="0" smtClean="0">
                <a:latin typeface="Arial"/>
                <a:cs typeface="Arial"/>
              </a:rPr>
              <a:t>DCV-ASV</a:t>
            </a:r>
            <a:r>
              <a:rPr lang="en-US" sz="1400" b="1" dirty="0">
                <a:latin typeface="Arial"/>
                <a:cs typeface="Arial"/>
              </a:rPr>
              <a:t>-</a:t>
            </a:r>
            <a:r>
              <a:rPr lang="en-US" sz="1400" b="1" dirty="0" smtClean="0">
                <a:latin typeface="Arial"/>
                <a:cs typeface="Arial"/>
              </a:rPr>
              <a:t>BCV </a:t>
            </a:r>
            <a:r>
              <a:rPr lang="en-US" sz="1400" b="1" dirty="0">
                <a:latin typeface="Arial"/>
                <a:cs typeface="Arial"/>
              </a:rPr>
              <a:t>+ RBV</a:t>
            </a:r>
          </a:p>
        </p:txBody>
      </p:sp>
      <p:sp>
        <p:nvSpPr>
          <p:cNvPr id="53" name="Rectangle 52"/>
          <p:cNvSpPr/>
          <p:nvPr/>
        </p:nvSpPr>
        <p:spPr>
          <a:xfrm>
            <a:off x="3015314" y="4315878"/>
            <a:ext cx="7009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solidFill>
                  <a:srgbClr val="000000"/>
                </a:solidFill>
              </a:rPr>
              <a:t>n=45</a:t>
            </a:r>
            <a:endParaRPr lang="en-US" sz="1400" dirty="0">
              <a:solidFill>
                <a:srgbClr val="000000"/>
              </a:solidFill>
            </a:endParaRPr>
          </a:p>
        </p:txBody>
      </p:sp>
      <p:sp>
        <p:nvSpPr>
          <p:cNvPr id="54" name="Rectangle 5"/>
          <p:cNvSpPr>
            <a:spLocks noChangeArrowheads="1"/>
          </p:cNvSpPr>
          <p:nvPr/>
        </p:nvSpPr>
        <p:spPr bwMode="auto">
          <a:xfrm>
            <a:off x="3733800" y="4327047"/>
            <a:ext cx="2283459" cy="357567"/>
          </a:xfrm>
          <a:prstGeom prst="rect">
            <a:avLst/>
          </a:prstGeom>
          <a:solidFill>
            <a:srgbClr val="E1D4BA"/>
          </a:solidFill>
          <a:ln w="12700" cmpd="sng">
            <a:solidFill>
              <a:srgbClr val="000000"/>
            </a:solidFill>
            <a:miter lim="800000"/>
            <a:headEnd/>
            <a:tailEnd/>
          </a:ln>
          <a:effectLst/>
          <a:extLst/>
        </p:spPr>
        <p:txBody>
          <a:bodyPr wrap="none" anchor="ctr"/>
          <a:lstStyle/>
          <a:p>
            <a:r>
              <a:rPr lang="en-US" sz="1400" b="1" dirty="0" smtClean="0">
                <a:latin typeface="Arial"/>
                <a:cs typeface="Arial"/>
              </a:rPr>
              <a:t>DCV-ASV</a:t>
            </a:r>
            <a:r>
              <a:rPr lang="en-US" sz="1400" b="1" dirty="0">
                <a:latin typeface="Arial"/>
                <a:cs typeface="Arial"/>
              </a:rPr>
              <a:t>-</a:t>
            </a:r>
            <a:r>
              <a:rPr lang="en-US" sz="1400" b="1" dirty="0" smtClean="0">
                <a:latin typeface="Arial"/>
                <a:cs typeface="Arial"/>
              </a:rPr>
              <a:t>BCV </a:t>
            </a:r>
            <a:r>
              <a:rPr lang="en-US" sz="1400" b="1" dirty="0">
                <a:latin typeface="Arial"/>
                <a:cs typeface="Arial"/>
              </a:rPr>
              <a:t>+ Placebo</a:t>
            </a:r>
          </a:p>
        </p:txBody>
      </p:sp>
      <p:cxnSp>
        <p:nvCxnSpPr>
          <p:cNvPr id="55" name="Straight Connector 54"/>
          <p:cNvCxnSpPr>
            <a:stCxn id="52" idx="3"/>
          </p:cNvCxnSpPr>
          <p:nvPr/>
        </p:nvCxnSpPr>
        <p:spPr>
          <a:xfrm>
            <a:off x="6017258" y="3896231"/>
            <a:ext cx="2279902" cy="15796"/>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3" name="Rectangle 62"/>
          <p:cNvSpPr/>
          <p:nvPr/>
        </p:nvSpPr>
        <p:spPr>
          <a:xfrm>
            <a:off x="7922259" y="3709420"/>
            <a:ext cx="876300" cy="40538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SVR12</a:t>
            </a:r>
            <a:endParaRPr lang="en-US" sz="1400" dirty="0">
              <a:solidFill>
                <a:srgbClr val="000000"/>
              </a:solidFill>
              <a:latin typeface="Arial"/>
              <a:cs typeface="Arial"/>
            </a:endParaRPr>
          </a:p>
        </p:txBody>
      </p:sp>
      <p:cxnSp>
        <p:nvCxnSpPr>
          <p:cNvPr id="68" name="Straight Connector 67"/>
          <p:cNvCxnSpPr>
            <a:stCxn id="54" idx="3"/>
          </p:cNvCxnSpPr>
          <p:nvPr/>
        </p:nvCxnSpPr>
        <p:spPr>
          <a:xfrm>
            <a:off x="6017258" y="4505831"/>
            <a:ext cx="2279902" cy="15796"/>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3" name="Rectangle 72"/>
          <p:cNvSpPr/>
          <p:nvPr/>
        </p:nvSpPr>
        <p:spPr>
          <a:xfrm>
            <a:off x="7922259" y="4319020"/>
            <a:ext cx="876300" cy="40538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SVR12</a:t>
            </a:r>
            <a:endParaRPr lang="en-US" sz="1400" dirty="0">
              <a:solidFill>
                <a:srgbClr val="000000"/>
              </a:solidFill>
              <a:latin typeface="Arial"/>
              <a:cs typeface="Arial"/>
            </a:endParaRPr>
          </a:p>
        </p:txBody>
      </p:sp>
      <p:sp>
        <p:nvSpPr>
          <p:cNvPr id="30" name="Rectangle 25"/>
          <p:cNvSpPr>
            <a:spLocks noChangeArrowheads="1"/>
          </p:cNvSpPr>
          <p:nvPr/>
        </p:nvSpPr>
        <p:spPr bwMode="auto">
          <a:xfrm>
            <a:off x="-18289" y="5128080"/>
            <a:ext cx="9180577" cy="1051549"/>
          </a:xfrm>
          <a:prstGeom prst="rect">
            <a:avLst/>
          </a:prstGeom>
          <a:solidFill>
            <a:schemeClr val="bg1">
              <a:lumMod val="95000"/>
            </a:schemeClr>
          </a:solidFill>
          <a:ln w="12700" cap="flat" cmpd="sng" algn="ctr">
            <a:solidFill>
              <a:schemeClr val="tx1"/>
            </a:solidFill>
            <a:prstDash val="sysDash"/>
            <a:miter lim="800000"/>
            <a:headEnd type="none" w="med" len="med"/>
            <a:tailEnd type="none" w="med" len="med"/>
          </a:ln>
          <a:effectLst/>
        </p:spPr>
        <p:txBody>
          <a:bodyPr lIns="457200" tIns="45431" rIns="92486" bIns="91440" anchor="ctr">
            <a:prstTxWarp prst="textNoShape">
              <a:avLst/>
            </a:prstTxWarp>
          </a:bodyPr>
          <a:lstStyle/>
          <a:p>
            <a:pPr defTabSz="935038">
              <a:lnSpc>
                <a:spcPts val="1800"/>
              </a:lnSpc>
              <a:spcBef>
                <a:spcPts val="600"/>
              </a:spcBef>
            </a:pPr>
            <a:r>
              <a:rPr lang="en-US" sz="1400" b="1" dirty="0">
                <a:solidFill>
                  <a:srgbClr val="000000"/>
                </a:solidFill>
                <a:latin typeface="Arial" pitchFamily="22" charset="0"/>
              </a:rPr>
              <a:t>Drug </a:t>
            </a:r>
            <a:r>
              <a:rPr lang="en-US" sz="1400" b="1" dirty="0" smtClean="0">
                <a:solidFill>
                  <a:srgbClr val="000000"/>
                </a:solidFill>
                <a:latin typeface="Arial" pitchFamily="22" charset="0"/>
              </a:rPr>
              <a:t>Dosing </a:t>
            </a:r>
            <a:br>
              <a:rPr lang="en-US" sz="1400" b="1" dirty="0" smtClean="0">
                <a:solidFill>
                  <a:srgbClr val="000000"/>
                </a:solidFill>
                <a:latin typeface="Arial" pitchFamily="22" charset="0"/>
              </a:rPr>
            </a:br>
            <a:r>
              <a:rPr lang="en-US" sz="1400" dirty="0" smtClean="0">
                <a:solidFill>
                  <a:srgbClr val="000000"/>
                </a:solidFill>
                <a:latin typeface="Arial" pitchFamily="22" charset="0"/>
              </a:rPr>
              <a:t>Daclatasvir (DCV)-Asunaprevir (ASV)-Beclabuvir (BCV) (30/200/75 mg): fixed dose combination BID</a:t>
            </a:r>
            <a:br>
              <a:rPr lang="en-US" sz="1400" dirty="0" smtClean="0">
                <a:solidFill>
                  <a:srgbClr val="000000"/>
                </a:solidFill>
                <a:latin typeface="Arial" pitchFamily="22" charset="0"/>
              </a:rPr>
            </a:br>
            <a:r>
              <a:rPr lang="en-US" sz="1400" dirty="0" smtClean="0">
                <a:solidFill>
                  <a:srgbClr val="000000"/>
                </a:solidFill>
                <a:latin typeface="Arial" pitchFamily="22" charset="0"/>
              </a:rPr>
              <a:t>Ribavirin (RBV): weight</a:t>
            </a:r>
            <a:r>
              <a:rPr lang="en-US" sz="1400" dirty="0">
                <a:solidFill>
                  <a:srgbClr val="000000"/>
                </a:solidFill>
                <a:latin typeface="Arial" pitchFamily="22" charset="0"/>
              </a:rPr>
              <a:t>-based </a:t>
            </a:r>
            <a:r>
              <a:rPr lang="en-US" sz="1400" dirty="0" smtClean="0">
                <a:solidFill>
                  <a:srgbClr val="000000"/>
                </a:solidFill>
                <a:latin typeface="Arial" pitchFamily="22" charset="0"/>
              </a:rPr>
              <a:t>and divided BID (1000 </a:t>
            </a:r>
            <a:r>
              <a:rPr lang="en-US" sz="1400" dirty="0">
                <a:solidFill>
                  <a:srgbClr val="000000"/>
                </a:solidFill>
                <a:latin typeface="Arial" pitchFamily="22" charset="0"/>
              </a:rPr>
              <a:t>mg/day if &lt; 75kg or 1200 mg/day if ≥ </a:t>
            </a:r>
            <a:r>
              <a:rPr lang="en-US" sz="1400" dirty="0" smtClean="0">
                <a:solidFill>
                  <a:srgbClr val="000000"/>
                </a:solidFill>
                <a:latin typeface="Arial" pitchFamily="22" charset="0"/>
              </a:rPr>
              <a:t>75kg)</a:t>
            </a:r>
            <a:endParaRPr lang="en-US" sz="1400" dirty="0">
              <a:solidFill>
                <a:srgbClr val="000000"/>
              </a:solidFill>
              <a:latin typeface="Arial" pitchFamily="22" charset="0"/>
            </a:endParaRPr>
          </a:p>
        </p:txBody>
      </p:sp>
      <p:grpSp>
        <p:nvGrpSpPr>
          <p:cNvPr id="29" name="Group 28"/>
          <p:cNvGrpSpPr/>
          <p:nvPr/>
        </p:nvGrpSpPr>
        <p:grpSpPr>
          <a:xfrm>
            <a:off x="-10610" y="1295400"/>
            <a:ext cx="9162291" cy="515104"/>
            <a:chOff x="-6113" y="1295400"/>
            <a:chExt cx="9162291" cy="515104"/>
          </a:xfrm>
        </p:grpSpPr>
        <p:sp>
          <p:nvSpPr>
            <p:cNvPr id="31" name="Rectangle 30"/>
            <p:cNvSpPr/>
            <p:nvPr/>
          </p:nvSpPr>
          <p:spPr>
            <a:xfrm>
              <a:off x="-6113" y="1380780"/>
              <a:ext cx="9162291" cy="41071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600" dirty="0">
                <a:solidFill>
                  <a:srgbClr val="000000"/>
                </a:solidFill>
                <a:latin typeface="Arial"/>
                <a:cs typeface="Arial"/>
              </a:endParaRPr>
            </a:p>
          </p:txBody>
        </p:sp>
        <p:sp>
          <p:nvSpPr>
            <p:cNvPr id="32" name="Rectangle 31"/>
            <p:cNvSpPr/>
            <p:nvPr/>
          </p:nvSpPr>
          <p:spPr>
            <a:xfrm>
              <a:off x="1827432" y="1344168"/>
              <a:ext cx="838200" cy="39929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rPr>
                <a:t>Week</a:t>
              </a:r>
              <a:endParaRPr lang="en-US" sz="1400" dirty="0">
                <a:solidFill>
                  <a:srgbClr val="000000"/>
                </a:solidFill>
              </a:endParaRPr>
            </a:p>
          </p:txBody>
        </p:sp>
        <p:sp>
          <p:nvSpPr>
            <p:cNvPr id="33" name="Rectangle 32"/>
            <p:cNvSpPr/>
            <p:nvPr/>
          </p:nvSpPr>
          <p:spPr>
            <a:xfrm>
              <a:off x="3450612" y="1295400"/>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0</a:t>
              </a:r>
              <a:endParaRPr lang="en-US" sz="1400" dirty="0">
                <a:solidFill>
                  <a:srgbClr val="000000"/>
                </a:solidFill>
                <a:latin typeface="Arial"/>
                <a:cs typeface="Arial"/>
              </a:endParaRPr>
            </a:p>
          </p:txBody>
        </p:sp>
        <p:sp>
          <p:nvSpPr>
            <p:cNvPr id="42" name="Rectangle 41"/>
            <p:cNvSpPr/>
            <p:nvPr/>
          </p:nvSpPr>
          <p:spPr>
            <a:xfrm>
              <a:off x="8059736" y="1295400"/>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24</a:t>
              </a:r>
              <a:endParaRPr lang="en-US" sz="1400" dirty="0">
                <a:solidFill>
                  <a:srgbClr val="000000"/>
                </a:solidFill>
                <a:latin typeface="Arial"/>
                <a:cs typeface="Arial"/>
              </a:endParaRPr>
            </a:p>
          </p:txBody>
        </p:sp>
        <p:cxnSp>
          <p:nvCxnSpPr>
            <p:cNvPr id="43" name="Straight Connector 42"/>
            <p:cNvCxnSpPr/>
            <p:nvPr/>
          </p:nvCxnSpPr>
          <p:spPr>
            <a:xfrm flipV="1">
              <a:off x="-6113" y="1783096"/>
              <a:ext cx="9162291" cy="11472"/>
            </a:xfrm>
            <a:prstGeom prst="line">
              <a:avLst/>
            </a:prstGeom>
            <a:ln w="952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3721873" y="1703852"/>
              <a:ext cx="0" cy="87630"/>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8332532" y="1703852"/>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5717074" y="1295400"/>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12</a:t>
              </a:r>
              <a:endParaRPr lang="en-US" sz="1400" dirty="0">
                <a:solidFill>
                  <a:srgbClr val="000000"/>
                </a:solidFill>
                <a:latin typeface="Arial"/>
                <a:cs typeface="Arial"/>
              </a:endParaRPr>
            </a:p>
          </p:txBody>
        </p:sp>
        <p:cxnSp>
          <p:nvCxnSpPr>
            <p:cNvPr id="47" name="Straight Connector 46"/>
            <p:cNvCxnSpPr/>
            <p:nvPr/>
          </p:nvCxnSpPr>
          <p:spPr>
            <a:xfrm flipV="1">
              <a:off x="5999096" y="1703852"/>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84057003"/>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r>
              <a:rPr lang="en-US" dirty="0"/>
              <a:t>Source: Muir A, et al. JAMA 2015;313:1736-44.</a:t>
            </a:r>
            <a:endParaRPr lang="en-US" dirty="0">
              <a:latin typeface="Arial" pitchFamily="22" charset="0"/>
            </a:endParaRPr>
          </a:p>
        </p:txBody>
      </p:sp>
      <p:sp>
        <p:nvSpPr>
          <p:cNvPr id="2" name="Title 1"/>
          <p:cNvSpPr>
            <a:spLocks noGrp="1"/>
          </p:cNvSpPr>
          <p:nvPr>
            <p:ph type="title"/>
          </p:nvPr>
        </p:nvSpPr>
        <p:spPr/>
        <p:txBody>
          <a:bodyPr>
            <a:noAutofit/>
          </a:bodyPr>
          <a:lstStyle/>
          <a:p>
            <a:r>
              <a:rPr lang="en-US" sz="2400" dirty="0" smtClean="0">
                <a:solidFill>
                  <a:schemeClr val="accent5">
                    <a:lumMod val="20000"/>
                    <a:lumOff val="80000"/>
                  </a:schemeClr>
                </a:solidFill>
              </a:rPr>
              <a:t>Daclatasvir</a:t>
            </a:r>
            <a:r>
              <a:rPr lang="en-US" sz="2400" dirty="0">
                <a:solidFill>
                  <a:schemeClr val="accent5">
                    <a:lumMod val="20000"/>
                    <a:lumOff val="80000"/>
                  </a:schemeClr>
                </a:solidFill>
              </a:rPr>
              <a:t>-</a:t>
            </a:r>
            <a:r>
              <a:rPr lang="en-US" sz="2400" dirty="0" smtClean="0">
                <a:solidFill>
                  <a:schemeClr val="accent5">
                    <a:lumMod val="20000"/>
                    <a:lumOff val="80000"/>
                  </a:schemeClr>
                </a:solidFill>
              </a:rPr>
              <a:t>Asunaprevir</a:t>
            </a:r>
            <a:r>
              <a:rPr lang="en-US" sz="2400" dirty="0">
                <a:solidFill>
                  <a:schemeClr val="accent5">
                    <a:lumMod val="20000"/>
                    <a:lumOff val="80000"/>
                  </a:schemeClr>
                </a:solidFill>
              </a:rPr>
              <a:t>-</a:t>
            </a:r>
            <a:r>
              <a:rPr lang="en-US" sz="2400" dirty="0" smtClean="0">
                <a:solidFill>
                  <a:schemeClr val="accent5">
                    <a:lumMod val="20000"/>
                    <a:lumOff val="80000"/>
                  </a:schemeClr>
                </a:solidFill>
              </a:rPr>
              <a:t>Beclabuvir </a:t>
            </a:r>
            <a:r>
              <a:rPr lang="en-US" sz="2400" dirty="0">
                <a:solidFill>
                  <a:schemeClr val="accent5">
                    <a:lumMod val="20000"/>
                    <a:lumOff val="80000"/>
                  </a:schemeClr>
                </a:solidFill>
              </a:rPr>
              <a:t>+/- RBV for HCV GT 1</a:t>
            </a:r>
            <a:r>
              <a:rPr lang="en-US" sz="2400" dirty="0"/>
              <a:t/>
            </a:r>
            <a:br>
              <a:rPr lang="en-US" sz="2400" dirty="0"/>
            </a:br>
            <a:r>
              <a:rPr lang="en-US" sz="2400" dirty="0"/>
              <a:t>UNITY-2 Trial: </a:t>
            </a:r>
            <a:r>
              <a:rPr lang="en-US" sz="2400" dirty="0" smtClean="0"/>
              <a:t>Patient Characteristics</a:t>
            </a:r>
            <a:endParaRPr lang="en-US" sz="2400" dirty="0"/>
          </a:p>
        </p:txBody>
      </p:sp>
      <p:graphicFrame>
        <p:nvGraphicFramePr>
          <p:cNvPr id="8" name="Content Placeholder 6"/>
          <p:cNvGraphicFramePr>
            <a:graphicFrameLocks/>
          </p:cNvGraphicFramePr>
          <p:nvPr>
            <p:extLst>
              <p:ext uri="{D42A27DB-BD31-4B8C-83A1-F6EECF244321}">
                <p14:modId xmlns:p14="http://schemas.microsoft.com/office/powerpoint/2010/main" val="125158333"/>
              </p:ext>
            </p:extLst>
          </p:nvPr>
        </p:nvGraphicFramePr>
        <p:xfrm>
          <a:off x="314325" y="1327583"/>
          <a:ext cx="8515351" cy="5042301"/>
        </p:xfrm>
        <a:graphic>
          <a:graphicData uri="http://schemas.openxmlformats.org/drawingml/2006/table">
            <a:tbl>
              <a:tblPr firstRow="1" bandRow="1">
                <a:tableStyleId>{5C22544A-7EE6-4342-B048-85BDC9FD1C3A}</a:tableStyleId>
              </a:tblPr>
              <a:tblGrid>
                <a:gridCol w="2733675"/>
                <a:gridCol w="2890838"/>
                <a:gridCol w="2890838"/>
              </a:tblGrid>
              <a:tr h="402747">
                <a:tc rowSpan="2">
                  <a:txBody>
                    <a:bodyPr/>
                    <a:lstStyle/>
                    <a:p>
                      <a:r>
                        <a:rPr lang="en-US" sz="1600" dirty="0" smtClean="0">
                          <a:solidFill>
                            <a:srgbClr val="FFFFFF"/>
                          </a:solidFill>
                        </a:rPr>
                        <a:t>Characteristic</a:t>
                      </a:r>
                      <a:endParaRPr lang="en-US" sz="1600" dirty="0">
                        <a:solidFill>
                          <a:srgbClr val="FFFFFF"/>
                        </a:solidFill>
                      </a:endParaRPr>
                    </a:p>
                  </a:txBody>
                  <a:tcPr anchor="ctr">
                    <a:lnL w="9525" cap="flat" cmpd="sng" algn="ctr">
                      <a:solidFill>
                        <a:prstClr val="white">
                          <a:lumMod val="75000"/>
                        </a:prstClr>
                      </a:solidFill>
                      <a:prstDash val="solid"/>
                      <a:round/>
                      <a:headEnd type="none" w="med" len="med"/>
                      <a:tailEnd type="none" w="med" len="med"/>
                    </a:lnL>
                    <a:lnT w="9525" cap="flat" cmpd="sng" algn="ctr">
                      <a:solidFill>
                        <a:prstClr val="white">
                          <a:lumMod val="75000"/>
                        </a:prstClr>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04040"/>
                    </a:solidFill>
                  </a:tcPr>
                </a:tc>
                <a:tc gridSpan="2">
                  <a:txBody>
                    <a:bodyPr/>
                    <a:lstStyle/>
                    <a:p>
                      <a:pPr algn="ctr">
                        <a:lnSpc>
                          <a:spcPts val="2000"/>
                        </a:lnSpc>
                      </a:pPr>
                      <a:r>
                        <a:rPr lang="en-US" sz="1600" dirty="0" smtClean="0"/>
                        <a:t>Treatment-Naive</a:t>
                      </a:r>
                      <a:endParaRPr lang="en-US" sz="1600" dirty="0"/>
                    </a:p>
                  </a:txBody>
                  <a:tcPr>
                    <a:lnR w="9525" cap="flat" cmpd="sng" algn="ctr">
                      <a:solidFill>
                        <a:prstClr val="white">
                          <a:lumMod val="75000"/>
                        </a:prstClr>
                      </a:solid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accent2"/>
                    </a:solidFill>
                  </a:tcPr>
                </a:tc>
                <a:tc hMerge="1">
                  <a:txBody>
                    <a:bodyPr/>
                    <a:lstStyle/>
                    <a:p>
                      <a:pPr algn="ctr"/>
                      <a:endParaRPr lang="en-US" sz="1500" dirty="0"/>
                    </a:p>
                  </a:txBody>
                  <a:tcPr>
                    <a:solidFill>
                      <a:srgbClr val="064A6B"/>
                    </a:solidFill>
                  </a:tcPr>
                </a:tc>
              </a:tr>
              <a:tr h="568643">
                <a:tc vMerge="1">
                  <a:txBody>
                    <a:bodyPr/>
                    <a:lstStyle/>
                    <a:p>
                      <a:endParaRPr lang="en-US" sz="1500" dirty="0">
                        <a:solidFill>
                          <a:srgbClr val="FFFFFF"/>
                        </a:solidFill>
                      </a:endParaRPr>
                    </a:p>
                  </a:txBody>
                  <a:tcPr>
                    <a:solidFill>
                      <a:srgbClr val="404040"/>
                    </a:solidFill>
                  </a:tcPr>
                </a:tc>
                <a:tc>
                  <a:txBody>
                    <a:bodyPr/>
                    <a:lstStyle/>
                    <a:p>
                      <a:pPr algn="ctr"/>
                      <a:r>
                        <a:rPr lang="en-US" sz="1600" dirty="0" smtClean="0">
                          <a:solidFill>
                            <a:schemeClr val="bg1"/>
                          </a:solidFill>
                        </a:rPr>
                        <a:t>DCV-ASV-BCV</a:t>
                      </a:r>
                      <a:r>
                        <a:rPr lang="en-US" sz="1600" baseline="0" dirty="0" smtClean="0">
                          <a:solidFill>
                            <a:schemeClr val="bg1"/>
                          </a:solidFill>
                        </a:rPr>
                        <a:t> + RBV</a:t>
                      </a:r>
                    </a:p>
                    <a:p>
                      <a:pPr algn="ctr"/>
                      <a:r>
                        <a:rPr lang="en-US" sz="1400" b="0" dirty="0" smtClean="0">
                          <a:solidFill>
                            <a:schemeClr val="bg1"/>
                          </a:solidFill>
                        </a:rPr>
                        <a:t>(n=55)</a:t>
                      </a:r>
                      <a:endParaRPr lang="en-US" sz="1400" dirty="0">
                        <a:solidFill>
                          <a:schemeClr val="bg1"/>
                        </a:solidFill>
                      </a:endParaRPr>
                    </a:p>
                  </a:txBody>
                  <a:tcPr>
                    <a:lnL w="12700" cap="flat" cmpd="sng" algn="ctr">
                      <a:solidFill>
                        <a:prstClr val="white"/>
                      </a:solidFill>
                      <a:prstDash val="solid"/>
                      <a:round/>
                      <a:headEnd type="none" w="med" len="med"/>
                      <a:tailEnd type="none" w="med" len="med"/>
                    </a:lnL>
                    <a:lnT w="12700" cap="flat" cmpd="sng" algn="ctr">
                      <a:solidFill>
                        <a:prstClr val="white"/>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64A6B"/>
                    </a:solidFill>
                  </a:tcPr>
                </a:tc>
                <a:tc>
                  <a:txBody>
                    <a:bodyPr/>
                    <a:lstStyle/>
                    <a:p>
                      <a:pPr algn="ctr"/>
                      <a:r>
                        <a:rPr lang="en-US" sz="1600" dirty="0" smtClean="0">
                          <a:solidFill>
                            <a:schemeClr val="bg1"/>
                          </a:solidFill>
                        </a:rPr>
                        <a:t>DCV-ASV-BCV</a:t>
                      </a:r>
                      <a:r>
                        <a:rPr lang="en-US" sz="1600" baseline="0" dirty="0" smtClean="0">
                          <a:solidFill>
                            <a:schemeClr val="bg1"/>
                          </a:solidFill>
                        </a:rPr>
                        <a:t> </a:t>
                      </a:r>
                      <a:br>
                        <a:rPr lang="en-US" sz="1600" baseline="0" dirty="0" smtClean="0">
                          <a:solidFill>
                            <a:schemeClr val="bg1"/>
                          </a:solidFill>
                        </a:rPr>
                      </a:br>
                      <a:r>
                        <a:rPr lang="en-US" sz="1400" b="0" dirty="0" smtClean="0">
                          <a:solidFill>
                            <a:schemeClr val="bg1"/>
                          </a:solidFill>
                        </a:rPr>
                        <a:t>(n=57)</a:t>
                      </a:r>
                      <a:endParaRPr lang="en-US" sz="1400" dirty="0">
                        <a:solidFill>
                          <a:schemeClr val="bg1"/>
                        </a:solidFill>
                      </a:endParaRPr>
                    </a:p>
                  </a:txBody>
                  <a:tcPr>
                    <a:lnR w="9525" cap="flat" cmpd="sng" algn="ctr">
                      <a:solidFill>
                        <a:prstClr val="white">
                          <a:lumMod val="75000"/>
                        </a:prstClr>
                      </a:solidFill>
                      <a:prstDash val="solid"/>
                      <a:round/>
                      <a:headEnd type="none" w="med" len="med"/>
                      <a:tailEnd type="none" w="med" len="med"/>
                    </a:lnR>
                    <a:lnT w="12700" cap="flat" cmpd="sng" algn="ctr">
                      <a:solidFill>
                        <a:prstClr val="white"/>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64A6B"/>
                    </a:solidFill>
                  </a:tcPr>
                </a:tc>
              </a:tr>
              <a:tr h="374107">
                <a:tc>
                  <a:txBody>
                    <a:bodyPr/>
                    <a:lstStyle/>
                    <a:p>
                      <a:pPr>
                        <a:lnSpc>
                          <a:spcPct val="100000"/>
                        </a:lnSpc>
                        <a:spcBef>
                          <a:spcPts val="0"/>
                        </a:spcBef>
                        <a:spcAft>
                          <a:spcPts val="0"/>
                        </a:spcAft>
                      </a:pPr>
                      <a:r>
                        <a:rPr lang="en-US" sz="1500" dirty="0" smtClean="0"/>
                        <a:t>Male</a:t>
                      </a:r>
                      <a:endParaRPr lang="en-US" sz="1500" dirty="0"/>
                    </a:p>
                  </a:txBody>
                  <a:tcPr anchor="ctr">
                    <a:lnL w="9525" cap="flat" cmpd="sng" algn="ctr">
                      <a:solidFill>
                        <a:prstClr val="white">
                          <a:lumMod val="75000"/>
                        </a:prstClr>
                      </a:solidFill>
                      <a:prstDash val="solid"/>
                      <a:round/>
                      <a:headEnd type="none" w="med" len="med"/>
                      <a:tailEnd type="none" w="med" len="med"/>
                    </a:lnL>
                    <a:lnT w="38100" cap="flat" cmpd="sng" algn="ctr">
                      <a:solidFill>
                        <a:srgbClr val="FFFFFF"/>
                      </a:solidFill>
                      <a:prstDash val="solid"/>
                      <a:round/>
                      <a:headEnd type="none" w="med" len="med"/>
                      <a:tailEnd type="none" w="med" len="med"/>
                    </a:lnT>
                  </a:tcPr>
                </a:tc>
                <a:tc>
                  <a:txBody>
                    <a:bodyPr/>
                    <a:lstStyle/>
                    <a:p>
                      <a:pPr algn="ctr">
                        <a:lnSpc>
                          <a:spcPct val="100000"/>
                        </a:lnSpc>
                        <a:spcBef>
                          <a:spcPts val="0"/>
                        </a:spcBef>
                        <a:spcAft>
                          <a:spcPts val="0"/>
                        </a:spcAft>
                      </a:pPr>
                      <a:r>
                        <a:rPr lang="en-US" sz="1500" dirty="0" smtClean="0"/>
                        <a:t>35 (64%)</a:t>
                      </a:r>
                      <a:endParaRPr lang="en-US" sz="1500" dirty="0"/>
                    </a:p>
                  </a:txBody>
                  <a:tcPr anchor="ctr">
                    <a:lnT w="38100" cap="flat" cmpd="sng" algn="ctr">
                      <a:solidFill>
                        <a:srgbClr val="FFFFFF"/>
                      </a:solidFill>
                      <a:prstDash val="solid"/>
                      <a:round/>
                      <a:headEnd type="none" w="med" len="med"/>
                      <a:tailEnd type="none" w="med" len="med"/>
                    </a:lnT>
                  </a:tcPr>
                </a:tc>
                <a:tc>
                  <a:txBody>
                    <a:bodyPr/>
                    <a:lstStyle/>
                    <a:p>
                      <a:pPr algn="ctr">
                        <a:lnSpc>
                          <a:spcPct val="100000"/>
                        </a:lnSpc>
                        <a:spcBef>
                          <a:spcPts val="0"/>
                        </a:spcBef>
                        <a:spcAft>
                          <a:spcPts val="0"/>
                        </a:spcAft>
                      </a:pPr>
                      <a:r>
                        <a:rPr lang="en-US" sz="1500" dirty="0" smtClean="0"/>
                        <a:t>39 (68%)</a:t>
                      </a:r>
                      <a:endParaRPr lang="en-US" sz="1500" dirty="0"/>
                    </a:p>
                  </a:txBody>
                  <a:tcPr anchor="ctr">
                    <a:lnR w="9525" cap="flat" cmpd="sng" algn="ctr">
                      <a:solidFill>
                        <a:prstClr val="white">
                          <a:lumMod val="75000"/>
                        </a:prstClr>
                      </a:solidFill>
                      <a:prstDash val="solid"/>
                      <a:round/>
                      <a:headEnd type="none" w="med" len="med"/>
                      <a:tailEnd type="none" w="med" len="med"/>
                    </a:lnR>
                    <a:lnT w="38100" cap="flat" cmpd="sng" algn="ctr">
                      <a:solidFill>
                        <a:srgbClr val="FFFFFF"/>
                      </a:solidFill>
                      <a:prstDash val="solid"/>
                      <a:round/>
                      <a:headEnd type="none" w="med" len="med"/>
                      <a:tailEnd type="none" w="med" len="med"/>
                    </a:lnT>
                  </a:tcPr>
                </a:tc>
              </a:tr>
              <a:tr h="364131">
                <a:tc>
                  <a:txBody>
                    <a:bodyPr/>
                    <a:lstStyle/>
                    <a:p>
                      <a:pPr>
                        <a:lnSpc>
                          <a:spcPct val="100000"/>
                        </a:lnSpc>
                        <a:spcBef>
                          <a:spcPts val="0"/>
                        </a:spcBef>
                        <a:spcAft>
                          <a:spcPts val="0"/>
                        </a:spcAft>
                      </a:pPr>
                      <a:r>
                        <a:rPr lang="en-US" sz="1500" dirty="0" smtClean="0"/>
                        <a:t>Median age, years (range)</a:t>
                      </a:r>
                      <a:endParaRPr lang="en-US" sz="1500" dirty="0"/>
                    </a:p>
                  </a:txBody>
                  <a:tcPr anchor="ctr">
                    <a:lnL w="9525" cap="flat" cmpd="sng" algn="ctr">
                      <a:solidFill>
                        <a:prstClr val="white">
                          <a:lumMod val="75000"/>
                        </a:prstClr>
                      </a:solidFill>
                      <a:prstDash val="solid"/>
                      <a:round/>
                      <a:headEnd type="none" w="med" len="med"/>
                      <a:tailEnd type="none" w="med" len="med"/>
                    </a:lnL>
                  </a:tcPr>
                </a:tc>
                <a:tc>
                  <a:txBody>
                    <a:bodyPr/>
                    <a:lstStyle/>
                    <a:p>
                      <a:pPr algn="ctr">
                        <a:lnSpc>
                          <a:spcPct val="100000"/>
                        </a:lnSpc>
                        <a:spcBef>
                          <a:spcPts val="0"/>
                        </a:spcBef>
                        <a:spcAft>
                          <a:spcPts val="0"/>
                        </a:spcAft>
                      </a:pPr>
                      <a:r>
                        <a:rPr lang="en-US" sz="1500" dirty="0" smtClean="0"/>
                        <a:t>59 (35-73)</a:t>
                      </a:r>
                      <a:endParaRPr lang="en-US" sz="1500" dirty="0"/>
                    </a:p>
                  </a:txBody>
                  <a:tcPr anchor="ctr"/>
                </a:tc>
                <a:tc>
                  <a:txBody>
                    <a:bodyPr/>
                    <a:lstStyle/>
                    <a:p>
                      <a:pPr algn="ctr">
                        <a:lnSpc>
                          <a:spcPct val="100000"/>
                        </a:lnSpc>
                        <a:spcBef>
                          <a:spcPts val="0"/>
                        </a:spcBef>
                        <a:spcAft>
                          <a:spcPts val="0"/>
                        </a:spcAft>
                      </a:pPr>
                      <a:r>
                        <a:rPr lang="en-US" sz="1500" dirty="0" smtClean="0"/>
                        <a:t>58 (25-75)</a:t>
                      </a:r>
                      <a:endParaRPr lang="en-US" sz="1500" dirty="0"/>
                    </a:p>
                  </a:txBody>
                  <a:tcPr anchor="ctr">
                    <a:lnR w="9525" cap="flat" cmpd="sng" algn="ctr">
                      <a:solidFill>
                        <a:prstClr val="white">
                          <a:lumMod val="75000"/>
                        </a:prstClr>
                      </a:solidFill>
                      <a:prstDash val="solid"/>
                      <a:round/>
                      <a:headEnd type="none" w="med" len="med"/>
                      <a:tailEnd type="none" w="med" len="med"/>
                    </a:lnR>
                  </a:tcPr>
                </a:tc>
              </a:tr>
              <a:tr h="987642">
                <a:tc>
                  <a:txBody>
                    <a:bodyPr/>
                    <a:lstStyle/>
                    <a:p>
                      <a:pPr>
                        <a:lnSpc>
                          <a:spcPct val="100000"/>
                        </a:lnSpc>
                        <a:spcBef>
                          <a:spcPts val="0"/>
                        </a:spcBef>
                        <a:spcAft>
                          <a:spcPts val="0"/>
                        </a:spcAft>
                      </a:pPr>
                      <a:r>
                        <a:rPr lang="en-US" sz="1500" dirty="0" smtClean="0"/>
                        <a:t>Race</a:t>
                      </a:r>
                    </a:p>
                    <a:p>
                      <a:pPr marL="228600" indent="0">
                        <a:lnSpc>
                          <a:spcPct val="100000"/>
                        </a:lnSpc>
                        <a:spcBef>
                          <a:spcPts val="0"/>
                        </a:spcBef>
                        <a:spcAft>
                          <a:spcPts val="0"/>
                        </a:spcAft>
                      </a:pPr>
                      <a:r>
                        <a:rPr lang="en-US" sz="1500" dirty="0" smtClean="0"/>
                        <a:t>White</a:t>
                      </a:r>
                    </a:p>
                    <a:p>
                      <a:pPr marL="228600" indent="0">
                        <a:lnSpc>
                          <a:spcPct val="100000"/>
                        </a:lnSpc>
                        <a:spcBef>
                          <a:spcPts val="0"/>
                        </a:spcBef>
                        <a:spcAft>
                          <a:spcPts val="0"/>
                        </a:spcAft>
                      </a:pPr>
                      <a:r>
                        <a:rPr lang="en-US" sz="1500" dirty="0" smtClean="0"/>
                        <a:t>Black/African American</a:t>
                      </a:r>
                    </a:p>
                    <a:p>
                      <a:pPr marL="228600" indent="0">
                        <a:lnSpc>
                          <a:spcPct val="100000"/>
                        </a:lnSpc>
                        <a:spcBef>
                          <a:spcPts val="0"/>
                        </a:spcBef>
                        <a:spcAft>
                          <a:spcPts val="0"/>
                        </a:spcAft>
                      </a:pPr>
                      <a:r>
                        <a:rPr lang="en-US" sz="1500" dirty="0" smtClean="0"/>
                        <a:t>Asian</a:t>
                      </a:r>
                      <a:endParaRPr lang="en-US" sz="1500" dirty="0"/>
                    </a:p>
                  </a:txBody>
                  <a:tcPr anchor="ctr">
                    <a:lnL w="9525" cap="flat" cmpd="sng" algn="ctr">
                      <a:solidFill>
                        <a:prstClr val="white">
                          <a:lumMod val="75000"/>
                        </a:prstClr>
                      </a:solidFill>
                      <a:prstDash val="solid"/>
                      <a:round/>
                      <a:headEnd type="none" w="med" len="med"/>
                      <a:tailEnd type="none" w="med" len="med"/>
                    </a:lnL>
                  </a:tcPr>
                </a:tc>
                <a:tc>
                  <a:txBody>
                    <a:bodyPr/>
                    <a:lstStyle/>
                    <a:p>
                      <a:pPr algn="ctr">
                        <a:lnSpc>
                          <a:spcPct val="100000"/>
                        </a:lnSpc>
                        <a:spcBef>
                          <a:spcPts val="0"/>
                        </a:spcBef>
                        <a:spcAft>
                          <a:spcPts val="0"/>
                        </a:spcAft>
                      </a:pPr>
                      <a:endParaRPr lang="en-US" sz="1500" dirty="0" smtClean="0"/>
                    </a:p>
                    <a:p>
                      <a:pPr algn="ctr">
                        <a:lnSpc>
                          <a:spcPct val="100000"/>
                        </a:lnSpc>
                        <a:spcBef>
                          <a:spcPts val="0"/>
                        </a:spcBef>
                        <a:spcAft>
                          <a:spcPts val="0"/>
                        </a:spcAft>
                      </a:pPr>
                      <a:r>
                        <a:rPr lang="en-US" sz="1500" dirty="0" smtClean="0"/>
                        <a:t>46 (84%)</a:t>
                      </a:r>
                    </a:p>
                    <a:p>
                      <a:pPr algn="ctr">
                        <a:lnSpc>
                          <a:spcPct val="100000"/>
                        </a:lnSpc>
                        <a:spcBef>
                          <a:spcPts val="0"/>
                        </a:spcBef>
                        <a:spcAft>
                          <a:spcPts val="0"/>
                        </a:spcAft>
                      </a:pPr>
                      <a:r>
                        <a:rPr lang="en-US" sz="1500" dirty="0" smtClean="0"/>
                        <a:t>6 (11%)</a:t>
                      </a:r>
                    </a:p>
                    <a:p>
                      <a:pPr algn="ctr">
                        <a:lnSpc>
                          <a:spcPct val="100000"/>
                        </a:lnSpc>
                        <a:spcBef>
                          <a:spcPts val="0"/>
                        </a:spcBef>
                        <a:spcAft>
                          <a:spcPts val="0"/>
                        </a:spcAft>
                      </a:pPr>
                      <a:r>
                        <a:rPr lang="en-US" sz="1500" dirty="0" smtClean="0"/>
                        <a:t>1 (2%)</a:t>
                      </a:r>
                      <a:endParaRPr lang="en-US" sz="1500" dirty="0"/>
                    </a:p>
                  </a:txBody>
                  <a:tcPr anchor="ctr"/>
                </a:tc>
                <a:tc>
                  <a:txBody>
                    <a:bodyPr/>
                    <a:lstStyle/>
                    <a:p>
                      <a:pPr algn="ctr">
                        <a:lnSpc>
                          <a:spcPct val="100000"/>
                        </a:lnSpc>
                        <a:spcBef>
                          <a:spcPts val="0"/>
                        </a:spcBef>
                        <a:spcAft>
                          <a:spcPts val="0"/>
                        </a:spcAft>
                      </a:pPr>
                      <a:endParaRPr lang="en-US" sz="1500" dirty="0" smtClean="0"/>
                    </a:p>
                    <a:p>
                      <a:pPr algn="ctr">
                        <a:lnSpc>
                          <a:spcPct val="100000"/>
                        </a:lnSpc>
                        <a:spcBef>
                          <a:spcPts val="0"/>
                        </a:spcBef>
                        <a:spcAft>
                          <a:spcPts val="0"/>
                        </a:spcAft>
                      </a:pPr>
                      <a:r>
                        <a:rPr lang="en-US" sz="1500" dirty="0" smtClean="0"/>
                        <a:t>49 (86%)</a:t>
                      </a:r>
                    </a:p>
                    <a:p>
                      <a:pPr algn="ctr">
                        <a:lnSpc>
                          <a:spcPct val="100000"/>
                        </a:lnSpc>
                        <a:spcBef>
                          <a:spcPts val="0"/>
                        </a:spcBef>
                        <a:spcAft>
                          <a:spcPts val="0"/>
                        </a:spcAft>
                      </a:pPr>
                      <a:r>
                        <a:rPr lang="en-US" sz="1500" dirty="0" smtClean="0"/>
                        <a:t>6 (11%)</a:t>
                      </a:r>
                    </a:p>
                    <a:p>
                      <a:pPr algn="ctr">
                        <a:lnSpc>
                          <a:spcPct val="100000"/>
                        </a:lnSpc>
                        <a:spcBef>
                          <a:spcPts val="0"/>
                        </a:spcBef>
                        <a:spcAft>
                          <a:spcPts val="0"/>
                        </a:spcAft>
                      </a:pPr>
                      <a:r>
                        <a:rPr lang="en-US" sz="1500" dirty="0" smtClean="0"/>
                        <a:t>0 </a:t>
                      </a:r>
                      <a:endParaRPr lang="en-US" sz="1500" dirty="0"/>
                    </a:p>
                  </a:txBody>
                  <a:tcPr anchor="ctr">
                    <a:lnR w="9525" cap="flat" cmpd="sng" algn="ctr">
                      <a:solidFill>
                        <a:prstClr val="white">
                          <a:lumMod val="75000"/>
                        </a:prstClr>
                      </a:solidFill>
                      <a:prstDash val="solid"/>
                      <a:round/>
                      <a:headEnd type="none" w="med" len="med"/>
                      <a:tailEnd type="none" w="med" len="med"/>
                    </a:lnR>
                  </a:tcPr>
                </a:tc>
              </a:tr>
              <a:tr h="364131">
                <a:tc>
                  <a:txBody>
                    <a:bodyPr/>
                    <a:lstStyle/>
                    <a:p>
                      <a:pPr>
                        <a:lnSpc>
                          <a:spcPct val="100000"/>
                        </a:lnSpc>
                        <a:spcBef>
                          <a:spcPts val="0"/>
                        </a:spcBef>
                        <a:spcAft>
                          <a:spcPts val="0"/>
                        </a:spcAft>
                      </a:pPr>
                      <a:r>
                        <a:rPr lang="en-US" sz="1500" dirty="0" smtClean="0"/>
                        <a:t>HCV RNA ≥800,000</a:t>
                      </a:r>
                      <a:r>
                        <a:rPr lang="en-US" sz="1500" baseline="0" dirty="0" smtClean="0"/>
                        <a:t> IU/ml</a:t>
                      </a:r>
                      <a:endParaRPr lang="en-US" sz="1500" dirty="0"/>
                    </a:p>
                  </a:txBody>
                  <a:tcPr anchor="ctr">
                    <a:lnL w="9525" cap="flat" cmpd="sng" algn="ctr">
                      <a:solidFill>
                        <a:prstClr val="white">
                          <a:lumMod val="75000"/>
                        </a:prstClr>
                      </a:solidFill>
                      <a:prstDash val="solid"/>
                      <a:round/>
                      <a:headEnd type="none" w="med" len="med"/>
                      <a:tailEnd type="none" w="med" len="med"/>
                    </a:lnL>
                  </a:tcPr>
                </a:tc>
                <a:tc>
                  <a:txBody>
                    <a:bodyPr/>
                    <a:lstStyle/>
                    <a:p>
                      <a:pPr algn="ctr">
                        <a:lnSpc>
                          <a:spcPct val="100000"/>
                        </a:lnSpc>
                        <a:spcBef>
                          <a:spcPts val="0"/>
                        </a:spcBef>
                        <a:spcAft>
                          <a:spcPts val="0"/>
                        </a:spcAft>
                      </a:pPr>
                      <a:r>
                        <a:rPr lang="en-US" sz="1500" dirty="0" smtClean="0"/>
                        <a:t>41 (75%)</a:t>
                      </a:r>
                      <a:endParaRPr lang="en-US" sz="1500" dirty="0"/>
                    </a:p>
                  </a:txBody>
                  <a:tcPr anchor="ctr"/>
                </a:tc>
                <a:tc>
                  <a:txBody>
                    <a:bodyPr/>
                    <a:lstStyle/>
                    <a:p>
                      <a:pPr algn="ctr">
                        <a:lnSpc>
                          <a:spcPct val="100000"/>
                        </a:lnSpc>
                        <a:spcBef>
                          <a:spcPts val="0"/>
                        </a:spcBef>
                        <a:spcAft>
                          <a:spcPts val="0"/>
                        </a:spcAft>
                      </a:pPr>
                      <a:r>
                        <a:rPr lang="en-US" sz="1500" dirty="0" smtClean="0"/>
                        <a:t>93 (90%)</a:t>
                      </a:r>
                      <a:endParaRPr lang="en-US" sz="1500" dirty="0"/>
                    </a:p>
                  </a:txBody>
                  <a:tcPr anchor="ctr">
                    <a:lnR w="9525" cap="flat" cmpd="sng" algn="ctr">
                      <a:solidFill>
                        <a:prstClr val="white">
                          <a:lumMod val="75000"/>
                        </a:prstClr>
                      </a:solidFill>
                      <a:prstDash val="solid"/>
                      <a:round/>
                      <a:headEnd type="none" w="med" len="med"/>
                      <a:tailEnd type="none" w="med" len="med"/>
                    </a:lnR>
                  </a:tcPr>
                </a:tc>
              </a:tr>
              <a:tr h="364131">
                <a:tc>
                  <a:txBody>
                    <a:bodyPr/>
                    <a:lstStyle/>
                    <a:p>
                      <a:pPr>
                        <a:lnSpc>
                          <a:spcPct val="100000"/>
                        </a:lnSpc>
                        <a:spcBef>
                          <a:spcPts val="0"/>
                        </a:spcBef>
                        <a:spcAft>
                          <a:spcPts val="0"/>
                        </a:spcAft>
                      </a:pPr>
                      <a:r>
                        <a:rPr lang="en-US" sz="1500" dirty="0" smtClean="0"/>
                        <a:t>HCV subtype</a:t>
                      </a:r>
                      <a:r>
                        <a:rPr lang="en-US" sz="1500" baseline="0" dirty="0" smtClean="0"/>
                        <a:t> 1A</a:t>
                      </a:r>
                      <a:endParaRPr lang="en-US" sz="1500" dirty="0"/>
                    </a:p>
                  </a:txBody>
                  <a:tcPr anchor="ctr">
                    <a:lnL w="9525" cap="flat" cmpd="sng" algn="ctr">
                      <a:solidFill>
                        <a:prstClr val="white">
                          <a:lumMod val="75000"/>
                        </a:prstClr>
                      </a:solidFill>
                      <a:prstDash val="solid"/>
                      <a:round/>
                      <a:headEnd type="none" w="med" len="med"/>
                      <a:tailEnd type="none" w="med" len="med"/>
                    </a:lnL>
                  </a:tcPr>
                </a:tc>
                <a:tc>
                  <a:txBody>
                    <a:bodyPr/>
                    <a:lstStyle/>
                    <a:p>
                      <a:pPr marL="0" indent="0" algn="ctr">
                        <a:lnSpc>
                          <a:spcPct val="100000"/>
                        </a:lnSpc>
                        <a:spcBef>
                          <a:spcPts val="0"/>
                        </a:spcBef>
                        <a:spcAft>
                          <a:spcPts val="0"/>
                        </a:spcAft>
                      </a:pPr>
                      <a:r>
                        <a:rPr lang="en-US" sz="1500" dirty="0" smtClean="0"/>
                        <a:t>39 (71%)</a:t>
                      </a:r>
                      <a:endParaRPr lang="en-US" sz="1500" dirty="0"/>
                    </a:p>
                  </a:txBody>
                  <a:tcPr anchor="ctr"/>
                </a:tc>
                <a:tc>
                  <a:txBody>
                    <a:bodyPr/>
                    <a:lstStyle/>
                    <a:p>
                      <a:pPr algn="ctr">
                        <a:lnSpc>
                          <a:spcPct val="100000"/>
                        </a:lnSpc>
                        <a:spcBef>
                          <a:spcPts val="0"/>
                        </a:spcBef>
                        <a:spcAft>
                          <a:spcPts val="0"/>
                        </a:spcAft>
                      </a:pPr>
                      <a:r>
                        <a:rPr lang="en-US" sz="1500" dirty="0" smtClean="0"/>
                        <a:t>75 (73%)</a:t>
                      </a:r>
                      <a:endParaRPr lang="en-US" sz="1500" dirty="0"/>
                    </a:p>
                  </a:txBody>
                  <a:tcPr anchor="ctr">
                    <a:lnR w="9525" cap="flat" cmpd="sng" algn="ctr">
                      <a:solidFill>
                        <a:prstClr val="white">
                          <a:lumMod val="75000"/>
                        </a:prstClr>
                      </a:solidFill>
                      <a:prstDash val="solid"/>
                      <a:round/>
                      <a:headEnd type="none" w="med" len="med"/>
                      <a:tailEnd type="none" w="med" len="med"/>
                    </a:lnR>
                  </a:tcPr>
                </a:tc>
              </a:tr>
              <a:tr h="364131">
                <a:tc>
                  <a:txBody>
                    <a:bodyPr/>
                    <a:lstStyle/>
                    <a:p>
                      <a:pPr>
                        <a:lnSpc>
                          <a:spcPct val="100000"/>
                        </a:lnSpc>
                        <a:spcBef>
                          <a:spcPts val="0"/>
                        </a:spcBef>
                        <a:spcAft>
                          <a:spcPts val="0"/>
                        </a:spcAft>
                      </a:pPr>
                      <a:r>
                        <a:rPr lang="en-US" sz="1500" i="1" dirty="0" smtClean="0"/>
                        <a:t>IL28B</a:t>
                      </a:r>
                      <a:r>
                        <a:rPr lang="en-US" sz="1500" i="0" baseline="0" dirty="0" smtClean="0"/>
                        <a:t> non-CC genotype</a:t>
                      </a:r>
                      <a:endParaRPr lang="en-US" sz="1500" i="1" dirty="0"/>
                    </a:p>
                  </a:txBody>
                  <a:tcPr anchor="ctr">
                    <a:lnL w="9525" cap="flat" cmpd="sng" algn="ctr">
                      <a:solidFill>
                        <a:prstClr val="white">
                          <a:lumMod val="75000"/>
                        </a:prstClr>
                      </a:solidFill>
                      <a:prstDash val="solid"/>
                      <a:round/>
                      <a:headEnd type="none" w="med" len="med"/>
                      <a:tailEnd type="none" w="med" len="med"/>
                    </a:lnL>
                  </a:tcPr>
                </a:tc>
                <a:tc>
                  <a:txBody>
                    <a:bodyPr/>
                    <a:lstStyle/>
                    <a:p>
                      <a:pPr marL="0" indent="0" algn="ctr">
                        <a:lnSpc>
                          <a:spcPct val="100000"/>
                        </a:lnSpc>
                        <a:spcBef>
                          <a:spcPts val="0"/>
                        </a:spcBef>
                        <a:spcAft>
                          <a:spcPts val="0"/>
                        </a:spcAft>
                      </a:pPr>
                      <a:r>
                        <a:rPr lang="en-US" sz="1500" dirty="0" smtClean="0"/>
                        <a:t>37 (67%)</a:t>
                      </a:r>
                      <a:endParaRPr lang="en-US" sz="1500" dirty="0"/>
                    </a:p>
                  </a:txBody>
                  <a:tcPr anchor="ctr"/>
                </a:tc>
                <a:tc>
                  <a:txBody>
                    <a:bodyPr/>
                    <a:lstStyle/>
                    <a:p>
                      <a:pPr algn="ctr">
                        <a:lnSpc>
                          <a:spcPct val="100000"/>
                        </a:lnSpc>
                        <a:spcBef>
                          <a:spcPts val="0"/>
                        </a:spcBef>
                        <a:spcAft>
                          <a:spcPts val="0"/>
                        </a:spcAft>
                      </a:pPr>
                      <a:r>
                        <a:rPr lang="en-US" sz="1500" dirty="0" smtClean="0"/>
                        <a:t>43 (75%)</a:t>
                      </a:r>
                      <a:endParaRPr lang="en-US" sz="1500" dirty="0"/>
                    </a:p>
                  </a:txBody>
                  <a:tcPr anchor="ctr">
                    <a:lnR w="9525" cap="flat" cmpd="sng" algn="ctr">
                      <a:solidFill>
                        <a:prstClr val="white">
                          <a:lumMod val="75000"/>
                        </a:prstClr>
                      </a:solidFill>
                      <a:prstDash val="solid"/>
                      <a:round/>
                      <a:headEnd type="none" w="med" len="med"/>
                      <a:tailEnd type="none" w="med" len="med"/>
                    </a:lnR>
                  </a:tcPr>
                </a:tc>
              </a:tr>
              <a:tr h="1212106">
                <a:tc>
                  <a:txBody>
                    <a:bodyPr/>
                    <a:lstStyle/>
                    <a:p>
                      <a:pPr>
                        <a:lnSpc>
                          <a:spcPct val="100000"/>
                        </a:lnSpc>
                        <a:spcBef>
                          <a:spcPts val="0"/>
                        </a:spcBef>
                        <a:spcAft>
                          <a:spcPts val="0"/>
                        </a:spcAft>
                      </a:pPr>
                      <a:r>
                        <a:rPr lang="en-US" sz="1500" dirty="0" smtClean="0"/>
                        <a:t>Platelets x 10</a:t>
                      </a:r>
                      <a:r>
                        <a:rPr lang="en-US" sz="1500" baseline="30000" dirty="0" smtClean="0"/>
                        <a:t>3</a:t>
                      </a:r>
                      <a:r>
                        <a:rPr lang="en-US" sz="1500" dirty="0" smtClean="0"/>
                        <a:t>/μl</a:t>
                      </a:r>
                    </a:p>
                    <a:p>
                      <a:pPr marL="228600" indent="0">
                        <a:lnSpc>
                          <a:spcPct val="100000"/>
                        </a:lnSpc>
                        <a:spcBef>
                          <a:spcPts val="0"/>
                        </a:spcBef>
                        <a:spcAft>
                          <a:spcPts val="0"/>
                        </a:spcAft>
                      </a:pPr>
                      <a:r>
                        <a:rPr lang="en-US" sz="1500" dirty="0" smtClean="0"/>
                        <a:t>≥125</a:t>
                      </a:r>
                    </a:p>
                    <a:p>
                      <a:pPr marL="228600" indent="0">
                        <a:lnSpc>
                          <a:spcPct val="100000"/>
                        </a:lnSpc>
                        <a:spcBef>
                          <a:spcPts val="0"/>
                        </a:spcBef>
                        <a:spcAft>
                          <a:spcPts val="0"/>
                        </a:spcAft>
                      </a:pPr>
                      <a:r>
                        <a:rPr lang="en-US" sz="1500" dirty="0" smtClean="0"/>
                        <a:t>100-&lt;125</a:t>
                      </a:r>
                      <a:endParaRPr lang="en-US" sz="1500" baseline="0" dirty="0" smtClean="0"/>
                    </a:p>
                    <a:p>
                      <a:pPr marL="228600" indent="0">
                        <a:lnSpc>
                          <a:spcPct val="100000"/>
                        </a:lnSpc>
                        <a:spcBef>
                          <a:spcPts val="0"/>
                        </a:spcBef>
                        <a:spcAft>
                          <a:spcPts val="0"/>
                        </a:spcAft>
                      </a:pPr>
                      <a:r>
                        <a:rPr lang="en-US" sz="1500" baseline="0" dirty="0" smtClean="0"/>
                        <a:t>50-&lt;100</a:t>
                      </a:r>
                    </a:p>
                    <a:p>
                      <a:pPr marL="228600" indent="0">
                        <a:lnSpc>
                          <a:spcPct val="100000"/>
                        </a:lnSpc>
                        <a:spcBef>
                          <a:spcPts val="0"/>
                        </a:spcBef>
                        <a:spcAft>
                          <a:spcPts val="0"/>
                        </a:spcAft>
                      </a:pPr>
                      <a:r>
                        <a:rPr lang="en-US" sz="1500" baseline="0" dirty="0" smtClean="0"/>
                        <a:t>25-&lt;50</a:t>
                      </a:r>
                      <a:endParaRPr lang="en-US" sz="1500" dirty="0"/>
                    </a:p>
                  </a:txBody>
                  <a:tcPr anchor="ctr">
                    <a:lnL w="9525" cap="flat" cmpd="sng" algn="ctr">
                      <a:solidFill>
                        <a:prstClr val="white">
                          <a:lumMod val="75000"/>
                        </a:prstClr>
                      </a:solidFill>
                      <a:prstDash val="solid"/>
                      <a:round/>
                      <a:headEnd type="none" w="med" len="med"/>
                      <a:tailEnd type="none" w="med" len="med"/>
                    </a:lnL>
                    <a:lnB w="9525" cap="flat" cmpd="sng" algn="ctr">
                      <a:solidFill>
                        <a:prstClr val="white">
                          <a:lumMod val="75000"/>
                        </a:prstClr>
                      </a:solidFill>
                      <a:prstDash val="solid"/>
                      <a:round/>
                      <a:headEnd type="none" w="med" len="med"/>
                      <a:tailEnd type="none" w="med" len="med"/>
                    </a:lnB>
                  </a:tcPr>
                </a:tc>
                <a:tc>
                  <a:txBody>
                    <a:bodyPr/>
                    <a:lstStyle/>
                    <a:p>
                      <a:pPr algn="ctr">
                        <a:lnSpc>
                          <a:spcPct val="100000"/>
                        </a:lnSpc>
                        <a:spcBef>
                          <a:spcPts val="0"/>
                        </a:spcBef>
                        <a:spcAft>
                          <a:spcPts val="0"/>
                        </a:spcAft>
                      </a:pPr>
                      <a:endParaRPr lang="en-US" sz="1500" dirty="0" smtClean="0"/>
                    </a:p>
                    <a:p>
                      <a:pPr algn="ctr">
                        <a:lnSpc>
                          <a:spcPct val="100000"/>
                        </a:lnSpc>
                        <a:spcBef>
                          <a:spcPts val="0"/>
                        </a:spcBef>
                        <a:spcAft>
                          <a:spcPts val="0"/>
                        </a:spcAft>
                      </a:pPr>
                      <a:r>
                        <a:rPr lang="en-US" sz="1500" dirty="0" smtClean="0"/>
                        <a:t>28 (51%)</a:t>
                      </a:r>
                    </a:p>
                    <a:p>
                      <a:pPr algn="ctr">
                        <a:lnSpc>
                          <a:spcPct val="100000"/>
                        </a:lnSpc>
                        <a:spcBef>
                          <a:spcPts val="0"/>
                        </a:spcBef>
                        <a:spcAft>
                          <a:spcPts val="0"/>
                        </a:spcAft>
                      </a:pPr>
                      <a:r>
                        <a:rPr lang="en-US" sz="1500" dirty="0" smtClean="0"/>
                        <a:t>10 (18%)</a:t>
                      </a:r>
                    </a:p>
                    <a:p>
                      <a:pPr algn="ctr">
                        <a:lnSpc>
                          <a:spcPct val="100000"/>
                        </a:lnSpc>
                        <a:spcBef>
                          <a:spcPts val="0"/>
                        </a:spcBef>
                        <a:spcAft>
                          <a:spcPts val="0"/>
                        </a:spcAft>
                      </a:pPr>
                      <a:r>
                        <a:rPr lang="en-US" sz="1500" dirty="0" smtClean="0"/>
                        <a:t>16 (29%)</a:t>
                      </a:r>
                    </a:p>
                    <a:p>
                      <a:pPr algn="ctr">
                        <a:lnSpc>
                          <a:spcPct val="100000"/>
                        </a:lnSpc>
                        <a:spcBef>
                          <a:spcPts val="0"/>
                        </a:spcBef>
                        <a:spcAft>
                          <a:spcPts val="0"/>
                        </a:spcAft>
                      </a:pPr>
                      <a:r>
                        <a:rPr lang="en-US" sz="1500" dirty="0" smtClean="0"/>
                        <a:t>1 (2%)</a:t>
                      </a:r>
                    </a:p>
                  </a:txBody>
                  <a:tcPr anchor="ctr">
                    <a:lnB w="9525" cap="flat" cmpd="sng" algn="ctr">
                      <a:solidFill>
                        <a:prstClr val="white">
                          <a:lumMod val="75000"/>
                        </a:prstClr>
                      </a:solidFill>
                      <a:prstDash val="solid"/>
                      <a:round/>
                      <a:headEnd type="none" w="med" len="med"/>
                      <a:tailEnd type="none" w="med" len="med"/>
                    </a:lnB>
                  </a:tcPr>
                </a:tc>
                <a:tc>
                  <a:txBody>
                    <a:bodyPr/>
                    <a:lstStyle/>
                    <a:p>
                      <a:pPr algn="ctr">
                        <a:lnSpc>
                          <a:spcPct val="100000"/>
                        </a:lnSpc>
                        <a:spcBef>
                          <a:spcPts val="0"/>
                        </a:spcBef>
                        <a:spcAft>
                          <a:spcPts val="0"/>
                        </a:spcAft>
                      </a:pPr>
                      <a:endParaRPr lang="en-US" sz="1500" dirty="0" smtClean="0"/>
                    </a:p>
                    <a:p>
                      <a:pPr algn="ctr">
                        <a:lnSpc>
                          <a:spcPct val="100000"/>
                        </a:lnSpc>
                        <a:spcBef>
                          <a:spcPts val="0"/>
                        </a:spcBef>
                        <a:spcAft>
                          <a:spcPts val="0"/>
                        </a:spcAft>
                      </a:pPr>
                      <a:r>
                        <a:rPr lang="en-US" sz="1500" dirty="0" smtClean="0"/>
                        <a:t>35 (63%)</a:t>
                      </a:r>
                    </a:p>
                    <a:p>
                      <a:pPr algn="ctr">
                        <a:lnSpc>
                          <a:spcPct val="100000"/>
                        </a:lnSpc>
                        <a:spcBef>
                          <a:spcPts val="0"/>
                        </a:spcBef>
                        <a:spcAft>
                          <a:spcPts val="0"/>
                        </a:spcAft>
                      </a:pPr>
                      <a:r>
                        <a:rPr lang="en-US" sz="1500" dirty="0" smtClean="0"/>
                        <a:t>13 (23%)</a:t>
                      </a:r>
                    </a:p>
                    <a:p>
                      <a:pPr algn="ctr">
                        <a:lnSpc>
                          <a:spcPct val="100000"/>
                        </a:lnSpc>
                        <a:spcBef>
                          <a:spcPts val="0"/>
                        </a:spcBef>
                        <a:spcAft>
                          <a:spcPts val="0"/>
                        </a:spcAft>
                      </a:pPr>
                      <a:r>
                        <a:rPr lang="en-US" sz="1500" dirty="0" smtClean="0"/>
                        <a:t>8</a:t>
                      </a:r>
                      <a:r>
                        <a:rPr lang="en-US" sz="1500" baseline="0" dirty="0" smtClean="0"/>
                        <a:t> (14%)</a:t>
                      </a:r>
                    </a:p>
                    <a:p>
                      <a:pPr algn="ctr">
                        <a:lnSpc>
                          <a:spcPct val="100000"/>
                        </a:lnSpc>
                        <a:spcBef>
                          <a:spcPts val="0"/>
                        </a:spcBef>
                        <a:spcAft>
                          <a:spcPts val="0"/>
                        </a:spcAft>
                      </a:pPr>
                      <a:r>
                        <a:rPr lang="en-US" sz="1500" baseline="0" dirty="0" smtClean="0"/>
                        <a:t>0</a:t>
                      </a:r>
                      <a:endParaRPr lang="en-US" sz="1500" dirty="0" smtClean="0"/>
                    </a:p>
                  </a:txBody>
                  <a:tcPr anchor="ctr">
                    <a:lnR w="9525" cap="flat" cmpd="sng" algn="ctr">
                      <a:solidFill>
                        <a:prstClr val="white">
                          <a:lumMod val="75000"/>
                        </a:prstClr>
                      </a:solidFill>
                      <a:prstDash val="solid"/>
                      <a:round/>
                      <a:headEnd type="none" w="med" len="med"/>
                      <a:tailEnd type="none" w="med" len="med"/>
                    </a:lnR>
                    <a:lnB w="9525" cap="flat" cmpd="sng" algn="ctr">
                      <a:solidFill>
                        <a:prstClr val="white">
                          <a:lumMod val="75000"/>
                        </a:prst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40597569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r>
              <a:rPr lang="en-US" dirty="0"/>
              <a:t>Source: Muir A, et al. JAMA 2015;313:1736-44.</a:t>
            </a:r>
            <a:endParaRPr lang="en-US" dirty="0">
              <a:latin typeface="Arial" pitchFamily="22" charset="0"/>
            </a:endParaRPr>
          </a:p>
        </p:txBody>
      </p:sp>
      <p:sp>
        <p:nvSpPr>
          <p:cNvPr id="2" name="Title 1"/>
          <p:cNvSpPr>
            <a:spLocks noGrp="1"/>
          </p:cNvSpPr>
          <p:nvPr>
            <p:ph type="title"/>
          </p:nvPr>
        </p:nvSpPr>
        <p:spPr/>
        <p:txBody>
          <a:bodyPr>
            <a:noAutofit/>
          </a:bodyPr>
          <a:lstStyle/>
          <a:p>
            <a:r>
              <a:rPr lang="en-US" sz="2400" dirty="0" smtClean="0">
                <a:solidFill>
                  <a:schemeClr val="accent5">
                    <a:lumMod val="20000"/>
                    <a:lumOff val="80000"/>
                  </a:schemeClr>
                </a:solidFill>
              </a:rPr>
              <a:t>Daclatasvir</a:t>
            </a:r>
            <a:r>
              <a:rPr lang="en-US" sz="2400" dirty="0">
                <a:solidFill>
                  <a:schemeClr val="accent5">
                    <a:lumMod val="20000"/>
                    <a:lumOff val="80000"/>
                  </a:schemeClr>
                </a:solidFill>
              </a:rPr>
              <a:t>-</a:t>
            </a:r>
            <a:r>
              <a:rPr lang="en-US" sz="2400" dirty="0" smtClean="0">
                <a:solidFill>
                  <a:schemeClr val="accent5">
                    <a:lumMod val="20000"/>
                    <a:lumOff val="80000"/>
                  </a:schemeClr>
                </a:solidFill>
              </a:rPr>
              <a:t>Asunaprevir</a:t>
            </a:r>
            <a:r>
              <a:rPr lang="en-US" sz="2400" dirty="0">
                <a:solidFill>
                  <a:schemeClr val="accent5">
                    <a:lumMod val="20000"/>
                    <a:lumOff val="80000"/>
                  </a:schemeClr>
                </a:solidFill>
              </a:rPr>
              <a:t>-</a:t>
            </a:r>
            <a:r>
              <a:rPr lang="en-US" sz="2400" dirty="0" smtClean="0">
                <a:solidFill>
                  <a:schemeClr val="accent5">
                    <a:lumMod val="20000"/>
                    <a:lumOff val="80000"/>
                  </a:schemeClr>
                </a:solidFill>
              </a:rPr>
              <a:t>Beclabuvir </a:t>
            </a:r>
            <a:r>
              <a:rPr lang="en-US" sz="2400" dirty="0">
                <a:solidFill>
                  <a:schemeClr val="accent5">
                    <a:lumMod val="20000"/>
                    <a:lumOff val="80000"/>
                  </a:schemeClr>
                </a:solidFill>
              </a:rPr>
              <a:t>+/- RBV for HCV GT 1</a:t>
            </a:r>
            <a:r>
              <a:rPr lang="en-US" sz="2400" dirty="0"/>
              <a:t/>
            </a:r>
            <a:br>
              <a:rPr lang="en-US" sz="2400" dirty="0"/>
            </a:br>
            <a:r>
              <a:rPr lang="en-US" sz="2400" dirty="0"/>
              <a:t>UNITY-2 Trial: </a:t>
            </a:r>
            <a:r>
              <a:rPr lang="en-US" sz="2400" dirty="0" smtClean="0"/>
              <a:t>Patient Characteristics</a:t>
            </a:r>
            <a:endParaRPr lang="en-US" sz="2400" dirty="0"/>
          </a:p>
        </p:txBody>
      </p:sp>
      <p:graphicFrame>
        <p:nvGraphicFramePr>
          <p:cNvPr id="8" name="Content Placeholder 6"/>
          <p:cNvGraphicFramePr>
            <a:graphicFrameLocks/>
          </p:cNvGraphicFramePr>
          <p:nvPr>
            <p:extLst>
              <p:ext uri="{D42A27DB-BD31-4B8C-83A1-F6EECF244321}">
                <p14:modId xmlns:p14="http://schemas.microsoft.com/office/powerpoint/2010/main" val="4114538793"/>
              </p:ext>
            </p:extLst>
          </p:nvPr>
        </p:nvGraphicFramePr>
        <p:xfrm>
          <a:off x="312737" y="1295400"/>
          <a:ext cx="8515351" cy="5063448"/>
        </p:xfrm>
        <a:graphic>
          <a:graphicData uri="http://schemas.openxmlformats.org/drawingml/2006/table">
            <a:tbl>
              <a:tblPr firstRow="1" bandRow="1">
                <a:tableStyleId>{5C22544A-7EE6-4342-B048-85BDC9FD1C3A}</a:tableStyleId>
              </a:tblPr>
              <a:tblGrid>
                <a:gridCol w="2733675"/>
                <a:gridCol w="2890838"/>
                <a:gridCol w="2890838"/>
              </a:tblGrid>
              <a:tr h="410168">
                <a:tc rowSpan="2">
                  <a:txBody>
                    <a:bodyPr/>
                    <a:lstStyle/>
                    <a:p>
                      <a:r>
                        <a:rPr lang="en-US" sz="1600" dirty="0" smtClean="0">
                          <a:solidFill>
                            <a:srgbClr val="FFFFFF"/>
                          </a:solidFill>
                        </a:rPr>
                        <a:t>Characteristic</a:t>
                      </a:r>
                      <a:endParaRPr lang="en-US" sz="1600" dirty="0">
                        <a:solidFill>
                          <a:srgbClr val="FFFFFF"/>
                        </a:solidFill>
                      </a:endParaRPr>
                    </a:p>
                  </a:txBody>
                  <a:tcPr anchor="ctr">
                    <a:lnL w="9525" cap="flat" cmpd="sng" algn="ctr">
                      <a:solidFill>
                        <a:prstClr val="white">
                          <a:lumMod val="75000"/>
                        </a:prstClr>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04040"/>
                    </a:solidFill>
                  </a:tcPr>
                </a:tc>
                <a:tc gridSpan="2">
                  <a:txBody>
                    <a:bodyPr/>
                    <a:lstStyle/>
                    <a:p>
                      <a:pPr algn="ctr"/>
                      <a:r>
                        <a:rPr lang="en-US" sz="1600" dirty="0" smtClean="0"/>
                        <a:t>Treatment-Experienced</a:t>
                      </a:r>
                      <a:endParaRPr lang="en-US" sz="1600" dirty="0"/>
                    </a:p>
                  </a:txBody>
                  <a:tcPr>
                    <a:lnL w="12700" cap="flat" cmpd="sng" algn="ctr">
                      <a:solidFill>
                        <a:srgbClr val="FFFFFF"/>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A703B"/>
                    </a:solidFill>
                  </a:tcPr>
                </a:tc>
                <a:tc hMerge="1">
                  <a:txBody>
                    <a:bodyPr/>
                    <a:lstStyle/>
                    <a:p>
                      <a:pPr algn="ctr"/>
                      <a:endParaRPr lang="en-US" sz="1500" dirty="0"/>
                    </a:p>
                  </a:txBody>
                  <a:tcPr>
                    <a:solidFill>
                      <a:srgbClr val="064A6B"/>
                    </a:solidFill>
                  </a:tcPr>
                </a:tc>
              </a:tr>
              <a:tr h="447040">
                <a:tc vMerge="1">
                  <a:txBody>
                    <a:bodyPr/>
                    <a:lstStyle/>
                    <a:p>
                      <a:endParaRPr lang="en-US" sz="1500" dirty="0">
                        <a:solidFill>
                          <a:srgbClr val="FFFFFF"/>
                        </a:solidFill>
                      </a:endParaRPr>
                    </a:p>
                  </a:txBody>
                  <a:tcPr>
                    <a:solidFill>
                      <a:srgbClr val="404040"/>
                    </a:solidFill>
                  </a:tcPr>
                </a:tc>
                <a:tc>
                  <a:txBody>
                    <a:bodyPr/>
                    <a:lstStyle/>
                    <a:p>
                      <a:pPr algn="ctr"/>
                      <a:r>
                        <a:rPr lang="en-US" sz="1600" dirty="0" smtClean="0">
                          <a:solidFill>
                            <a:schemeClr val="bg1"/>
                          </a:solidFill>
                        </a:rPr>
                        <a:t>DCV-ASV-BCV</a:t>
                      </a:r>
                      <a:r>
                        <a:rPr lang="en-US" sz="1600" baseline="0" dirty="0" smtClean="0">
                          <a:solidFill>
                            <a:schemeClr val="bg1"/>
                          </a:solidFill>
                        </a:rPr>
                        <a:t> + RBV</a:t>
                      </a:r>
                    </a:p>
                    <a:p>
                      <a:pPr algn="ctr"/>
                      <a:r>
                        <a:rPr lang="en-US" sz="1400" b="0" dirty="0" smtClean="0">
                          <a:solidFill>
                            <a:schemeClr val="bg1"/>
                          </a:solidFill>
                        </a:rPr>
                        <a:t>(n=45)</a:t>
                      </a:r>
                      <a:endParaRPr lang="en-US" sz="1400" dirty="0">
                        <a:solidFill>
                          <a:schemeClr val="bg1"/>
                        </a:solidFill>
                      </a:endParaRPr>
                    </a:p>
                  </a:txBody>
                  <a:tcPr>
                    <a:lnL w="12700" cap="flat" cmpd="sng" algn="ctr">
                      <a:solidFill>
                        <a:srgbClr val="FFFFFF"/>
                      </a:solidFill>
                      <a:prstDash val="solid"/>
                      <a:round/>
                      <a:headEnd type="none" w="med" len="med"/>
                      <a:tailEnd type="none" w="med" len="med"/>
                    </a:lnL>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64A6B"/>
                    </a:solidFill>
                  </a:tcPr>
                </a:tc>
                <a:tc>
                  <a:txBody>
                    <a:bodyPr/>
                    <a:lstStyle/>
                    <a:p>
                      <a:pPr algn="ctr"/>
                      <a:r>
                        <a:rPr lang="en-US" sz="1600" dirty="0" smtClean="0">
                          <a:solidFill>
                            <a:schemeClr val="bg1"/>
                          </a:solidFill>
                        </a:rPr>
                        <a:t>DCV-ASV-BCV</a:t>
                      </a:r>
                      <a:endParaRPr lang="en-US" sz="1600" baseline="0" dirty="0" smtClean="0">
                        <a:solidFill>
                          <a:schemeClr val="bg1"/>
                        </a:solidFill>
                      </a:endParaRPr>
                    </a:p>
                    <a:p>
                      <a:pPr algn="ctr"/>
                      <a:r>
                        <a:rPr lang="en-US" sz="1400" b="0" dirty="0" smtClean="0">
                          <a:solidFill>
                            <a:schemeClr val="bg1"/>
                          </a:solidFill>
                        </a:rPr>
                        <a:t>(n=45)</a:t>
                      </a:r>
                      <a:endParaRPr lang="en-US" sz="1400" dirty="0">
                        <a:solidFill>
                          <a:schemeClr val="bg1"/>
                        </a:solidFill>
                      </a:endParaRPr>
                    </a:p>
                  </a:txBody>
                  <a:tcPr>
                    <a:lnR w="9525" cap="flat" cmpd="sng" algn="ctr">
                      <a:solidFill>
                        <a:prstClr val="white">
                          <a:lumMod val="75000"/>
                        </a:prstClr>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64A6B"/>
                    </a:solidFill>
                  </a:tcPr>
                </a:tc>
              </a:tr>
              <a:tr h="381000">
                <a:tc>
                  <a:txBody>
                    <a:bodyPr/>
                    <a:lstStyle/>
                    <a:p>
                      <a:pPr>
                        <a:lnSpc>
                          <a:spcPct val="100000"/>
                        </a:lnSpc>
                        <a:spcBef>
                          <a:spcPts val="0"/>
                        </a:spcBef>
                        <a:spcAft>
                          <a:spcPts val="0"/>
                        </a:spcAft>
                      </a:pPr>
                      <a:r>
                        <a:rPr lang="en-US" sz="1500" dirty="0" smtClean="0"/>
                        <a:t>Male</a:t>
                      </a:r>
                      <a:endParaRPr lang="en-US" sz="1500" dirty="0"/>
                    </a:p>
                  </a:txBody>
                  <a:tcPr anchor="ctr">
                    <a:lnL w="9525" cap="flat" cmpd="sng" algn="ctr">
                      <a:solidFill>
                        <a:prstClr val="white">
                          <a:lumMod val="75000"/>
                        </a:prstClr>
                      </a:solidFill>
                      <a:prstDash val="solid"/>
                      <a:round/>
                      <a:headEnd type="none" w="med" len="med"/>
                      <a:tailEnd type="none" w="med" len="med"/>
                    </a:lnL>
                    <a:lnT w="38100" cap="flat" cmpd="sng" algn="ctr">
                      <a:solidFill>
                        <a:srgbClr val="FFFFFF"/>
                      </a:solidFill>
                      <a:prstDash val="solid"/>
                      <a:round/>
                      <a:headEnd type="none" w="med" len="med"/>
                      <a:tailEnd type="none" w="med" len="med"/>
                    </a:lnT>
                  </a:tcPr>
                </a:tc>
                <a:tc>
                  <a:txBody>
                    <a:bodyPr/>
                    <a:lstStyle/>
                    <a:p>
                      <a:pPr algn="ctr">
                        <a:lnSpc>
                          <a:spcPct val="100000"/>
                        </a:lnSpc>
                        <a:spcBef>
                          <a:spcPts val="0"/>
                        </a:spcBef>
                        <a:spcAft>
                          <a:spcPts val="0"/>
                        </a:spcAft>
                      </a:pPr>
                      <a:r>
                        <a:rPr lang="en-US" sz="1500" dirty="0" smtClean="0"/>
                        <a:t>27 (60%)</a:t>
                      </a:r>
                      <a:endParaRPr lang="en-US" sz="1500" dirty="0"/>
                    </a:p>
                  </a:txBody>
                  <a:tcPr anchor="ctr">
                    <a:lnT w="38100" cap="flat" cmpd="sng" algn="ctr">
                      <a:solidFill>
                        <a:srgbClr val="FFFFFF"/>
                      </a:solidFill>
                      <a:prstDash val="solid"/>
                      <a:round/>
                      <a:headEnd type="none" w="med" len="med"/>
                      <a:tailEnd type="none" w="med" len="med"/>
                    </a:lnT>
                  </a:tcPr>
                </a:tc>
                <a:tc>
                  <a:txBody>
                    <a:bodyPr/>
                    <a:lstStyle/>
                    <a:p>
                      <a:pPr algn="ctr">
                        <a:lnSpc>
                          <a:spcPct val="100000"/>
                        </a:lnSpc>
                        <a:spcBef>
                          <a:spcPts val="0"/>
                        </a:spcBef>
                        <a:spcAft>
                          <a:spcPts val="0"/>
                        </a:spcAft>
                      </a:pPr>
                      <a:r>
                        <a:rPr lang="en-US" sz="1500" dirty="0" smtClean="0"/>
                        <a:t>32 (71%)</a:t>
                      </a:r>
                      <a:endParaRPr lang="en-US" sz="1500" dirty="0"/>
                    </a:p>
                  </a:txBody>
                  <a:tcPr anchor="ctr">
                    <a:lnR w="9525" cap="flat" cmpd="sng" algn="ctr">
                      <a:solidFill>
                        <a:prstClr val="white">
                          <a:lumMod val="75000"/>
                        </a:prstClr>
                      </a:solidFill>
                      <a:prstDash val="solid"/>
                      <a:round/>
                      <a:headEnd type="none" w="med" len="med"/>
                      <a:tailEnd type="none" w="med" len="med"/>
                    </a:lnR>
                    <a:lnT w="38100" cap="flat" cmpd="sng" algn="ctr">
                      <a:solidFill>
                        <a:srgbClr val="FFFFFF"/>
                      </a:solidFill>
                      <a:prstDash val="solid"/>
                      <a:round/>
                      <a:headEnd type="none" w="med" len="med"/>
                      <a:tailEnd type="none" w="med" len="med"/>
                    </a:lnT>
                  </a:tcPr>
                </a:tc>
              </a:tr>
              <a:tr h="370840">
                <a:tc>
                  <a:txBody>
                    <a:bodyPr/>
                    <a:lstStyle/>
                    <a:p>
                      <a:pPr>
                        <a:lnSpc>
                          <a:spcPct val="100000"/>
                        </a:lnSpc>
                        <a:spcBef>
                          <a:spcPts val="0"/>
                        </a:spcBef>
                        <a:spcAft>
                          <a:spcPts val="0"/>
                        </a:spcAft>
                      </a:pPr>
                      <a:r>
                        <a:rPr lang="en-US" sz="1500" dirty="0" smtClean="0"/>
                        <a:t>Median age, years (range)</a:t>
                      </a:r>
                      <a:endParaRPr lang="en-US" sz="1500" dirty="0"/>
                    </a:p>
                  </a:txBody>
                  <a:tcPr anchor="ctr">
                    <a:lnL w="9525" cap="flat" cmpd="sng" algn="ctr">
                      <a:solidFill>
                        <a:prstClr val="white">
                          <a:lumMod val="75000"/>
                        </a:prstClr>
                      </a:solidFill>
                      <a:prstDash val="solid"/>
                      <a:round/>
                      <a:headEnd type="none" w="med" len="med"/>
                      <a:tailEnd type="none" w="med" len="med"/>
                    </a:lnL>
                  </a:tcPr>
                </a:tc>
                <a:tc>
                  <a:txBody>
                    <a:bodyPr/>
                    <a:lstStyle/>
                    <a:p>
                      <a:pPr algn="ctr">
                        <a:lnSpc>
                          <a:spcPct val="100000"/>
                        </a:lnSpc>
                        <a:spcBef>
                          <a:spcPts val="0"/>
                        </a:spcBef>
                        <a:spcAft>
                          <a:spcPts val="0"/>
                        </a:spcAft>
                      </a:pPr>
                      <a:r>
                        <a:rPr lang="en-US" sz="1500" dirty="0" smtClean="0"/>
                        <a:t>60 (48-73)</a:t>
                      </a:r>
                      <a:endParaRPr lang="en-US" sz="1500" dirty="0"/>
                    </a:p>
                  </a:txBody>
                  <a:tcPr anchor="ctr"/>
                </a:tc>
                <a:tc>
                  <a:txBody>
                    <a:bodyPr/>
                    <a:lstStyle/>
                    <a:p>
                      <a:pPr algn="ctr">
                        <a:lnSpc>
                          <a:spcPct val="100000"/>
                        </a:lnSpc>
                        <a:spcBef>
                          <a:spcPts val="0"/>
                        </a:spcBef>
                        <a:spcAft>
                          <a:spcPts val="0"/>
                        </a:spcAft>
                      </a:pPr>
                      <a:r>
                        <a:rPr lang="en-US" sz="1500" dirty="0" smtClean="0"/>
                        <a:t>59 (19-76)</a:t>
                      </a:r>
                      <a:endParaRPr lang="en-US" sz="1500" dirty="0"/>
                    </a:p>
                  </a:txBody>
                  <a:tcPr anchor="ctr">
                    <a:lnR w="9525" cap="flat" cmpd="sng" algn="ctr">
                      <a:solidFill>
                        <a:prstClr val="white">
                          <a:lumMod val="75000"/>
                        </a:prstClr>
                      </a:solidFill>
                      <a:prstDash val="solid"/>
                      <a:round/>
                      <a:headEnd type="none" w="med" len="med"/>
                      <a:tailEnd type="none" w="med" len="med"/>
                    </a:lnR>
                  </a:tcPr>
                </a:tc>
              </a:tr>
              <a:tr h="370840">
                <a:tc>
                  <a:txBody>
                    <a:bodyPr/>
                    <a:lstStyle/>
                    <a:p>
                      <a:pPr>
                        <a:lnSpc>
                          <a:spcPct val="100000"/>
                        </a:lnSpc>
                        <a:spcBef>
                          <a:spcPts val="0"/>
                        </a:spcBef>
                        <a:spcAft>
                          <a:spcPts val="0"/>
                        </a:spcAft>
                      </a:pPr>
                      <a:r>
                        <a:rPr lang="en-US" sz="1500" dirty="0" smtClean="0"/>
                        <a:t>Race</a:t>
                      </a:r>
                    </a:p>
                    <a:p>
                      <a:pPr marL="228600" indent="0">
                        <a:lnSpc>
                          <a:spcPct val="100000"/>
                        </a:lnSpc>
                        <a:spcBef>
                          <a:spcPts val="0"/>
                        </a:spcBef>
                        <a:spcAft>
                          <a:spcPts val="0"/>
                        </a:spcAft>
                      </a:pPr>
                      <a:r>
                        <a:rPr lang="en-US" sz="1500" dirty="0" smtClean="0"/>
                        <a:t>White</a:t>
                      </a:r>
                    </a:p>
                    <a:p>
                      <a:pPr marL="228600" indent="0">
                        <a:lnSpc>
                          <a:spcPct val="100000"/>
                        </a:lnSpc>
                        <a:spcBef>
                          <a:spcPts val="0"/>
                        </a:spcBef>
                        <a:spcAft>
                          <a:spcPts val="0"/>
                        </a:spcAft>
                      </a:pPr>
                      <a:r>
                        <a:rPr lang="en-US" sz="1500" dirty="0" smtClean="0"/>
                        <a:t>Black/African American</a:t>
                      </a:r>
                    </a:p>
                    <a:p>
                      <a:pPr marL="228600" indent="0">
                        <a:lnSpc>
                          <a:spcPct val="100000"/>
                        </a:lnSpc>
                        <a:spcBef>
                          <a:spcPts val="0"/>
                        </a:spcBef>
                        <a:spcAft>
                          <a:spcPts val="0"/>
                        </a:spcAft>
                      </a:pPr>
                      <a:r>
                        <a:rPr lang="en-US" sz="1500" dirty="0" smtClean="0"/>
                        <a:t>Asian</a:t>
                      </a:r>
                      <a:endParaRPr lang="en-US" sz="1500" dirty="0"/>
                    </a:p>
                  </a:txBody>
                  <a:tcPr anchor="ctr">
                    <a:lnL w="9525" cap="flat" cmpd="sng" algn="ctr">
                      <a:solidFill>
                        <a:prstClr val="white">
                          <a:lumMod val="75000"/>
                        </a:prstClr>
                      </a:solidFill>
                      <a:prstDash val="solid"/>
                      <a:round/>
                      <a:headEnd type="none" w="med" len="med"/>
                      <a:tailEnd type="none" w="med" len="med"/>
                    </a:lnL>
                  </a:tcPr>
                </a:tc>
                <a:tc>
                  <a:txBody>
                    <a:bodyPr/>
                    <a:lstStyle/>
                    <a:p>
                      <a:pPr algn="ctr">
                        <a:lnSpc>
                          <a:spcPct val="100000"/>
                        </a:lnSpc>
                        <a:spcBef>
                          <a:spcPts val="0"/>
                        </a:spcBef>
                        <a:spcAft>
                          <a:spcPts val="0"/>
                        </a:spcAft>
                      </a:pPr>
                      <a:endParaRPr lang="en-US" sz="1500" dirty="0" smtClean="0"/>
                    </a:p>
                    <a:p>
                      <a:pPr algn="ctr">
                        <a:lnSpc>
                          <a:spcPct val="100000"/>
                        </a:lnSpc>
                        <a:spcBef>
                          <a:spcPts val="0"/>
                        </a:spcBef>
                        <a:spcAft>
                          <a:spcPts val="0"/>
                        </a:spcAft>
                      </a:pPr>
                      <a:r>
                        <a:rPr lang="en-US" sz="1500" dirty="0" smtClean="0"/>
                        <a:t>37 (82%)</a:t>
                      </a:r>
                    </a:p>
                    <a:p>
                      <a:pPr algn="ctr">
                        <a:lnSpc>
                          <a:spcPct val="100000"/>
                        </a:lnSpc>
                        <a:spcBef>
                          <a:spcPts val="0"/>
                        </a:spcBef>
                        <a:spcAft>
                          <a:spcPts val="0"/>
                        </a:spcAft>
                      </a:pPr>
                      <a:r>
                        <a:rPr lang="en-US" sz="1500" dirty="0" smtClean="0"/>
                        <a:t>6 (13%)</a:t>
                      </a:r>
                    </a:p>
                    <a:p>
                      <a:pPr algn="ctr">
                        <a:lnSpc>
                          <a:spcPct val="100000"/>
                        </a:lnSpc>
                        <a:spcBef>
                          <a:spcPts val="0"/>
                        </a:spcBef>
                        <a:spcAft>
                          <a:spcPts val="0"/>
                        </a:spcAft>
                      </a:pPr>
                      <a:r>
                        <a:rPr lang="en-US" sz="1500" dirty="0" smtClean="0"/>
                        <a:t>1 (2%)</a:t>
                      </a:r>
                      <a:endParaRPr lang="en-US" sz="1500" dirty="0"/>
                    </a:p>
                  </a:txBody>
                  <a:tcPr anchor="ctr"/>
                </a:tc>
                <a:tc>
                  <a:txBody>
                    <a:bodyPr/>
                    <a:lstStyle/>
                    <a:p>
                      <a:pPr algn="ctr">
                        <a:lnSpc>
                          <a:spcPct val="100000"/>
                        </a:lnSpc>
                        <a:spcBef>
                          <a:spcPts val="0"/>
                        </a:spcBef>
                        <a:spcAft>
                          <a:spcPts val="0"/>
                        </a:spcAft>
                      </a:pPr>
                      <a:endParaRPr lang="en-US" sz="1500" dirty="0" smtClean="0"/>
                    </a:p>
                    <a:p>
                      <a:pPr algn="ctr">
                        <a:lnSpc>
                          <a:spcPct val="100000"/>
                        </a:lnSpc>
                        <a:spcBef>
                          <a:spcPts val="0"/>
                        </a:spcBef>
                        <a:spcAft>
                          <a:spcPts val="0"/>
                        </a:spcAft>
                      </a:pPr>
                      <a:r>
                        <a:rPr lang="en-US" sz="1500" dirty="0" smtClean="0"/>
                        <a:t>41 (91%)</a:t>
                      </a:r>
                    </a:p>
                    <a:p>
                      <a:pPr algn="ctr">
                        <a:lnSpc>
                          <a:spcPct val="100000"/>
                        </a:lnSpc>
                        <a:spcBef>
                          <a:spcPts val="0"/>
                        </a:spcBef>
                        <a:spcAft>
                          <a:spcPts val="0"/>
                        </a:spcAft>
                      </a:pPr>
                      <a:r>
                        <a:rPr lang="en-US" sz="1500" dirty="0" smtClean="0"/>
                        <a:t>2 (4%)</a:t>
                      </a:r>
                    </a:p>
                    <a:p>
                      <a:pPr algn="ctr">
                        <a:lnSpc>
                          <a:spcPct val="100000"/>
                        </a:lnSpc>
                        <a:spcBef>
                          <a:spcPts val="0"/>
                        </a:spcBef>
                        <a:spcAft>
                          <a:spcPts val="0"/>
                        </a:spcAft>
                      </a:pPr>
                      <a:r>
                        <a:rPr lang="en-US" sz="1500" dirty="0" smtClean="0"/>
                        <a:t>2</a:t>
                      </a:r>
                      <a:r>
                        <a:rPr lang="en-US" sz="1500" baseline="0" dirty="0" smtClean="0"/>
                        <a:t> (4%)</a:t>
                      </a:r>
                      <a:r>
                        <a:rPr lang="en-US" sz="1500" dirty="0" smtClean="0"/>
                        <a:t> </a:t>
                      </a:r>
                      <a:endParaRPr lang="en-US" sz="1500" dirty="0"/>
                    </a:p>
                  </a:txBody>
                  <a:tcPr anchor="ctr">
                    <a:lnR w="9525" cap="flat" cmpd="sng" algn="ctr">
                      <a:solidFill>
                        <a:prstClr val="white">
                          <a:lumMod val="75000"/>
                        </a:prstClr>
                      </a:solidFill>
                      <a:prstDash val="solid"/>
                      <a:round/>
                      <a:headEnd type="none" w="med" len="med"/>
                      <a:tailEnd type="none" w="med" len="med"/>
                    </a:lnR>
                  </a:tcPr>
                </a:tc>
              </a:tr>
              <a:tr h="370840">
                <a:tc>
                  <a:txBody>
                    <a:bodyPr/>
                    <a:lstStyle/>
                    <a:p>
                      <a:pPr>
                        <a:lnSpc>
                          <a:spcPct val="100000"/>
                        </a:lnSpc>
                        <a:spcBef>
                          <a:spcPts val="0"/>
                        </a:spcBef>
                        <a:spcAft>
                          <a:spcPts val="0"/>
                        </a:spcAft>
                      </a:pPr>
                      <a:r>
                        <a:rPr lang="en-US" sz="1500" dirty="0" smtClean="0"/>
                        <a:t>HCV RNA ≥800,000</a:t>
                      </a:r>
                      <a:r>
                        <a:rPr lang="en-US" sz="1500" baseline="0" dirty="0" smtClean="0"/>
                        <a:t> IU/ml</a:t>
                      </a:r>
                      <a:endParaRPr lang="en-US" sz="1500" dirty="0"/>
                    </a:p>
                  </a:txBody>
                  <a:tcPr anchor="ctr">
                    <a:lnL w="9525" cap="flat" cmpd="sng" algn="ctr">
                      <a:solidFill>
                        <a:prstClr val="white">
                          <a:lumMod val="75000"/>
                        </a:prstClr>
                      </a:solidFill>
                      <a:prstDash val="solid"/>
                      <a:round/>
                      <a:headEnd type="none" w="med" len="med"/>
                      <a:tailEnd type="none" w="med" len="med"/>
                    </a:lnL>
                  </a:tcPr>
                </a:tc>
                <a:tc>
                  <a:txBody>
                    <a:bodyPr/>
                    <a:lstStyle/>
                    <a:p>
                      <a:pPr algn="ctr">
                        <a:lnSpc>
                          <a:spcPct val="100000"/>
                        </a:lnSpc>
                        <a:spcBef>
                          <a:spcPts val="0"/>
                        </a:spcBef>
                        <a:spcAft>
                          <a:spcPts val="0"/>
                        </a:spcAft>
                      </a:pPr>
                      <a:r>
                        <a:rPr lang="en-US" sz="1500" dirty="0" smtClean="0"/>
                        <a:t>41 (91%)</a:t>
                      </a:r>
                      <a:endParaRPr lang="en-US" sz="1500" dirty="0"/>
                    </a:p>
                  </a:txBody>
                  <a:tcPr anchor="ctr"/>
                </a:tc>
                <a:tc>
                  <a:txBody>
                    <a:bodyPr/>
                    <a:lstStyle/>
                    <a:p>
                      <a:pPr algn="ctr">
                        <a:lnSpc>
                          <a:spcPct val="100000"/>
                        </a:lnSpc>
                        <a:spcBef>
                          <a:spcPts val="0"/>
                        </a:spcBef>
                        <a:spcAft>
                          <a:spcPts val="0"/>
                        </a:spcAft>
                      </a:pPr>
                      <a:r>
                        <a:rPr lang="en-US" sz="1500" dirty="0" smtClean="0"/>
                        <a:t>43 (96%)</a:t>
                      </a:r>
                      <a:endParaRPr lang="en-US" sz="1500" dirty="0"/>
                    </a:p>
                  </a:txBody>
                  <a:tcPr anchor="ctr">
                    <a:lnR w="9525" cap="flat" cmpd="sng" algn="ctr">
                      <a:solidFill>
                        <a:prstClr val="white">
                          <a:lumMod val="75000"/>
                        </a:prstClr>
                      </a:solidFill>
                      <a:prstDash val="solid"/>
                      <a:round/>
                      <a:headEnd type="none" w="med" len="med"/>
                      <a:tailEnd type="none" w="med" len="med"/>
                    </a:lnR>
                  </a:tcPr>
                </a:tc>
              </a:tr>
              <a:tr h="370840">
                <a:tc>
                  <a:txBody>
                    <a:bodyPr/>
                    <a:lstStyle/>
                    <a:p>
                      <a:pPr>
                        <a:lnSpc>
                          <a:spcPct val="100000"/>
                        </a:lnSpc>
                        <a:spcBef>
                          <a:spcPts val="0"/>
                        </a:spcBef>
                        <a:spcAft>
                          <a:spcPts val="0"/>
                        </a:spcAft>
                      </a:pPr>
                      <a:r>
                        <a:rPr lang="en-US" sz="1500" dirty="0" smtClean="0"/>
                        <a:t>HCV subtype</a:t>
                      </a:r>
                      <a:r>
                        <a:rPr lang="en-US" sz="1500" baseline="0" dirty="0" smtClean="0"/>
                        <a:t> 1A</a:t>
                      </a:r>
                      <a:endParaRPr lang="en-US" sz="1500" dirty="0"/>
                    </a:p>
                  </a:txBody>
                  <a:tcPr anchor="ctr">
                    <a:lnL w="9525" cap="flat" cmpd="sng" algn="ctr">
                      <a:solidFill>
                        <a:prstClr val="white">
                          <a:lumMod val="75000"/>
                        </a:prstClr>
                      </a:solidFill>
                      <a:prstDash val="solid"/>
                      <a:round/>
                      <a:headEnd type="none" w="med" len="med"/>
                      <a:tailEnd type="none" w="med" len="med"/>
                    </a:lnL>
                  </a:tcPr>
                </a:tc>
                <a:tc>
                  <a:txBody>
                    <a:bodyPr/>
                    <a:lstStyle/>
                    <a:p>
                      <a:pPr marL="0" indent="0" algn="ctr">
                        <a:lnSpc>
                          <a:spcPct val="100000"/>
                        </a:lnSpc>
                        <a:spcBef>
                          <a:spcPts val="0"/>
                        </a:spcBef>
                        <a:spcAft>
                          <a:spcPts val="0"/>
                        </a:spcAft>
                      </a:pPr>
                      <a:r>
                        <a:rPr lang="en-US" sz="1500" dirty="0" smtClean="0"/>
                        <a:t>35 (78%)</a:t>
                      </a:r>
                      <a:endParaRPr lang="en-US" sz="1500" dirty="0"/>
                    </a:p>
                  </a:txBody>
                  <a:tcPr anchor="ctr"/>
                </a:tc>
                <a:tc>
                  <a:txBody>
                    <a:bodyPr/>
                    <a:lstStyle/>
                    <a:p>
                      <a:pPr algn="ctr">
                        <a:lnSpc>
                          <a:spcPct val="100000"/>
                        </a:lnSpc>
                        <a:spcBef>
                          <a:spcPts val="0"/>
                        </a:spcBef>
                        <a:spcAft>
                          <a:spcPts val="0"/>
                        </a:spcAft>
                      </a:pPr>
                      <a:r>
                        <a:rPr lang="en-US" sz="1500" dirty="0" smtClean="0"/>
                        <a:t>35 (78%)</a:t>
                      </a:r>
                      <a:endParaRPr lang="en-US" sz="1500" dirty="0"/>
                    </a:p>
                  </a:txBody>
                  <a:tcPr anchor="ctr">
                    <a:lnR w="9525" cap="flat" cmpd="sng" algn="ctr">
                      <a:solidFill>
                        <a:prstClr val="white">
                          <a:lumMod val="75000"/>
                        </a:prstClr>
                      </a:solidFill>
                      <a:prstDash val="solid"/>
                      <a:round/>
                      <a:headEnd type="none" w="med" len="med"/>
                      <a:tailEnd type="none" w="med" len="med"/>
                    </a:lnR>
                  </a:tcPr>
                </a:tc>
              </a:tr>
              <a:tr h="370840">
                <a:tc>
                  <a:txBody>
                    <a:bodyPr/>
                    <a:lstStyle/>
                    <a:p>
                      <a:pPr>
                        <a:lnSpc>
                          <a:spcPct val="100000"/>
                        </a:lnSpc>
                        <a:spcBef>
                          <a:spcPts val="0"/>
                        </a:spcBef>
                        <a:spcAft>
                          <a:spcPts val="0"/>
                        </a:spcAft>
                      </a:pPr>
                      <a:r>
                        <a:rPr lang="en-US" sz="1500" i="1" dirty="0" smtClean="0"/>
                        <a:t>IL28B</a:t>
                      </a:r>
                      <a:r>
                        <a:rPr lang="en-US" sz="1500" i="0" baseline="0" dirty="0" smtClean="0"/>
                        <a:t> non-CC genotype</a:t>
                      </a:r>
                      <a:endParaRPr lang="en-US" sz="1500" i="1" dirty="0"/>
                    </a:p>
                  </a:txBody>
                  <a:tcPr anchor="ctr">
                    <a:lnL w="9525" cap="flat" cmpd="sng" algn="ctr">
                      <a:solidFill>
                        <a:prstClr val="white">
                          <a:lumMod val="75000"/>
                        </a:prstClr>
                      </a:solidFill>
                      <a:prstDash val="solid"/>
                      <a:round/>
                      <a:headEnd type="none" w="med" len="med"/>
                      <a:tailEnd type="none" w="med" len="med"/>
                    </a:lnL>
                  </a:tcPr>
                </a:tc>
                <a:tc>
                  <a:txBody>
                    <a:bodyPr/>
                    <a:lstStyle/>
                    <a:p>
                      <a:pPr marL="0" indent="0" algn="ctr">
                        <a:lnSpc>
                          <a:spcPct val="100000"/>
                        </a:lnSpc>
                        <a:spcBef>
                          <a:spcPts val="0"/>
                        </a:spcBef>
                        <a:spcAft>
                          <a:spcPts val="0"/>
                        </a:spcAft>
                      </a:pPr>
                      <a:r>
                        <a:rPr lang="en-US" sz="1500" dirty="0" smtClean="0"/>
                        <a:t>35 (80%)</a:t>
                      </a:r>
                      <a:endParaRPr lang="en-US" sz="1500" dirty="0"/>
                    </a:p>
                  </a:txBody>
                  <a:tcPr anchor="ctr"/>
                </a:tc>
                <a:tc>
                  <a:txBody>
                    <a:bodyPr/>
                    <a:lstStyle/>
                    <a:p>
                      <a:pPr algn="ctr">
                        <a:lnSpc>
                          <a:spcPct val="100000"/>
                        </a:lnSpc>
                        <a:spcBef>
                          <a:spcPts val="0"/>
                        </a:spcBef>
                        <a:spcAft>
                          <a:spcPts val="0"/>
                        </a:spcAft>
                      </a:pPr>
                      <a:r>
                        <a:rPr lang="en-US" sz="1500" dirty="0" smtClean="0"/>
                        <a:t>30 (67%)</a:t>
                      </a:r>
                      <a:endParaRPr lang="en-US" sz="1500" dirty="0"/>
                    </a:p>
                  </a:txBody>
                  <a:tcPr anchor="ctr">
                    <a:lnR w="9525" cap="flat" cmpd="sng" algn="ctr">
                      <a:solidFill>
                        <a:prstClr val="white">
                          <a:lumMod val="75000"/>
                        </a:prstClr>
                      </a:solidFill>
                      <a:prstDash val="solid"/>
                      <a:round/>
                      <a:headEnd type="none" w="med" len="med"/>
                      <a:tailEnd type="none" w="med" len="med"/>
                    </a:lnR>
                  </a:tcPr>
                </a:tc>
              </a:tr>
              <a:tr h="370840">
                <a:tc>
                  <a:txBody>
                    <a:bodyPr/>
                    <a:lstStyle/>
                    <a:p>
                      <a:pPr>
                        <a:lnSpc>
                          <a:spcPct val="100000"/>
                        </a:lnSpc>
                        <a:spcBef>
                          <a:spcPts val="0"/>
                        </a:spcBef>
                        <a:spcAft>
                          <a:spcPts val="0"/>
                        </a:spcAft>
                      </a:pPr>
                      <a:r>
                        <a:rPr lang="en-US" sz="1500" dirty="0" smtClean="0"/>
                        <a:t>Prior Treatment Outcome</a:t>
                      </a:r>
                    </a:p>
                    <a:p>
                      <a:pPr marL="228600" indent="0">
                        <a:lnSpc>
                          <a:spcPct val="100000"/>
                        </a:lnSpc>
                        <a:spcBef>
                          <a:spcPts val="0"/>
                        </a:spcBef>
                        <a:spcAft>
                          <a:spcPts val="0"/>
                        </a:spcAft>
                      </a:pPr>
                      <a:r>
                        <a:rPr lang="en-US" sz="1500" dirty="0" smtClean="0"/>
                        <a:t>Relapse</a:t>
                      </a:r>
                    </a:p>
                    <a:p>
                      <a:pPr marL="228600" indent="0">
                        <a:lnSpc>
                          <a:spcPct val="100000"/>
                        </a:lnSpc>
                        <a:spcBef>
                          <a:spcPts val="0"/>
                        </a:spcBef>
                        <a:spcAft>
                          <a:spcPts val="0"/>
                        </a:spcAft>
                      </a:pPr>
                      <a:r>
                        <a:rPr lang="en-US" sz="1500" dirty="0" smtClean="0"/>
                        <a:t>Partial Response</a:t>
                      </a:r>
                      <a:endParaRPr lang="en-US" sz="1500" baseline="0" dirty="0" smtClean="0"/>
                    </a:p>
                    <a:p>
                      <a:pPr marL="228600" indent="0">
                        <a:lnSpc>
                          <a:spcPct val="100000"/>
                        </a:lnSpc>
                        <a:spcBef>
                          <a:spcPts val="0"/>
                        </a:spcBef>
                        <a:spcAft>
                          <a:spcPts val="0"/>
                        </a:spcAft>
                      </a:pPr>
                      <a:r>
                        <a:rPr lang="en-US" sz="1500" baseline="0" dirty="0" smtClean="0"/>
                        <a:t>Null Response</a:t>
                      </a:r>
                    </a:p>
                    <a:p>
                      <a:pPr marL="228600" indent="0">
                        <a:lnSpc>
                          <a:spcPct val="100000"/>
                        </a:lnSpc>
                        <a:spcBef>
                          <a:spcPts val="0"/>
                        </a:spcBef>
                        <a:spcAft>
                          <a:spcPts val="0"/>
                        </a:spcAft>
                      </a:pPr>
                      <a:r>
                        <a:rPr lang="en-US" sz="1500" baseline="0" dirty="0" smtClean="0"/>
                        <a:t>Interferon-intolerant</a:t>
                      </a:r>
                      <a:endParaRPr lang="en-US" sz="1500" dirty="0"/>
                    </a:p>
                  </a:txBody>
                  <a:tcPr anchor="ctr">
                    <a:lnL w="9525" cap="flat" cmpd="sng" algn="ctr">
                      <a:solidFill>
                        <a:prstClr val="white">
                          <a:lumMod val="75000"/>
                        </a:prstClr>
                      </a:solidFill>
                      <a:prstDash val="solid"/>
                      <a:round/>
                      <a:headEnd type="none" w="med" len="med"/>
                      <a:tailEnd type="none" w="med" len="med"/>
                    </a:lnL>
                    <a:lnB w="9525" cap="flat" cmpd="sng" algn="ctr">
                      <a:solidFill>
                        <a:prstClr val="white">
                          <a:lumMod val="75000"/>
                        </a:prstClr>
                      </a:solidFill>
                      <a:prstDash val="solid"/>
                      <a:round/>
                      <a:headEnd type="none" w="med" len="med"/>
                      <a:tailEnd type="none" w="med" len="med"/>
                    </a:lnB>
                  </a:tcPr>
                </a:tc>
                <a:tc>
                  <a:txBody>
                    <a:bodyPr/>
                    <a:lstStyle/>
                    <a:p>
                      <a:pPr algn="ctr">
                        <a:lnSpc>
                          <a:spcPct val="100000"/>
                        </a:lnSpc>
                        <a:spcBef>
                          <a:spcPts val="0"/>
                        </a:spcBef>
                        <a:spcAft>
                          <a:spcPts val="0"/>
                        </a:spcAft>
                      </a:pPr>
                      <a:endParaRPr lang="en-US" sz="1500" dirty="0" smtClean="0"/>
                    </a:p>
                    <a:p>
                      <a:pPr algn="ctr">
                        <a:lnSpc>
                          <a:spcPct val="100000"/>
                        </a:lnSpc>
                        <a:spcBef>
                          <a:spcPts val="0"/>
                        </a:spcBef>
                        <a:spcAft>
                          <a:spcPts val="0"/>
                        </a:spcAft>
                      </a:pPr>
                      <a:r>
                        <a:rPr lang="en-US" sz="1500" dirty="0" smtClean="0"/>
                        <a:t>8 (18%)</a:t>
                      </a:r>
                    </a:p>
                    <a:p>
                      <a:pPr algn="ctr">
                        <a:lnSpc>
                          <a:spcPct val="100000"/>
                        </a:lnSpc>
                        <a:spcBef>
                          <a:spcPts val="0"/>
                        </a:spcBef>
                        <a:spcAft>
                          <a:spcPts val="0"/>
                        </a:spcAft>
                      </a:pPr>
                      <a:r>
                        <a:rPr lang="en-US" sz="1500" dirty="0" smtClean="0"/>
                        <a:t>2 (4%)</a:t>
                      </a:r>
                    </a:p>
                    <a:p>
                      <a:pPr algn="ctr">
                        <a:lnSpc>
                          <a:spcPct val="100000"/>
                        </a:lnSpc>
                        <a:spcBef>
                          <a:spcPts val="0"/>
                        </a:spcBef>
                        <a:spcAft>
                          <a:spcPts val="0"/>
                        </a:spcAft>
                      </a:pPr>
                      <a:r>
                        <a:rPr lang="en-US" sz="1500" dirty="0" smtClean="0"/>
                        <a:t>16 (36%)</a:t>
                      </a:r>
                    </a:p>
                    <a:p>
                      <a:pPr algn="ctr">
                        <a:lnSpc>
                          <a:spcPct val="100000"/>
                        </a:lnSpc>
                        <a:spcBef>
                          <a:spcPts val="0"/>
                        </a:spcBef>
                        <a:spcAft>
                          <a:spcPts val="0"/>
                        </a:spcAft>
                      </a:pPr>
                      <a:r>
                        <a:rPr lang="en-US" sz="1500" dirty="0" smtClean="0"/>
                        <a:t>10 (22%)</a:t>
                      </a:r>
                    </a:p>
                  </a:txBody>
                  <a:tcPr anchor="ctr">
                    <a:lnB w="9525" cap="flat" cmpd="sng" algn="ctr">
                      <a:solidFill>
                        <a:prstClr val="white">
                          <a:lumMod val="75000"/>
                        </a:prstClr>
                      </a:solidFill>
                      <a:prstDash val="solid"/>
                      <a:round/>
                      <a:headEnd type="none" w="med" len="med"/>
                      <a:tailEnd type="none" w="med" len="med"/>
                    </a:lnB>
                  </a:tcPr>
                </a:tc>
                <a:tc>
                  <a:txBody>
                    <a:bodyPr/>
                    <a:lstStyle/>
                    <a:p>
                      <a:pPr algn="ctr">
                        <a:lnSpc>
                          <a:spcPct val="100000"/>
                        </a:lnSpc>
                        <a:spcBef>
                          <a:spcPts val="0"/>
                        </a:spcBef>
                        <a:spcAft>
                          <a:spcPts val="0"/>
                        </a:spcAft>
                      </a:pPr>
                      <a:endParaRPr lang="en-US" sz="1500" dirty="0" smtClean="0"/>
                    </a:p>
                    <a:p>
                      <a:pPr algn="ctr">
                        <a:lnSpc>
                          <a:spcPct val="100000"/>
                        </a:lnSpc>
                        <a:spcBef>
                          <a:spcPts val="0"/>
                        </a:spcBef>
                        <a:spcAft>
                          <a:spcPts val="0"/>
                        </a:spcAft>
                      </a:pPr>
                      <a:r>
                        <a:rPr lang="en-US" sz="1500" dirty="0" smtClean="0"/>
                        <a:t>8 (18%)</a:t>
                      </a:r>
                    </a:p>
                    <a:p>
                      <a:pPr algn="ctr">
                        <a:lnSpc>
                          <a:spcPct val="100000"/>
                        </a:lnSpc>
                        <a:spcBef>
                          <a:spcPts val="0"/>
                        </a:spcBef>
                        <a:spcAft>
                          <a:spcPts val="0"/>
                        </a:spcAft>
                      </a:pPr>
                      <a:r>
                        <a:rPr lang="en-US" sz="1500" dirty="0" smtClean="0"/>
                        <a:t>6 (13%)</a:t>
                      </a:r>
                    </a:p>
                    <a:p>
                      <a:pPr algn="ctr">
                        <a:lnSpc>
                          <a:spcPct val="100000"/>
                        </a:lnSpc>
                        <a:spcBef>
                          <a:spcPts val="0"/>
                        </a:spcBef>
                        <a:spcAft>
                          <a:spcPts val="0"/>
                        </a:spcAft>
                      </a:pPr>
                      <a:r>
                        <a:rPr lang="en-US" sz="1500" dirty="0" smtClean="0"/>
                        <a:t>19</a:t>
                      </a:r>
                      <a:r>
                        <a:rPr lang="en-US" sz="1500" baseline="0" dirty="0" smtClean="0"/>
                        <a:t> (42%)</a:t>
                      </a:r>
                    </a:p>
                    <a:p>
                      <a:pPr algn="ctr">
                        <a:lnSpc>
                          <a:spcPct val="100000"/>
                        </a:lnSpc>
                        <a:spcBef>
                          <a:spcPts val="0"/>
                        </a:spcBef>
                        <a:spcAft>
                          <a:spcPts val="0"/>
                        </a:spcAft>
                      </a:pPr>
                      <a:r>
                        <a:rPr lang="en-US" sz="1500" baseline="0" dirty="0" smtClean="0"/>
                        <a:t>6 (13%)</a:t>
                      </a:r>
                      <a:endParaRPr lang="en-US" sz="1500" dirty="0" smtClean="0"/>
                    </a:p>
                  </a:txBody>
                  <a:tcPr anchor="ctr">
                    <a:lnR w="9525" cap="flat" cmpd="sng" algn="ctr">
                      <a:solidFill>
                        <a:prstClr val="white">
                          <a:lumMod val="75000"/>
                        </a:prstClr>
                      </a:solidFill>
                      <a:prstDash val="solid"/>
                      <a:round/>
                      <a:headEnd type="none" w="med" len="med"/>
                      <a:tailEnd type="none" w="med" len="med"/>
                    </a:lnR>
                    <a:lnB w="9525" cap="flat" cmpd="sng" algn="ctr">
                      <a:solidFill>
                        <a:prstClr val="white">
                          <a:lumMod val="75000"/>
                        </a:prst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07343975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p:txBody>
          <a:bodyPr/>
          <a:lstStyle/>
          <a:p>
            <a:r>
              <a:rPr lang="en-US" dirty="0"/>
              <a:t>Source: Muir A, et al. JAMA 2015;313:1736-44.</a:t>
            </a:r>
            <a:endParaRPr lang="en-US" dirty="0">
              <a:latin typeface="Arial" pitchFamily="22" charset="0"/>
            </a:endParaRPr>
          </a:p>
        </p:txBody>
      </p:sp>
      <p:sp>
        <p:nvSpPr>
          <p:cNvPr id="49" name="Title 1"/>
          <p:cNvSpPr>
            <a:spLocks noGrp="1"/>
          </p:cNvSpPr>
          <p:nvPr>
            <p:ph type="title"/>
          </p:nvPr>
        </p:nvSpPr>
        <p:spPr>
          <a:xfrm>
            <a:off x="323850" y="304800"/>
            <a:ext cx="8515350" cy="990600"/>
          </a:xfrm>
        </p:spPr>
        <p:txBody>
          <a:bodyPr>
            <a:normAutofit/>
          </a:bodyPr>
          <a:lstStyle/>
          <a:p>
            <a:r>
              <a:rPr lang="en-US" sz="2400" dirty="0" smtClean="0">
                <a:solidFill>
                  <a:schemeClr val="accent5">
                    <a:lumMod val="20000"/>
                    <a:lumOff val="80000"/>
                  </a:schemeClr>
                </a:solidFill>
              </a:rPr>
              <a:t>Daclatasvir</a:t>
            </a:r>
            <a:r>
              <a:rPr lang="en-US" sz="2400" dirty="0">
                <a:solidFill>
                  <a:schemeClr val="accent5">
                    <a:lumMod val="20000"/>
                    <a:lumOff val="80000"/>
                  </a:schemeClr>
                </a:solidFill>
              </a:rPr>
              <a:t>-</a:t>
            </a:r>
            <a:r>
              <a:rPr lang="en-US" sz="2400" dirty="0" smtClean="0">
                <a:solidFill>
                  <a:schemeClr val="accent5">
                    <a:lumMod val="20000"/>
                    <a:lumOff val="80000"/>
                  </a:schemeClr>
                </a:solidFill>
              </a:rPr>
              <a:t>Asunaprevir</a:t>
            </a:r>
            <a:r>
              <a:rPr lang="en-US" sz="2400" dirty="0">
                <a:solidFill>
                  <a:schemeClr val="accent5">
                    <a:lumMod val="20000"/>
                    <a:lumOff val="80000"/>
                  </a:schemeClr>
                </a:solidFill>
              </a:rPr>
              <a:t>-</a:t>
            </a:r>
            <a:r>
              <a:rPr lang="en-US" sz="2400" dirty="0" smtClean="0">
                <a:solidFill>
                  <a:schemeClr val="accent5">
                    <a:lumMod val="20000"/>
                    <a:lumOff val="80000"/>
                  </a:schemeClr>
                </a:solidFill>
              </a:rPr>
              <a:t>Beclabuvir </a:t>
            </a:r>
            <a:r>
              <a:rPr lang="en-US" sz="2400" dirty="0">
                <a:solidFill>
                  <a:schemeClr val="accent5">
                    <a:lumMod val="20000"/>
                    <a:lumOff val="80000"/>
                  </a:schemeClr>
                </a:solidFill>
              </a:rPr>
              <a:t>+/- RBV for HCV GT 1</a:t>
            </a:r>
            <a:r>
              <a:rPr lang="en-US" sz="2400" dirty="0"/>
              <a:t/>
            </a:r>
            <a:br>
              <a:rPr lang="en-US" sz="2400" dirty="0"/>
            </a:br>
            <a:r>
              <a:rPr lang="en-US" sz="2400" dirty="0"/>
              <a:t>UNITY-2 Trial: Results</a:t>
            </a:r>
          </a:p>
        </p:txBody>
      </p:sp>
      <p:graphicFrame>
        <p:nvGraphicFramePr>
          <p:cNvPr id="33" name="Chart 32"/>
          <p:cNvGraphicFramePr>
            <a:graphicFrameLocks/>
          </p:cNvGraphicFramePr>
          <p:nvPr>
            <p:extLst>
              <p:ext uri="{D42A27DB-BD31-4B8C-83A1-F6EECF244321}">
                <p14:modId xmlns:p14="http://schemas.microsoft.com/office/powerpoint/2010/main" val="1797666905"/>
              </p:ext>
            </p:extLst>
          </p:nvPr>
        </p:nvGraphicFramePr>
        <p:xfrm>
          <a:off x="381000" y="1524000"/>
          <a:ext cx="8382000" cy="4389106"/>
        </p:xfrm>
        <a:graphic>
          <a:graphicData uri="http://schemas.openxmlformats.org/drawingml/2006/chart">
            <c:chart xmlns:c="http://schemas.openxmlformats.org/drawingml/2006/chart" xmlns:r="http://schemas.openxmlformats.org/officeDocument/2006/relationships" r:id="rId2"/>
          </a:graphicData>
        </a:graphic>
      </p:graphicFrame>
      <p:sp>
        <p:nvSpPr>
          <p:cNvPr id="39" name="Rectangle 25"/>
          <p:cNvSpPr>
            <a:spLocks noChangeArrowheads="1"/>
          </p:cNvSpPr>
          <p:nvPr/>
        </p:nvSpPr>
        <p:spPr bwMode="auto">
          <a:xfrm>
            <a:off x="1371960" y="5181600"/>
            <a:ext cx="3569700" cy="381000"/>
          </a:xfrm>
          <a:prstGeom prst="rect">
            <a:avLst/>
          </a:prstGeom>
          <a:noFill/>
          <a:ln w="12700">
            <a:noFill/>
            <a:miter lim="800000"/>
            <a:headEnd/>
            <a:tailEnd/>
          </a:ln>
        </p:spPr>
        <p:txBody>
          <a:bodyPr lIns="0" tIns="45431" rIns="0" bIns="45431" anchor="ctr">
            <a:prstTxWarp prst="textNoShape">
              <a:avLst/>
            </a:prstTxWarp>
          </a:bodyPr>
          <a:lstStyle/>
          <a:p>
            <a:pPr algn="ctr" defTabSz="935038">
              <a:spcBef>
                <a:spcPct val="50000"/>
              </a:spcBef>
            </a:pPr>
            <a:r>
              <a:rPr lang="en-US" sz="1400" b="1" dirty="0" smtClean="0">
                <a:solidFill>
                  <a:srgbClr val="000000"/>
                </a:solidFill>
                <a:latin typeface="Arial" pitchFamily="22" charset="0"/>
              </a:rPr>
              <a:t>Treatment-Naïve</a:t>
            </a:r>
            <a:endParaRPr lang="en-US" sz="1400" b="1" dirty="0">
              <a:solidFill>
                <a:srgbClr val="000000"/>
              </a:solidFill>
              <a:latin typeface="Arial" pitchFamily="22" charset="0"/>
            </a:endParaRPr>
          </a:p>
        </p:txBody>
      </p:sp>
      <p:cxnSp>
        <p:nvCxnSpPr>
          <p:cNvPr id="41" name="Straight Connector 40"/>
          <p:cNvCxnSpPr/>
          <p:nvPr/>
        </p:nvCxnSpPr>
        <p:spPr>
          <a:xfrm>
            <a:off x="1360260" y="5181600"/>
            <a:ext cx="3575304" cy="0"/>
          </a:xfrm>
          <a:prstGeom prst="line">
            <a:avLst/>
          </a:prstGeom>
          <a:ln w="12700" cmpd="sng">
            <a:solidFill>
              <a:srgbClr val="000000"/>
            </a:solidFill>
            <a:prstDash val="sysDash"/>
          </a:ln>
        </p:spPr>
        <p:style>
          <a:lnRef idx="2">
            <a:schemeClr val="accent1"/>
          </a:lnRef>
          <a:fillRef idx="0">
            <a:schemeClr val="accent1"/>
          </a:fillRef>
          <a:effectRef idx="1">
            <a:schemeClr val="accent1"/>
          </a:effectRef>
          <a:fontRef idx="minor">
            <a:schemeClr val="tx1"/>
          </a:fontRef>
        </p:style>
      </p:cxnSp>
      <p:sp>
        <p:nvSpPr>
          <p:cNvPr id="42" name="Rectangle 25"/>
          <p:cNvSpPr>
            <a:spLocks noChangeArrowheads="1"/>
          </p:cNvSpPr>
          <p:nvPr/>
        </p:nvSpPr>
        <p:spPr bwMode="auto">
          <a:xfrm>
            <a:off x="5029200" y="5181600"/>
            <a:ext cx="3505200" cy="381000"/>
          </a:xfrm>
          <a:prstGeom prst="rect">
            <a:avLst/>
          </a:prstGeom>
          <a:noFill/>
          <a:ln w="12700">
            <a:noFill/>
            <a:miter lim="800000"/>
            <a:headEnd/>
            <a:tailEnd/>
          </a:ln>
        </p:spPr>
        <p:txBody>
          <a:bodyPr lIns="0" tIns="45431" rIns="0" bIns="45431" anchor="ctr">
            <a:prstTxWarp prst="textNoShape">
              <a:avLst/>
            </a:prstTxWarp>
          </a:bodyPr>
          <a:lstStyle/>
          <a:p>
            <a:pPr algn="ctr" defTabSz="935038">
              <a:spcBef>
                <a:spcPct val="50000"/>
              </a:spcBef>
            </a:pPr>
            <a:r>
              <a:rPr lang="en-US" sz="1400" b="1" dirty="0">
                <a:solidFill>
                  <a:srgbClr val="000000"/>
                </a:solidFill>
                <a:latin typeface="Arial" pitchFamily="22" charset="0"/>
              </a:rPr>
              <a:t>Treatment</a:t>
            </a:r>
            <a:r>
              <a:rPr lang="en-US" sz="1400" b="1" dirty="0" smtClean="0">
                <a:solidFill>
                  <a:srgbClr val="000000"/>
                </a:solidFill>
                <a:latin typeface="Arial" pitchFamily="22" charset="0"/>
              </a:rPr>
              <a:t>-Experienced</a:t>
            </a:r>
            <a:endParaRPr lang="en-US" sz="1400" b="1" dirty="0">
              <a:solidFill>
                <a:srgbClr val="000000"/>
              </a:solidFill>
              <a:latin typeface="Arial" pitchFamily="22" charset="0"/>
            </a:endParaRPr>
          </a:p>
        </p:txBody>
      </p:sp>
      <p:cxnSp>
        <p:nvCxnSpPr>
          <p:cNvPr id="43" name="Straight Connector 42"/>
          <p:cNvCxnSpPr/>
          <p:nvPr/>
        </p:nvCxnSpPr>
        <p:spPr>
          <a:xfrm>
            <a:off x="5029200" y="5181600"/>
            <a:ext cx="3547872" cy="0"/>
          </a:xfrm>
          <a:prstGeom prst="line">
            <a:avLst/>
          </a:prstGeom>
          <a:ln w="12700" cmpd="sng">
            <a:solidFill>
              <a:srgbClr val="000000"/>
            </a:solidFill>
            <a:prstDash val="sysDash"/>
          </a:ln>
        </p:spPr>
        <p:style>
          <a:lnRef idx="2">
            <a:schemeClr val="accent1"/>
          </a:lnRef>
          <a:fillRef idx="0">
            <a:schemeClr val="accent1"/>
          </a:fillRef>
          <a:effectRef idx="1">
            <a:schemeClr val="accent1"/>
          </a:effectRef>
          <a:fontRef idx="minor">
            <a:schemeClr val="tx1"/>
          </a:fontRef>
        </p:style>
      </p:cxnSp>
      <p:sp>
        <p:nvSpPr>
          <p:cNvPr id="9" name="Rectangle 25"/>
          <p:cNvSpPr>
            <a:spLocks noChangeArrowheads="1"/>
          </p:cNvSpPr>
          <p:nvPr/>
        </p:nvSpPr>
        <p:spPr bwMode="auto">
          <a:xfrm>
            <a:off x="-5104" y="5867400"/>
            <a:ext cx="9162288" cy="329181"/>
          </a:xfrm>
          <a:prstGeom prst="rect">
            <a:avLst/>
          </a:prstGeom>
          <a:solidFill>
            <a:srgbClr val="F2F2F2"/>
          </a:solidFill>
          <a:ln w="12700">
            <a:noFill/>
            <a:miter lim="800000"/>
            <a:headEnd/>
            <a:tailEnd/>
          </a:ln>
        </p:spPr>
        <p:txBody>
          <a:bodyPr lIns="92486" tIns="45431" rIns="92486" bIns="45431" anchor="ctr">
            <a:prstTxWarp prst="textNoShape">
              <a:avLst/>
            </a:prstTxWarp>
          </a:bodyPr>
          <a:lstStyle/>
          <a:p>
            <a:pPr marL="274320" defTabSz="935038">
              <a:spcBef>
                <a:spcPct val="50000"/>
              </a:spcBef>
            </a:pPr>
            <a:r>
              <a:rPr lang="en-US" sz="1400" dirty="0" smtClean="0">
                <a:solidFill>
                  <a:srgbClr val="000000"/>
                </a:solidFill>
                <a:latin typeface="Arial" pitchFamily="22" charset="0"/>
              </a:rPr>
              <a:t>Abbreviations: DCV=daclatasvir; ASV=asunaprevir; BCV=beclabuvir; RBV=ribavirin</a:t>
            </a:r>
            <a:endParaRPr lang="en-US" sz="1400" dirty="0">
              <a:solidFill>
                <a:srgbClr val="000000"/>
              </a:solidFill>
              <a:latin typeface="Arial" pitchFamily="22" charset="0"/>
            </a:endParaRPr>
          </a:p>
        </p:txBody>
      </p:sp>
    </p:spTree>
    <p:extLst>
      <p:ext uri="{BB962C8B-B14F-4D97-AF65-F5344CB8AC3E}">
        <p14:creationId xmlns:p14="http://schemas.microsoft.com/office/powerpoint/2010/main" val="351960876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solidFill>
                  <a:schemeClr val="accent5">
                    <a:lumMod val="20000"/>
                    <a:lumOff val="80000"/>
                  </a:schemeClr>
                </a:solidFill>
              </a:rPr>
              <a:t>Daclatasvir</a:t>
            </a:r>
            <a:r>
              <a:rPr lang="en-US" sz="2400" dirty="0">
                <a:solidFill>
                  <a:schemeClr val="accent5">
                    <a:lumMod val="20000"/>
                    <a:lumOff val="80000"/>
                  </a:schemeClr>
                </a:solidFill>
              </a:rPr>
              <a:t>-</a:t>
            </a:r>
            <a:r>
              <a:rPr lang="en-US" sz="2400" dirty="0" smtClean="0">
                <a:solidFill>
                  <a:schemeClr val="accent5">
                    <a:lumMod val="20000"/>
                    <a:lumOff val="80000"/>
                  </a:schemeClr>
                </a:solidFill>
              </a:rPr>
              <a:t>Asunaprevir</a:t>
            </a:r>
            <a:r>
              <a:rPr lang="en-US" sz="2400" dirty="0">
                <a:solidFill>
                  <a:schemeClr val="accent5">
                    <a:lumMod val="20000"/>
                    <a:lumOff val="80000"/>
                  </a:schemeClr>
                </a:solidFill>
              </a:rPr>
              <a:t>-</a:t>
            </a:r>
            <a:r>
              <a:rPr lang="en-US" sz="2400" dirty="0" smtClean="0">
                <a:solidFill>
                  <a:schemeClr val="accent5">
                    <a:lumMod val="20000"/>
                    <a:lumOff val="80000"/>
                  </a:schemeClr>
                </a:solidFill>
              </a:rPr>
              <a:t>Beclabuvir </a:t>
            </a:r>
            <a:r>
              <a:rPr lang="en-US" sz="2400" dirty="0">
                <a:solidFill>
                  <a:schemeClr val="accent5">
                    <a:lumMod val="20000"/>
                    <a:lumOff val="80000"/>
                  </a:schemeClr>
                </a:solidFill>
              </a:rPr>
              <a:t>+/- RBV for HCV GT 1</a:t>
            </a:r>
            <a:r>
              <a:rPr lang="en-US" sz="2400" dirty="0"/>
              <a:t/>
            </a:r>
            <a:br>
              <a:rPr lang="en-US" sz="2400" dirty="0"/>
            </a:br>
            <a:r>
              <a:rPr lang="en-US" sz="2400" dirty="0"/>
              <a:t>UNITY-2 Trial</a:t>
            </a:r>
            <a:r>
              <a:rPr lang="en-US" sz="2400" dirty="0" smtClean="0">
                <a:ea typeface="ＭＳ Ｐゴシック" pitchFamily="22" charset="-128"/>
                <a:cs typeface="ＭＳ Ｐゴシック" pitchFamily="22" charset="-128"/>
              </a:rPr>
              <a:t>: </a:t>
            </a:r>
            <a:r>
              <a:rPr lang="en-US" sz="2400" dirty="0" smtClean="0"/>
              <a:t>Results</a:t>
            </a:r>
            <a:endParaRPr lang="en-US" sz="2400" dirty="0"/>
          </a:p>
        </p:txBody>
      </p:sp>
      <p:sp>
        <p:nvSpPr>
          <p:cNvPr id="9" name="Text Placeholder 8"/>
          <p:cNvSpPr>
            <a:spLocks noGrp="1"/>
          </p:cNvSpPr>
          <p:nvPr>
            <p:ph type="body" idx="10"/>
          </p:nvPr>
        </p:nvSpPr>
        <p:spPr/>
        <p:txBody>
          <a:bodyPr/>
          <a:lstStyle/>
          <a:p>
            <a:r>
              <a:rPr lang="en-US" dirty="0" smtClean="0">
                <a:solidFill>
                  <a:schemeClr val="bg1"/>
                </a:solidFill>
                <a:latin typeface="Arial" pitchFamily="-110" charset="0"/>
                <a:ea typeface="ＭＳ Ｐゴシック" pitchFamily="-110" charset="-128"/>
                <a:cs typeface="ＭＳ Ｐゴシック" pitchFamily="-110" charset="-128"/>
              </a:rPr>
              <a:t>UNITY-2: SVR12 by Regimen and Platelet Count</a:t>
            </a:r>
            <a:endParaRPr lang="en-US" dirty="0">
              <a:solidFill>
                <a:schemeClr val="bg1"/>
              </a:solidFill>
              <a:latin typeface="Arial" pitchFamily="-110" charset="0"/>
              <a:ea typeface="ＭＳ Ｐゴシック" pitchFamily="-110" charset="-128"/>
              <a:cs typeface="ＭＳ Ｐゴシック" pitchFamily="-110" charset="-128"/>
            </a:endParaRPr>
          </a:p>
        </p:txBody>
      </p:sp>
      <p:sp>
        <p:nvSpPr>
          <p:cNvPr id="7" name="Content Placeholder 6"/>
          <p:cNvSpPr>
            <a:spLocks noGrp="1"/>
          </p:cNvSpPr>
          <p:nvPr>
            <p:ph sz="quarter" idx="13"/>
          </p:nvPr>
        </p:nvSpPr>
        <p:spPr/>
        <p:txBody>
          <a:bodyPr/>
          <a:lstStyle/>
          <a:p>
            <a:r>
              <a:rPr lang="en-US" dirty="0"/>
              <a:t>Source: Muir A, et al. JAMA 2015;313:1736-44.</a:t>
            </a:r>
            <a:endParaRPr lang="en-US" dirty="0">
              <a:latin typeface="Arial" pitchFamily="22" charset="0"/>
            </a:endParaRPr>
          </a:p>
        </p:txBody>
      </p:sp>
      <p:graphicFrame>
        <p:nvGraphicFramePr>
          <p:cNvPr id="30" name="Chart 29"/>
          <p:cNvGraphicFramePr>
            <a:graphicFrameLocks/>
          </p:cNvGraphicFramePr>
          <p:nvPr>
            <p:extLst>
              <p:ext uri="{D42A27DB-BD31-4B8C-83A1-F6EECF244321}">
                <p14:modId xmlns:p14="http://schemas.microsoft.com/office/powerpoint/2010/main" val="80159190"/>
              </p:ext>
            </p:extLst>
          </p:nvPr>
        </p:nvGraphicFramePr>
        <p:xfrm>
          <a:off x="684213" y="1828800"/>
          <a:ext cx="77724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25"/>
          <p:cNvSpPr>
            <a:spLocks noChangeArrowheads="1"/>
          </p:cNvSpPr>
          <p:nvPr/>
        </p:nvSpPr>
        <p:spPr bwMode="auto">
          <a:xfrm>
            <a:off x="0" y="5943599"/>
            <a:ext cx="9153144" cy="365755"/>
          </a:xfrm>
          <a:prstGeom prst="rect">
            <a:avLst/>
          </a:prstGeom>
          <a:solidFill>
            <a:srgbClr val="F2F2F2"/>
          </a:solidFill>
          <a:ln w="12700">
            <a:noFill/>
            <a:miter lim="800000"/>
            <a:headEnd/>
            <a:tailEnd/>
          </a:ln>
        </p:spPr>
        <p:txBody>
          <a:bodyPr lIns="365760" tIns="45431" rIns="92486" bIns="45431" anchor="ctr">
            <a:prstTxWarp prst="textNoShape">
              <a:avLst/>
            </a:prstTxWarp>
          </a:bodyPr>
          <a:lstStyle/>
          <a:p>
            <a:pPr marL="274320" defTabSz="935038">
              <a:spcBef>
                <a:spcPct val="50000"/>
              </a:spcBef>
            </a:pPr>
            <a:r>
              <a:rPr lang="en-US" sz="1400" dirty="0">
                <a:solidFill>
                  <a:srgbClr val="000000"/>
                </a:solidFill>
                <a:latin typeface="Arial" pitchFamily="22" charset="0"/>
              </a:rPr>
              <a:t>Abbreviations: DCV=daclatasvir; ASV=asunaprevir; BCV=beclabuvir; RBV=ribavirin</a:t>
            </a:r>
          </a:p>
        </p:txBody>
      </p:sp>
      <p:sp>
        <p:nvSpPr>
          <p:cNvPr id="10" name="Rectangle 9"/>
          <p:cNvSpPr/>
          <p:nvPr/>
        </p:nvSpPr>
        <p:spPr>
          <a:xfrm>
            <a:off x="2340320" y="4987953"/>
            <a:ext cx="862640" cy="3810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a:solidFill>
                  <a:srgbClr val="FFFFFF"/>
                </a:solidFill>
              </a:rPr>
              <a:t>69/76</a:t>
            </a:r>
          </a:p>
        </p:txBody>
      </p:sp>
      <p:sp>
        <p:nvSpPr>
          <p:cNvPr id="11" name="Rectangle 10"/>
          <p:cNvSpPr/>
          <p:nvPr/>
        </p:nvSpPr>
        <p:spPr>
          <a:xfrm>
            <a:off x="3366987" y="4987953"/>
            <a:ext cx="862640" cy="3810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FFFFFF"/>
                </a:solidFill>
              </a:rPr>
              <a:t>69/73</a:t>
            </a:r>
            <a:endParaRPr lang="en-US" sz="1400" dirty="0">
              <a:solidFill>
                <a:srgbClr val="FFFFFF"/>
              </a:solidFill>
            </a:endParaRPr>
          </a:p>
        </p:txBody>
      </p:sp>
      <p:sp>
        <p:nvSpPr>
          <p:cNvPr id="12" name="Rectangle 11"/>
          <p:cNvSpPr/>
          <p:nvPr/>
        </p:nvSpPr>
        <p:spPr>
          <a:xfrm>
            <a:off x="5611825" y="4987953"/>
            <a:ext cx="862640" cy="3810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a:solidFill>
                  <a:srgbClr val="FFFFFF"/>
                </a:solidFill>
              </a:rPr>
              <a:t>23/26</a:t>
            </a:r>
          </a:p>
        </p:txBody>
      </p:sp>
      <p:sp>
        <p:nvSpPr>
          <p:cNvPr id="13" name="Rectangle 12"/>
          <p:cNvSpPr/>
          <p:nvPr/>
        </p:nvSpPr>
        <p:spPr>
          <a:xfrm>
            <a:off x="6638492" y="4987953"/>
            <a:ext cx="862640" cy="3810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a:solidFill>
                  <a:srgbClr val="FFFFFF"/>
                </a:solidFill>
              </a:rPr>
              <a:t>27/27</a:t>
            </a:r>
          </a:p>
        </p:txBody>
      </p:sp>
    </p:spTree>
    <p:extLst>
      <p:ext uri="{BB962C8B-B14F-4D97-AF65-F5344CB8AC3E}">
        <p14:creationId xmlns:p14="http://schemas.microsoft.com/office/powerpoint/2010/main" val="75427129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3"/>
          </p:nvPr>
        </p:nvSpPr>
        <p:spPr/>
        <p:txBody>
          <a:bodyPr/>
          <a:lstStyle/>
          <a:p>
            <a:r>
              <a:rPr lang="en-US" dirty="0"/>
              <a:t>Source: Muir A, et al. JAMA 2015;313:1736-44.</a:t>
            </a:r>
            <a:endParaRPr lang="en-US" dirty="0">
              <a:latin typeface="Arial" pitchFamily="22" charset="0"/>
            </a:endParaRPr>
          </a:p>
        </p:txBody>
      </p:sp>
      <p:sp>
        <p:nvSpPr>
          <p:cNvPr id="2" name="Title 1"/>
          <p:cNvSpPr>
            <a:spLocks noGrp="1"/>
          </p:cNvSpPr>
          <p:nvPr>
            <p:ph type="title"/>
          </p:nvPr>
        </p:nvSpPr>
        <p:spPr/>
        <p:txBody>
          <a:bodyPr>
            <a:normAutofit/>
          </a:bodyPr>
          <a:lstStyle/>
          <a:p>
            <a:r>
              <a:rPr lang="en-US" sz="2400" dirty="0" smtClean="0">
                <a:solidFill>
                  <a:schemeClr val="accent5">
                    <a:lumMod val="20000"/>
                    <a:lumOff val="80000"/>
                  </a:schemeClr>
                </a:solidFill>
              </a:rPr>
              <a:t>Daclatasvir-Asunaprevir</a:t>
            </a:r>
            <a:r>
              <a:rPr lang="en-US" sz="2400" dirty="0">
                <a:solidFill>
                  <a:schemeClr val="accent5">
                    <a:lumMod val="20000"/>
                    <a:lumOff val="80000"/>
                  </a:schemeClr>
                </a:solidFill>
              </a:rPr>
              <a:t>-</a:t>
            </a:r>
            <a:r>
              <a:rPr lang="en-US" sz="2400" dirty="0" smtClean="0">
                <a:solidFill>
                  <a:schemeClr val="accent5">
                    <a:lumMod val="20000"/>
                    <a:lumOff val="80000"/>
                  </a:schemeClr>
                </a:solidFill>
              </a:rPr>
              <a:t>Beclabuvir </a:t>
            </a:r>
            <a:r>
              <a:rPr lang="en-US" sz="2400" dirty="0">
                <a:solidFill>
                  <a:schemeClr val="accent5">
                    <a:lumMod val="20000"/>
                    <a:lumOff val="80000"/>
                  </a:schemeClr>
                </a:solidFill>
              </a:rPr>
              <a:t>+/- RBV for HCV GT 1</a:t>
            </a:r>
            <a:r>
              <a:rPr lang="en-US" sz="2400" dirty="0"/>
              <a:t/>
            </a:r>
            <a:br>
              <a:rPr lang="en-US" sz="2400" dirty="0"/>
            </a:br>
            <a:r>
              <a:rPr lang="en-US" sz="2400" dirty="0"/>
              <a:t>UNITY-2 Trial</a:t>
            </a:r>
            <a:r>
              <a:rPr lang="en-US" sz="2400" dirty="0" smtClean="0">
                <a:ea typeface="ＭＳ Ｐゴシック" pitchFamily="22" charset="-128"/>
                <a:cs typeface="ＭＳ Ｐゴシック" pitchFamily="22" charset="-128"/>
              </a:rPr>
              <a:t>: </a:t>
            </a:r>
            <a:r>
              <a:rPr lang="en-US" sz="2400" dirty="0">
                <a:ea typeface="ＭＳ Ｐゴシック" pitchFamily="22" charset="-128"/>
                <a:cs typeface="ＭＳ Ｐゴシック" pitchFamily="22" charset="-128"/>
              </a:rPr>
              <a:t>Adverse Events</a:t>
            </a:r>
            <a:endParaRPr lang="en-US" sz="2400" dirty="0"/>
          </a:p>
        </p:txBody>
      </p:sp>
      <p:sp>
        <p:nvSpPr>
          <p:cNvPr id="6" name="Text Placeholder 5"/>
          <p:cNvSpPr>
            <a:spLocks noGrp="1"/>
          </p:cNvSpPr>
          <p:nvPr>
            <p:ph type="body" idx="4294967295"/>
          </p:nvPr>
        </p:nvSpPr>
        <p:spPr>
          <a:xfrm>
            <a:off x="0" y="1387475"/>
            <a:ext cx="9144000" cy="358775"/>
          </a:xfrm>
          <a:prstGeom prst="rect">
            <a:avLst/>
          </a:prstGeom>
        </p:spPr>
        <p:txBody>
          <a:bodyPr/>
          <a:lstStyle/>
          <a:p>
            <a:r>
              <a:rPr lang="en-US" dirty="0">
                <a:solidFill>
                  <a:schemeClr val="bg1"/>
                </a:solidFill>
                <a:latin typeface="Arial" pitchFamily="-110" charset="0"/>
                <a:ea typeface="ＭＳ Ｐゴシック" pitchFamily="-110" charset="-128"/>
                <a:cs typeface="ＭＳ Ｐゴシック" pitchFamily="-110" charset="-128"/>
              </a:rPr>
              <a:t>NUTRINO: SVR </a:t>
            </a:r>
            <a:r>
              <a:rPr lang="en-US" dirty="0" smtClean="0">
                <a:solidFill>
                  <a:schemeClr val="bg1"/>
                </a:solidFill>
                <a:latin typeface="Arial" pitchFamily="-110" charset="0"/>
                <a:ea typeface="ＭＳ Ｐゴシック" pitchFamily="-110" charset="-128"/>
                <a:cs typeface="ＭＳ Ｐゴシック" pitchFamily="-110" charset="-128"/>
              </a:rPr>
              <a:t>12 by Liver Disease</a:t>
            </a:r>
            <a:endParaRPr lang="en-US" dirty="0">
              <a:solidFill>
                <a:schemeClr val="bg1"/>
              </a:solidFill>
              <a:latin typeface="Arial" pitchFamily="-110" charset="0"/>
              <a:ea typeface="ＭＳ Ｐゴシック" pitchFamily="-110" charset="-128"/>
              <a:cs typeface="ＭＳ Ｐゴシック" pitchFamily="-110" charset="-128"/>
            </a:endParaRPr>
          </a:p>
        </p:txBody>
      </p:sp>
      <p:graphicFrame>
        <p:nvGraphicFramePr>
          <p:cNvPr id="8" name="Content Placeholder 6"/>
          <p:cNvGraphicFramePr>
            <a:graphicFrameLocks/>
          </p:cNvGraphicFramePr>
          <p:nvPr>
            <p:extLst>
              <p:ext uri="{D42A27DB-BD31-4B8C-83A1-F6EECF244321}">
                <p14:modId xmlns:p14="http://schemas.microsoft.com/office/powerpoint/2010/main" val="854894897"/>
              </p:ext>
            </p:extLst>
          </p:nvPr>
        </p:nvGraphicFramePr>
        <p:xfrm>
          <a:off x="304800" y="1371600"/>
          <a:ext cx="8534400" cy="4465320"/>
        </p:xfrm>
        <a:graphic>
          <a:graphicData uri="http://schemas.openxmlformats.org/drawingml/2006/table">
            <a:tbl>
              <a:tblPr firstRow="1" bandRow="1">
                <a:tableStyleId>{5C22544A-7EE6-4342-B048-85BDC9FD1C3A}</a:tableStyleId>
              </a:tblPr>
              <a:tblGrid>
                <a:gridCol w="3505200"/>
                <a:gridCol w="2514600"/>
                <a:gridCol w="2514600"/>
              </a:tblGrid>
              <a:tr h="685800">
                <a:tc>
                  <a:txBody>
                    <a:bodyPr/>
                    <a:lstStyle/>
                    <a:p>
                      <a:r>
                        <a:rPr lang="en-US" sz="1600" dirty="0" smtClean="0"/>
                        <a:t>Event (%)</a:t>
                      </a:r>
                      <a:endParaRPr lang="en-US" sz="1600" dirty="0"/>
                    </a:p>
                  </a:txBody>
                  <a:tcPr anchor="ctr">
                    <a:lnL w="9525" cap="flat" cmpd="sng" algn="ctr">
                      <a:solidFill>
                        <a:prstClr val="white">
                          <a:lumMod val="75000"/>
                        </a:prstClr>
                      </a:solidFill>
                      <a:prstDash val="solid"/>
                      <a:round/>
                      <a:headEnd type="none" w="med" len="med"/>
                      <a:tailEnd type="none" w="med" len="med"/>
                    </a:lnL>
                    <a:lnT w="9525" cap="flat" cmpd="sng" algn="ctr">
                      <a:solidFill>
                        <a:prstClr val="white">
                          <a:lumMod val="75000"/>
                        </a:prstClr>
                      </a:solidFill>
                      <a:prstDash val="solid"/>
                      <a:round/>
                      <a:headEnd type="none" w="med" len="med"/>
                      <a:tailEnd type="none" w="med" len="med"/>
                    </a:lnT>
                    <a:solidFill>
                      <a:schemeClr val="tx1">
                        <a:lumMod val="75000"/>
                        <a:lumOff val="25000"/>
                      </a:schemeClr>
                    </a:solidFill>
                  </a:tcPr>
                </a:tc>
                <a:tc>
                  <a:txBody>
                    <a:bodyPr/>
                    <a:lstStyle/>
                    <a:p>
                      <a:pPr algn="ctr"/>
                      <a:r>
                        <a:rPr lang="en-US" sz="1600" dirty="0" smtClean="0"/>
                        <a:t>DCV-ASV-BCV </a:t>
                      </a:r>
                    </a:p>
                    <a:p>
                      <a:pPr algn="ctr"/>
                      <a:r>
                        <a:rPr lang="en-US" sz="1400" b="0" dirty="0" smtClean="0"/>
                        <a:t>(n=102)</a:t>
                      </a:r>
                      <a:endParaRPr lang="en-US" sz="1400" dirty="0"/>
                    </a:p>
                  </a:txBody>
                  <a:tcPr anchor="ctr">
                    <a:lnT w="9525" cap="flat" cmpd="sng" algn="ctr">
                      <a:solidFill>
                        <a:prstClr val="white">
                          <a:lumMod val="75000"/>
                        </a:prstClr>
                      </a:solidFill>
                      <a:prstDash val="solid"/>
                      <a:round/>
                      <a:headEnd type="none" w="med" len="med"/>
                      <a:tailEnd type="none" w="med" len="med"/>
                    </a:lnT>
                    <a:solidFill>
                      <a:srgbClr val="064A6B"/>
                    </a:solidFill>
                  </a:tcPr>
                </a:tc>
                <a:tc>
                  <a:txBody>
                    <a:bodyPr/>
                    <a:lstStyle/>
                    <a:p>
                      <a:pPr algn="ctr"/>
                      <a:r>
                        <a:rPr lang="en-US" sz="1600" dirty="0" smtClean="0"/>
                        <a:t>DCV-ASV-BCV + RBV</a:t>
                      </a:r>
                    </a:p>
                    <a:p>
                      <a:pPr algn="ctr"/>
                      <a:r>
                        <a:rPr lang="en-US" sz="1400" b="0" dirty="0" smtClean="0"/>
                        <a:t>(n=100)</a:t>
                      </a:r>
                      <a:endParaRPr lang="en-US" sz="1400" dirty="0" smtClean="0"/>
                    </a:p>
                  </a:txBody>
                  <a:tcPr anchor="ctr">
                    <a:lnR w="9525" cap="flat" cmpd="sng" algn="ctr">
                      <a:solidFill>
                        <a:prstClr val="white">
                          <a:lumMod val="75000"/>
                        </a:prstClr>
                      </a:solid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solidFill>
                      <a:srgbClr val="064A6B"/>
                    </a:solidFill>
                  </a:tcPr>
                </a:tc>
              </a:tr>
              <a:tr h="323340">
                <a:tc>
                  <a:txBody>
                    <a:bodyPr/>
                    <a:lstStyle/>
                    <a:p>
                      <a:r>
                        <a:rPr lang="en-US" sz="1600" dirty="0" smtClean="0"/>
                        <a:t>Serious Adverse</a:t>
                      </a:r>
                      <a:r>
                        <a:rPr lang="en-US" sz="1600" baseline="0" dirty="0" smtClean="0"/>
                        <a:t> Events (AEs)</a:t>
                      </a:r>
                      <a:endParaRPr lang="en-US" sz="1600" dirty="0"/>
                    </a:p>
                  </a:txBody>
                  <a:tcPr anchor="ctr">
                    <a:lnL w="9525" cap="flat" cmpd="sng" algn="ctr">
                      <a:solidFill>
                        <a:prstClr val="white">
                          <a:lumMod val="75000"/>
                        </a:prstClr>
                      </a:solidFill>
                      <a:prstDash val="solid"/>
                      <a:round/>
                      <a:headEnd type="none" w="med" len="med"/>
                      <a:tailEnd type="none" w="med" len="med"/>
                    </a:lnL>
                  </a:tcPr>
                </a:tc>
                <a:tc>
                  <a:txBody>
                    <a:bodyPr/>
                    <a:lstStyle/>
                    <a:p>
                      <a:pPr algn="ctr"/>
                      <a:r>
                        <a:rPr lang="en-US" sz="1600" dirty="0" smtClean="0"/>
                        <a:t>2</a:t>
                      </a:r>
                      <a:endParaRPr lang="en-US" sz="1600" dirty="0"/>
                    </a:p>
                  </a:txBody>
                  <a:tcPr anchor="ctr"/>
                </a:tc>
                <a:tc>
                  <a:txBody>
                    <a:bodyPr/>
                    <a:lstStyle/>
                    <a:p>
                      <a:pPr algn="ctr"/>
                      <a:r>
                        <a:rPr lang="en-US" sz="1600" dirty="0" smtClean="0"/>
                        <a:t>7</a:t>
                      </a:r>
                      <a:endParaRPr lang="en-US" sz="1600" dirty="0"/>
                    </a:p>
                  </a:txBody>
                  <a:tcPr anchor="ctr">
                    <a:lnR w="9525" cap="flat" cmpd="sng" algn="ctr">
                      <a:solidFill>
                        <a:prstClr val="white">
                          <a:lumMod val="75000"/>
                        </a:prstClr>
                      </a:solidFill>
                      <a:prstDash val="solid"/>
                      <a:round/>
                      <a:headEnd type="none" w="med" len="med"/>
                      <a:tailEnd type="none" w="med" len="med"/>
                    </a:lnR>
                  </a:tcPr>
                </a:tc>
              </a:tr>
              <a:tr h="323340">
                <a:tc>
                  <a:txBody>
                    <a:bodyPr/>
                    <a:lstStyle/>
                    <a:p>
                      <a:r>
                        <a:rPr lang="en-US" sz="1600" dirty="0" smtClean="0"/>
                        <a:t>AEs</a:t>
                      </a:r>
                      <a:r>
                        <a:rPr lang="en-US" sz="1600" baseline="0" dirty="0" smtClean="0"/>
                        <a:t> leading to discontinuation of all meds</a:t>
                      </a:r>
                      <a:endParaRPr lang="en-US" sz="1600" dirty="0"/>
                    </a:p>
                  </a:txBody>
                  <a:tcPr anchor="ctr">
                    <a:lnL w="9525" cap="flat" cmpd="sng" algn="ctr">
                      <a:solidFill>
                        <a:prstClr val="white">
                          <a:lumMod val="75000"/>
                        </a:prstClr>
                      </a:solidFill>
                      <a:prstDash val="solid"/>
                      <a:round/>
                      <a:headEnd type="none" w="med" len="med"/>
                      <a:tailEnd type="none" w="med" len="med"/>
                    </a:lnL>
                  </a:tcPr>
                </a:tc>
                <a:tc>
                  <a:txBody>
                    <a:bodyPr/>
                    <a:lstStyle/>
                    <a:p>
                      <a:pPr algn="ctr"/>
                      <a:r>
                        <a:rPr lang="en-US" sz="1600" dirty="0" smtClean="0"/>
                        <a:t>0</a:t>
                      </a:r>
                      <a:endParaRPr lang="en-US" sz="1600" dirty="0"/>
                    </a:p>
                  </a:txBody>
                  <a:tcPr anchor="ctr"/>
                </a:tc>
                <a:tc>
                  <a:txBody>
                    <a:bodyPr/>
                    <a:lstStyle/>
                    <a:p>
                      <a:pPr algn="ctr"/>
                      <a:r>
                        <a:rPr lang="en-US" sz="1600" dirty="0" smtClean="0"/>
                        <a:t>1</a:t>
                      </a:r>
                      <a:endParaRPr lang="en-US" sz="1600" dirty="0"/>
                    </a:p>
                  </a:txBody>
                  <a:tcPr anchor="ctr">
                    <a:lnR w="9525" cap="flat" cmpd="sng" algn="ctr">
                      <a:solidFill>
                        <a:prstClr val="white">
                          <a:lumMod val="75000"/>
                        </a:prstClr>
                      </a:solidFill>
                      <a:prstDash val="solid"/>
                      <a:round/>
                      <a:headEnd type="none" w="med" len="med"/>
                      <a:tailEnd type="none" w="med" len="med"/>
                    </a:lnR>
                  </a:tcPr>
                </a:tc>
              </a:tr>
              <a:tr h="173428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Adverse</a:t>
                      </a:r>
                      <a:r>
                        <a:rPr lang="en-US" sz="1600" baseline="0" dirty="0" smtClean="0"/>
                        <a:t> Events, ≥10% incidence</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   Fatigue</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   Headache</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   Nausea</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   Diarrhea</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   Insomnia</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   Pruritus</a:t>
                      </a:r>
                    </a:p>
                  </a:txBody>
                  <a:tcPr anchor="ctr">
                    <a:lnL w="9525" cap="flat" cmpd="sng" algn="ctr">
                      <a:solidFill>
                        <a:prstClr val="white">
                          <a:lumMod val="75000"/>
                        </a:prstClr>
                      </a:solidFill>
                      <a:prstDash val="solid"/>
                      <a:round/>
                      <a:headEnd type="none" w="med" len="med"/>
                      <a:tailEnd type="none" w="med" len="med"/>
                    </a:lnL>
                  </a:tcPr>
                </a:tc>
                <a:tc>
                  <a:txBody>
                    <a:bodyPr/>
                    <a:lstStyle/>
                    <a:p>
                      <a:pPr algn="ctr"/>
                      <a:endParaRPr lang="en-US" sz="1600" baseline="0" dirty="0" smtClean="0"/>
                    </a:p>
                    <a:p>
                      <a:pPr algn="ctr"/>
                      <a:r>
                        <a:rPr lang="en-US" sz="1600" baseline="0" dirty="0" smtClean="0"/>
                        <a:t>12</a:t>
                      </a:r>
                    </a:p>
                    <a:p>
                      <a:pPr algn="ctr"/>
                      <a:r>
                        <a:rPr lang="en-US" sz="1600" baseline="0" dirty="0" smtClean="0"/>
                        <a:t>17</a:t>
                      </a:r>
                    </a:p>
                    <a:p>
                      <a:pPr algn="ctr"/>
                      <a:r>
                        <a:rPr lang="en-US" sz="1600" baseline="0" dirty="0" smtClean="0"/>
                        <a:t>14</a:t>
                      </a:r>
                    </a:p>
                    <a:p>
                      <a:pPr algn="ctr"/>
                      <a:r>
                        <a:rPr lang="en-US" sz="1600" baseline="0" dirty="0" smtClean="0"/>
                        <a:t>13</a:t>
                      </a:r>
                    </a:p>
                    <a:p>
                      <a:pPr algn="ctr"/>
                      <a:r>
                        <a:rPr lang="en-US" sz="1600" baseline="0" dirty="0" smtClean="0"/>
                        <a:t>6</a:t>
                      </a:r>
                    </a:p>
                    <a:p>
                      <a:pPr algn="ctr"/>
                      <a:r>
                        <a:rPr lang="en-US" sz="1600" baseline="0" dirty="0" smtClean="0"/>
                        <a:t>6</a:t>
                      </a:r>
                      <a:endParaRPr lang="en-US" sz="1600" dirty="0"/>
                    </a:p>
                  </a:txBody>
                  <a:tcPr anchor="ctr"/>
                </a:tc>
                <a:tc>
                  <a:txBody>
                    <a:bodyPr/>
                    <a:lstStyle/>
                    <a:p>
                      <a:pPr algn="ctr"/>
                      <a:endParaRPr lang="en-US" sz="1600" dirty="0" smtClean="0"/>
                    </a:p>
                    <a:p>
                      <a:pPr algn="ctr"/>
                      <a:r>
                        <a:rPr lang="en-US" sz="1600" dirty="0" smtClean="0"/>
                        <a:t>28</a:t>
                      </a:r>
                    </a:p>
                    <a:p>
                      <a:pPr algn="ctr"/>
                      <a:r>
                        <a:rPr lang="en-US" sz="1600" dirty="0" smtClean="0"/>
                        <a:t>23</a:t>
                      </a:r>
                    </a:p>
                    <a:p>
                      <a:pPr algn="ctr"/>
                      <a:r>
                        <a:rPr lang="en-US" sz="1600" dirty="0" smtClean="0"/>
                        <a:t>17</a:t>
                      </a:r>
                    </a:p>
                    <a:p>
                      <a:pPr algn="ctr"/>
                      <a:r>
                        <a:rPr lang="en-US" sz="1600" dirty="0" smtClean="0"/>
                        <a:t>9</a:t>
                      </a:r>
                    </a:p>
                    <a:p>
                      <a:pPr algn="ctr"/>
                      <a:r>
                        <a:rPr lang="en-US" sz="1600" dirty="0" smtClean="0"/>
                        <a:t>15</a:t>
                      </a:r>
                    </a:p>
                    <a:p>
                      <a:pPr algn="ctr"/>
                      <a:r>
                        <a:rPr lang="en-US" sz="1600" dirty="0" smtClean="0"/>
                        <a:t>15</a:t>
                      </a:r>
                      <a:endParaRPr lang="en-US" sz="1600" dirty="0"/>
                    </a:p>
                  </a:txBody>
                  <a:tcPr anchor="ctr">
                    <a:lnR w="9525" cap="flat" cmpd="sng" algn="ctr">
                      <a:solidFill>
                        <a:prstClr val="white">
                          <a:lumMod val="75000"/>
                        </a:prstClr>
                      </a:solidFill>
                      <a:prstDash val="solid"/>
                      <a:round/>
                      <a:headEnd type="none" w="med" len="med"/>
                      <a:tailEnd type="none" w="med" len="med"/>
                    </a:lnR>
                  </a:tcPr>
                </a:tc>
              </a:tr>
              <a:tr h="750703">
                <a:tc>
                  <a:txBody>
                    <a:bodyPr/>
                    <a:lstStyle/>
                    <a:p>
                      <a:r>
                        <a:rPr lang="en-US" sz="1600" dirty="0" smtClean="0"/>
                        <a:t>Grade</a:t>
                      </a:r>
                      <a:r>
                        <a:rPr lang="en-US" sz="1600" baseline="0" dirty="0" smtClean="0"/>
                        <a:t> 3 or 4 Lab Abnormalities</a:t>
                      </a:r>
                    </a:p>
                    <a:p>
                      <a:r>
                        <a:rPr lang="en-US" sz="1600" baseline="0" dirty="0" smtClean="0"/>
                        <a:t>   Hemoglobin &lt; 9 g/dl</a:t>
                      </a:r>
                    </a:p>
                    <a:p>
                      <a:r>
                        <a:rPr lang="en-US" sz="1600" baseline="0" dirty="0" smtClean="0"/>
                        <a:t>   ALT &gt;5 x ULN</a:t>
                      </a:r>
                    </a:p>
                    <a:p>
                      <a:r>
                        <a:rPr lang="en-US" sz="1600" baseline="0" dirty="0" smtClean="0"/>
                        <a:t>   Lipase, total &gt;3 x ULN</a:t>
                      </a:r>
                      <a:endParaRPr lang="en-US" sz="1600" dirty="0"/>
                    </a:p>
                  </a:txBody>
                  <a:tcPr anchor="ctr">
                    <a:lnL w="9525" cap="flat" cmpd="sng" algn="ctr">
                      <a:solidFill>
                        <a:prstClr val="white">
                          <a:lumMod val="75000"/>
                        </a:prstClr>
                      </a:solidFill>
                      <a:prstDash val="solid"/>
                      <a:round/>
                      <a:headEnd type="none" w="med" len="med"/>
                      <a:tailEnd type="none" w="med" len="med"/>
                    </a:lnL>
                    <a:lnB w="9525" cap="flat" cmpd="sng" algn="ctr">
                      <a:solidFill>
                        <a:prstClr val="white">
                          <a:lumMod val="75000"/>
                        </a:prstClr>
                      </a:solidFill>
                      <a:prstDash val="solid"/>
                      <a:round/>
                      <a:headEnd type="none" w="med" len="med"/>
                      <a:tailEnd type="none" w="med" len="med"/>
                    </a:lnB>
                  </a:tcPr>
                </a:tc>
                <a:tc>
                  <a:txBody>
                    <a:bodyPr/>
                    <a:lstStyle/>
                    <a:p>
                      <a:pPr algn="ctr"/>
                      <a:endParaRPr lang="en-US" sz="1600" dirty="0" smtClean="0"/>
                    </a:p>
                    <a:p>
                      <a:pPr algn="ctr"/>
                      <a:r>
                        <a:rPr lang="en-US" sz="1600" dirty="0" smtClean="0"/>
                        <a:t>0</a:t>
                      </a:r>
                    </a:p>
                    <a:p>
                      <a:pPr algn="ctr"/>
                      <a:r>
                        <a:rPr lang="en-US" sz="1600" dirty="0" smtClean="0"/>
                        <a:t>3</a:t>
                      </a:r>
                      <a:endParaRPr lang="en-US" sz="1600" baseline="0" dirty="0" smtClean="0"/>
                    </a:p>
                    <a:p>
                      <a:pPr algn="ctr"/>
                      <a:r>
                        <a:rPr lang="en-US" sz="1600" baseline="0" dirty="0" smtClean="0"/>
                        <a:t>5</a:t>
                      </a:r>
                      <a:endParaRPr lang="en-US" sz="1600" dirty="0"/>
                    </a:p>
                  </a:txBody>
                  <a:tcPr anchor="ctr">
                    <a:lnB w="9525" cap="flat" cmpd="sng" algn="ctr">
                      <a:solidFill>
                        <a:prstClr val="white">
                          <a:lumMod val="75000"/>
                        </a:prstClr>
                      </a:solidFill>
                      <a:prstDash val="solid"/>
                      <a:round/>
                      <a:headEnd type="none" w="med" len="med"/>
                      <a:tailEnd type="none" w="med" len="med"/>
                    </a:lnB>
                  </a:tcPr>
                </a:tc>
                <a:tc>
                  <a:txBody>
                    <a:bodyPr/>
                    <a:lstStyle/>
                    <a:p>
                      <a:pPr algn="ctr"/>
                      <a:endParaRPr lang="en-US" sz="1600" dirty="0" smtClean="0"/>
                    </a:p>
                    <a:p>
                      <a:pPr algn="ctr"/>
                      <a:r>
                        <a:rPr lang="en-US" sz="1600" dirty="0" smtClean="0"/>
                        <a:t>5</a:t>
                      </a:r>
                    </a:p>
                    <a:p>
                      <a:pPr algn="ctr"/>
                      <a:r>
                        <a:rPr lang="en-US" sz="1600" dirty="0" smtClean="0"/>
                        <a:t>1</a:t>
                      </a:r>
                    </a:p>
                    <a:p>
                      <a:pPr algn="ctr"/>
                      <a:r>
                        <a:rPr lang="en-US" sz="1600" dirty="0" smtClean="0"/>
                        <a:t>1</a:t>
                      </a:r>
                    </a:p>
                  </a:txBody>
                  <a:tcPr anchor="ctr">
                    <a:lnR w="9525" cap="flat" cmpd="sng" algn="ctr">
                      <a:solidFill>
                        <a:prstClr val="white">
                          <a:lumMod val="75000"/>
                        </a:prstClr>
                      </a:solidFill>
                      <a:prstDash val="solid"/>
                      <a:round/>
                      <a:headEnd type="none" w="med" len="med"/>
                      <a:tailEnd type="none" w="med" len="med"/>
                    </a:lnR>
                    <a:lnB w="9525" cap="flat" cmpd="sng" algn="ctr">
                      <a:solidFill>
                        <a:prstClr val="white">
                          <a:lumMod val="75000"/>
                        </a:prstClr>
                      </a:solidFill>
                      <a:prstDash val="solid"/>
                      <a:round/>
                      <a:headEnd type="none" w="med" len="med"/>
                      <a:tailEnd type="none" w="med" len="med"/>
                    </a:lnB>
                  </a:tcPr>
                </a:tc>
              </a:tr>
            </a:tbl>
          </a:graphicData>
        </a:graphic>
      </p:graphicFrame>
      <p:sp>
        <p:nvSpPr>
          <p:cNvPr id="10" name="Rectangle 25"/>
          <p:cNvSpPr>
            <a:spLocks noChangeArrowheads="1"/>
          </p:cNvSpPr>
          <p:nvPr/>
        </p:nvSpPr>
        <p:spPr bwMode="auto">
          <a:xfrm>
            <a:off x="0" y="5956893"/>
            <a:ext cx="9153144" cy="329179"/>
          </a:xfrm>
          <a:prstGeom prst="rect">
            <a:avLst/>
          </a:prstGeom>
          <a:solidFill>
            <a:srgbClr val="F2F2F2"/>
          </a:solidFill>
          <a:ln w="12700">
            <a:noFill/>
            <a:miter lim="800000"/>
            <a:headEnd/>
            <a:tailEnd/>
          </a:ln>
        </p:spPr>
        <p:txBody>
          <a:bodyPr lIns="91440" tIns="45431" rIns="92486" bIns="45431" anchor="ctr">
            <a:prstTxWarp prst="textNoShape">
              <a:avLst/>
            </a:prstTxWarp>
          </a:bodyPr>
          <a:lstStyle/>
          <a:p>
            <a:pPr marL="274320" defTabSz="935038">
              <a:spcBef>
                <a:spcPct val="50000"/>
              </a:spcBef>
            </a:pPr>
            <a:r>
              <a:rPr lang="en-US" sz="1300" dirty="0">
                <a:solidFill>
                  <a:srgbClr val="000000"/>
                </a:solidFill>
                <a:latin typeface="Arial" pitchFamily="22" charset="0"/>
              </a:rPr>
              <a:t>Abbreviations: DCV=daclatasvir; ASV=asunaprevir; BCV=beclabuvir; RBV=</a:t>
            </a:r>
            <a:r>
              <a:rPr lang="en-US" sz="1300" dirty="0" smtClean="0">
                <a:solidFill>
                  <a:srgbClr val="000000"/>
                </a:solidFill>
                <a:latin typeface="Arial" pitchFamily="22" charset="0"/>
              </a:rPr>
              <a:t>ribavirin; </a:t>
            </a:r>
            <a:r>
              <a:rPr lang="en-US" sz="1300" dirty="0">
                <a:latin typeface="Arial"/>
                <a:cs typeface="Arial"/>
              </a:rPr>
              <a:t>ULN = upper limit of </a:t>
            </a:r>
            <a:r>
              <a:rPr lang="en-US" sz="1300" dirty="0" smtClean="0">
                <a:latin typeface="Arial"/>
                <a:cs typeface="Arial"/>
              </a:rPr>
              <a:t>normal</a:t>
            </a:r>
            <a:endParaRPr lang="en-US" sz="1300" dirty="0">
              <a:latin typeface="Arial"/>
              <a:cs typeface="Arial"/>
            </a:endParaRPr>
          </a:p>
        </p:txBody>
      </p:sp>
    </p:spTree>
    <p:extLst>
      <p:ext uri="{BB962C8B-B14F-4D97-AF65-F5344CB8AC3E}">
        <p14:creationId xmlns:p14="http://schemas.microsoft.com/office/powerpoint/2010/main" val="114370548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a:t>Source: Muir A, et al. JAMA 2015;313:1736-44.</a:t>
            </a:r>
            <a:endParaRPr lang="en-US" dirty="0">
              <a:latin typeface="Arial" pitchFamily="22" charset="0"/>
            </a:endParaRPr>
          </a:p>
        </p:txBody>
      </p:sp>
      <p:sp>
        <p:nvSpPr>
          <p:cNvPr id="4" name="Title 3"/>
          <p:cNvSpPr>
            <a:spLocks noGrp="1"/>
          </p:cNvSpPr>
          <p:nvPr>
            <p:ph type="title"/>
          </p:nvPr>
        </p:nvSpPr>
        <p:spPr/>
        <p:txBody>
          <a:bodyPr>
            <a:normAutofit/>
          </a:bodyPr>
          <a:lstStyle/>
          <a:p>
            <a:r>
              <a:rPr lang="en-US" sz="2400" dirty="0" smtClean="0">
                <a:solidFill>
                  <a:schemeClr val="accent5">
                    <a:lumMod val="20000"/>
                    <a:lumOff val="80000"/>
                  </a:schemeClr>
                </a:solidFill>
              </a:rPr>
              <a:t>Daclatasvir</a:t>
            </a:r>
            <a:r>
              <a:rPr lang="en-US" sz="2400" dirty="0">
                <a:solidFill>
                  <a:schemeClr val="accent5">
                    <a:lumMod val="20000"/>
                    <a:lumOff val="80000"/>
                  </a:schemeClr>
                </a:solidFill>
              </a:rPr>
              <a:t>-</a:t>
            </a:r>
            <a:r>
              <a:rPr lang="en-US" sz="2400" dirty="0" smtClean="0">
                <a:solidFill>
                  <a:schemeClr val="accent5">
                    <a:lumMod val="20000"/>
                    <a:lumOff val="80000"/>
                  </a:schemeClr>
                </a:solidFill>
              </a:rPr>
              <a:t>Asunaprevir</a:t>
            </a:r>
            <a:r>
              <a:rPr lang="en-US" sz="2400" dirty="0">
                <a:solidFill>
                  <a:schemeClr val="accent5">
                    <a:lumMod val="20000"/>
                    <a:lumOff val="80000"/>
                  </a:schemeClr>
                </a:solidFill>
              </a:rPr>
              <a:t>-</a:t>
            </a:r>
            <a:r>
              <a:rPr lang="en-US" sz="2400" dirty="0" smtClean="0">
                <a:solidFill>
                  <a:schemeClr val="accent5">
                    <a:lumMod val="20000"/>
                    <a:lumOff val="80000"/>
                  </a:schemeClr>
                </a:solidFill>
              </a:rPr>
              <a:t>Beclabuvir </a:t>
            </a:r>
            <a:r>
              <a:rPr lang="en-US" sz="2400" dirty="0">
                <a:solidFill>
                  <a:schemeClr val="accent5">
                    <a:lumMod val="20000"/>
                    <a:lumOff val="80000"/>
                  </a:schemeClr>
                </a:solidFill>
              </a:rPr>
              <a:t>+/- RBV for HCV GT 1</a:t>
            </a:r>
            <a:r>
              <a:rPr lang="en-US" sz="2400" dirty="0"/>
              <a:t/>
            </a:r>
            <a:br>
              <a:rPr lang="en-US" sz="2400" dirty="0"/>
            </a:br>
            <a:r>
              <a:rPr lang="en-US" sz="2400" dirty="0"/>
              <a:t>UNITY-2 </a:t>
            </a:r>
            <a:r>
              <a:rPr lang="en-US" sz="2400" dirty="0" smtClean="0"/>
              <a:t>Trial</a:t>
            </a:r>
            <a:r>
              <a:rPr lang="en-US" sz="2400" dirty="0" smtClean="0">
                <a:ea typeface="ＭＳ Ｐゴシック" pitchFamily="22" charset="-128"/>
                <a:cs typeface="ＭＳ Ｐゴシック" pitchFamily="22" charset="-128"/>
              </a:rPr>
              <a:t>: Conclusion</a:t>
            </a:r>
            <a:endParaRPr lang="en-US" sz="2400" dirty="0"/>
          </a:p>
        </p:txBody>
      </p:sp>
      <p:graphicFrame>
        <p:nvGraphicFramePr>
          <p:cNvPr id="9" name="Table 8"/>
          <p:cNvGraphicFramePr>
            <a:graphicFrameLocks noGrp="1"/>
          </p:cNvGraphicFramePr>
          <p:nvPr>
            <p:extLst>
              <p:ext uri="{D42A27DB-BD31-4B8C-83A1-F6EECF244321}">
                <p14:modId xmlns:p14="http://schemas.microsoft.com/office/powerpoint/2010/main" val="2745655969"/>
              </p:ext>
            </p:extLst>
          </p:nvPr>
        </p:nvGraphicFramePr>
        <p:xfrm>
          <a:off x="0" y="2590800"/>
          <a:ext cx="9144000" cy="2008632"/>
        </p:xfrm>
        <a:graphic>
          <a:graphicData uri="http://schemas.openxmlformats.org/drawingml/2006/table">
            <a:tbl>
              <a:tblPr firstRow="1" bandRow="1">
                <a:effectLst/>
                <a:tableStyleId>{5C22544A-7EE6-4342-B048-85BDC9FD1C3A}</a:tableStyleId>
              </a:tblPr>
              <a:tblGrid>
                <a:gridCol w="9144000"/>
              </a:tblGrid>
              <a:tr h="2008632">
                <a:tc>
                  <a:txBody>
                    <a:bodyPr/>
                    <a:lstStyle/>
                    <a:p>
                      <a:pPr>
                        <a:lnSpc>
                          <a:spcPts val="2800"/>
                        </a:lnSpc>
                      </a:pPr>
                      <a:r>
                        <a:rPr lang="en-US" sz="2000" b="1" i="0" dirty="0" smtClean="0">
                          <a:solidFill>
                            <a:srgbClr val="800000"/>
                          </a:solidFill>
                          <a:latin typeface="Arial"/>
                          <a:cs typeface="Arial"/>
                        </a:rPr>
                        <a:t>Conclusions and Relevance</a:t>
                      </a:r>
                      <a:r>
                        <a:rPr lang="en-US" sz="2000" b="0" i="0" dirty="0" smtClean="0">
                          <a:solidFill>
                            <a:schemeClr val="tx1"/>
                          </a:solidFill>
                          <a:latin typeface="Arial"/>
                          <a:cs typeface="Arial"/>
                        </a:rPr>
                        <a:t>: “</a:t>
                      </a:r>
                      <a:r>
                        <a:rPr lang="en-US" sz="2000" b="0" i="0" u="none" strike="noStrike" kern="1200" baseline="0" dirty="0" smtClean="0">
                          <a:solidFill>
                            <a:schemeClr val="tx1"/>
                          </a:solidFill>
                          <a:latin typeface="+mn-lt"/>
                          <a:ea typeface="+mn-ea"/>
                          <a:cs typeface="+mn-cs"/>
                        </a:rPr>
                        <a:t>In this open-label, uncontrolled study, patients with chronic HCV genotype 1 infection and cirrhosis who received a 12-week oral fixed-dose regimen of daclatasvir, asunaprevir, and beclabuvir, with or without ribavirin, achieved high rates of SVR12</a:t>
                      </a:r>
                      <a:r>
                        <a:rPr lang="en-US" sz="2000" b="0" kern="1200" dirty="0" smtClean="0">
                          <a:solidFill>
                            <a:schemeClr val="tx1"/>
                          </a:solidFill>
                          <a:latin typeface="Arial"/>
                          <a:ea typeface="+mn-ea"/>
                          <a:cs typeface="Arial"/>
                        </a:rPr>
                        <a:t>.” </a:t>
                      </a:r>
                    </a:p>
                  </a:txBody>
                  <a:tcPr marL="457200" marR="457200" marT="182880" marB="182880" anchor="ctr">
                    <a:lnT w="28575" cap="flat" cmpd="sng" algn="ctr">
                      <a:solidFill>
                        <a:srgbClr val="326496"/>
                      </a:solidFill>
                      <a:prstDash val="solid"/>
                      <a:round/>
                      <a:headEnd type="none" w="med" len="med"/>
                      <a:tailEnd type="none" w="med" len="med"/>
                    </a:lnT>
                    <a:lnB w="28575" cap="flat" cmpd="sng" algn="ctr">
                      <a:solidFill>
                        <a:srgbClr val="326496"/>
                      </a:solidFill>
                      <a:prstDash val="solid"/>
                      <a:round/>
                      <a:headEnd type="none" w="med" len="med"/>
                      <a:tailEnd type="none" w="med" len="med"/>
                    </a:lnB>
                    <a:solidFill>
                      <a:srgbClr val="F0F0F0"/>
                    </a:solidFill>
                  </a:tcPr>
                </a:tc>
              </a:tr>
            </a:tbl>
          </a:graphicData>
        </a:graphic>
      </p:graphicFrame>
    </p:spTree>
    <p:extLst>
      <p:ext uri="{BB962C8B-B14F-4D97-AF65-F5344CB8AC3E}">
        <p14:creationId xmlns:p14="http://schemas.microsoft.com/office/powerpoint/2010/main" val="235139353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lnSpc>
                <a:spcPts val="4000"/>
              </a:lnSpc>
            </a:pPr>
            <a:r>
              <a:rPr lang="en-US" sz="2400" dirty="0"/>
              <a:t>Daclatasvir </a:t>
            </a:r>
            <a:r>
              <a:rPr lang="en-US" sz="2400" dirty="0" smtClean="0"/>
              <a:t>+ Asunaprevir in Genotype 1</a:t>
            </a:r>
            <a:r>
              <a:rPr lang="en-US" sz="2400" dirty="0"/>
              <a:t>b</a:t>
            </a:r>
            <a:br>
              <a:rPr lang="en-US" sz="2400" dirty="0"/>
            </a:br>
            <a:r>
              <a:rPr lang="en-US" dirty="0" smtClean="0"/>
              <a:t>HALLMARK-DUAL Study</a:t>
            </a:r>
            <a:endParaRPr lang="en-US" sz="2000" dirty="0"/>
          </a:p>
        </p:txBody>
      </p:sp>
      <p:sp>
        <p:nvSpPr>
          <p:cNvPr id="3" name="Text Placeholder 2"/>
          <p:cNvSpPr>
            <a:spLocks noGrp="1"/>
          </p:cNvSpPr>
          <p:nvPr>
            <p:ph type="body" idx="1"/>
          </p:nvPr>
        </p:nvSpPr>
        <p:spPr/>
        <p:txBody>
          <a:bodyPr/>
          <a:lstStyle/>
          <a:p>
            <a:r>
              <a:rPr lang="en-US" b="1" dirty="0">
                <a:solidFill>
                  <a:schemeClr val="accent5">
                    <a:lumMod val="20000"/>
                    <a:lumOff val="80000"/>
                  </a:schemeClr>
                </a:solidFill>
              </a:rPr>
              <a:t>Phase 3</a:t>
            </a:r>
            <a:r>
              <a:rPr lang="en-US" b="1" dirty="0" smtClean="0">
                <a:solidFill>
                  <a:schemeClr val="accent5">
                    <a:lumMod val="20000"/>
                    <a:lumOff val="80000"/>
                  </a:schemeClr>
                </a:solidFill>
              </a:rPr>
              <a:t> </a:t>
            </a:r>
            <a:endParaRPr lang="en-US" b="1" dirty="0">
              <a:solidFill>
                <a:schemeClr val="accent5">
                  <a:lumMod val="20000"/>
                  <a:lumOff val="80000"/>
                </a:schemeClr>
              </a:solidFill>
            </a:endParaRPr>
          </a:p>
        </p:txBody>
      </p:sp>
      <p:sp>
        <p:nvSpPr>
          <p:cNvPr id="7" name="Rectangle 6"/>
          <p:cNvSpPr/>
          <p:nvPr/>
        </p:nvSpPr>
        <p:spPr>
          <a:xfrm>
            <a:off x="-13512" y="1828801"/>
            <a:ext cx="9180577" cy="371855"/>
          </a:xfrm>
          <a:prstGeom prst="rect">
            <a:avLst/>
          </a:prstGeom>
          <a:solidFill>
            <a:srgbClr val="8B8E5E"/>
          </a:solidFill>
          <a:ln w="6350">
            <a:noFill/>
          </a:ln>
          <a:effectLst/>
        </p:spPr>
        <p:style>
          <a:lnRef idx="1">
            <a:schemeClr val="accent1"/>
          </a:lnRef>
          <a:fillRef idx="3">
            <a:schemeClr val="accent1"/>
          </a:fillRef>
          <a:effectRef idx="2">
            <a:schemeClr val="accent1"/>
          </a:effectRef>
          <a:fontRef idx="minor">
            <a:schemeClr val="lt1"/>
          </a:fontRef>
        </p:style>
        <p:txBody>
          <a:bodyPr lIns="274320" rtlCol="0" anchor="ctr"/>
          <a:lstStyle/>
          <a:p>
            <a:r>
              <a:rPr lang="en-US" sz="1400" dirty="0" smtClean="0">
                <a:solidFill>
                  <a:schemeClr val="bg1"/>
                </a:solidFill>
                <a:latin typeface="Arial"/>
                <a:cs typeface="Arial"/>
              </a:rPr>
              <a:t>Treatment</a:t>
            </a:r>
            <a:r>
              <a:rPr lang="en-US" sz="1400" dirty="0">
                <a:solidFill>
                  <a:schemeClr val="bg1"/>
                </a:solidFill>
                <a:latin typeface="Arial"/>
                <a:cs typeface="Arial"/>
              </a:rPr>
              <a:t>-</a:t>
            </a:r>
            <a:r>
              <a:rPr lang="en-US" sz="1400" dirty="0" smtClean="0">
                <a:solidFill>
                  <a:schemeClr val="bg1"/>
                </a:solidFill>
                <a:latin typeface="Arial"/>
                <a:cs typeface="Arial"/>
              </a:rPr>
              <a:t>Naïve </a:t>
            </a:r>
            <a:r>
              <a:rPr lang="en-US" sz="1400" dirty="0">
                <a:solidFill>
                  <a:schemeClr val="bg1"/>
                </a:solidFill>
                <a:latin typeface="Arial"/>
                <a:cs typeface="Arial"/>
              </a:rPr>
              <a:t>and </a:t>
            </a:r>
            <a:r>
              <a:rPr lang="en-US" sz="1400" dirty="0" smtClean="0">
                <a:solidFill>
                  <a:schemeClr val="bg1"/>
                </a:solidFill>
                <a:latin typeface="Arial"/>
                <a:cs typeface="Arial"/>
              </a:rPr>
              <a:t>Treatment-Experienced</a:t>
            </a:r>
            <a:endParaRPr lang="en-US" sz="1400" dirty="0">
              <a:solidFill>
                <a:schemeClr val="bg1"/>
              </a:solidFill>
              <a:latin typeface="Arial"/>
              <a:cs typeface="Arial"/>
            </a:endParaRPr>
          </a:p>
        </p:txBody>
      </p:sp>
      <p:sp>
        <p:nvSpPr>
          <p:cNvPr id="9" name="Rectangle 8"/>
          <p:cNvSpPr/>
          <p:nvPr/>
        </p:nvSpPr>
        <p:spPr>
          <a:xfrm>
            <a:off x="-13512" y="4659540"/>
            <a:ext cx="9180577" cy="371855"/>
          </a:xfrm>
          <a:prstGeom prst="rect">
            <a:avLst/>
          </a:prstGeom>
          <a:solidFill>
            <a:srgbClr val="8B8E5E"/>
          </a:solidFill>
          <a:ln w="6350">
            <a:noFill/>
          </a:ln>
          <a:effectLst/>
        </p:spPr>
        <p:style>
          <a:lnRef idx="1">
            <a:schemeClr val="accent1"/>
          </a:lnRef>
          <a:fillRef idx="3">
            <a:schemeClr val="accent1"/>
          </a:fillRef>
          <a:effectRef idx="2">
            <a:schemeClr val="accent1"/>
          </a:effectRef>
          <a:fontRef idx="minor">
            <a:schemeClr val="lt1"/>
          </a:fontRef>
        </p:style>
        <p:txBody>
          <a:bodyPr lIns="274320" rtlCol="0" anchor="ctr"/>
          <a:lstStyle/>
          <a:p>
            <a:r>
              <a:rPr lang="en-US" sz="1400" dirty="0" smtClean="0">
                <a:latin typeface="Arial"/>
                <a:cs typeface="Arial"/>
              </a:rPr>
              <a:t>Manns M, </a:t>
            </a:r>
            <a:r>
              <a:rPr lang="en-US" sz="1400" dirty="0">
                <a:latin typeface="Arial"/>
                <a:cs typeface="Arial"/>
              </a:rPr>
              <a:t>et al. </a:t>
            </a:r>
            <a:r>
              <a:rPr lang="en-US" sz="1400" dirty="0" smtClean="0">
                <a:latin typeface="Arial"/>
                <a:cs typeface="Arial"/>
              </a:rPr>
              <a:t>Lancet. 2014;384:1597-605.</a:t>
            </a:r>
            <a:endParaRPr lang="en-US" sz="1400" dirty="0">
              <a:latin typeface="Arial"/>
              <a:cs typeface="Arial"/>
            </a:endParaRPr>
          </a:p>
        </p:txBody>
      </p:sp>
    </p:spTree>
    <p:extLst>
      <p:ext uri="{BB962C8B-B14F-4D97-AF65-F5344CB8AC3E}">
        <p14:creationId xmlns:p14="http://schemas.microsoft.com/office/powerpoint/2010/main" val="93643766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p:txBody>
          <a:bodyPr/>
          <a:lstStyle/>
          <a:p>
            <a:r>
              <a:rPr lang="en-US" dirty="0"/>
              <a:t>Source: </a:t>
            </a:r>
            <a:r>
              <a:rPr lang="en-US" dirty="0" smtClean="0"/>
              <a:t>Manns M, et al. </a:t>
            </a:r>
            <a:r>
              <a:rPr lang="en-US" dirty="0"/>
              <a:t>Lancet. 2014;384:1597-605.</a:t>
            </a:r>
          </a:p>
        </p:txBody>
      </p:sp>
      <p:sp>
        <p:nvSpPr>
          <p:cNvPr id="2" name="Title 1"/>
          <p:cNvSpPr>
            <a:spLocks noGrp="1"/>
          </p:cNvSpPr>
          <p:nvPr>
            <p:ph type="title"/>
          </p:nvPr>
        </p:nvSpPr>
        <p:spPr/>
        <p:txBody>
          <a:bodyPr>
            <a:normAutofit/>
          </a:bodyPr>
          <a:lstStyle/>
          <a:p>
            <a:r>
              <a:rPr lang="en-US" sz="2400" dirty="0" smtClean="0">
                <a:solidFill>
                  <a:schemeClr val="accent5">
                    <a:lumMod val="20000"/>
                    <a:lumOff val="80000"/>
                  </a:schemeClr>
                </a:solidFill>
              </a:rPr>
              <a:t>Daclatasvir + Asunaprevir </a:t>
            </a:r>
            <a:r>
              <a:rPr lang="en-US" sz="2400" dirty="0">
                <a:solidFill>
                  <a:schemeClr val="accent5">
                    <a:lumMod val="20000"/>
                    <a:lumOff val="80000"/>
                  </a:schemeClr>
                </a:solidFill>
              </a:rPr>
              <a:t>for </a:t>
            </a:r>
            <a:r>
              <a:rPr lang="en-US" sz="2400" dirty="0" smtClean="0">
                <a:solidFill>
                  <a:schemeClr val="accent5">
                    <a:lumMod val="20000"/>
                    <a:lumOff val="80000"/>
                  </a:schemeClr>
                </a:solidFill>
              </a:rPr>
              <a:t>HCV</a:t>
            </a:r>
            <a:r>
              <a:rPr lang="en-US" sz="2400" dirty="0">
                <a:solidFill>
                  <a:schemeClr val="accent5">
                    <a:lumMod val="20000"/>
                    <a:lumOff val="80000"/>
                  </a:schemeClr>
                </a:solidFill>
              </a:rPr>
              <a:t> </a:t>
            </a:r>
            <a:r>
              <a:rPr lang="en-US" sz="2400" dirty="0" smtClean="0">
                <a:solidFill>
                  <a:schemeClr val="accent5">
                    <a:lumMod val="20000"/>
                    <a:lumOff val="80000"/>
                  </a:schemeClr>
                </a:solidFill>
              </a:rPr>
              <a:t>GT 1</a:t>
            </a:r>
            <a:r>
              <a:rPr lang="en-US" sz="2400" dirty="0">
                <a:solidFill>
                  <a:schemeClr val="accent5">
                    <a:lumMod val="20000"/>
                    <a:lumOff val="80000"/>
                  </a:schemeClr>
                </a:solidFill>
              </a:rPr>
              <a:t>b</a:t>
            </a:r>
            <a:r>
              <a:rPr lang="en-US" sz="2400" dirty="0"/>
              <a:t/>
            </a:r>
            <a:br>
              <a:rPr lang="en-US" sz="2400" dirty="0"/>
            </a:br>
            <a:r>
              <a:rPr lang="en-US" sz="2400" dirty="0" smtClean="0"/>
              <a:t>HALLMARK-DUAL: Study Features</a:t>
            </a:r>
            <a:endParaRPr lang="en-US" sz="2400" dirty="0"/>
          </a:p>
        </p:txBody>
      </p:sp>
      <p:graphicFrame>
        <p:nvGraphicFramePr>
          <p:cNvPr id="30" name="Group 31"/>
          <p:cNvGraphicFramePr>
            <a:graphicFrameLocks noGrp="1"/>
          </p:cNvGraphicFramePr>
          <p:nvPr>
            <p:extLst>
              <p:ext uri="{D42A27DB-BD31-4B8C-83A1-F6EECF244321}">
                <p14:modId xmlns:p14="http://schemas.microsoft.com/office/powerpoint/2010/main" val="2278895731"/>
              </p:ext>
            </p:extLst>
          </p:nvPr>
        </p:nvGraphicFramePr>
        <p:xfrm>
          <a:off x="361950" y="1371600"/>
          <a:ext cx="8420100" cy="4923239"/>
        </p:xfrm>
        <a:graphic>
          <a:graphicData uri="http://schemas.openxmlformats.org/drawingml/2006/table">
            <a:tbl>
              <a:tblPr>
                <a:effectLst/>
              </a:tblPr>
              <a:tblGrid>
                <a:gridCol w="8420100"/>
              </a:tblGrid>
              <a:tr h="301976">
                <a:tc>
                  <a:txBody>
                    <a:bodyPr/>
                    <a:lstStyle/>
                    <a:p>
                      <a:pPr marL="0" marR="0" lvl="0" indent="0" algn="l" defTabSz="457200" rtl="0" eaLnBrk="0" fontAlgn="base" latinLnBrk="0" hangingPunct="0">
                        <a:lnSpc>
                          <a:spcPts val="2100"/>
                        </a:lnSpc>
                        <a:spcBef>
                          <a:spcPts val="400"/>
                        </a:spcBef>
                        <a:spcAft>
                          <a:spcPct val="0"/>
                        </a:spcAft>
                        <a:buClr>
                          <a:srgbClr val="7592A4"/>
                        </a:buClr>
                        <a:buSzPct val="80000"/>
                        <a:buFontTx/>
                        <a:buNone/>
                        <a:tabLst/>
                      </a:pPr>
                      <a:r>
                        <a:rPr kumimoji="0" lang="en-US" sz="1800" b="1" i="0" u="none" strike="noStrike" cap="none" normalizeH="0" baseline="0" dirty="0" smtClean="0">
                          <a:ln>
                            <a:noFill/>
                          </a:ln>
                          <a:solidFill>
                            <a:srgbClr val="FFFFFF"/>
                          </a:solidFill>
                          <a:effectLst/>
                          <a:latin typeface="Arial"/>
                          <a:ea typeface="ＭＳ Ｐゴシック" pitchFamily="-108" charset="-128"/>
                          <a:cs typeface="Arial"/>
                        </a:rPr>
                        <a:t>Daclatasvir + Sofosbuvir Trial: Features</a:t>
                      </a:r>
                      <a:endParaRPr kumimoji="0" lang="en-US" sz="1800" b="1" i="0" u="none" strike="noStrike" cap="none" normalizeH="0" baseline="0" dirty="0">
                        <a:ln>
                          <a:noFill/>
                        </a:ln>
                        <a:solidFill>
                          <a:srgbClr val="FFFFFF"/>
                        </a:solidFill>
                        <a:effectLst/>
                        <a:latin typeface="Arial"/>
                        <a:ea typeface="ＭＳ Ｐゴシック" pitchFamily="-108" charset="-128"/>
                        <a:cs typeface="Arial"/>
                      </a:endParaRPr>
                    </a:p>
                  </a:txBody>
                  <a:tcPr marL="182880" marR="88898" marT="50005" marB="5000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F4951"/>
                    </a:solidFill>
                  </a:tcPr>
                </a:tc>
              </a:tr>
              <a:tr h="4556529">
                <a:tc>
                  <a:txBody>
                    <a:bodyPr/>
                    <a:lstStyle/>
                    <a:p>
                      <a:pPr marL="192024" marR="0" lvl="0" indent="-192024" algn="l" defTabSz="457200" rtl="0" eaLnBrk="1" fontAlgn="base" latinLnBrk="0" hangingPunct="1">
                        <a:lnSpc>
                          <a:spcPts val="2100"/>
                        </a:lnSpc>
                        <a:spcBef>
                          <a:spcPts val="800"/>
                        </a:spcBef>
                        <a:spcAft>
                          <a:spcPct val="0"/>
                        </a:spcAft>
                        <a:buClr>
                          <a:srgbClr val="126B8F"/>
                        </a:buClr>
                        <a:buSzPct val="90000"/>
                        <a:buFont typeface="Wingdings" charset="2"/>
                        <a:buChar char="§"/>
                        <a:tabLst/>
                        <a:defRPr/>
                      </a:pPr>
                      <a:r>
                        <a:rPr lang="en-US" sz="1800" b="1" dirty="0" smtClean="0">
                          <a:solidFill>
                            <a:srgbClr val="000000"/>
                          </a:solidFill>
                          <a:latin typeface="Arial" pitchFamily="22" charset="0"/>
                          <a:cs typeface="+mn-cs"/>
                        </a:rPr>
                        <a:t>Design</a:t>
                      </a:r>
                      <a:r>
                        <a:rPr lang="en-US" sz="1800" dirty="0" smtClean="0">
                          <a:solidFill>
                            <a:srgbClr val="000000"/>
                          </a:solidFill>
                          <a:latin typeface="Arial" pitchFamily="22" charset="0"/>
                          <a:cs typeface="+mn-cs"/>
                        </a:rPr>
                        <a:t>:</a:t>
                      </a:r>
                      <a:r>
                        <a:rPr lang="en-US" sz="1800" baseline="0" dirty="0" smtClean="0">
                          <a:solidFill>
                            <a:srgbClr val="000000"/>
                          </a:solidFill>
                          <a:latin typeface="Arial" pitchFamily="22" charset="0"/>
                          <a:cs typeface="+mn-cs"/>
                        </a:rPr>
                        <a:t> Phase 3 open-label multi-cohort study of daclatasvir (DCV) plus asunaprevir in treatment-</a:t>
                      </a:r>
                      <a:r>
                        <a:rPr lang="en-US" sz="1800" baseline="0" dirty="0" smtClean="0">
                          <a:solidFill>
                            <a:srgbClr val="000000"/>
                          </a:solidFill>
                          <a:latin typeface="Arial" pitchFamily="22" charset="0"/>
                        </a:rPr>
                        <a:t>naïve or experienced, chronic HCV GT 1b</a:t>
                      </a:r>
                    </a:p>
                    <a:p>
                      <a:pPr marL="192024" marR="0" lvl="0" indent="-192024" algn="l" defTabSz="457200" rtl="0" eaLnBrk="1" fontAlgn="base" latinLnBrk="0" hangingPunct="1">
                        <a:lnSpc>
                          <a:spcPts val="2100"/>
                        </a:lnSpc>
                        <a:spcBef>
                          <a:spcPts val="800"/>
                        </a:spcBef>
                        <a:spcAft>
                          <a:spcPct val="0"/>
                        </a:spcAft>
                        <a:buClr>
                          <a:srgbClr val="126B8F"/>
                        </a:buClr>
                        <a:buSzPct val="90000"/>
                        <a:buFont typeface="Wingdings" charset="2"/>
                        <a:buChar char="§"/>
                        <a:tabLst/>
                        <a:defRPr/>
                      </a:pPr>
                      <a:r>
                        <a:rPr lang="en-US" sz="1800" b="1" baseline="0" dirty="0" smtClean="0">
                          <a:solidFill>
                            <a:srgbClr val="000000"/>
                          </a:solidFill>
                          <a:latin typeface="Arial" pitchFamily="22" charset="0"/>
                        </a:rPr>
                        <a:t>Setting</a:t>
                      </a:r>
                      <a:r>
                        <a:rPr lang="en-US" sz="1800" baseline="0" dirty="0" smtClean="0">
                          <a:solidFill>
                            <a:srgbClr val="000000"/>
                          </a:solidFill>
                          <a:latin typeface="Arial" pitchFamily="22" charset="0"/>
                        </a:rPr>
                        <a:t>: 18 countries in North &amp; South America, Europe and Asia</a:t>
                      </a:r>
                    </a:p>
                    <a:p>
                      <a:pPr marL="192024" marR="0" lvl="0" indent="-192024" algn="l" defTabSz="457200" rtl="0" eaLnBrk="1" fontAlgn="base" latinLnBrk="0" hangingPunct="1">
                        <a:lnSpc>
                          <a:spcPts val="2000"/>
                        </a:lnSpc>
                        <a:spcBef>
                          <a:spcPts val="800"/>
                        </a:spcBef>
                        <a:spcAft>
                          <a:spcPct val="0"/>
                        </a:spcAft>
                        <a:buClr>
                          <a:srgbClr val="126B8F"/>
                        </a:buClr>
                        <a:buSzPct val="90000"/>
                        <a:buFont typeface="Wingdings" charset="2"/>
                        <a:buChar char="§"/>
                        <a:tabLst/>
                        <a:defRPr/>
                      </a:pPr>
                      <a:r>
                        <a:rPr lang="en-US" sz="1800" b="1" baseline="0" dirty="0" smtClean="0">
                          <a:solidFill>
                            <a:srgbClr val="000000"/>
                          </a:solidFill>
                          <a:latin typeface="Arial" pitchFamily="22" charset="0"/>
                        </a:rPr>
                        <a:t>Entry Criteria </a:t>
                      </a:r>
                      <a:r>
                        <a:rPr lang="en-US" sz="1800" baseline="0" dirty="0" smtClean="0">
                          <a:solidFill>
                            <a:srgbClr val="000000"/>
                          </a:solidFill>
                          <a:latin typeface="Arial" pitchFamily="22" charset="0"/>
                        </a:rPr>
                        <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Chronic HCV Genotype 1b</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Treatment-naïve or treatment-experienced (prior null or partial responder to</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peginterferon + ribavirin) </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Ineligible or intolerant (or both) to peginterferon + ribavirin</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Compensated cirrhosis allowed</a:t>
                      </a:r>
                    </a:p>
                    <a:p>
                      <a:pPr marL="192024" marR="0" lvl="0" indent="-192024" algn="l" defTabSz="457200" rtl="0" eaLnBrk="1" fontAlgn="base" latinLnBrk="0" hangingPunct="1">
                        <a:lnSpc>
                          <a:spcPts val="2100"/>
                        </a:lnSpc>
                        <a:spcBef>
                          <a:spcPts val="800"/>
                        </a:spcBef>
                        <a:spcAft>
                          <a:spcPct val="0"/>
                        </a:spcAft>
                        <a:buClr>
                          <a:srgbClr val="126B8F"/>
                        </a:buClr>
                        <a:buSzPct val="90000"/>
                        <a:buFont typeface="Wingdings" charset="2"/>
                        <a:buChar char="§"/>
                        <a:tabLst/>
                        <a:defRPr/>
                      </a:pPr>
                      <a:r>
                        <a:rPr lang="en-US" sz="1800" b="1" baseline="0" dirty="0" smtClean="0">
                          <a:solidFill>
                            <a:srgbClr val="000000"/>
                          </a:solidFill>
                          <a:latin typeface="Arial" pitchFamily="22" charset="0"/>
                        </a:rPr>
                        <a:t>Patient Groups</a:t>
                      </a:r>
                      <a:br>
                        <a:rPr lang="en-US" sz="1800" b="1" baseline="0" dirty="0" smtClean="0">
                          <a:solidFill>
                            <a:srgbClr val="000000"/>
                          </a:solidFill>
                          <a:latin typeface="Arial" pitchFamily="22" charset="0"/>
                        </a:rPr>
                      </a:br>
                      <a:r>
                        <a:rPr lang="en-US" sz="1800" baseline="0" dirty="0" smtClean="0">
                          <a:solidFill>
                            <a:schemeClr val="tx1"/>
                          </a:solidFill>
                          <a:latin typeface="Arial" pitchFamily="22" charset="0"/>
                        </a:rPr>
                        <a:t>- N = 307 treatment-naïve randomized to DCV + asunaprevir x 24 weeks</a:t>
                      </a:r>
                      <a:br>
                        <a:rPr lang="en-US" sz="1800" baseline="0" dirty="0" smtClean="0">
                          <a:solidFill>
                            <a:schemeClr val="tx1"/>
                          </a:solidFill>
                          <a:latin typeface="Arial" pitchFamily="22" charset="0"/>
                        </a:rPr>
                      </a:br>
                      <a:r>
                        <a:rPr lang="en-US" sz="1800" baseline="0" dirty="0" smtClean="0">
                          <a:solidFill>
                            <a:schemeClr val="tx1"/>
                          </a:solidFill>
                          <a:latin typeface="Arial" pitchFamily="22" charset="0"/>
                        </a:rPr>
                        <a:t>  versus placebo (latter then enrolled in separate DCV study) </a:t>
                      </a:r>
                      <a:br>
                        <a:rPr lang="en-US" sz="1800" baseline="0" dirty="0" smtClean="0">
                          <a:solidFill>
                            <a:schemeClr val="tx1"/>
                          </a:solidFill>
                          <a:latin typeface="Arial" pitchFamily="22" charset="0"/>
                        </a:rPr>
                      </a:br>
                      <a:r>
                        <a:rPr lang="en-US" sz="1800" baseline="0" dirty="0" smtClean="0">
                          <a:solidFill>
                            <a:schemeClr val="tx1"/>
                          </a:solidFill>
                          <a:latin typeface="Arial" pitchFamily="22" charset="0"/>
                        </a:rPr>
                        <a:t>- N = 205 treatment-experienced: DCV + asunaprevir x 24 weeks</a:t>
                      </a:r>
                      <a:br>
                        <a:rPr lang="en-US" sz="1800" baseline="0" dirty="0" smtClean="0">
                          <a:solidFill>
                            <a:schemeClr val="tx1"/>
                          </a:solidFill>
                          <a:latin typeface="Arial" pitchFamily="22" charset="0"/>
                        </a:rPr>
                      </a:br>
                      <a:r>
                        <a:rPr lang="en-US" sz="1800" baseline="0" dirty="0" smtClean="0">
                          <a:solidFill>
                            <a:schemeClr val="tx1"/>
                          </a:solidFill>
                          <a:latin typeface="Arial" pitchFamily="22" charset="0"/>
                        </a:rPr>
                        <a:t>- N = 235 Peg/RBV intolerant +/- ineligible: DCV + asunaprevir x 24 weeks</a:t>
                      </a:r>
                    </a:p>
                    <a:p>
                      <a:pPr marL="192024" marR="0" lvl="0" indent="-192024" algn="l" defTabSz="457200" rtl="0" eaLnBrk="1" fontAlgn="base" latinLnBrk="0" hangingPunct="1">
                        <a:lnSpc>
                          <a:spcPts val="2100"/>
                        </a:lnSpc>
                        <a:spcBef>
                          <a:spcPts val="800"/>
                        </a:spcBef>
                        <a:spcAft>
                          <a:spcPct val="0"/>
                        </a:spcAft>
                        <a:buClr>
                          <a:srgbClr val="126B8F"/>
                        </a:buClr>
                        <a:buSzPct val="90000"/>
                        <a:buFont typeface="Wingdings" charset="2"/>
                        <a:buChar char="§"/>
                        <a:tabLst/>
                        <a:defRPr/>
                      </a:pPr>
                      <a:r>
                        <a:rPr lang="en-US" sz="1800" b="1" baseline="0" dirty="0" smtClean="0">
                          <a:solidFill>
                            <a:schemeClr val="tx1"/>
                          </a:solidFill>
                          <a:latin typeface="Arial" pitchFamily="22" charset="0"/>
                        </a:rPr>
                        <a:t>End-Points</a:t>
                      </a:r>
                      <a:r>
                        <a:rPr lang="en-US" sz="1800" baseline="0" dirty="0" smtClean="0">
                          <a:solidFill>
                            <a:schemeClr val="tx1"/>
                          </a:solidFill>
                          <a:latin typeface="Arial" pitchFamily="22" charset="0"/>
                        </a:rPr>
                        <a:t>: Primary = SVR12</a:t>
                      </a:r>
                    </a:p>
                  </a:txBody>
                  <a:tcPr marL="182880" marR="88898" marT="50005" marB="5000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6EBF2"/>
                    </a:solidFill>
                  </a:tcPr>
                </a:tc>
              </a:tr>
            </a:tbl>
          </a:graphicData>
        </a:graphic>
      </p:graphicFrame>
    </p:spTree>
    <p:extLst>
      <p:ext uri="{BB962C8B-B14F-4D97-AF65-F5344CB8AC3E}">
        <p14:creationId xmlns:p14="http://schemas.microsoft.com/office/powerpoint/2010/main" val="170903807"/>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Daclatasvir</a:t>
            </a:r>
            <a:endParaRPr lang="en-US" dirty="0"/>
          </a:p>
        </p:txBody>
      </p:sp>
      <p:sp>
        <p:nvSpPr>
          <p:cNvPr id="3" name="Text Placeholder 2"/>
          <p:cNvSpPr>
            <a:spLocks noGrp="1"/>
          </p:cNvSpPr>
          <p:nvPr>
            <p:ph type="body" idx="1"/>
          </p:nvPr>
        </p:nvSpPr>
        <p:spPr/>
        <p:txBody>
          <a:bodyPr/>
          <a:lstStyle/>
          <a:p>
            <a:r>
              <a:rPr lang="en-US" dirty="0" smtClean="0"/>
              <a:t>Clinical Trials</a:t>
            </a:r>
            <a:endParaRPr lang="en-US" dirty="0"/>
          </a:p>
        </p:txBody>
      </p:sp>
    </p:spTree>
    <p:extLst>
      <p:ext uri="{BB962C8B-B14F-4D97-AF65-F5344CB8AC3E}">
        <p14:creationId xmlns:p14="http://schemas.microsoft.com/office/powerpoint/2010/main" val="47244171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8" name="Straight Connector 57"/>
          <p:cNvCxnSpPr/>
          <p:nvPr/>
        </p:nvCxnSpPr>
        <p:spPr>
          <a:xfrm>
            <a:off x="6324600" y="2323167"/>
            <a:ext cx="1862326"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Content Placeholder 5"/>
          <p:cNvSpPr>
            <a:spLocks noGrp="1"/>
          </p:cNvSpPr>
          <p:nvPr>
            <p:ph sz="quarter" idx="13"/>
          </p:nvPr>
        </p:nvSpPr>
        <p:spPr/>
        <p:txBody>
          <a:bodyPr/>
          <a:lstStyle/>
          <a:p>
            <a:r>
              <a:rPr lang="en-US" dirty="0"/>
              <a:t>Source: Manns M, et al. </a:t>
            </a:r>
            <a:r>
              <a:rPr lang="en-US" dirty="0" smtClean="0"/>
              <a:t>Lancet</a:t>
            </a:r>
            <a:r>
              <a:rPr lang="en-US" dirty="0"/>
              <a:t>. 2014;384:1597-605.</a:t>
            </a:r>
          </a:p>
        </p:txBody>
      </p:sp>
      <p:sp>
        <p:nvSpPr>
          <p:cNvPr id="49" name="Title 1"/>
          <p:cNvSpPr>
            <a:spLocks noGrp="1"/>
          </p:cNvSpPr>
          <p:nvPr>
            <p:ph type="title"/>
          </p:nvPr>
        </p:nvSpPr>
        <p:spPr>
          <a:xfrm>
            <a:off x="323850" y="304800"/>
            <a:ext cx="8515350" cy="990600"/>
          </a:xfrm>
        </p:spPr>
        <p:txBody>
          <a:bodyPr>
            <a:normAutofit/>
          </a:bodyPr>
          <a:lstStyle/>
          <a:p>
            <a:r>
              <a:rPr lang="en-US" sz="2400" dirty="0">
                <a:solidFill>
                  <a:schemeClr val="accent5">
                    <a:lumMod val="20000"/>
                    <a:lumOff val="80000"/>
                  </a:schemeClr>
                </a:solidFill>
              </a:rPr>
              <a:t>Daclatasvir + </a:t>
            </a:r>
            <a:r>
              <a:rPr lang="en-US" sz="2400" dirty="0" smtClean="0">
                <a:solidFill>
                  <a:schemeClr val="accent5">
                    <a:lumMod val="20000"/>
                    <a:lumOff val="80000"/>
                  </a:schemeClr>
                </a:solidFill>
              </a:rPr>
              <a:t>Asunaprevir </a:t>
            </a:r>
            <a:r>
              <a:rPr lang="en-US" sz="2400" dirty="0">
                <a:solidFill>
                  <a:schemeClr val="accent5">
                    <a:lumMod val="20000"/>
                    <a:lumOff val="80000"/>
                  </a:schemeClr>
                </a:solidFill>
              </a:rPr>
              <a:t>for HCV GT </a:t>
            </a:r>
            <a:r>
              <a:rPr lang="en-US" sz="2400" dirty="0" smtClean="0">
                <a:solidFill>
                  <a:schemeClr val="accent5">
                    <a:lumMod val="20000"/>
                    <a:lumOff val="80000"/>
                  </a:schemeClr>
                </a:solidFill>
              </a:rPr>
              <a:t>1</a:t>
            </a:r>
            <a:r>
              <a:rPr lang="en-US" sz="2400" dirty="0">
                <a:solidFill>
                  <a:schemeClr val="accent5">
                    <a:lumMod val="20000"/>
                    <a:lumOff val="80000"/>
                  </a:schemeClr>
                </a:solidFill>
              </a:rPr>
              <a:t>B</a:t>
            </a:r>
            <a:r>
              <a:rPr lang="en-US" sz="2400" dirty="0" smtClean="0">
                <a:solidFill>
                  <a:schemeClr val="accent5">
                    <a:lumMod val="20000"/>
                    <a:lumOff val="80000"/>
                  </a:schemeClr>
                </a:solidFill>
              </a:rPr>
              <a:t/>
            </a:r>
            <a:br>
              <a:rPr lang="en-US" sz="2400" dirty="0" smtClean="0">
                <a:solidFill>
                  <a:schemeClr val="accent5">
                    <a:lumMod val="20000"/>
                    <a:lumOff val="80000"/>
                  </a:schemeClr>
                </a:solidFill>
              </a:rPr>
            </a:br>
            <a:r>
              <a:rPr lang="en-US" sz="2400" dirty="0" smtClean="0"/>
              <a:t>HALLMARK-DUAL: Study Design</a:t>
            </a:r>
            <a:endParaRPr lang="en-US" sz="2400" dirty="0"/>
          </a:p>
        </p:txBody>
      </p:sp>
      <p:sp>
        <p:nvSpPr>
          <p:cNvPr id="64" name="Rectangle 5"/>
          <p:cNvSpPr>
            <a:spLocks noChangeArrowheads="1"/>
          </p:cNvSpPr>
          <p:nvPr/>
        </p:nvSpPr>
        <p:spPr bwMode="auto">
          <a:xfrm>
            <a:off x="2197105" y="2069051"/>
            <a:ext cx="4108692" cy="494723"/>
          </a:xfrm>
          <a:prstGeom prst="rect">
            <a:avLst/>
          </a:prstGeom>
          <a:solidFill>
            <a:schemeClr val="accent2">
              <a:lumMod val="40000"/>
              <a:lumOff val="60000"/>
            </a:schemeClr>
          </a:solidFill>
          <a:ln w="12700" cmpd="sng">
            <a:solidFill>
              <a:srgbClr val="000000"/>
            </a:solidFill>
            <a:miter lim="800000"/>
            <a:headEnd/>
            <a:tailEnd/>
          </a:ln>
          <a:effectLst/>
          <a:extLst/>
        </p:spPr>
        <p:txBody>
          <a:bodyPr wrap="none" anchor="ctr"/>
          <a:lstStyle/>
          <a:p>
            <a:r>
              <a:rPr lang="en-US" sz="1400" b="1" dirty="0" smtClean="0">
                <a:latin typeface="Arial"/>
                <a:cs typeface="Arial"/>
              </a:rPr>
              <a:t>Daclatasvir + </a:t>
            </a:r>
            <a:r>
              <a:rPr lang="en-US" sz="1400" b="1" dirty="0">
                <a:latin typeface="Arial"/>
                <a:cs typeface="Arial"/>
              </a:rPr>
              <a:t>A</a:t>
            </a:r>
            <a:r>
              <a:rPr lang="en-US" sz="1400" b="1" dirty="0" smtClean="0">
                <a:latin typeface="Arial"/>
                <a:cs typeface="Arial"/>
              </a:rPr>
              <a:t>sunaprevir</a:t>
            </a:r>
            <a:endParaRPr lang="en-US" sz="1400" b="1" dirty="0">
              <a:latin typeface="Arial"/>
              <a:cs typeface="Arial"/>
            </a:endParaRPr>
          </a:p>
        </p:txBody>
      </p:sp>
      <p:sp>
        <p:nvSpPr>
          <p:cNvPr id="66" name="Rectangle 65"/>
          <p:cNvSpPr/>
          <p:nvPr/>
        </p:nvSpPr>
        <p:spPr>
          <a:xfrm>
            <a:off x="8001000" y="2109220"/>
            <a:ext cx="838200" cy="4053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cs typeface="Arial"/>
              </a:rPr>
              <a:t>SVR12</a:t>
            </a:r>
            <a:endParaRPr lang="en-US" sz="1400" dirty="0">
              <a:solidFill>
                <a:srgbClr val="000000"/>
              </a:solidFill>
              <a:latin typeface="Arial"/>
              <a:cs typeface="Arial"/>
            </a:endParaRPr>
          </a:p>
        </p:txBody>
      </p:sp>
      <p:sp>
        <p:nvSpPr>
          <p:cNvPr id="90" name="Rectangle 89"/>
          <p:cNvSpPr/>
          <p:nvPr/>
        </p:nvSpPr>
        <p:spPr>
          <a:xfrm>
            <a:off x="152401" y="1922832"/>
            <a:ext cx="1219199" cy="1429967"/>
          </a:xfrm>
          <a:prstGeom prst="rect">
            <a:avLst/>
          </a:prstGeom>
          <a:solidFill>
            <a:srgbClr val="5959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rgbClr val="FFFFFF"/>
                </a:solidFill>
                <a:latin typeface="Arial"/>
                <a:cs typeface="Arial"/>
              </a:rPr>
              <a:t>Treatment Naïve</a:t>
            </a:r>
          </a:p>
          <a:p>
            <a:pPr algn="ctr"/>
            <a:r>
              <a:rPr lang="en-US" sz="1400" b="1" dirty="0" smtClean="0">
                <a:solidFill>
                  <a:srgbClr val="FFFFFF"/>
                </a:solidFill>
                <a:latin typeface="Arial"/>
                <a:cs typeface="Arial"/>
              </a:rPr>
              <a:t>n = 307</a:t>
            </a:r>
            <a:endParaRPr lang="en-US" sz="1400" b="1" dirty="0">
              <a:solidFill>
                <a:srgbClr val="FFFFFF"/>
              </a:solidFill>
              <a:latin typeface="Arial"/>
              <a:cs typeface="Arial"/>
            </a:endParaRPr>
          </a:p>
        </p:txBody>
      </p:sp>
      <p:sp>
        <p:nvSpPr>
          <p:cNvPr id="29" name="Rectangle 28"/>
          <p:cNvSpPr/>
          <p:nvPr/>
        </p:nvSpPr>
        <p:spPr>
          <a:xfrm>
            <a:off x="1371600" y="2091387"/>
            <a:ext cx="8382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a:solidFill>
                  <a:srgbClr val="000000"/>
                </a:solidFill>
              </a:rPr>
              <a:t>n</a:t>
            </a:r>
            <a:r>
              <a:rPr lang="en-US" sz="1400" dirty="0" smtClean="0">
                <a:solidFill>
                  <a:srgbClr val="000000"/>
                </a:solidFill>
              </a:rPr>
              <a:t> =</a:t>
            </a:r>
            <a:r>
              <a:rPr lang="en-US" sz="1400" dirty="0">
                <a:solidFill>
                  <a:srgbClr val="000000"/>
                </a:solidFill>
              </a:rPr>
              <a:t> </a:t>
            </a:r>
            <a:r>
              <a:rPr lang="en-US" sz="1400" dirty="0" smtClean="0">
                <a:solidFill>
                  <a:srgbClr val="000000"/>
                </a:solidFill>
              </a:rPr>
              <a:t>205</a:t>
            </a:r>
            <a:endParaRPr lang="en-US" sz="1400" dirty="0">
              <a:solidFill>
                <a:srgbClr val="000000"/>
              </a:solidFill>
            </a:endParaRPr>
          </a:p>
        </p:txBody>
      </p:sp>
      <p:sp>
        <p:nvSpPr>
          <p:cNvPr id="36" name="Rectangle 35"/>
          <p:cNvSpPr/>
          <p:nvPr/>
        </p:nvSpPr>
        <p:spPr>
          <a:xfrm>
            <a:off x="1371600" y="2818322"/>
            <a:ext cx="8382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solidFill>
                  <a:srgbClr val="000000"/>
                </a:solidFill>
              </a:rPr>
              <a:t>n = 102</a:t>
            </a:r>
            <a:endParaRPr lang="en-US" sz="1400" dirty="0">
              <a:solidFill>
                <a:srgbClr val="000000"/>
              </a:solidFill>
            </a:endParaRPr>
          </a:p>
        </p:txBody>
      </p:sp>
      <p:sp>
        <p:nvSpPr>
          <p:cNvPr id="37" name="Rectangle 5"/>
          <p:cNvSpPr>
            <a:spLocks noChangeArrowheads="1"/>
          </p:cNvSpPr>
          <p:nvPr/>
        </p:nvSpPr>
        <p:spPr bwMode="auto">
          <a:xfrm>
            <a:off x="2197099" y="2788558"/>
            <a:ext cx="2051813" cy="494723"/>
          </a:xfrm>
          <a:prstGeom prst="rect">
            <a:avLst/>
          </a:prstGeom>
          <a:solidFill>
            <a:schemeClr val="accent6">
              <a:lumMod val="20000"/>
              <a:lumOff val="80000"/>
            </a:schemeClr>
          </a:solidFill>
          <a:ln w="12700" cmpd="sng">
            <a:solidFill>
              <a:srgbClr val="000000"/>
            </a:solidFill>
            <a:miter lim="800000"/>
            <a:headEnd/>
            <a:tailEnd/>
          </a:ln>
          <a:effectLst/>
          <a:extLst/>
        </p:spPr>
        <p:txBody>
          <a:bodyPr wrap="none" anchor="ctr"/>
          <a:lstStyle/>
          <a:p>
            <a:r>
              <a:rPr lang="en-US" sz="1400" b="1" dirty="0" smtClean="0">
                <a:latin typeface="Arial"/>
                <a:cs typeface="Arial"/>
              </a:rPr>
              <a:t>Placebo</a:t>
            </a:r>
            <a:endParaRPr lang="en-US" sz="1400" b="1" dirty="0">
              <a:latin typeface="Arial"/>
              <a:cs typeface="Arial"/>
            </a:endParaRPr>
          </a:p>
        </p:txBody>
      </p:sp>
      <p:sp>
        <p:nvSpPr>
          <p:cNvPr id="60" name="Rectangle 59"/>
          <p:cNvSpPr/>
          <p:nvPr/>
        </p:nvSpPr>
        <p:spPr>
          <a:xfrm>
            <a:off x="152400" y="3641413"/>
            <a:ext cx="1371600" cy="854387"/>
          </a:xfrm>
          <a:prstGeom prst="rect">
            <a:avLst/>
          </a:prstGeom>
          <a:solidFill>
            <a:srgbClr val="5959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rgbClr val="FFFFFF"/>
                </a:solidFill>
                <a:cs typeface="Arial"/>
              </a:rPr>
              <a:t>Prior Non-responder</a:t>
            </a:r>
          </a:p>
          <a:p>
            <a:pPr algn="ctr"/>
            <a:r>
              <a:rPr lang="en-US" sz="1400" b="1" dirty="0" smtClean="0">
                <a:solidFill>
                  <a:srgbClr val="FFFFFF"/>
                </a:solidFill>
                <a:latin typeface="Arial"/>
                <a:cs typeface="Arial"/>
              </a:rPr>
              <a:t>n = 205</a:t>
            </a:r>
            <a:endParaRPr lang="en-US" sz="1400" b="1" dirty="0">
              <a:solidFill>
                <a:srgbClr val="FFFFFF"/>
              </a:solidFill>
              <a:latin typeface="Arial"/>
              <a:cs typeface="Arial"/>
            </a:endParaRPr>
          </a:p>
        </p:txBody>
      </p:sp>
      <p:sp>
        <p:nvSpPr>
          <p:cNvPr id="65" name="Rectangle 5"/>
          <p:cNvSpPr>
            <a:spLocks noChangeArrowheads="1"/>
          </p:cNvSpPr>
          <p:nvPr/>
        </p:nvSpPr>
        <p:spPr bwMode="auto">
          <a:xfrm>
            <a:off x="2209809" y="3810000"/>
            <a:ext cx="4108686" cy="494723"/>
          </a:xfrm>
          <a:prstGeom prst="rect">
            <a:avLst/>
          </a:prstGeom>
          <a:solidFill>
            <a:schemeClr val="accent5">
              <a:lumMod val="40000"/>
              <a:lumOff val="60000"/>
            </a:schemeClr>
          </a:solidFill>
          <a:ln w="12700" cmpd="sng">
            <a:solidFill>
              <a:srgbClr val="000000"/>
            </a:solidFill>
            <a:miter lim="800000"/>
            <a:headEnd/>
            <a:tailEnd/>
          </a:ln>
          <a:effectLst/>
          <a:extLst/>
        </p:spPr>
        <p:txBody>
          <a:bodyPr wrap="none" anchor="ctr"/>
          <a:lstStyle/>
          <a:p>
            <a:r>
              <a:rPr lang="en-US" sz="1400" b="1" dirty="0" smtClean="0">
                <a:latin typeface="Arial"/>
                <a:cs typeface="Arial"/>
              </a:rPr>
              <a:t>Daclatasvir + </a:t>
            </a:r>
            <a:r>
              <a:rPr lang="en-US" sz="1400" b="1" dirty="0">
                <a:latin typeface="Arial"/>
                <a:cs typeface="Arial"/>
              </a:rPr>
              <a:t>A</a:t>
            </a:r>
            <a:r>
              <a:rPr lang="en-US" sz="1400" b="1" dirty="0" smtClean="0">
                <a:latin typeface="Arial"/>
                <a:cs typeface="Arial"/>
              </a:rPr>
              <a:t>sunaprevir</a:t>
            </a:r>
            <a:endParaRPr lang="en-US" sz="1400" b="1" dirty="0">
              <a:latin typeface="Arial"/>
              <a:cs typeface="Arial"/>
            </a:endParaRPr>
          </a:p>
        </p:txBody>
      </p:sp>
      <p:cxnSp>
        <p:nvCxnSpPr>
          <p:cNvPr id="75" name="Straight Connector 74"/>
          <p:cNvCxnSpPr/>
          <p:nvPr/>
        </p:nvCxnSpPr>
        <p:spPr>
          <a:xfrm>
            <a:off x="6324600" y="4062033"/>
            <a:ext cx="1862326"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a:off x="6324600" y="5030900"/>
            <a:ext cx="1862326"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9" name="Rectangle 25"/>
          <p:cNvSpPr>
            <a:spLocks noChangeArrowheads="1"/>
          </p:cNvSpPr>
          <p:nvPr/>
        </p:nvSpPr>
        <p:spPr bwMode="auto">
          <a:xfrm>
            <a:off x="-18289" y="5582603"/>
            <a:ext cx="9180577" cy="818197"/>
          </a:xfrm>
          <a:prstGeom prst="rect">
            <a:avLst/>
          </a:prstGeom>
          <a:solidFill>
            <a:schemeClr val="bg1">
              <a:lumMod val="95000"/>
            </a:schemeClr>
          </a:solidFill>
          <a:ln w="12700" cap="flat" cmpd="sng" algn="ctr">
            <a:solidFill>
              <a:schemeClr val="tx1"/>
            </a:solidFill>
            <a:prstDash val="sysDash"/>
            <a:miter lim="800000"/>
            <a:headEnd type="none" w="med" len="med"/>
            <a:tailEnd type="none" w="med" len="med"/>
          </a:ln>
          <a:effectLst/>
        </p:spPr>
        <p:txBody>
          <a:bodyPr lIns="457200" tIns="45431" rIns="92486" bIns="91440" anchor="ctr">
            <a:prstTxWarp prst="textNoShape">
              <a:avLst/>
            </a:prstTxWarp>
          </a:bodyPr>
          <a:lstStyle/>
          <a:p>
            <a:pPr defTabSz="935038">
              <a:lnSpc>
                <a:spcPts val="1800"/>
              </a:lnSpc>
              <a:spcBef>
                <a:spcPts val="600"/>
              </a:spcBef>
            </a:pPr>
            <a:r>
              <a:rPr lang="en-US" sz="1400" b="1" dirty="0">
                <a:solidFill>
                  <a:srgbClr val="000000"/>
                </a:solidFill>
                <a:latin typeface="Arial" pitchFamily="22" charset="0"/>
              </a:rPr>
              <a:t>Drug </a:t>
            </a:r>
            <a:r>
              <a:rPr lang="en-US" sz="1400" b="1" dirty="0" smtClean="0">
                <a:solidFill>
                  <a:srgbClr val="000000"/>
                </a:solidFill>
                <a:latin typeface="Arial" pitchFamily="22" charset="0"/>
              </a:rPr>
              <a:t>Dosing</a:t>
            </a:r>
            <a:r>
              <a:rPr lang="en-US" sz="1400" dirty="0">
                <a:solidFill>
                  <a:srgbClr val="000000"/>
                </a:solidFill>
                <a:latin typeface="Arial" pitchFamily="22" charset="0"/>
              </a:rPr>
              <a:t/>
            </a:r>
            <a:br>
              <a:rPr lang="en-US" sz="1400" dirty="0">
                <a:solidFill>
                  <a:srgbClr val="000000"/>
                </a:solidFill>
                <a:latin typeface="Arial" pitchFamily="22" charset="0"/>
              </a:rPr>
            </a:br>
            <a:r>
              <a:rPr lang="en-US" sz="1400" dirty="0" smtClean="0">
                <a:solidFill>
                  <a:srgbClr val="000000"/>
                </a:solidFill>
                <a:latin typeface="Arial" pitchFamily="22" charset="0"/>
              </a:rPr>
              <a:t>Daclatasvir: 60 </a:t>
            </a:r>
            <a:r>
              <a:rPr lang="en-US" sz="1400" dirty="0">
                <a:solidFill>
                  <a:srgbClr val="000000"/>
                </a:solidFill>
                <a:latin typeface="Arial" pitchFamily="22" charset="0"/>
              </a:rPr>
              <a:t>mg once </a:t>
            </a:r>
            <a:r>
              <a:rPr lang="en-US" sz="1400" dirty="0" smtClean="0">
                <a:solidFill>
                  <a:srgbClr val="000000"/>
                </a:solidFill>
                <a:latin typeface="Arial" pitchFamily="22" charset="0"/>
              </a:rPr>
              <a:t>daily</a:t>
            </a:r>
            <a:br>
              <a:rPr lang="en-US" sz="1400" dirty="0" smtClean="0">
                <a:solidFill>
                  <a:srgbClr val="000000"/>
                </a:solidFill>
                <a:latin typeface="Arial" pitchFamily="22" charset="0"/>
              </a:rPr>
            </a:br>
            <a:r>
              <a:rPr lang="en-US" sz="1400" dirty="0" smtClean="0">
                <a:solidFill>
                  <a:srgbClr val="000000"/>
                </a:solidFill>
                <a:latin typeface="Arial" pitchFamily="22" charset="0"/>
              </a:rPr>
              <a:t>Asunaprevir</a:t>
            </a:r>
            <a:r>
              <a:rPr lang="en-US" sz="1400" dirty="0">
                <a:solidFill>
                  <a:srgbClr val="000000"/>
                </a:solidFill>
                <a:latin typeface="Arial" pitchFamily="22" charset="0"/>
              </a:rPr>
              <a:t>:</a:t>
            </a:r>
            <a:r>
              <a:rPr lang="en-US" sz="1400" dirty="0" smtClean="0">
                <a:solidFill>
                  <a:srgbClr val="000000"/>
                </a:solidFill>
                <a:latin typeface="Arial" pitchFamily="22" charset="0"/>
              </a:rPr>
              <a:t> 100 </a:t>
            </a:r>
            <a:r>
              <a:rPr lang="en-US" sz="1400" dirty="0">
                <a:solidFill>
                  <a:srgbClr val="000000"/>
                </a:solidFill>
                <a:latin typeface="Arial" pitchFamily="22" charset="0"/>
              </a:rPr>
              <a:t>mg </a:t>
            </a:r>
            <a:r>
              <a:rPr lang="en-US" sz="1400" dirty="0" smtClean="0">
                <a:solidFill>
                  <a:srgbClr val="000000"/>
                </a:solidFill>
                <a:latin typeface="Arial" pitchFamily="22" charset="0"/>
              </a:rPr>
              <a:t>twice daily</a:t>
            </a:r>
            <a:endParaRPr lang="en-US" sz="1400" dirty="0">
              <a:solidFill>
                <a:srgbClr val="000000"/>
              </a:solidFill>
              <a:latin typeface="Arial" pitchFamily="22" charset="0"/>
            </a:endParaRPr>
          </a:p>
        </p:txBody>
      </p:sp>
      <p:sp>
        <p:nvSpPr>
          <p:cNvPr id="41" name="Rectangle 5"/>
          <p:cNvSpPr>
            <a:spLocks noChangeArrowheads="1"/>
          </p:cNvSpPr>
          <p:nvPr/>
        </p:nvSpPr>
        <p:spPr bwMode="auto">
          <a:xfrm>
            <a:off x="4254499" y="2791686"/>
            <a:ext cx="2106677" cy="491678"/>
          </a:xfrm>
          <a:prstGeom prst="rect">
            <a:avLst/>
          </a:prstGeom>
          <a:noFill/>
          <a:ln w="19050" cmpd="sng">
            <a:solidFill>
              <a:schemeClr val="tx1"/>
            </a:solidFill>
            <a:miter lim="800000"/>
            <a:headEnd/>
            <a:tailEnd/>
          </a:ln>
          <a:effectLst/>
          <a:extLst/>
        </p:spPr>
        <p:txBody>
          <a:bodyPr wrap="none" anchor="ctr"/>
          <a:lstStyle/>
          <a:p>
            <a:pPr algn="ctr"/>
            <a:r>
              <a:rPr lang="en-US" sz="1400" dirty="0">
                <a:latin typeface="Arial"/>
                <a:cs typeface="Arial"/>
              </a:rPr>
              <a:t>Separate </a:t>
            </a:r>
            <a:r>
              <a:rPr lang="en-US" sz="1400" dirty="0" smtClean="0">
                <a:latin typeface="Arial"/>
                <a:cs typeface="Arial"/>
              </a:rPr>
              <a:t/>
            </a:r>
            <a:br>
              <a:rPr lang="en-US" sz="1400" dirty="0" smtClean="0">
                <a:latin typeface="Arial"/>
                <a:cs typeface="Arial"/>
              </a:rPr>
            </a:br>
            <a:r>
              <a:rPr lang="en-US" sz="1400" dirty="0" smtClean="0">
                <a:latin typeface="Arial"/>
                <a:cs typeface="Arial"/>
              </a:rPr>
              <a:t>daclatasvir </a:t>
            </a:r>
            <a:r>
              <a:rPr lang="en-US" sz="1400" dirty="0">
                <a:latin typeface="Arial"/>
                <a:cs typeface="Arial"/>
              </a:rPr>
              <a:t>study</a:t>
            </a:r>
          </a:p>
        </p:txBody>
      </p:sp>
      <p:sp>
        <p:nvSpPr>
          <p:cNvPr id="47" name="Rectangle 46"/>
          <p:cNvSpPr/>
          <p:nvPr/>
        </p:nvSpPr>
        <p:spPr>
          <a:xfrm>
            <a:off x="8077200" y="3809053"/>
            <a:ext cx="838200" cy="4053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cs typeface="Arial"/>
              </a:rPr>
              <a:t>SVR12</a:t>
            </a:r>
            <a:endParaRPr lang="en-US" sz="1400" dirty="0">
              <a:solidFill>
                <a:srgbClr val="000000"/>
              </a:solidFill>
              <a:latin typeface="Arial"/>
              <a:cs typeface="Arial"/>
            </a:endParaRPr>
          </a:p>
        </p:txBody>
      </p:sp>
      <p:sp>
        <p:nvSpPr>
          <p:cNvPr id="48" name="Rectangle 47"/>
          <p:cNvSpPr/>
          <p:nvPr/>
        </p:nvSpPr>
        <p:spPr>
          <a:xfrm>
            <a:off x="152400" y="4632013"/>
            <a:ext cx="1371600" cy="854387"/>
          </a:xfrm>
          <a:prstGeom prst="rect">
            <a:avLst/>
          </a:prstGeom>
          <a:solidFill>
            <a:srgbClr val="5959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rgbClr val="FFFFFF"/>
                </a:solidFill>
                <a:cs typeface="Arial"/>
              </a:rPr>
              <a:t>Intolerant +/-</a:t>
            </a:r>
          </a:p>
          <a:p>
            <a:pPr algn="ctr"/>
            <a:r>
              <a:rPr lang="en-US" sz="1400" b="1" dirty="0" smtClean="0">
                <a:solidFill>
                  <a:srgbClr val="FFFFFF"/>
                </a:solidFill>
                <a:latin typeface="Arial"/>
                <a:cs typeface="Arial"/>
              </a:rPr>
              <a:t>Ineligible</a:t>
            </a:r>
          </a:p>
          <a:p>
            <a:pPr algn="ctr"/>
            <a:r>
              <a:rPr lang="en-US" sz="1400" b="1" dirty="0" smtClean="0">
                <a:solidFill>
                  <a:srgbClr val="FFFFFF"/>
                </a:solidFill>
                <a:latin typeface="Arial"/>
                <a:cs typeface="Arial"/>
              </a:rPr>
              <a:t>n = 235</a:t>
            </a:r>
            <a:endParaRPr lang="en-US" sz="1400" b="1" dirty="0">
              <a:solidFill>
                <a:srgbClr val="FFFFFF"/>
              </a:solidFill>
              <a:latin typeface="Arial"/>
              <a:cs typeface="Arial"/>
            </a:endParaRPr>
          </a:p>
        </p:txBody>
      </p:sp>
      <p:sp>
        <p:nvSpPr>
          <p:cNvPr id="50" name="Rectangle 49"/>
          <p:cNvSpPr/>
          <p:nvPr/>
        </p:nvSpPr>
        <p:spPr>
          <a:xfrm>
            <a:off x="8077200" y="4800600"/>
            <a:ext cx="838200" cy="4053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cs typeface="Arial"/>
              </a:rPr>
              <a:t>SVR12</a:t>
            </a:r>
            <a:endParaRPr lang="en-US" sz="1400" dirty="0">
              <a:solidFill>
                <a:srgbClr val="000000"/>
              </a:solidFill>
              <a:latin typeface="Arial"/>
              <a:cs typeface="Arial"/>
            </a:endParaRPr>
          </a:p>
        </p:txBody>
      </p:sp>
      <p:sp>
        <p:nvSpPr>
          <p:cNvPr id="51" name="Rectangle 5"/>
          <p:cNvSpPr>
            <a:spLocks noChangeArrowheads="1"/>
          </p:cNvSpPr>
          <p:nvPr/>
        </p:nvSpPr>
        <p:spPr bwMode="auto">
          <a:xfrm>
            <a:off x="2209806" y="4788949"/>
            <a:ext cx="4108692" cy="494723"/>
          </a:xfrm>
          <a:prstGeom prst="rect">
            <a:avLst/>
          </a:prstGeom>
          <a:solidFill>
            <a:schemeClr val="accent4">
              <a:lumMod val="40000"/>
              <a:lumOff val="60000"/>
            </a:schemeClr>
          </a:solidFill>
          <a:ln w="12700" cmpd="sng">
            <a:solidFill>
              <a:srgbClr val="000000"/>
            </a:solidFill>
            <a:miter lim="800000"/>
            <a:headEnd/>
            <a:tailEnd/>
          </a:ln>
          <a:effectLst/>
          <a:extLst/>
        </p:spPr>
        <p:txBody>
          <a:bodyPr wrap="none" anchor="ctr"/>
          <a:lstStyle/>
          <a:p>
            <a:r>
              <a:rPr lang="en-US" sz="1400" b="1" dirty="0" smtClean="0">
                <a:latin typeface="Arial"/>
                <a:cs typeface="Arial"/>
              </a:rPr>
              <a:t>Daclatasvir + </a:t>
            </a:r>
            <a:r>
              <a:rPr lang="en-US" sz="1400" b="1" dirty="0">
                <a:latin typeface="Arial"/>
                <a:cs typeface="Arial"/>
              </a:rPr>
              <a:t>A</a:t>
            </a:r>
            <a:r>
              <a:rPr lang="en-US" sz="1400" b="1" dirty="0" smtClean="0">
                <a:latin typeface="Arial"/>
                <a:cs typeface="Arial"/>
              </a:rPr>
              <a:t>sunaprevir</a:t>
            </a:r>
            <a:endParaRPr lang="en-US" sz="1400" b="1" dirty="0">
              <a:latin typeface="Arial"/>
              <a:cs typeface="Arial"/>
            </a:endParaRPr>
          </a:p>
        </p:txBody>
      </p:sp>
      <p:grpSp>
        <p:nvGrpSpPr>
          <p:cNvPr id="30" name="Group 29"/>
          <p:cNvGrpSpPr/>
          <p:nvPr/>
        </p:nvGrpSpPr>
        <p:grpSpPr>
          <a:xfrm>
            <a:off x="-6113" y="1295400"/>
            <a:ext cx="9162291" cy="515104"/>
            <a:chOff x="-6113" y="1362488"/>
            <a:chExt cx="9162291" cy="515104"/>
          </a:xfrm>
        </p:grpSpPr>
        <p:sp>
          <p:nvSpPr>
            <p:cNvPr id="31" name="Rectangle 30"/>
            <p:cNvSpPr/>
            <p:nvPr/>
          </p:nvSpPr>
          <p:spPr>
            <a:xfrm>
              <a:off x="-6113" y="1447868"/>
              <a:ext cx="9162291" cy="41071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600" dirty="0">
                <a:solidFill>
                  <a:srgbClr val="000000"/>
                </a:solidFill>
                <a:latin typeface="Arial"/>
                <a:cs typeface="Arial"/>
              </a:endParaRPr>
            </a:p>
          </p:txBody>
        </p:sp>
        <p:sp>
          <p:nvSpPr>
            <p:cNvPr id="32" name="Rectangle 31"/>
            <p:cNvSpPr/>
            <p:nvPr/>
          </p:nvSpPr>
          <p:spPr>
            <a:xfrm>
              <a:off x="1066800" y="1411256"/>
              <a:ext cx="838200" cy="39929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rPr>
                <a:t>Week</a:t>
              </a:r>
              <a:endParaRPr lang="en-US" sz="1400" dirty="0">
                <a:solidFill>
                  <a:srgbClr val="000000"/>
                </a:solidFill>
              </a:endParaRPr>
            </a:p>
          </p:txBody>
        </p:sp>
        <p:sp>
          <p:nvSpPr>
            <p:cNvPr id="33" name="Rectangle 32"/>
            <p:cNvSpPr/>
            <p:nvPr/>
          </p:nvSpPr>
          <p:spPr>
            <a:xfrm>
              <a:off x="2034720" y="1362488"/>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0</a:t>
              </a:r>
              <a:endParaRPr lang="en-US" sz="1400" dirty="0">
                <a:solidFill>
                  <a:srgbClr val="000000"/>
                </a:solidFill>
                <a:latin typeface="Arial"/>
                <a:cs typeface="Arial"/>
              </a:endParaRPr>
            </a:p>
          </p:txBody>
        </p:sp>
        <p:sp>
          <p:nvSpPr>
            <p:cNvPr id="35" name="Rectangle 34"/>
            <p:cNvSpPr/>
            <p:nvPr/>
          </p:nvSpPr>
          <p:spPr>
            <a:xfrm>
              <a:off x="6019800" y="1362488"/>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24</a:t>
              </a:r>
              <a:endParaRPr lang="en-US" sz="1400" dirty="0">
                <a:solidFill>
                  <a:srgbClr val="000000"/>
                </a:solidFill>
                <a:latin typeface="Arial"/>
                <a:cs typeface="Arial"/>
              </a:endParaRPr>
            </a:p>
          </p:txBody>
        </p:sp>
        <p:cxnSp>
          <p:nvCxnSpPr>
            <p:cNvPr id="38" name="Straight Connector 37"/>
            <p:cNvCxnSpPr/>
            <p:nvPr/>
          </p:nvCxnSpPr>
          <p:spPr>
            <a:xfrm flipV="1">
              <a:off x="-6113" y="1850184"/>
              <a:ext cx="9162291" cy="11472"/>
            </a:xfrm>
            <a:prstGeom prst="line">
              <a:avLst/>
            </a:prstGeom>
            <a:ln w="952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2305981" y="1770940"/>
              <a:ext cx="0" cy="87630"/>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6292596" y="1770940"/>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3962400" y="1362488"/>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12</a:t>
              </a:r>
              <a:endParaRPr lang="en-US" sz="1400" dirty="0">
                <a:solidFill>
                  <a:srgbClr val="000000"/>
                </a:solidFill>
                <a:latin typeface="Arial"/>
                <a:cs typeface="Arial"/>
              </a:endParaRPr>
            </a:p>
          </p:txBody>
        </p:sp>
        <p:cxnSp>
          <p:nvCxnSpPr>
            <p:cNvPr id="44" name="Straight Connector 43"/>
            <p:cNvCxnSpPr/>
            <p:nvPr/>
          </p:nvCxnSpPr>
          <p:spPr>
            <a:xfrm flipV="1">
              <a:off x="4244422" y="1770940"/>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8141208" y="1362488"/>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36</a:t>
              </a:r>
              <a:endParaRPr lang="en-US" sz="1400" dirty="0">
                <a:solidFill>
                  <a:srgbClr val="000000"/>
                </a:solidFill>
                <a:latin typeface="Arial"/>
                <a:cs typeface="Arial"/>
              </a:endParaRPr>
            </a:p>
          </p:txBody>
        </p:sp>
        <p:cxnSp>
          <p:nvCxnSpPr>
            <p:cNvPr id="52" name="Straight Connector 51"/>
            <p:cNvCxnSpPr/>
            <p:nvPr/>
          </p:nvCxnSpPr>
          <p:spPr>
            <a:xfrm flipV="1">
              <a:off x="8414004" y="1770940"/>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007635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r>
              <a:rPr lang="en-US" dirty="0"/>
              <a:t>Source: Manns M, et al. Lancet. 2014;384:1597-</a:t>
            </a:r>
            <a:r>
              <a:rPr lang="en-US" dirty="0" smtClean="0"/>
              <a:t>605.</a:t>
            </a:r>
            <a:endParaRPr lang="en-US" dirty="0">
              <a:latin typeface="Arial" pitchFamily="22" charset="0"/>
            </a:endParaRPr>
          </a:p>
        </p:txBody>
      </p:sp>
      <p:sp>
        <p:nvSpPr>
          <p:cNvPr id="2" name="Title 1"/>
          <p:cNvSpPr>
            <a:spLocks noGrp="1"/>
          </p:cNvSpPr>
          <p:nvPr>
            <p:ph type="title"/>
          </p:nvPr>
        </p:nvSpPr>
        <p:spPr/>
        <p:txBody>
          <a:bodyPr>
            <a:noAutofit/>
          </a:bodyPr>
          <a:lstStyle/>
          <a:p>
            <a:r>
              <a:rPr lang="en-US" sz="2400" dirty="0">
                <a:solidFill>
                  <a:schemeClr val="accent5">
                    <a:lumMod val="20000"/>
                    <a:lumOff val="80000"/>
                  </a:schemeClr>
                </a:solidFill>
              </a:rPr>
              <a:t>Daclatasvir + Asunaprevir for HCV GT 1B</a:t>
            </a:r>
            <a:br>
              <a:rPr lang="en-US" sz="2400" dirty="0">
                <a:solidFill>
                  <a:schemeClr val="accent5">
                    <a:lumMod val="20000"/>
                    <a:lumOff val="80000"/>
                  </a:schemeClr>
                </a:solidFill>
              </a:rPr>
            </a:br>
            <a:r>
              <a:rPr lang="en-US" sz="2400" dirty="0" smtClean="0"/>
              <a:t>HALLMARK-DUAL: Patient Characteristics</a:t>
            </a:r>
            <a:endParaRPr lang="en-US" sz="2400" dirty="0"/>
          </a:p>
        </p:txBody>
      </p:sp>
      <p:sp>
        <p:nvSpPr>
          <p:cNvPr id="4" name="TextBox 3"/>
          <p:cNvSpPr txBox="1"/>
          <p:nvPr/>
        </p:nvSpPr>
        <p:spPr>
          <a:xfrm>
            <a:off x="381000" y="6172200"/>
            <a:ext cx="8044845" cy="307777"/>
          </a:xfrm>
          <a:prstGeom prst="rect">
            <a:avLst/>
          </a:prstGeom>
          <a:noFill/>
        </p:spPr>
        <p:txBody>
          <a:bodyPr wrap="none" rtlCol="0">
            <a:spAutoFit/>
          </a:bodyPr>
          <a:lstStyle/>
          <a:p>
            <a:r>
              <a:rPr lang="en-US" sz="1400" dirty="0" smtClean="0">
                <a:latin typeface="Arial"/>
                <a:cs typeface="Arial"/>
              </a:rPr>
              <a:t>DCV=daclatasvir; ASV=asunaprevir. </a:t>
            </a:r>
            <a:r>
              <a:rPr lang="en-US" sz="1400" baseline="30000" dirty="0" smtClean="0">
                <a:latin typeface="Arial"/>
                <a:cs typeface="Arial"/>
              </a:rPr>
              <a:t>a</a:t>
            </a:r>
            <a:r>
              <a:rPr lang="en-US" sz="1400" dirty="0" smtClean="0">
                <a:latin typeface="Arial"/>
                <a:cs typeface="Arial"/>
              </a:rPr>
              <a:t>Compensated (Child A) if cirrhotic but with thrombocytopenia.</a:t>
            </a:r>
            <a:endParaRPr lang="en-US" sz="1400" baseline="30000" dirty="0">
              <a:latin typeface="Arial"/>
              <a:cs typeface="Arial"/>
            </a:endParaRPr>
          </a:p>
        </p:txBody>
      </p:sp>
      <p:graphicFrame>
        <p:nvGraphicFramePr>
          <p:cNvPr id="8" name="Content Placeholder 6"/>
          <p:cNvGraphicFramePr>
            <a:graphicFrameLocks/>
          </p:cNvGraphicFramePr>
          <p:nvPr>
            <p:extLst>
              <p:ext uri="{D42A27DB-BD31-4B8C-83A1-F6EECF244321}">
                <p14:modId xmlns:p14="http://schemas.microsoft.com/office/powerpoint/2010/main" val="3638426998"/>
              </p:ext>
            </p:extLst>
          </p:nvPr>
        </p:nvGraphicFramePr>
        <p:xfrm>
          <a:off x="304800" y="1371600"/>
          <a:ext cx="8515351" cy="4805679"/>
        </p:xfrm>
        <a:graphic>
          <a:graphicData uri="http://schemas.openxmlformats.org/drawingml/2006/table">
            <a:tbl>
              <a:tblPr firstRow="1" bandRow="1">
                <a:tableStyleId>{5C22544A-7EE6-4342-B048-85BDC9FD1C3A}</a:tableStyleId>
              </a:tblPr>
              <a:tblGrid>
                <a:gridCol w="2276475"/>
                <a:gridCol w="1559719"/>
                <a:gridCol w="1559719"/>
                <a:gridCol w="1559719"/>
                <a:gridCol w="1559719"/>
              </a:tblGrid>
              <a:tr h="685800">
                <a:tc>
                  <a:txBody>
                    <a:bodyPr/>
                    <a:lstStyle/>
                    <a:p>
                      <a:r>
                        <a:rPr lang="en-US" sz="1400" dirty="0" smtClean="0"/>
                        <a:t>Characteristic </a:t>
                      </a:r>
                      <a:endParaRPr lang="en-US" sz="1400" dirty="0"/>
                    </a:p>
                  </a:txBody>
                  <a:tcPr anchor="ctr">
                    <a:lnL w="9525" cap="flat" cmpd="sng" algn="ctr">
                      <a:solidFill>
                        <a:prstClr val="white">
                          <a:lumMod val="75000"/>
                        </a:prstClr>
                      </a:solidFill>
                      <a:prstDash val="solid"/>
                      <a:round/>
                      <a:headEnd type="none" w="med" len="med"/>
                      <a:tailEnd type="none" w="med" len="med"/>
                    </a:lnL>
                    <a:lnT w="9525" cap="flat" cmpd="sng" algn="ctr">
                      <a:solidFill>
                        <a:prstClr val="white">
                          <a:lumMod val="75000"/>
                        </a:prstClr>
                      </a:solidFill>
                      <a:prstDash val="solid"/>
                      <a:round/>
                      <a:headEnd type="none" w="med" len="med"/>
                      <a:tailEnd type="none" w="med" len="med"/>
                    </a:lnT>
                    <a:solidFill>
                      <a:schemeClr val="tx1">
                        <a:lumMod val="75000"/>
                        <a:lumOff val="25000"/>
                      </a:schemeClr>
                    </a:solidFill>
                  </a:tcPr>
                </a:tc>
                <a:tc>
                  <a:txBody>
                    <a:bodyPr/>
                    <a:lstStyle/>
                    <a:p>
                      <a:pPr algn="ctr"/>
                      <a:r>
                        <a:rPr lang="en-US" sz="1400" dirty="0" smtClean="0"/>
                        <a:t>Treatment-naïve</a:t>
                      </a:r>
                      <a:r>
                        <a:rPr lang="en-US" sz="1400" baseline="0" dirty="0" smtClean="0"/>
                        <a:t> on DCV + ASV</a:t>
                      </a:r>
                    </a:p>
                    <a:p>
                      <a:pPr algn="ctr"/>
                      <a:r>
                        <a:rPr lang="en-US" sz="1200" b="0" dirty="0" smtClean="0"/>
                        <a:t>(n=205)</a:t>
                      </a:r>
                      <a:endParaRPr lang="en-US" sz="1200" dirty="0"/>
                    </a:p>
                  </a:txBody>
                  <a:tcPr>
                    <a:lnT w="9525" cap="flat" cmpd="sng" algn="ctr">
                      <a:solidFill>
                        <a:prstClr val="white">
                          <a:lumMod val="75000"/>
                        </a:prstClr>
                      </a:solidFill>
                      <a:prstDash val="solid"/>
                      <a:round/>
                      <a:headEnd type="none" w="med" len="med"/>
                      <a:tailEnd type="none" w="med" len="med"/>
                    </a:lnT>
                    <a:solidFill>
                      <a:srgbClr val="586F1D"/>
                    </a:solidFill>
                  </a:tcPr>
                </a:tc>
                <a:tc>
                  <a:txBody>
                    <a:bodyPr/>
                    <a:lstStyle/>
                    <a:p>
                      <a:pPr algn="ctr"/>
                      <a:r>
                        <a:rPr lang="en-US" sz="1400" b="1" dirty="0" smtClean="0"/>
                        <a:t>Treatment-naïve on Placebo</a:t>
                      </a:r>
                    </a:p>
                    <a:p>
                      <a:pPr algn="ctr"/>
                      <a:r>
                        <a:rPr lang="en-US" sz="1200" b="0" dirty="0" smtClean="0"/>
                        <a:t>(n=102)</a:t>
                      </a:r>
                      <a:endParaRPr lang="en-US" sz="1200" b="0" dirty="0"/>
                    </a:p>
                  </a:txBody>
                  <a:tcPr>
                    <a:lnT w="9525" cap="flat" cmpd="sng" algn="ctr">
                      <a:solidFill>
                        <a:prstClr val="white">
                          <a:lumMod val="75000"/>
                        </a:prstClr>
                      </a:solidFill>
                      <a:prstDash val="solid"/>
                      <a:round/>
                      <a:headEnd type="none" w="med" len="med"/>
                      <a:tailEnd type="none" w="med" len="med"/>
                    </a:lnT>
                    <a:solidFill>
                      <a:schemeClr val="accent6"/>
                    </a:solidFill>
                  </a:tcPr>
                </a:tc>
                <a:tc>
                  <a:txBody>
                    <a:bodyPr/>
                    <a:lstStyle/>
                    <a:p>
                      <a:pPr algn="ctr"/>
                      <a:r>
                        <a:rPr lang="en-US" sz="1400" dirty="0" smtClean="0"/>
                        <a:t>Prior Non-responder</a:t>
                      </a:r>
                    </a:p>
                    <a:p>
                      <a:pPr algn="ctr"/>
                      <a:r>
                        <a:rPr lang="en-US" sz="1200" b="0" dirty="0" smtClean="0"/>
                        <a:t>(n=205)</a:t>
                      </a:r>
                      <a:endParaRPr lang="en-US" sz="1200" dirty="0"/>
                    </a:p>
                  </a:txBody>
                  <a:tcPr>
                    <a:lnT w="9525" cap="flat" cmpd="sng" algn="ctr">
                      <a:solidFill>
                        <a:prstClr val="white">
                          <a:lumMod val="75000"/>
                        </a:prstClr>
                      </a:solidFill>
                      <a:prstDash val="solid"/>
                      <a:round/>
                      <a:headEnd type="none" w="med" len="med"/>
                      <a:tailEnd type="none" w="med" len="med"/>
                    </a:lnT>
                    <a:solidFill>
                      <a:schemeClr val="accent5">
                        <a:lumMod val="75000"/>
                      </a:schemeClr>
                    </a:solidFill>
                  </a:tcPr>
                </a:tc>
                <a:tc>
                  <a:txBody>
                    <a:bodyPr/>
                    <a:lstStyle/>
                    <a:p>
                      <a:pPr algn="ctr"/>
                      <a:r>
                        <a:rPr lang="en-US" sz="1400" dirty="0" smtClean="0"/>
                        <a:t>Intolerant/</a:t>
                      </a:r>
                      <a:br>
                        <a:rPr lang="en-US" sz="1400" dirty="0" smtClean="0"/>
                      </a:br>
                      <a:r>
                        <a:rPr lang="en-US" sz="1400" dirty="0" smtClean="0"/>
                        <a:t>Ineligible</a:t>
                      </a:r>
                      <a:r>
                        <a:rPr lang="en-US" sz="1400" b="0" dirty="0" smtClean="0"/>
                        <a:t/>
                      </a:r>
                      <a:br>
                        <a:rPr lang="en-US" sz="1400" b="0" dirty="0" smtClean="0"/>
                      </a:br>
                      <a:r>
                        <a:rPr lang="en-US" sz="1200" b="0" dirty="0" smtClean="0"/>
                        <a:t>(n=235)</a:t>
                      </a:r>
                      <a:endParaRPr lang="en-US" sz="1200" dirty="0"/>
                    </a:p>
                  </a:txBody>
                  <a:tcPr>
                    <a:lnR w="9525" cap="flat" cmpd="sng" algn="ctr">
                      <a:solidFill>
                        <a:prstClr val="white">
                          <a:lumMod val="75000"/>
                        </a:prstClr>
                      </a:solid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solidFill>
                      <a:srgbClr val="624270"/>
                    </a:solidFill>
                  </a:tcPr>
                </a:tc>
              </a:tr>
              <a:tr h="370840">
                <a:tc>
                  <a:txBody>
                    <a:bodyPr/>
                    <a:lstStyle/>
                    <a:p>
                      <a:r>
                        <a:rPr lang="en-US" sz="1400" dirty="0" smtClean="0"/>
                        <a:t>Age (years)</a:t>
                      </a:r>
                      <a:endParaRPr lang="en-US" sz="1400" dirty="0"/>
                    </a:p>
                  </a:txBody>
                  <a:tcPr anchor="ctr">
                    <a:lnL w="9525" cap="flat" cmpd="sng" algn="ctr">
                      <a:solidFill>
                        <a:prstClr val="white">
                          <a:lumMod val="75000"/>
                        </a:prstClr>
                      </a:solidFill>
                      <a:prstDash val="solid"/>
                      <a:round/>
                      <a:headEnd type="none" w="med" len="med"/>
                      <a:tailEnd type="none" w="med" len="med"/>
                    </a:lnL>
                  </a:tcPr>
                </a:tc>
                <a:tc>
                  <a:txBody>
                    <a:bodyPr/>
                    <a:lstStyle/>
                    <a:p>
                      <a:pPr algn="ctr"/>
                      <a:r>
                        <a:rPr lang="en-US" sz="1400" dirty="0" smtClean="0"/>
                        <a:t>55 (20-79)</a:t>
                      </a:r>
                      <a:endParaRPr lang="en-US" sz="1400" dirty="0"/>
                    </a:p>
                  </a:txBody>
                  <a:tcPr anchor="ctr"/>
                </a:tc>
                <a:tc>
                  <a:txBody>
                    <a:bodyPr/>
                    <a:lstStyle/>
                    <a:p>
                      <a:pPr algn="ctr"/>
                      <a:r>
                        <a:rPr lang="en-US" sz="1400" dirty="0" smtClean="0"/>
                        <a:t>54 (22-83)</a:t>
                      </a:r>
                      <a:endParaRPr lang="en-US" sz="1400" dirty="0"/>
                    </a:p>
                  </a:txBody>
                  <a:tcPr anchor="ctr"/>
                </a:tc>
                <a:tc>
                  <a:txBody>
                    <a:bodyPr/>
                    <a:lstStyle/>
                    <a:p>
                      <a:pPr algn="ctr"/>
                      <a:r>
                        <a:rPr lang="en-US" sz="1400" dirty="0" smtClean="0"/>
                        <a:t>58 (23-77)</a:t>
                      </a:r>
                      <a:endParaRPr lang="en-US" sz="1400" dirty="0"/>
                    </a:p>
                  </a:txBody>
                  <a:tcPr anchor="ctr"/>
                </a:tc>
                <a:tc>
                  <a:txBody>
                    <a:bodyPr/>
                    <a:lstStyle/>
                    <a:p>
                      <a:pPr algn="ctr"/>
                      <a:r>
                        <a:rPr lang="en-US" sz="1400" dirty="0" smtClean="0"/>
                        <a:t>60 (24-77)</a:t>
                      </a:r>
                      <a:endParaRPr lang="en-US" sz="1400" dirty="0"/>
                    </a:p>
                  </a:txBody>
                  <a:tcPr anchor="ctr">
                    <a:lnR w="9525" cap="flat" cmpd="sng" algn="ctr">
                      <a:solidFill>
                        <a:prstClr val="white">
                          <a:lumMod val="75000"/>
                        </a:prstClr>
                      </a:solidFill>
                      <a:prstDash val="solid"/>
                      <a:round/>
                      <a:headEnd type="none" w="med" len="med"/>
                      <a:tailEnd type="none" w="med" len="med"/>
                    </a:lnR>
                  </a:tcPr>
                </a:tc>
              </a:tr>
              <a:tr h="370840">
                <a:tc>
                  <a:txBody>
                    <a:bodyPr/>
                    <a:lstStyle/>
                    <a:p>
                      <a:r>
                        <a:rPr lang="en-US" sz="1400" dirty="0" smtClean="0"/>
                        <a:t>Men</a:t>
                      </a:r>
                      <a:endParaRPr lang="en-US" sz="1400" dirty="0"/>
                    </a:p>
                  </a:txBody>
                  <a:tcPr anchor="ctr">
                    <a:lnL w="9525" cap="flat" cmpd="sng" algn="ctr">
                      <a:solidFill>
                        <a:prstClr val="white">
                          <a:lumMod val="75000"/>
                        </a:prstClr>
                      </a:solidFill>
                      <a:prstDash val="solid"/>
                      <a:round/>
                      <a:headEnd type="none" w="med" len="med"/>
                      <a:tailEnd type="none" w="med" len="med"/>
                    </a:lnL>
                  </a:tcPr>
                </a:tc>
                <a:tc>
                  <a:txBody>
                    <a:bodyPr/>
                    <a:lstStyle/>
                    <a:p>
                      <a:pPr algn="ctr"/>
                      <a:r>
                        <a:rPr lang="en-US" sz="1400" dirty="0" smtClean="0"/>
                        <a:t>101 (49%)</a:t>
                      </a:r>
                      <a:endParaRPr lang="en-US" sz="1400" dirty="0"/>
                    </a:p>
                  </a:txBody>
                  <a:tcPr anchor="ctr"/>
                </a:tc>
                <a:tc>
                  <a:txBody>
                    <a:bodyPr/>
                    <a:lstStyle/>
                    <a:p>
                      <a:pPr algn="ctr"/>
                      <a:r>
                        <a:rPr lang="en-US" sz="1400" dirty="0" smtClean="0"/>
                        <a:t>54 (53%)</a:t>
                      </a:r>
                      <a:endParaRPr lang="en-US" sz="1400" dirty="0"/>
                    </a:p>
                  </a:txBody>
                  <a:tcPr anchor="ctr"/>
                </a:tc>
                <a:tc>
                  <a:txBody>
                    <a:bodyPr/>
                    <a:lstStyle/>
                    <a:p>
                      <a:pPr algn="ctr"/>
                      <a:r>
                        <a:rPr lang="en-US" sz="1400" dirty="0" smtClean="0"/>
                        <a:t>111 (54%)</a:t>
                      </a:r>
                      <a:endParaRPr lang="en-US" sz="1400" dirty="0"/>
                    </a:p>
                  </a:txBody>
                  <a:tcPr anchor="ctr"/>
                </a:tc>
                <a:tc>
                  <a:txBody>
                    <a:bodyPr/>
                    <a:lstStyle/>
                    <a:p>
                      <a:pPr algn="ctr"/>
                      <a:r>
                        <a:rPr lang="en-US" sz="1400" dirty="0" smtClean="0"/>
                        <a:t>98 (42%)</a:t>
                      </a:r>
                      <a:endParaRPr lang="en-US" sz="1400" dirty="0"/>
                    </a:p>
                  </a:txBody>
                  <a:tcPr anchor="ctr">
                    <a:lnR w="9525" cap="flat" cmpd="sng" algn="ctr">
                      <a:solidFill>
                        <a:prstClr val="white">
                          <a:lumMod val="75000"/>
                        </a:prstClr>
                      </a:solidFill>
                      <a:prstDash val="solid"/>
                      <a:round/>
                      <a:headEnd type="none" w="med" len="med"/>
                      <a:tailEnd type="none" w="med" len="med"/>
                    </a:lnR>
                  </a:tcPr>
                </a:tc>
              </a:tr>
              <a:tr h="370840">
                <a:tc>
                  <a:txBody>
                    <a:bodyPr/>
                    <a:lstStyle/>
                    <a:p>
                      <a:r>
                        <a:rPr lang="en-US" sz="1400" dirty="0" smtClean="0"/>
                        <a:t>Race</a:t>
                      </a:r>
                    </a:p>
                    <a:p>
                      <a:r>
                        <a:rPr lang="en-US" sz="1400" dirty="0" smtClean="0"/>
                        <a:t>  White</a:t>
                      </a:r>
                    </a:p>
                    <a:p>
                      <a:r>
                        <a:rPr lang="en-US" sz="1400" dirty="0" smtClean="0"/>
                        <a:t>  Black</a:t>
                      </a:r>
                    </a:p>
                    <a:p>
                      <a:r>
                        <a:rPr lang="en-US" sz="1400" dirty="0" smtClean="0"/>
                        <a:t>  Asian</a:t>
                      </a:r>
                      <a:endParaRPr lang="en-US" sz="1400" dirty="0"/>
                    </a:p>
                  </a:txBody>
                  <a:tcPr anchor="ctr">
                    <a:lnL w="9525" cap="flat" cmpd="sng" algn="ctr">
                      <a:solidFill>
                        <a:prstClr val="white">
                          <a:lumMod val="75000"/>
                        </a:prstClr>
                      </a:solidFill>
                      <a:prstDash val="solid"/>
                      <a:round/>
                      <a:headEnd type="none" w="med" len="med"/>
                      <a:tailEnd type="none" w="med" len="med"/>
                    </a:lnL>
                  </a:tcPr>
                </a:tc>
                <a:tc>
                  <a:txBody>
                    <a:bodyPr/>
                    <a:lstStyle/>
                    <a:p>
                      <a:pPr algn="ctr"/>
                      <a:endParaRPr lang="en-US" sz="1400" dirty="0" smtClean="0"/>
                    </a:p>
                    <a:p>
                      <a:pPr algn="ctr"/>
                      <a:r>
                        <a:rPr lang="en-US" sz="1400" dirty="0" smtClean="0"/>
                        <a:t>135 (66%)</a:t>
                      </a:r>
                    </a:p>
                    <a:p>
                      <a:pPr algn="ctr"/>
                      <a:r>
                        <a:rPr lang="en-US" sz="1400" dirty="0" smtClean="0"/>
                        <a:t>14 (7%)</a:t>
                      </a:r>
                    </a:p>
                    <a:p>
                      <a:pPr algn="ctr"/>
                      <a:r>
                        <a:rPr lang="en-US" sz="1400" dirty="0" smtClean="0"/>
                        <a:t>52 (25%)</a:t>
                      </a:r>
                      <a:endParaRPr lang="en-US" sz="1400" dirty="0"/>
                    </a:p>
                  </a:txBody>
                  <a:tcPr anchor="ctr"/>
                </a:tc>
                <a:tc>
                  <a:txBody>
                    <a:bodyPr/>
                    <a:lstStyle/>
                    <a:p>
                      <a:pPr algn="ctr"/>
                      <a:endParaRPr lang="en-US" sz="1400" dirty="0" smtClean="0"/>
                    </a:p>
                    <a:p>
                      <a:pPr algn="ctr"/>
                      <a:r>
                        <a:rPr lang="en-US" sz="1400" dirty="0" smtClean="0"/>
                        <a:t>59 (58%)</a:t>
                      </a:r>
                    </a:p>
                    <a:p>
                      <a:pPr algn="ctr"/>
                      <a:r>
                        <a:rPr lang="en-US" sz="1400" dirty="0" smtClean="0"/>
                        <a:t>8 (8%)</a:t>
                      </a:r>
                    </a:p>
                    <a:p>
                      <a:pPr algn="ctr"/>
                      <a:r>
                        <a:rPr lang="en-US" sz="1400" dirty="0" smtClean="0"/>
                        <a:t>45 (22%)</a:t>
                      </a:r>
                    </a:p>
                  </a:txBody>
                  <a:tcPr anchor="ctr"/>
                </a:tc>
                <a:tc>
                  <a:txBody>
                    <a:bodyPr/>
                    <a:lstStyle/>
                    <a:p>
                      <a:pPr algn="ctr"/>
                      <a:endParaRPr lang="en-US" sz="1400" dirty="0" smtClean="0"/>
                    </a:p>
                    <a:p>
                      <a:pPr algn="ctr"/>
                      <a:r>
                        <a:rPr lang="en-US" sz="1400" dirty="0" smtClean="0"/>
                        <a:t>148 (72%)</a:t>
                      </a:r>
                    </a:p>
                    <a:p>
                      <a:pPr algn="ctr"/>
                      <a:r>
                        <a:rPr lang="en-US" sz="1400" dirty="0" smtClean="0"/>
                        <a:t>10 (5%)</a:t>
                      </a:r>
                    </a:p>
                    <a:p>
                      <a:pPr algn="ctr"/>
                      <a:r>
                        <a:rPr lang="en-US" sz="1400" dirty="0" smtClean="0"/>
                        <a:t>45 (22%)</a:t>
                      </a:r>
                      <a:endParaRPr lang="en-US" sz="1400" dirty="0"/>
                    </a:p>
                  </a:txBody>
                  <a:tcPr anchor="ctr"/>
                </a:tc>
                <a:tc>
                  <a:txBody>
                    <a:bodyPr/>
                    <a:lstStyle/>
                    <a:p>
                      <a:pPr algn="ctr"/>
                      <a:endParaRPr lang="en-US" sz="1400" dirty="0" smtClean="0"/>
                    </a:p>
                    <a:p>
                      <a:pPr algn="ctr"/>
                      <a:r>
                        <a:rPr lang="en-US" sz="1400" dirty="0" smtClean="0"/>
                        <a:t>169 (72%)</a:t>
                      </a:r>
                    </a:p>
                    <a:p>
                      <a:pPr algn="ctr"/>
                      <a:r>
                        <a:rPr lang="en-US" sz="1400" dirty="0" smtClean="0"/>
                        <a:t>10 (4%)</a:t>
                      </a:r>
                    </a:p>
                    <a:p>
                      <a:pPr algn="ctr"/>
                      <a:r>
                        <a:rPr lang="en-US" sz="1400" dirty="0" smtClean="0"/>
                        <a:t>56</a:t>
                      </a:r>
                      <a:r>
                        <a:rPr lang="en-US" sz="1400" baseline="0" dirty="0" smtClean="0"/>
                        <a:t> (24%)</a:t>
                      </a:r>
                      <a:endParaRPr lang="en-US" sz="1400" dirty="0"/>
                    </a:p>
                  </a:txBody>
                  <a:tcPr anchor="ctr">
                    <a:lnR w="9525" cap="flat" cmpd="sng" algn="ctr">
                      <a:solidFill>
                        <a:prstClr val="white">
                          <a:lumMod val="75000"/>
                        </a:prstClr>
                      </a:solidFill>
                      <a:prstDash val="solid"/>
                      <a:round/>
                      <a:headEnd type="none" w="med" len="med"/>
                      <a:tailEnd type="none" w="med" len="med"/>
                    </a:lnR>
                  </a:tcPr>
                </a:tc>
              </a:tr>
              <a:tr h="370840">
                <a:tc>
                  <a:txBody>
                    <a:bodyPr/>
                    <a:lstStyle/>
                    <a:p>
                      <a:r>
                        <a:rPr lang="en-US" sz="1400" dirty="0" smtClean="0"/>
                        <a:t>HCV RNA ≥800,000 IU/ml</a:t>
                      </a:r>
                      <a:endParaRPr lang="en-US" sz="1400" dirty="0"/>
                    </a:p>
                  </a:txBody>
                  <a:tcPr anchor="ctr">
                    <a:lnL w="9525" cap="flat" cmpd="sng" algn="ctr">
                      <a:solidFill>
                        <a:prstClr val="white">
                          <a:lumMod val="75000"/>
                        </a:prstClr>
                      </a:solidFill>
                      <a:prstDash val="solid"/>
                      <a:round/>
                      <a:headEnd type="none" w="med" len="med"/>
                      <a:tailEnd type="none" w="med" len="med"/>
                    </a:lnL>
                  </a:tcPr>
                </a:tc>
                <a:tc>
                  <a:txBody>
                    <a:bodyPr/>
                    <a:lstStyle/>
                    <a:p>
                      <a:pPr algn="ctr"/>
                      <a:r>
                        <a:rPr lang="en-US" sz="1400" dirty="0" smtClean="0"/>
                        <a:t>152 (74%)</a:t>
                      </a:r>
                      <a:endParaRPr lang="en-US" sz="1400" dirty="0"/>
                    </a:p>
                  </a:txBody>
                  <a:tcPr anchor="ctr"/>
                </a:tc>
                <a:tc>
                  <a:txBody>
                    <a:bodyPr/>
                    <a:lstStyle/>
                    <a:p>
                      <a:pPr algn="ctr"/>
                      <a:r>
                        <a:rPr lang="en-US" sz="1400" dirty="0" smtClean="0"/>
                        <a:t>76 (75%)</a:t>
                      </a:r>
                      <a:endParaRPr lang="en-US" sz="1400" dirty="0"/>
                    </a:p>
                  </a:txBody>
                  <a:tcPr anchor="ctr"/>
                </a:tc>
                <a:tc>
                  <a:txBody>
                    <a:bodyPr/>
                    <a:lstStyle/>
                    <a:p>
                      <a:pPr algn="ctr"/>
                      <a:r>
                        <a:rPr lang="en-US" sz="1400" dirty="0" smtClean="0"/>
                        <a:t>178 (87%)</a:t>
                      </a:r>
                      <a:endParaRPr lang="en-US" sz="1400" dirty="0"/>
                    </a:p>
                  </a:txBody>
                  <a:tcPr anchor="ctr"/>
                </a:tc>
                <a:tc>
                  <a:txBody>
                    <a:bodyPr/>
                    <a:lstStyle/>
                    <a:p>
                      <a:pPr algn="ctr"/>
                      <a:r>
                        <a:rPr lang="en-US" sz="1400" dirty="0" smtClean="0"/>
                        <a:t>187 (80%)</a:t>
                      </a:r>
                      <a:endParaRPr lang="en-US" sz="1400" dirty="0"/>
                    </a:p>
                  </a:txBody>
                  <a:tcPr anchor="ctr">
                    <a:lnR w="9525" cap="flat" cmpd="sng" algn="ctr">
                      <a:solidFill>
                        <a:prstClr val="white">
                          <a:lumMod val="75000"/>
                        </a:prstClr>
                      </a:solidFill>
                      <a:prstDash val="solid"/>
                      <a:round/>
                      <a:headEnd type="none" w="med" len="med"/>
                      <a:tailEnd type="none" w="med" len="med"/>
                    </a:lnR>
                  </a:tcPr>
                </a:tc>
              </a:tr>
              <a:tr h="370840">
                <a:tc>
                  <a:txBody>
                    <a:bodyPr/>
                    <a:lstStyle/>
                    <a:p>
                      <a:r>
                        <a:rPr lang="en-US" sz="1400" dirty="0" smtClean="0"/>
                        <a:t>Cirrhosis</a:t>
                      </a:r>
                      <a:endParaRPr lang="en-US" sz="1400" dirty="0"/>
                    </a:p>
                  </a:txBody>
                  <a:tcPr anchor="ctr">
                    <a:lnL w="9525" cap="flat" cmpd="sng" algn="ctr">
                      <a:solidFill>
                        <a:prstClr val="white">
                          <a:lumMod val="75000"/>
                        </a:prstClr>
                      </a:solidFill>
                      <a:prstDash val="solid"/>
                      <a:round/>
                      <a:headEnd type="none" w="med" len="med"/>
                      <a:tailEnd type="none" w="med" len="med"/>
                    </a:lnL>
                  </a:tcPr>
                </a:tc>
                <a:tc>
                  <a:txBody>
                    <a:bodyPr/>
                    <a:lstStyle/>
                    <a:p>
                      <a:pPr algn="ctr"/>
                      <a:r>
                        <a:rPr lang="en-US" sz="1400" dirty="0" smtClean="0"/>
                        <a:t>33 (16%)</a:t>
                      </a:r>
                      <a:endParaRPr lang="en-US" sz="1400" dirty="0"/>
                    </a:p>
                  </a:txBody>
                  <a:tcPr anchor="ctr"/>
                </a:tc>
                <a:tc>
                  <a:txBody>
                    <a:bodyPr/>
                    <a:lstStyle/>
                    <a:p>
                      <a:pPr algn="ctr"/>
                      <a:r>
                        <a:rPr lang="en-US" sz="1400" dirty="0" smtClean="0"/>
                        <a:t>16</a:t>
                      </a:r>
                      <a:r>
                        <a:rPr lang="en-US" sz="1400" baseline="0" dirty="0" smtClean="0"/>
                        <a:t> (16%)</a:t>
                      </a:r>
                      <a:endParaRPr lang="en-US" sz="1400" dirty="0"/>
                    </a:p>
                  </a:txBody>
                  <a:tcPr anchor="ctr"/>
                </a:tc>
                <a:tc>
                  <a:txBody>
                    <a:bodyPr/>
                    <a:lstStyle/>
                    <a:p>
                      <a:pPr algn="ctr"/>
                      <a:r>
                        <a:rPr lang="en-US" sz="1400" dirty="0" smtClean="0"/>
                        <a:t>63 (31%)</a:t>
                      </a:r>
                      <a:endParaRPr lang="en-US" sz="1400" dirty="0"/>
                    </a:p>
                  </a:txBody>
                  <a:tcPr anchor="ctr"/>
                </a:tc>
                <a:tc>
                  <a:txBody>
                    <a:bodyPr/>
                    <a:lstStyle/>
                    <a:p>
                      <a:pPr algn="ctr"/>
                      <a:r>
                        <a:rPr lang="en-US" sz="1400" dirty="0" smtClean="0"/>
                        <a:t>111 (47%)</a:t>
                      </a:r>
                      <a:endParaRPr lang="en-US" sz="1400" dirty="0"/>
                    </a:p>
                  </a:txBody>
                  <a:tcPr anchor="ctr">
                    <a:lnR w="9525" cap="flat" cmpd="sng" algn="ctr">
                      <a:solidFill>
                        <a:prstClr val="white">
                          <a:lumMod val="75000"/>
                        </a:prstClr>
                      </a:solidFill>
                      <a:prstDash val="solid"/>
                      <a:round/>
                      <a:headEnd type="none" w="med" len="med"/>
                      <a:tailEnd type="none" w="med" len="med"/>
                    </a:lnR>
                  </a:tcPr>
                </a:tc>
              </a:tr>
              <a:tr h="370840">
                <a:tc>
                  <a:txBody>
                    <a:bodyPr/>
                    <a:lstStyle/>
                    <a:p>
                      <a:r>
                        <a:rPr lang="en-US" sz="1400" dirty="0" smtClean="0"/>
                        <a:t>Prior response to P/R</a:t>
                      </a:r>
                    </a:p>
                    <a:p>
                      <a:r>
                        <a:rPr lang="en-US" sz="1400" dirty="0" smtClean="0"/>
                        <a:t>  Null</a:t>
                      </a:r>
                    </a:p>
                    <a:p>
                      <a:r>
                        <a:rPr lang="en-US" sz="1400" dirty="0" smtClean="0"/>
                        <a:t>  Partial</a:t>
                      </a:r>
                    </a:p>
                  </a:txBody>
                  <a:tcPr anchor="ctr">
                    <a:lnL w="9525" cap="flat" cmpd="sng" algn="ctr">
                      <a:solidFill>
                        <a:prstClr val="white">
                          <a:lumMod val="75000"/>
                        </a:prstClr>
                      </a:solidFill>
                      <a:prstDash val="solid"/>
                      <a:round/>
                      <a:headEnd type="none" w="med" len="med"/>
                      <a:tailEnd type="none" w="med" len="med"/>
                    </a:lnL>
                  </a:tcPr>
                </a:tc>
                <a:tc>
                  <a:txBody>
                    <a:bodyPr/>
                    <a:lstStyle/>
                    <a:p>
                      <a:pPr algn="ctr"/>
                      <a:r>
                        <a:rPr lang="en-US" sz="1400" dirty="0" smtClean="0"/>
                        <a:t>N/A</a:t>
                      </a:r>
                      <a:endParaRPr lang="en-US" sz="1400" dirty="0"/>
                    </a:p>
                  </a:txBody>
                  <a:tcPr anchor="ctr"/>
                </a:tc>
                <a:tc>
                  <a:txBody>
                    <a:bodyPr/>
                    <a:lstStyle/>
                    <a:p>
                      <a:pPr algn="ctr"/>
                      <a:r>
                        <a:rPr lang="en-US" sz="1400" dirty="0" smtClean="0"/>
                        <a:t>N/A</a:t>
                      </a:r>
                      <a:endParaRPr lang="en-US" sz="1400" dirty="0"/>
                    </a:p>
                  </a:txBody>
                  <a:tcPr anchor="ctr"/>
                </a:tc>
                <a:tc>
                  <a:txBody>
                    <a:bodyPr/>
                    <a:lstStyle/>
                    <a:p>
                      <a:pPr algn="ctr"/>
                      <a:endParaRPr lang="en-US" sz="1400" dirty="0" smtClean="0"/>
                    </a:p>
                    <a:p>
                      <a:pPr algn="ctr"/>
                      <a:r>
                        <a:rPr lang="en-US" sz="1400" dirty="0" smtClean="0"/>
                        <a:t>119 (58%)</a:t>
                      </a:r>
                    </a:p>
                    <a:p>
                      <a:pPr algn="ctr"/>
                      <a:r>
                        <a:rPr lang="en-US" sz="1400" dirty="0" smtClean="0"/>
                        <a:t>84 (41%)</a:t>
                      </a:r>
                      <a:endParaRPr lang="en-US" sz="1400" dirty="0"/>
                    </a:p>
                  </a:txBody>
                  <a:tcPr anchor="ctr"/>
                </a:tc>
                <a:tc>
                  <a:txBody>
                    <a:bodyPr/>
                    <a:lstStyle/>
                    <a:p>
                      <a:pPr algn="ctr"/>
                      <a:r>
                        <a:rPr lang="en-US" sz="1400" dirty="0" smtClean="0"/>
                        <a:t>N/A</a:t>
                      </a:r>
                      <a:endParaRPr lang="en-US" sz="1400" dirty="0"/>
                    </a:p>
                  </a:txBody>
                  <a:tcPr anchor="ctr">
                    <a:lnR w="9525" cap="flat" cmpd="sng" algn="ctr">
                      <a:solidFill>
                        <a:prstClr val="white">
                          <a:lumMod val="75000"/>
                        </a:prstClr>
                      </a:solidFill>
                      <a:prstDash val="solid"/>
                      <a:round/>
                      <a:headEnd type="none" w="med" len="med"/>
                      <a:tailEnd type="none" w="med" len="med"/>
                    </a:lnR>
                  </a:tcPr>
                </a:tc>
              </a:tr>
              <a:tr h="370840">
                <a:tc>
                  <a:txBody>
                    <a:bodyPr/>
                    <a:lstStyle/>
                    <a:p>
                      <a:r>
                        <a:rPr lang="en-US" sz="1400" dirty="0" smtClean="0"/>
                        <a:t>Ineligible/intolerant</a:t>
                      </a:r>
                      <a:r>
                        <a:rPr lang="en-US" sz="1400" baseline="0" dirty="0" smtClean="0"/>
                        <a:t> reason</a:t>
                      </a:r>
                    </a:p>
                    <a:p>
                      <a:pPr marL="117475" indent="0">
                        <a:spcBef>
                          <a:spcPts val="0"/>
                        </a:spcBef>
                      </a:pPr>
                      <a:r>
                        <a:rPr lang="en-US" sz="1400" baseline="0" dirty="0" smtClean="0"/>
                        <a:t>Depression</a:t>
                      </a:r>
                    </a:p>
                    <a:p>
                      <a:pPr marL="117475" indent="0"/>
                      <a:r>
                        <a:rPr lang="en-US" sz="1400" baseline="0" dirty="0" smtClean="0"/>
                        <a:t>Anemia/neutropenia</a:t>
                      </a:r>
                    </a:p>
                    <a:p>
                      <a:pPr marL="117475" indent="0"/>
                      <a:r>
                        <a:rPr lang="en-US" sz="1400" baseline="0" dirty="0" smtClean="0"/>
                        <a:t>Advanced F3 or F4</a:t>
                      </a:r>
                      <a:r>
                        <a:rPr lang="en-US" sz="1400" baseline="30000" dirty="0" smtClean="0"/>
                        <a:t>a</a:t>
                      </a:r>
                      <a:endParaRPr lang="en-US" sz="1400" dirty="0"/>
                    </a:p>
                  </a:txBody>
                  <a:tcPr anchor="ctr">
                    <a:lnL w="9525" cap="flat" cmpd="sng" algn="ctr">
                      <a:solidFill>
                        <a:prstClr val="white">
                          <a:lumMod val="75000"/>
                        </a:prstClr>
                      </a:solidFill>
                      <a:prstDash val="solid"/>
                      <a:round/>
                      <a:headEnd type="none" w="med" len="med"/>
                      <a:tailEnd type="none" w="med" len="med"/>
                    </a:lnL>
                    <a:lnB w="9525" cap="flat" cmpd="sng" algn="ctr">
                      <a:solidFill>
                        <a:prstClr val="white">
                          <a:lumMod val="75000"/>
                        </a:prstClr>
                      </a:solidFill>
                      <a:prstDash val="solid"/>
                      <a:round/>
                      <a:headEnd type="none" w="med" len="med"/>
                      <a:tailEnd type="none" w="med" len="med"/>
                    </a:lnB>
                  </a:tcPr>
                </a:tc>
                <a:tc>
                  <a:txBody>
                    <a:bodyPr/>
                    <a:lstStyle/>
                    <a:p>
                      <a:pPr algn="ctr"/>
                      <a:r>
                        <a:rPr lang="en-US" sz="1400" dirty="0" smtClean="0"/>
                        <a:t>N/A</a:t>
                      </a:r>
                      <a:endParaRPr lang="en-US" sz="1400" dirty="0"/>
                    </a:p>
                  </a:txBody>
                  <a:tcPr anchor="ctr">
                    <a:lnB w="9525" cap="flat" cmpd="sng" algn="ctr">
                      <a:solidFill>
                        <a:prstClr val="white">
                          <a:lumMod val="75000"/>
                        </a:prstClr>
                      </a:solidFill>
                      <a:prstDash val="solid"/>
                      <a:round/>
                      <a:headEnd type="none" w="med" len="med"/>
                      <a:tailEnd type="none" w="med" len="med"/>
                    </a:lnB>
                  </a:tcPr>
                </a:tc>
                <a:tc>
                  <a:txBody>
                    <a:bodyPr/>
                    <a:lstStyle/>
                    <a:p>
                      <a:pPr algn="ctr"/>
                      <a:r>
                        <a:rPr lang="en-US" sz="1400" dirty="0" smtClean="0"/>
                        <a:t>N/A</a:t>
                      </a:r>
                      <a:endParaRPr lang="en-US" sz="1400" dirty="0"/>
                    </a:p>
                  </a:txBody>
                  <a:tcPr anchor="ctr">
                    <a:lnB w="9525" cap="flat" cmpd="sng" algn="ctr">
                      <a:solidFill>
                        <a:prstClr val="white">
                          <a:lumMod val="75000"/>
                        </a:prstClr>
                      </a:solidFill>
                      <a:prstDash val="solid"/>
                      <a:round/>
                      <a:headEnd type="none" w="med" len="med"/>
                      <a:tailEnd type="none" w="med" len="med"/>
                    </a:lnB>
                  </a:tcPr>
                </a:tc>
                <a:tc>
                  <a:txBody>
                    <a:bodyPr/>
                    <a:lstStyle/>
                    <a:p>
                      <a:pPr algn="ctr"/>
                      <a:r>
                        <a:rPr lang="en-US" sz="1400" dirty="0" smtClean="0"/>
                        <a:t>N/A</a:t>
                      </a:r>
                      <a:endParaRPr lang="en-US" sz="1400" dirty="0"/>
                    </a:p>
                  </a:txBody>
                  <a:tcPr anchor="ctr">
                    <a:lnB w="9525" cap="flat" cmpd="sng" algn="ctr">
                      <a:solidFill>
                        <a:prstClr val="white">
                          <a:lumMod val="75000"/>
                        </a:prstClr>
                      </a:solidFill>
                      <a:prstDash val="solid"/>
                      <a:round/>
                      <a:headEnd type="none" w="med" len="med"/>
                      <a:tailEnd type="none" w="med" len="med"/>
                    </a:lnB>
                  </a:tcPr>
                </a:tc>
                <a:tc>
                  <a:txBody>
                    <a:bodyPr/>
                    <a:lstStyle/>
                    <a:p>
                      <a:pPr algn="ctr"/>
                      <a:endParaRPr lang="en-US" sz="1400" dirty="0" smtClean="0"/>
                    </a:p>
                    <a:p>
                      <a:pPr algn="ctr"/>
                      <a:r>
                        <a:rPr lang="en-US" sz="1400" dirty="0" smtClean="0"/>
                        <a:t>71 (30%)</a:t>
                      </a:r>
                    </a:p>
                    <a:p>
                      <a:pPr algn="ctr"/>
                      <a:r>
                        <a:rPr lang="en-US" sz="1400" dirty="0" smtClean="0"/>
                        <a:t>87 (37%)</a:t>
                      </a:r>
                    </a:p>
                    <a:p>
                      <a:pPr algn="ctr"/>
                      <a:r>
                        <a:rPr lang="en-US" sz="1400" dirty="0" smtClean="0"/>
                        <a:t>77 (33%)</a:t>
                      </a:r>
                      <a:endParaRPr lang="en-US" sz="1400" dirty="0"/>
                    </a:p>
                  </a:txBody>
                  <a:tcPr anchor="ctr">
                    <a:lnR w="9525" cap="flat" cmpd="sng" algn="ctr">
                      <a:solidFill>
                        <a:prstClr val="white">
                          <a:lumMod val="75000"/>
                        </a:prstClr>
                      </a:solidFill>
                      <a:prstDash val="solid"/>
                      <a:round/>
                      <a:headEnd type="none" w="med" len="med"/>
                      <a:tailEnd type="none" w="med" len="med"/>
                    </a:lnR>
                    <a:lnB w="9525" cap="flat" cmpd="sng" algn="ctr">
                      <a:solidFill>
                        <a:prstClr val="white">
                          <a:lumMod val="75000"/>
                        </a:prst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44488041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chemeClr val="accent5">
                    <a:lumMod val="20000"/>
                    <a:lumOff val="80000"/>
                  </a:schemeClr>
                </a:solidFill>
              </a:rPr>
              <a:t>Daclatasvir + Asunaprevir in Genotype </a:t>
            </a:r>
            <a:r>
              <a:rPr lang="en-US" sz="2400" dirty="0" smtClean="0">
                <a:solidFill>
                  <a:schemeClr val="accent5">
                    <a:lumMod val="20000"/>
                    <a:lumOff val="80000"/>
                  </a:schemeClr>
                </a:solidFill>
              </a:rPr>
              <a:t>1b</a:t>
            </a:r>
            <a:r>
              <a:rPr lang="en-US" sz="2400" dirty="0">
                <a:solidFill>
                  <a:schemeClr val="accent5">
                    <a:lumMod val="20000"/>
                    <a:lumOff val="80000"/>
                  </a:schemeClr>
                </a:solidFill>
              </a:rPr>
              <a:t/>
            </a:r>
            <a:br>
              <a:rPr lang="en-US" sz="2400" dirty="0">
                <a:solidFill>
                  <a:schemeClr val="accent5">
                    <a:lumMod val="20000"/>
                    <a:lumOff val="80000"/>
                  </a:schemeClr>
                </a:solidFill>
              </a:rPr>
            </a:br>
            <a:r>
              <a:rPr lang="en-US" sz="2400" dirty="0"/>
              <a:t>HALLMARK-DUAL Study</a:t>
            </a:r>
          </a:p>
        </p:txBody>
      </p:sp>
      <p:sp>
        <p:nvSpPr>
          <p:cNvPr id="9" name="Text Placeholder 8"/>
          <p:cNvSpPr>
            <a:spLocks noGrp="1"/>
          </p:cNvSpPr>
          <p:nvPr>
            <p:ph type="body" idx="10"/>
          </p:nvPr>
        </p:nvSpPr>
        <p:spPr/>
        <p:txBody>
          <a:bodyPr/>
          <a:lstStyle/>
          <a:p>
            <a:r>
              <a:rPr lang="en-US" dirty="0" smtClean="0">
                <a:solidFill>
                  <a:schemeClr val="bg1"/>
                </a:solidFill>
                <a:latin typeface="Arial" pitchFamily="-110" charset="0"/>
                <a:ea typeface="ＭＳ Ｐゴシック" pitchFamily="-110" charset="-128"/>
                <a:cs typeface="ＭＳ Ｐゴシック" pitchFamily="-110" charset="-128"/>
              </a:rPr>
              <a:t>HALLMARK-DUAL: SVR12, by Treatment Experience</a:t>
            </a:r>
            <a:endParaRPr lang="en-US" dirty="0">
              <a:solidFill>
                <a:schemeClr val="bg1"/>
              </a:solidFill>
              <a:latin typeface="Arial" pitchFamily="-110" charset="0"/>
              <a:ea typeface="ＭＳ Ｐゴシック" pitchFamily="-110" charset="-128"/>
              <a:cs typeface="ＭＳ Ｐゴシック" pitchFamily="-110" charset="-128"/>
            </a:endParaRPr>
          </a:p>
        </p:txBody>
      </p:sp>
      <p:sp>
        <p:nvSpPr>
          <p:cNvPr id="7" name="Content Placeholder 6"/>
          <p:cNvSpPr>
            <a:spLocks noGrp="1"/>
          </p:cNvSpPr>
          <p:nvPr>
            <p:ph sz="quarter" idx="13"/>
          </p:nvPr>
        </p:nvSpPr>
        <p:spPr/>
        <p:txBody>
          <a:bodyPr/>
          <a:lstStyle/>
          <a:p>
            <a:r>
              <a:rPr lang="en-US" dirty="0"/>
              <a:t>Source: Manns M, et al. Lancet. 2014;384:1597-605.</a:t>
            </a:r>
          </a:p>
        </p:txBody>
      </p:sp>
      <p:graphicFrame>
        <p:nvGraphicFramePr>
          <p:cNvPr id="30" name="Chart 29"/>
          <p:cNvGraphicFramePr>
            <a:graphicFrameLocks/>
          </p:cNvGraphicFramePr>
          <p:nvPr>
            <p:extLst>
              <p:ext uri="{D42A27DB-BD31-4B8C-83A1-F6EECF244321}">
                <p14:modId xmlns:p14="http://schemas.microsoft.com/office/powerpoint/2010/main" val="4128821699"/>
              </p:ext>
            </p:extLst>
          </p:nvPr>
        </p:nvGraphicFramePr>
        <p:xfrm>
          <a:off x="304800" y="1828800"/>
          <a:ext cx="8534400" cy="4419596"/>
        </p:xfrm>
        <a:graphic>
          <a:graphicData uri="http://schemas.openxmlformats.org/drawingml/2006/chart">
            <c:chart xmlns:c="http://schemas.openxmlformats.org/drawingml/2006/chart" xmlns:r="http://schemas.openxmlformats.org/officeDocument/2006/relationships" r:id="rId3"/>
          </a:graphicData>
        </a:graphic>
      </p:graphicFrame>
      <p:sp>
        <p:nvSpPr>
          <p:cNvPr id="15" name="Rectangle 14"/>
          <p:cNvSpPr/>
          <p:nvPr/>
        </p:nvSpPr>
        <p:spPr>
          <a:xfrm>
            <a:off x="1839783" y="5257800"/>
            <a:ext cx="770707"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smtClean="0">
                <a:solidFill>
                  <a:schemeClr val="bg1"/>
                </a:solidFill>
              </a:rPr>
              <a:t>547/643</a:t>
            </a:r>
            <a:endParaRPr lang="en-US" sz="1200" dirty="0">
              <a:solidFill>
                <a:schemeClr val="bg1"/>
              </a:solidFill>
            </a:endParaRPr>
          </a:p>
        </p:txBody>
      </p:sp>
      <p:sp>
        <p:nvSpPr>
          <p:cNvPr id="18" name="Rectangle 17"/>
          <p:cNvSpPr/>
          <p:nvPr/>
        </p:nvSpPr>
        <p:spPr>
          <a:xfrm>
            <a:off x="3707963" y="5257800"/>
            <a:ext cx="770707"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smtClean="0">
                <a:solidFill>
                  <a:schemeClr val="bg1"/>
                </a:solidFill>
              </a:rPr>
              <a:t>184/203</a:t>
            </a:r>
            <a:endParaRPr lang="en-US" sz="1200" dirty="0">
              <a:solidFill>
                <a:schemeClr val="bg1"/>
              </a:solidFill>
            </a:endParaRPr>
          </a:p>
        </p:txBody>
      </p:sp>
      <p:sp>
        <p:nvSpPr>
          <p:cNvPr id="20" name="Rectangle 19"/>
          <p:cNvSpPr/>
          <p:nvPr/>
        </p:nvSpPr>
        <p:spPr>
          <a:xfrm>
            <a:off x="5590713" y="5257800"/>
            <a:ext cx="770707"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smtClean="0">
                <a:solidFill>
                  <a:schemeClr val="bg1"/>
                </a:solidFill>
              </a:rPr>
              <a:t>169/205</a:t>
            </a:r>
            <a:endParaRPr lang="en-US" sz="1200" dirty="0">
              <a:solidFill>
                <a:schemeClr val="bg1"/>
              </a:solidFill>
            </a:endParaRPr>
          </a:p>
        </p:txBody>
      </p:sp>
      <p:sp>
        <p:nvSpPr>
          <p:cNvPr id="22" name="Rectangle 21"/>
          <p:cNvSpPr/>
          <p:nvPr/>
        </p:nvSpPr>
        <p:spPr>
          <a:xfrm>
            <a:off x="7449048" y="5257800"/>
            <a:ext cx="770707"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smtClean="0">
                <a:solidFill>
                  <a:schemeClr val="bg1"/>
                </a:solidFill>
              </a:rPr>
              <a:t>194/235</a:t>
            </a:r>
            <a:endParaRPr lang="en-US" sz="1200" dirty="0">
              <a:solidFill>
                <a:schemeClr val="bg1"/>
              </a:solidFill>
            </a:endParaRPr>
          </a:p>
        </p:txBody>
      </p:sp>
    </p:spTree>
    <p:extLst>
      <p:ext uri="{BB962C8B-B14F-4D97-AF65-F5344CB8AC3E}">
        <p14:creationId xmlns:p14="http://schemas.microsoft.com/office/powerpoint/2010/main" val="193284541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chemeClr val="accent5">
                    <a:lumMod val="20000"/>
                    <a:lumOff val="80000"/>
                  </a:schemeClr>
                </a:solidFill>
              </a:rPr>
              <a:t>Daclatasvir + Asunaprevir in Genotype </a:t>
            </a:r>
            <a:r>
              <a:rPr lang="en-US" sz="2400" dirty="0" smtClean="0">
                <a:solidFill>
                  <a:schemeClr val="accent5">
                    <a:lumMod val="20000"/>
                    <a:lumOff val="80000"/>
                  </a:schemeClr>
                </a:solidFill>
              </a:rPr>
              <a:t>1b</a:t>
            </a:r>
            <a:r>
              <a:rPr lang="en-US" sz="2400" dirty="0">
                <a:solidFill>
                  <a:schemeClr val="accent5">
                    <a:lumMod val="20000"/>
                    <a:lumOff val="80000"/>
                  </a:schemeClr>
                </a:solidFill>
              </a:rPr>
              <a:t/>
            </a:r>
            <a:br>
              <a:rPr lang="en-US" sz="2400" dirty="0">
                <a:solidFill>
                  <a:schemeClr val="accent5">
                    <a:lumMod val="20000"/>
                    <a:lumOff val="80000"/>
                  </a:schemeClr>
                </a:solidFill>
              </a:rPr>
            </a:br>
            <a:r>
              <a:rPr lang="en-US" sz="2400" dirty="0"/>
              <a:t>HALLMARK-DUAL Study</a:t>
            </a:r>
          </a:p>
        </p:txBody>
      </p:sp>
      <p:sp>
        <p:nvSpPr>
          <p:cNvPr id="9" name="Text Placeholder 8"/>
          <p:cNvSpPr>
            <a:spLocks noGrp="1"/>
          </p:cNvSpPr>
          <p:nvPr>
            <p:ph type="body" idx="10"/>
          </p:nvPr>
        </p:nvSpPr>
        <p:spPr/>
        <p:txBody>
          <a:bodyPr/>
          <a:lstStyle/>
          <a:p>
            <a:r>
              <a:rPr lang="en-US" dirty="0" smtClean="0">
                <a:solidFill>
                  <a:schemeClr val="bg1"/>
                </a:solidFill>
                <a:latin typeface="Arial" pitchFamily="-110" charset="0"/>
                <a:ea typeface="ＭＳ Ｐゴシック" pitchFamily="-110" charset="-128"/>
                <a:cs typeface="ＭＳ Ｐゴシック" pitchFamily="-110" charset="-128"/>
              </a:rPr>
              <a:t>HALLMARK-DUAL: SVR12, by Cirrhosis Status</a:t>
            </a:r>
            <a:endParaRPr lang="en-US" dirty="0">
              <a:solidFill>
                <a:schemeClr val="bg1"/>
              </a:solidFill>
              <a:latin typeface="Arial" pitchFamily="-110" charset="0"/>
              <a:ea typeface="ＭＳ Ｐゴシック" pitchFamily="-110" charset="-128"/>
              <a:cs typeface="ＭＳ Ｐゴシック" pitchFamily="-110" charset="-128"/>
            </a:endParaRPr>
          </a:p>
        </p:txBody>
      </p:sp>
      <p:sp>
        <p:nvSpPr>
          <p:cNvPr id="7" name="Content Placeholder 6"/>
          <p:cNvSpPr>
            <a:spLocks noGrp="1"/>
          </p:cNvSpPr>
          <p:nvPr>
            <p:ph sz="quarter" idx="13"/>
          </p:nvPr>
        </p:nvSpPr>
        <p:spPr/>
        <p:txBody>
          <a:bodyPr/>
          <a:lstStyle/>
          <a:p>
            <a:r>
              <a:rPr lang="en-US" dirty="0"/>
              <a:t>Source: Manns M, et al. Lancet. 2014;384:1597-605.</a:t>
            </a:r>
          </a:p>
        </p:txBody>
      </p:sp>
      <p:graphicFrame>
        <p:nvGraphicFramePr>
          <p:cNvPr id="30" name="Chart 29"/>
          <p:cNvGraphicFramePr>
            <a:graphicFrameLocks/>
          </p:cNvGraphicFramePr>
          <p:nvPr>
            <p:extLst>
              <p:ext uri="{D42A27DB-BD31-4B8C-83A1-F6EECF244321}">
                <p14:modId xmlns:p14="http://schemas.microsoft.com/office/powerpoint/2010/main" val="3783384264"/>
              </p:ext>
            </p:extLst>
          </p:nvPr>
        </p:nvGraphicFramePr>
        <p:xfrm>
          <a:off x="304800" y="1828800"/>
          <a:ext cx="8534400" cy="4419596"/>
        </p:xfrm>
        <a:graphic>
          <a:graphicData uri="http://schemas.openxmlformats.org/drawingml/2006/chart">
            <c:chart xmlns:c="http://schemas.openxmlformats.org/drawingml/2006/chart" xmlns:r="http://schemas.openxmlformats.org/officeDocument/2006/relationships" r:id="rId3"/>
          </a:graphicData>
        </a:graphic>
      </p:graphicFrame>
      <p:sp>
        <p:nvSpPr>
          <p:cNvPr id="15" name="Rectangle 14"/>
          <p:cNvSpPr/>
          <p:nvPr/>
        </p:nvSpPr>
        <p:spPr>
          <a:xfrm>
            <a:off x="1467300" y="5217095"/>
            <a:ext cx="770707"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smtClean="0">
                <a:solidFill>
                  <a:schemeClr val="bg1"/>
                </a:solidFill>
              </a:rPr>
              <a:t>172/206</a:t>
            </a:r>
            <a:endParaRPr lang="en-US" sz="1200" dirty="0">
              <a:solidFill>
                <a:schemeClr val="bg1"/>
              </a:solidFill>
            </a:endParaRPr>
          </a:p>
        </p:txBody>
      </p:sp>
      <p:sp>
        <p:nvSpPr>
          <p:cNvPr id="17" name="Rectangle 16"/>
          <p:cNvSpPr/>
          <p:nvPr/>
        </p:nvSpPr>
        <p:spPr>
          <a:xfrm>
            <a:off x="2206289" y="5217095"/>
            <a:ext cx="770707"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smtClean="0">
                <a:solidFill>
                  <a:schemeClr val="bg1"/>
                </a:solidFill>
              </a:rPr>
              <a:t>370/437</a:t>
            </a:r>
            <a:endParaRPr lang="en-US" sz="1200" dirty="0">
              <a:solidFill>
                <a:schemeClr val="bg1"/>
              </a:solidFill>
            </a:endParaRPr>
          </a:p>
        </p:txBody>
      </p:sp>
      <p:sp>
        <p:nvSpPr>
          <p:cNvPr id="18" name="Rectangle 17"/>
          <p:cNvSpPr/>
          <p:nvPr/>
        </p:nvSpPr>
        <p:spPr>
          <a:xfrm>
            <a:off x="3352234" y="5217095"/>
            <a:ext cx="770707"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smtClean="0">
                <a:solidFill>
                  <a:schemeClr val="bg1"/>
                </a:solidFill>
              </a:rPr>
              <a:t>29/32</a:t>
            </a:r>
            <a:endParaRPr lang="en-US" sz="1200" dirty="0">
              <a:solidFill>
                <a:schemeClr val="bg1"/>
              </a:solidFill>
            </a:endParaRPr>
          </a:p>
        </p:txBody>
      </p:sp>
      <p:sp>
        <p:nvSpPr>
          <p:cNvPr id="19" name="Rectangle 18"/>
          <p:cNvSpPr/>
          <p:nvPr/>
        </p:nvSpPr>
        <p:spPr>
          <a:xfrm>
            <a:off x="4056357" y="5217095"/>
            <a:ext cx="770707"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smtClean="0">
                <a:solidFill>
                  <a:schemeClr val="bg1"/>
                </a:solidFill>
              </a:rPr>
              <a:t>153/171</a:t>
            </a:r>
            <a:endParaRPr lang="en-US" sz="1200" dirty="0">
              <a:solidFill>
                <a:schemeClr val="bg1"/>
              </a:solidFill>
            </a:endParaRPr>
          </a:p>
        </p:txBody>
      </p:sp>
      <p:sp>
        <p:nvSpPr>
          <p:cNvPr id="20" name="Rectangle 19"/>
          <p:cNvSpPr/>
          <p:nvPr/>
        </p:nvSpPr>
        <p:spPr>
          <a:xfrm>
            <a:off x="5212421" y="5217095"/>
            <a:ext cx="770707"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smtClean="0">
                <a:solidFill>
                  <a:schemeClr val="bg1"/>
                </a:solidFill>
              </a:rPr>
              <a:t>55/63</a:t>
            </a:r>
            <a:endParaRPr lang="en-US" sz="1200" dirty="0">
              <a:solidFill>
                <a:schemeClr val="bg1"/>
              </a:solidFill>
            </a:endParaRPr>
          </a:p>
        </p:txBody>
      </p:sp>
      <p:sp>
        <p:nvSpPr>
          <p:cNvPr id="21" name="Rectangle 20"/>
          <p:cNvSpPr/>
          <p:nvPr/>
        </p:nvSpPr>
        <p:spPr>
          <a:xfrm>
            <a:off x="5939465" y="5217095"/>
            <a:ext cx="770707"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smtClean="0">
                <a:solidFill>
                  <a:schemeClr val="bg1"/>
                </a:solidFill>
              </a:rPr>
              <a:t>113/142</a:t>
            </a:r>
            <a:endParaRPr lang="en-US" sz="1200" dirty="0">
              <a:solidFill>
                <a:schemeClr val="bg1"/>
              </a:solidFill>
            </a:endParaRPr>
          </a:p>
        </p:txBody>
      </p:sp>
      <p:sp>
        <p:nvSpPr>
          <p:cNvPr id="22" name="Rectangle 21"/>
          <p:cNvSpPr/>
          <p:nvPr/>
        </p:nvSpPr>
        <p:spPr>
          <a:xfrm>
            <a:off x="7094741" y="5217095"/>
            <a:ext cx="770707"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smtClean="0">
                <a:solidFill>
                  <a:schemeClr val="bg1"/>
                </a:solidFill>
              </a:rPr>
              <a:t>88/111</a:t>
            </a:r>
            <a:endParaRPr lang="en-US" sz="1200" dirty="0">
              <a:solidFill>
                <a:schemeClr val="bg1"/>
              </a:solidFill>
            </a:endParaRPr>
          </a:p>
        </p:txBody>
      </p:sp>
      <p:sp>
        <p:nvSpPr>
          <p:cNvPr id="23" name="Rectangle 22"/>
          <p:cNvSpPr/>
          <p:nvPr/>
        </p:nvSpPr>
        <p:spPr>
          <a:xfrm>
            <a:off x="7805503" y="5217095"/>
            <a:ext cx="770707"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smtClean="0">
                <a:solidFill>
                  <a:schemeClr val="bg1"/>
                </a:solidFill>
              </a:rPr>
              <a:t>104/124</a:t>
            </a:r>
            <a:endParaRPr lang="en-US" sz="1200" dirty="0">
              <a:solidFill>
                <a:schemeClr val="bg1"/>
              </a:solidFill>
            </a:endParaRPr>
          </a:p>
        </p:txBody>
      </p:sp>
    </p:spTree>
    <p:extLst>
      <p:ext uri="{BB962C8B-B14F-4D97-AF65-F5344CB8AC3E}">
        <p14:creationId xmlns:p14="http://schemas.microsoft.com/office/powerpoint/2010/main" val="274016933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r>
              <a:rPr lang="en-US" dirty="0"/>
              <a:t>Source: Manns M, et al. Lancet. 2014;384:1597-605.</a:t>
            </a:r>
          </a:p>
        </p:txBody>
      </p:sp>
      <p:sp>
        <p:nvSpPr>
          <p:cNvPr id="2" name="Title 1"/>
          <p:cNvSpPr>
            <a:spLocks noGrp="1"/>
          </p:cNvSpPr>
          <p:nvPr>
            <p:ph type="title"/>
          </p:nvPr>
        </p:nvSpPr>
        <p:spPr/>
        <p:txBody>
          <a:bodyPr>
            <a:noAutofit/>
          </a:bodyPr>
          <a:lstStyle/>
          <a:p>
            <a:r>
              <a:rPr lang="en-US" sz="2400" dirty="0">
                <a:solidFill>
                  <a:schemeClr val="accent5">
                    <a:lumMod val="20000"/>
                    <a:lumOff val="80000"/>
                  </a:schemeClr>
                </a:solidFill>
              </a:rPr>
              <a:t>Daclatasvir + Asunaprevir for HCV GT 1B</a:t>
            </a:r>
            <a:br>
              <a:rPr lang="en-US" sz="2400" dirty="0">
                <a:solidFill>
                  <a:schemeClr val="accent5">
                    <a:lumMod val="20000"/>
                    <a:lumOff val="80000"/>
                  </a:schemeClr>
                </a:solidFill>
              </a:rPr>
            </a:br>
            <a:r>
              <a:rPr lang="en-US" sz="2400" dirty="0" smtClean="0"/>
              <a:t>HALLMARK-DUAL: Adverse Events</a:t>
            </a:r>
            <a:endParaRPr lang="en-US" sz="2400" dirty="0"/>
          </a:p>
        </p:txBody>
      </p:sp>
      <p:sp>
        <p:nvSpPr>
          <p:cNvPr id="4" name="TextBox 3"/>
          <p:cNvSpPr txBox="1"/>
          <p:nvPr/>
        </p:nvSpPr>
        <p:spPr>
          <a:xfrm>
            <a:off x="228600" y="6093023"/>
            <a:ext cx="2270022" cy="307777"/>
          </a:xfrm>
          <a:prstGeom prst="rect">
            <a:avLst/>
          </a:prstGeom>
          <a:noFill/>
        </p:spPr>
        <p:txBody>
          <a:bodyPr wrap="none" rtlCol="0">
            <a:spAutoFit/>
          </a:bodyPr>
          <a:lstStyle/>
          <a:p>
            <a:r>
              <a:rPr lang="en-US" sz="1400" dirty="0" smtClean="0">
                <a:latin typeface="Arial"/>
                <a:cs typeface="Arial"/>
              </a:rPr>
              <a:t>ULN, upper limit of normal</a:t>
            </a:r>
            <a:endParaRPr lang="en-US" sz="1400" dirty="0">
              <a:latin typeface="Arial"/>
              <a:cs typeface="Arial"/>
            </a:endParaRPr>
          </a:p>
        </p:txBody>
      </p:sp>
      <p:graphicFrame>
        <p:nvGraphicFramePr>
          <p:cNvPr id="8" name="Content Placeholder 6"/>
          <p:cNvGraphicFramePr>
            <a:graphicFrameLocks/>
          </p:cNvGraphicFramePr>
          <p:nvPr>
            <p:extLst>
              <p:ext uri="{D42A27DB-BD31-4B8C-83A1-F6EECF244321}">
                <p14:modId xmlns:p14="http://schemas.microsoft.com/office/powerpoint/2010/main" val="4105949810"/>
              </p:ext>
            </p:extLst>
          </p:nvPr>
        </p:nvGraphicFramePr>
        <p:xfrm>
          <a:off x="304800" y="1371600"/>
          <a:ext cx="8515351" cy="4734559"/>
        </p:xfrm>
        <a:graphic>
          <a:graphicData uri="http://schemas.openxmlformats.org/drawingml/2006/table">
            <a:tbl>
              <a:tblPr firstRow="1" bandRow="1">
                <a:tableStyleId>{5C22544A-7EE6-4342-B048-85BDC9FD1C3A}</a:tableStyleId>
              </a:tblPr>
              <a:tblGrid>
                <a:gridCol w="2276475"/>
                <a:gridCol w="1559719"/>
                <a:gridCol w="1559719"/>
                <a:gridCol w="1559719"/>
                <a:gridCol w="1559719"/>
              </a:tblGrid>
              <a:tr h="716279">
                <a:tc>
                  <a:txBody>
                    <a:bodyPr/>
                    <a:lstStyle/>
                    <a:p>
                      <a:r>
                        <a:rPr lang="en-US" sz="1400" dirty="0" smtClean="0"/>
                        <a:t>Adverse</a:t>
                      </a:r>
                      <a:r>
                        <a:rPr lang="en-US" sz="1400" baseline="0" dirty="0" smtClean="0"/>
                        <a:t> Effects</a:t>
                      </a:r>
                      <a:endParaRPr lang="en-US" sz="1400" dirty="0"/>
                    </a:p>
                  </a:txBody>
                  <a:tcPr anchor="ctr">
                    <a:solidFill>
                      <a:schemeClr val="tx1">
                        <a:lumMod val="75000"/>
                        <a:lumOff val="25000"/>
                      </a:schemeClr>
                    </a:solidFill>
                  </a:tcPr>
                </a:tc>
                <a:tc>
                  <a:txBody>
                    <a:bodyPr/>
                    <a:lstStyle/>
                    <a:p>
                      <a:pPr algn="ctr"/>
                      <a:r>
                        <a:rPr lang="en-US" sz="1400" dirty="0" smtClean="0"/>
                        <a:t>Treatment-naïve</a:t>
                      </a:r>
                      <a:r>
                        <a:rPr lang="en-US" sz="1400" baseline="0" dirty="0" smtClean="0"/>
                        <a:t> on DCV + ASV</a:t>
                      </a:r>
                    </a:p>
                    <a:p>
                      <a:pPr algn="ctr"/>
                      <a:r>
                        <a:rPr lang="en-US" sz="1400" b="0" dirty="0" smtClean="0"/>
                        <a:t>(n=205)</a:t>
                      </a:r>
                      <a:endParaRPr lang="en-US" sz="1400" dirty="0"/>
                    </a:p>
                  </a:txBody>
                  <a:tcPr>
                    <a:solidFill>
                      <a:srgbClr val="586F1D"/>
                    </a:solidFill>
                  </a:tcPr>
                </a:tc>
                <a:tc>
                  <a:txBody>
                    <a:bodyPr/>
                    <a:lstStyle/>
                    <a:p>
                      <a:pPr algn="ctr"/>
                      <a:r>
                        <a:rPr lang="en-US" sz="1400" b="1" dirty="0" smtClean="0"/>
                        <a:t>Treatment-naïve on Placebo</a:t>
                      </a:r>
                    </a:p>
                    <a:p>
                      <a:pPr algn="ctr"/>
                      <a:r>
                        <a:rPr lang="en-US" sz="1400" b="0" dirty="0" smtClean="0"/>
                        <a:t>(n=102)</a:t>
                      </a:r>
                      <a:endParaRPr lang="en-US" sz="1400" b="0" dirty="0"/>
                    </a:p>
                  </a:txBody>
                  <a:tcPr>
                    <a:solidFill>
                      <a:schemeClr val="accent6"/>
                    </a:solidFill>
                  </a:tcPr>
                </a:tc>
                <a:tc>
                  <a:txBody>
                    <a:bodyPr/>
                    <a:lstStyle/>
                    <a:p>
                      <a:pPr algn="ctr"/>
                      <a:r>
                        <a:rPr lang="en-US" sz="1400" dirty="0" smtClean="0"/>
                        <a:t>Prior Non-responder</a:t>
                      </a:r>
                    </a:p>
                    <a:p>
                      <a:pPr algn="ctr"/>
                      <a:r>
                        <a:rPr lang="en-US" sz="1400" b="0" dirty="0" smtClean="0"/>
                        <a:t>(n=205)</a:t>
                      </a:r>
                      <a:endParaRPr lang="en-US" sz="1400" dirty="0"/>
                    </a:p>
                  </a:txBody>
                  <a:tcPr>
                    <a:solidFill>
                      <a:schemeClr val="accent5">
                        <a:lumMod val="75000"/>
                      </a:schemeClr>
                    </a:solidFill>
                  </a:tcPr>
                </a:tc>
                <a:tc>
                  <a:txBody>
                    <a:bodyPr/>
                    <a:lstStyle/>
                    <a:p>
                      <a:pPr algn="ctr"/>
                      <a:r>
                        <a:rPr lang="en-US" sz="1400" dirty="0" smtClean="0"/>
                        <a:t>Intolerant/Ineligible</a:t>
                      </a:r>
                      <a:r>
                        <a:rPr lang="en-US" sz="1400" b="0" dirty="0" smtClean="0"/>
                        <a:t/>
                      </a:r>
                      <a:br>
                        <a:rPr lang="en-US" sz="1400" b="0" dirty="0" smtClean="0"/>
                      </a:br>
                      <a:r>
                        <a:rPr lang="en-US" sz="1400" b="0" dirty="0" smtClean="0"/>
                        <a:t>(n=235)</a:t>
                      </a:r>
                      <a:endParaRPr lang="en-US" sz="1400" dirty="0"/>
                    </a:p>
                  </a:txBody>
                  <a:tcPr>
                    <a:solidFill>
                      <a:srgbClr val="624270"/>
                    </a:solidFill>
                  </a:tcPr>
                </a:tc>
              </a:tr>
              <a:tr h="370840">
                <a:tc>
                  <a:txBody>
                    <a:bodyPr/>
                    <a:lstStyle/>
                    <a:p>
                      <a:r>
                        <a:rPr lang="en-US" sz="1400" dirty="0" smtClean="0"/>
                        <a:t>Any adverse event</a:t>
                      </a:r>
                      <a:endParaRPr lang="en-US" sz="1400" dirty="0"/>
                    </a:p>
                  </a:txBody>
                  <a:tcPr anchor="ctr"/>
                </a:tc>
                <a:tc>
                  <a:txBody>
                    <a:bodyPr/>
                    <a:lstStyle/>
                    <a:p>
                      <a:pPr algn="ctr"/>
                      <a:r>
                        <a:rPr lang="en-US" sz="1400" dirty="0" smtClean="0"/>
                        <a:t>176 (86%)</a:t>
                      </a:r>
                      <a:endParaRPr lang="en-US" sz="1400" dirty="0"/>
                    </a:p>
                  </a:txBody>
                  <a:tcPr anchor="ctr"/>
                </a:tc>
                <a:tc>
                  <a:txBody>
                    <a:bodyPr/>
                    <a:lstStyle/>
                    <a:p>
                      <a:pPr algn="ctr"/>
                      <a:r>
                        <a:rPr lang="en-US" sz="1400" dirty="0" smtClean="0"/>
                        <a:t>74 (73%)</a:t>
                      </a:r>
                      <a:endParaRPr lang="en-US" sz="1400" dirty="0"/>
                    </a:p>
                  </a:txBody>
                  <a:tcPr anchor="ctr"/>
                </a:tc>
                <a:tc>
                  <a:txBody>
                    <a:bodyPr/>
                    <a:lstStyle/>
                    <a:p>
                      <a:pPr algn="ctr"/>
                      <a:r>
                        <a:rPr lang="en-US" sz="1400" dirty="0" smtClean="0"/>
                        <a:t>167 (81%)</a:t>
                      </a:r>
                      <a:endParaRPr lang="en-US" sz="1400" dirty="0"/>
                    </a:p>
                  </a:txBody>
                  <a:tcPr anchor="ctr"/>
                </a:tc>
                <a:tc>
                  <a:txBody>
                    <a:bodyPr/>
                    <a:lstStyle/>
                    <a:p>
                      <a:pPr algn="ctr"/>
                      <a:r>
                        <a:rPr lang="en-US" sz="1400" dirty="0" smtClean="0"/>
                        <a:t>204 (87%)</a:t>
                      </a:r>
                      <a:endParaRPr lang="en-US" sz="1400" dirty="0"/>
                    </a:p>
                  </a:txBody>
                  <a:tcPr anchor="ctr"/>
                </a:tc>
              </a:tr>
              <a:tr h="370840">
                <a:tc>
                  <a:txBody>
                    <a:bodyPr/>
                    <a:lstStyle/>
                    <a:p>
                      <a:r>
                        <a:rPr lang="en-US" sz="1400" dirty="0" smtClean="0"/>
                        <a:t>Serious adverse events</a:t>
                      </a:r>
                      <a:endParaRPr lang="en-US" sz="1400" dirty="0"/>
                    </a:p>
                  </a:txBody>
                  <a:tcPr anchor="ctr"/>
                </a:tc>
                <a:tc>
                  <a:txBody>
                    <a:bodyPr/>
                    <a:lstStyle/>
                    <a:p>
                      <a:pPr algn="ctr"/>
                      <a:r>
                        <a:rPr lang="en-US" sz="1400" dirty="0" smtClean="0"/>
                        <a:t>12</a:t>
                      </a:r>
                      <a:r>
                        <a:rPr lang="en-US" sz="1400" baseline="0" dirty="0" smtClean="0"/>
                        <a:t> (6%)</a:t>
                      </a:r>
                      <a:endParaRPr lang="en-US" sz="1400" dirty="0"/>
                    </a:p>
                  </a:txBody>
                  <a:tcPr anchor="ctr"/>
                </a:tc>
                <a:tc>
                  <a:txBody>
                    <a:bodyPr/>
                    <a:lstStyle/>
                    <a:p>
                      <a:pPr algn="ctr"/>
                      <a:r>
                        <a:rPr lang="en-US" sz="1400" dirty="0" smtClean="0"/>
                        <a:t>1 (1%)</a:t>
                      </a:r>
                      <a:endParaRPr lang="en-US" sz="1400" dirty="0"/>
                    </a:p>
                  </a:txBody>
                  <a:tcPr anchor="ctr"/>
                </a:tc>
                <a:tc>
                  <a:txBody>
                    <a:bodyPr/>
                    <a:lstStyle/>
                    <a:p>
                      <a:pPr algn="ctr"/>
                      <a:r>
                        <a:rPr lang="en-US" sz="1400" dirty="0" smtClean="0"/>
                        <a:t>11 (5%)</a:t>
                      </a:r>
                      <a:endParaRPr lang="en-US" sz="1400" dirty="0"/>
                    </a:p>
                  </a:txBody>
                  <a:tcPr anchor="ctr"/>
                </a:tc>
                <a:tc>
                  <a:txBody>
                    <a:bodyPr/>
                    <a:lstStyle/>
                    <a:p>
                      <a:pPr algn="ctr"/>
                      <a:r>
                        <a:rPr lang="en-US" sz="1400" dirty="0" smtClean="0"/>
                        <a:t>16 (7%)</a:t>
                      </a:r>
                      <a:endParaRPr lang="en-US" sz="1400" dirty="0"/>
                    </a:p>
                  </a:txBody>
                  <a:tcPr anchor="ctr"/>
                </a:tc>
              </a:tr>
              <a:tr h="370840">
                <a:tc>
                  <a:txBody>
                    <a:bodyPr/>
                    <a:lstStyle/>
                    <a:p>
                      <a:r>
                        <a:rPr lang="en-US" sz="1400" dirty="0" smtClean="0"/>
                        <a:t>Adverse</a:t>
                      </a:r>
                      <a:r>
                        <a:rPr lang="en-US" sz="1400" baseline="0" dirty="0" smtClean="0"/>
                        <a:t> events leading to discontinuation</a:t>
                      </a:r>
                      <a:endParaRPr lang="en-US" sz="1400" dirty="0"/>
                    </a:p>
                  </a:txBody>
                  <a:tcPr anchor="ctr"/>
                </a:tc>
                <a:tc>
                  <a:txBody>
                    <a:bodyPr/>
                    <a:lstStyle/>
                    <a:p>
                      <a:pPr algn="ctr"/>
                      <a:r>
                        <a:rPr lang="en-US" sz="1400" dirty="0" smtClean="0"/>
                        <a:t>6 (3%)</a:t>
                      </a:r>
                      <a:endParaRPr lang="en-US" sz="1400" dirty="0"/>
                    </a:p>
                  </a:txBody>
                  <a:tcPr anchor="ctr"/>
                </a:tc>
                <a:tc>
                  <a:txBody>
                    <a:bodyPr/>
                    <a:lstStyle/>
                    <a:p>
                      <a:pPr algn="ctr"/>
                      <a:r>
                        <a:rPr lang="en-US" sz="1400" dirty="0" smtClean="0"/>
                        <a:t>0</a:t>
                      </a:r>
                      <a:endParaRPr lang="en-US" sz="1400" dirty="0"/>
                    </a:p>
                  </a:txBody>
                  <a:tcPr anchor="ctr"/>
                </a:tc>
                <a:tc>
                  <a:txBody>
                    <a:bodyPr/>
                    <a:lstStyle/>
                    <a:p>
                      <a:pPr algn="ctr"/>
                      <a:r>
                        <a:rPr lang="en-US" sz="1400" dirty="0" smtClean="0"/>
                        <a:t>2 (1%)</a:t>
                      </a:r>
                      <a:endParaRPr lang="en-US" sz="1400" dirty="0"/>
                    </a:p>
                  </a:txBody>
                  <a:tcPr anchor="ctr"/>
                </a:tc>
                <a:tc>
                  <a:txBody>
                    <a:bodyPr/>
                    <a:lstStyle/>
                    <a:p>
                      <a:pPr algn="ctr"/>
                      <a:r>
                        <a:rPr lang="en-US" sz="1400" dirty="0" smtClean="0"/>
                        <a:t>2 (1%)</a:t>
                      </a:r>
                      <a:endParaRPr lang="en-US" sz="1400" dirty="0"/>
                    </a:p>
                  </a:txBody>
                  <a:tcPr anchor="ctr"/>
                </a:tc>
              </a:tr>
              <a:tr h="370840">
                <a:tc>
                  <a:txBody>
                    <a:bodyPr/>
                    <a:lstStyle/>
                    <a:p>
                      <a:r>
                        <a:rPr lang="en-US" sz="1400" dirty="0" smtClean="0"/>
                        <a:t>Adverse events in ≥10% in</a:t>
                      </a:r>
                      <a:r>
                        <a:rPr lang="en-US" sz="1400" baseline="0" dirty="0" smtClean="0"/>
                        <a:t> any cohort</a:t>
                      </a:r>
                    </a:p>
                    <a:p>
                      <a:r>
                        <a:rPr lang="en-US" sz="1400" baseline="0" dirty="0" smtClean="0"/>
                        <a:t>  Headache</a:t>
                      </a:r>
                    </a:p>
                    <a:p>
                      <a:r>
                        <a:rPr lang="en-US" sz="1400" baseline="0" dirty="0" smtClean="0"/>
                        <a:t>  Fatigue</a:t>
                      </a:r>
                    </a:p>
                    <a:p>
                      <a:r>
                        <a:rPr lang="en-US" sz="1400" baseline="0" dirty="0" smtClean="0"/>
                        <a:t>  Diarrhea</a:t>
                      </a:r>
                    </a:p>
                    <a:p>
                      <a:r>
                        <a:rPr lang="en-US" sz="1400" baseline="0" dirty="0" smtClean="0"/>
                        <a:t>  Nausea</a:t>
                      </a:r>
                    </a:p>
                    <a:p>
                      <a:r>
                        <a:rPr lang="en-US" sz="1400" baseline="0" dirty="0" smtClean="0"/>
                        <a:t>  Asthenia</a:t>
                      </a:r>
                      <a:endParaRPr lang="en-US" sz="1400" dirty="0"/>
                    </a:p>
                  </a:txBody>
                  <a:tcPr anchor="ctr"/>
                </a:tc>
                <a:tc>
                  <a:txBody>
                    <a:bodyPr/>
                    <a:lstStyle/>
                    <a:p>
                      <a:pPr algn="ctr"/>
                      <a:endParaRPr lang="en-US" sz="1400" dirty="0" smtClean="0"/>
                    </a:p>
                    <a:p>
                      <a:pPr algn="ctr"/>
                      <a:endParaRPr lang="en-US" sz="1400" dirty="0" smtClean="0"/>
                    </a:p>
                    <a:p>
                      <a:pPr algn="ctr"/>
                      <a:r>
                        <a:rPr lang="en-US" sz="1400" dirty="0" smtClean="0"/>
                        <a:t>50 (24%)</a:t>
                      </a:r>
                    </a:p>
                    <a:p>
                      <a:pPr algn="ctr"/>
                      <a:r>
                        <a:rPr lang="en-US" sz="1400" dirty="0" smtClean="0"/>
                        <a:t>43 (21%)</a:t>
                      </a:r>
                    </a:p>
                    <a:p>
                      <a:pPr algn="ctr"/>
                      <a:r>
                        <a:rPr lang="en-US" sz="1400" dirty="0" smtClean="0"/>
                        <a:t>24 (12%)</a:t>
                      </a:r>
                    </a:p>
                    <a:p>
                      <a:pPr algn="ctr"/>
                      <a:r>
                        <a:rPr lang="en-US" sz="1400" dirty="0" smtClean="0"/>
                        <a:t>25 (12%)</a:t>
                      </a:r>
                    </a:p>
                    <a:p>
                      <a:pPr algn="ctr"/>
                      <a:r>
                        <a:rPr lang="en-US" sz="1400" dirty="0" smtClean="0"/>
                        <a:t>4 (2%)</a:t>
                      </a:r>
                      <a:endParaRPr lang="en-US" sz="1400" dirty="0"/>
                    </a:p>
                  </a:txBody>
                  <a:tcPr anchor="ctr"/>
                </a:tc>
                <a:tc>
                  <a:txBody>
                    <a:bodyPr/>
                    <a:lstStyle/>
                    <a:p>
                      <a:pPr algn="ctr"/>
                      <a:endParaRPr lang="en-US" sz="1400" dirty="0" smtClean="0"/>
                    </a:p>
                    <a:p>
                      <a:pPr algn="ctr"/>
                      <a:endParaRPr lang="en-US" sz="1400" dirty="0" smtClean="0"/>
                    </a:p>
                    <a:p>
                      <a:pPr algn="ctr"/>
                      <a:r>
                        <a:rPr lang="en-US" sz="1400" dirty="0" smtClean="0"/>
                        <a:t>17 (17%)</a:t>
                      </a:r>
                    </a:p>
                    <a:p>
                      <a:pPr algn="ctr"/>
                      <a:r>
                        <a:rPr lang="en-US" sz="1400" dirty="0" smtClean="0"/>
                        <a:t>18 (18%)</a:t>
                      </a:r>
                    </a:p>
                    <a:p>
                      <a:pPr algn="ctr"/>
                      <a:r>
                        <a:rPr lang="en-US" sz="1400" dirty="0" smtClean="0"/>
                        <a:t>10 (10%)</a:t>
                      </a:r>
                    </a:p>
                    <a:p>
                      <a:pPr algn="ctr"/>
                      <a:r>
                        <a:rPr lang="en-US" sz="1400" dirty="0" smtClean="0"/>
                        <a:t>12 (12%)</a:t>
                      </a:r>
                    </a:p>
                    <a:p>
                      <a:pPr algn="ctr"/>
                      <a:r>
                        <a:rPr lang="en-US" sz="1400" dirty="0" smtClean="0"/>
                        <a:t>1 (1%)</a:t>
                      </a:r>
                      <a:endParaRPr lang="en-US" sz="1400" dirty="0"/>
                    </a:p>
                  </a:txBody>
                  <a:tcPr anchor="ctr"/>
                </a:tc>
                <a:tc>
                  <a:txBody>
                    <a:bodyPr/>
                    <a:lstStyle/>
                    <a:p>
                      <a:pPr algn="ctr"/>
                      <a:endParaRPr lang="en-US" sz="1400" dirty="0" smtClean="0"/>
                    </a:p>
                    <a:p>
                      <a:pPr algn="ctr"/>
                      <a:endParaRPr lang="en-US" sz="1400" dirty="0" smtClean="0"/>
                    </a:p>
                    <a:p>
                      <a:pPr algn="ctr"/>
                      <a:r>
                        <a:rPr lang="en-US" sz="1400" dirty="0" smtClean="0"/>
                        <a:t>50 (24%)</a:t>
                      </a:r>
                    </a:p>
                    <a:p>
                      <a:pPr algn="ctr"/>
                      <a:r>
                        <a:rPr lang="en-US" sz="1400" dirty="0" smtClean="0"/>
                        <a:t>45</a:t>
                      </a:r>
                      <a:r>
                        <a:rPr lang="en-US" sz="1400" baseline="0" dirty="0" smtClean="0"/>
                        <a:t> (22%)</a:t>
                      </a:r>
                    </a:p>
                    <a:p>
                      <a:pPr algn="ctr"/>
                      <a:r>
                        <a:rPr lang="en-US" sz="1400" baseline="0" dirty="0" smtClean="0"/>
                        <a:t>28 (14%)</a:t>
                      </a:r>
                    </a:p>
                    <a:p>
                      <a:pPr algn="ctr"/>
                      <a:r>
                        <a:rPr lang="en-US" sz="1400" baseline="0" dirty="0" smtClean="0"/>
                        <a:t>22 (11%)</a:t>
                      </a:r>
                    </a:p>
                    <a:p>
                      <a:pPr algn="ctr"/>
                      <a:r>
                        <a:rPr lang="en-US" sz="1400" baseline="0" dirty="0" smtClean="0"/>
                        <a:t>12 (6%)</a:t>
                      </a:r>
                      <a:endParaRPr lang="en-US" sz="1400" dirty="0"/>
                    </a:p>
                  </a:txBody>
                  <a:tcPr anchor="ctr"/>
                </a:tc>
                <a:tc>
                  <a:txBody>
                    <a:bodyPr/>
                    <a:lstStyle/>
                    <a:p>
                      <a:pPr algn="ctr"/>
                      <a:endParaRPr lang="en-US" sz="1400" dirty="0" smtClean="0"/>
                    </a:p>
                    <a:p>
                      <a:pPr algn="ctr"/>
                      <a:endParaRPr lang="en-US" sz="1400" dirty="0" smtClean="0"/>
                    </a:p>
                    <a:p>
                      <a:pPr algn="ctr"/>
                      <a:r>
                        <a:rPr lang="en-US" sz="1400" dirty="0" smtClean="0"/>
                        <a:t>59 (25%)</a:t>
                      </a:r>
                    </a:p>
                    <a:p>
                      <a:pPr algn="ctr"/>
                      <a:r>
                        <a:rPr lang="en-US" sz="1400" dirty="0" smtClean="0"/>
                        <a:t>52 (22%)</a:t>
                      </a:r>
                    </a:p>
                    <a:p>
                      <a:pPr algn="ctr"/>
                      <a:r>
                        <a:rPr lang="en-US" sz="1400" dirty="0" smtClean="0"/>
                        <a:t>51 (22%)</a:t>
                      </a:r>
                    </a:p>
                    <a:p>
                      <a:pPr algn="ctr"/>
                      <a:r>
                        <a:rPr lang="en-US" sz="1400" dirty="0" smtClean="0"/>
                        <a:t>28 (12%)</a:t>
                      </a:r>
                    </a:p>
                    <a:p>
                      <a:pPr algn="ctr"/>
                      <a:r>
                        <a:rPr lang="en-US" sz="1400" dirty="0" smtClean="0"/>
                        <a:t>25 (11%)</a:t>
                      </a:r>
                      <a:endParaRPr lang="en-US" sz="1400" dirty="0"/>
                    </a:p>
                  </a:txBody>
                  <a:tcPr anchor="ctr"/>
                </a:tc>
              </a:tr>
              <a:tr h="370840">
                <a:tc>
                  <a:txBody>
                    <a:bodyPr/>
                    <a:lstStyle/>
                    <a:p>
                      <a:r>
                        <a:rPr lang="en-US" sz="1400" dirty="0" smtClean="0"/>
                        <a:t>Grade</a:t>
                      </a:r>
                      <a:r>
                        <a:rPr lang="en-US" sz="1400" baseline="0" dirty="0" smtClean="0"/>
                        <a:t> 3-4 lab events</a:t>
                      </a:r>
                    </a:p>
                    <a:p>
                      <a:r>
                        <a:rPr lang="en-US" sz="1400" baseline="0" dirty="0" smtClean="0"/>
                        <a:t>   ALT 5.1-10 x ULN</a:t>
                      </a:r>
                    </a:p>
                    <a:p>
                      <a:r>
                        <a:rPr lang="en-US" sz="1400" baseline="0" dirty="0" smtClean="0"/>
                        <a:t>   ALT &gt;10 x ULN</a:t>
                      </a:r>
                    </a:p>
                    <a:p>
                      <a:r>
                        <a:rPr lang="en-US" sz="1400" baseline="0" dirty="0" smtClean="0"/>
                        <a:t>   AST 5.1-10 x ULN</a:t>
                      </a:r>
                    </a:p>
                    <a:p>
                      <a:r>
                        <a:rPr lang="en-US" sz="1400" baseline="0" dirty="0" smtClean="0"/>
                        <a:t>   AST &gt;10 x ULN</a:t>
                      </a:r>
                      <a:endParaRPr lang="en-US" sz="1400" dirty="0"/>
                    </a:p>
                  </a:txBody>
                  <a:tcPr anchor="ctr"/>
                </a:tc>
                <a:tc>
                  <a:txBody>
                    <a:bodyPr/>
                    <a:lstStyle/>
                    <a:p>
                      <a:pPr algn="ctr"/>
                      <a:endParaRPr lang="en-US" sz="1400" dirty="0" smtClean="0"/>
                    </a:p>
                    <a:p>
                      <a:pPr algn="ctr"/>
                      <a:r>
                        <a:rPr lang="en-US" sz="1400" dirty="0" smtClean="0"/>
                        <a:t>1</a:t>
                      </a:r>
                      <a:r>
                        <a:rPr lang="en-US" sz="1400" baseline="0" dirty="0" smtClean="0"/>
                        <a:t> (&lt;1%)</a:t>
                      </a:r>
                    </a:p>
                    <a:p>
                      <a:pPr algn="ctr"/>
                      <a:r>
                        <a:rPr lang="en-US" sz="1400" baseline="0" dirty="0" smtClean="0"/>
                        <a:t>6 (3%)</a:t>
                      </a:r>
                    </a:p>
                    <a:p>
                      <a:pPr algn="ctr"/>
                      <a:r>
                        <a:rPr lang="en-US" sz="1400" baseline="0" dirty="0" smtClean="0"/>
                        <a:t>5 (2%)</a:t>
                      </a:r>
                    </a:p>
                    <a:p>
                      <a:pPr algn="ctr"/>
                      <a:r>
                        <a:rPr lang="en-US" sz="1400" baseline="0" dirty="0" smtClean="0"/>
                        <a:t>2 (1%)</a:t>
                      </a:r>
                      <a:endParaRPr lang="en-US" sz="1400" dirty="0"/>
                    </a:p>
                  </a:txBody>
                  <a:tcPr anchor="ctr"/>
                </a:tc>
                <a:tc>
                  <a:txBody>
                    <a:bodyPr/>
                    <a:lstStyle/>
                    <a:p>
                      <a:pPr algn="ctr"/>
                      <a:endParaRPr lang="en-US" sz="1400" dirty="0" smtClean="0"/>
                    </a:p>
                    <a:p>
                      <a:pPr algn="ctr"/>
                      <a:r>
                        <a:rPr lang="en-US" sz="1400" dirty="0" smtClean="0"/>
                        <a:t>2 (2%)</a:t>
                      </a:r>
                    </a:p>
                    <a:p>
                      <a:pPr algn="ctr"/>
                      <a:r>
                        <a:rPr lang="en-US" sz="1400" dirty="0" smtClean="0"/>
                        <a:t>0</a:t>
                      </a:r>
                    </a:p>
                    <a:p>
                      <a:pPr algn="ctr"/>
                      <a:r>
                        <a:rPr lang="en-US" sz="1400" dirty="0" smtClean="0"/>
                        <a:t>1 (1%)</a:t>
                      </a:r>
                    </a:p>
                    <a:p>
                      <a:pPr algn="ctr"/>
                      <a:r>
                        <a:rPr lang="en-US" sz="1400" dirty="0" smtClean="0"/>
                        <a:t>0</a:t>
                      </a:r>
                      <a:endParaRPr lang="en-US" sz="1400" dirty="0"/>
                    </a:p>
                  </a:txBody>
                  <a:tcPr anchor="ctr"/>
                </a:tc>
                <a:tc>
                  <a:txBody>
                    <a:bodyPr/>
                    <a:lstStyle/>
                    <a:p>
                      <a:pPr algn="ctr"/>
                      <a:endParaRPr lang="en-US" sz="1400" dirty="0" smtClean="0"/>
                    </a:p>
                    <a:p>
                      <a:pPr algn="ctr"/>
                      <a:r>
                        <a:rPr lang="en-US" sz="1400" dirty="0" smtClean="0"/>
                        <a:t>3 (1%)</a:t>
                      </a:r>
                    </a:p>
                    <a:p>
                      <a:pPr algn="ctr"/>
                      <a:r>
                        <a:rPr lang="en-US" sz="1400" dirty="0" smtClean="0"/>
                        <a:t>1 (&lt;1%)</a:t>
                      </a:r>
                    </a:p>
                    <a:p>
                      <a:pPr algn="ctr"/>
                      <a:r>
                        <a:rPr lang="en-US" sz="1400" dirty="0" smtClean="0"/>
                        <a:t>1 (&lt;1%)</a:t>
                      </a:r>
                    </a:p>
                    <a:p>
                      <a:pPr algn="ctr"/>
                      <a:r>
                        <a:rPr lang="en-US" sz="1400" dirty="0" smtClean="0"/>
                        <a:t>1 (&lt;1%)</a:t>
                      </a:r>
                      <a:endParaRPr lang="en-US" sz="1400" dirty="0"/>
                    </a:p>
                  </a:txBody>
                  <a:tcPr anchor="ctr"/>
                </a:tc>
                <a:tc>
                  <a:txBody>
                    <a:bodyPr/>
                    <a:lstStyle/>
                    <a:p>
                      <a:pPr algn="ctr"/>
                      <a:endParaRPr lang="en-US" sz="1400" dirty="0" smtClean="0"/>
                    </a:p>
                    <a:p>
                      <a:pPr algn="ctr"/>
                      <a:r>
                        <a:rPr lang="en-US" sz="1400" dirty="0" smtClean="0"/>
                        <a:t>3 (1%)</a:t>
                      </a:r>
                    </a:p>
                    <a:p>
                      <a:pPr algn="ctr"/>
                      <a:r>
                        <a:rPr lang="en-US" sz="1400" dirty="0" smtClean="0"/>
                        <a:t>1 (&lt;1%)</a:t>
                      </a:r>
                    </a:p>
                    <a:p>
                      <a:pPr algn="ctr"/>
                      <a:r>
                        <a:rPr lang="en-US" sz="1400" dirty="0" smtClean="0"/>
                        <a:t>2 (1%)</a:t>
                      </a:r>
                    </a:p>
                    <a:p>
                      <a:pPr algn="ctr"/>
                      <a:r>
                        <a:rPr lang="en-US" sz="1400" dirty="0" smtClean="0"/>
                        <a:t>1 (&lt;1%)</a:t>
                      </a:r>
                      <a:endParaRPr lang="en-US" sz="1400" dirty="0"/>
                    </a:p>
                  </a:txBody>
                  <a:tcPr anchor="ctr"/>
                </a:tc>
              </a:tr>
            </a:tbl>
          </a:graphicData>
        </a:graphic>
      </p:graphicFrame>
    </p:spTree>
    <p:extLst>
      <p:ext uri="{BB962C8B-B14F-4D97-AF65-F5344CB8AC3E}">
        <p14:creationId xmlns:p14="http://schemas.microsoft.com/office/powerpoint/2010/main" val="103947527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a:t>Source: Manns M, et al. Lancet. 2014;384:1597-605.</a:t>
            </a:r>
          </a:p>
        </p:txBody>
      </p:sp>
      <p:sp>
        <p:nvSpPr>
          <p:cNvPr id="4" name="Title 3"/>
          <p:cNvSpPr>
            <a:spLocks noGrp="1"/>
          </p:cNvSpPr>
          <p:nvPr>
            <p:ph type="title"/>
          </p:nvPr>
        </p:nvSpPr>
        <p:spPr/>
        <p:txBody>
          <a:bodyPr>
            <a:normAutofit/>
          </a:bodyPr>
          <a:lstStyle/>
          <a:p>
            <a:r>
              <a:rPr lang="en-US" sz="2400" dirty="0">
                <a:solidFill>
                  <a:schemeClr val="accent5">
                    <a:lumMod val="20000"/>
                    <a:lumOff val="80000"/>
                  </a:schemeClr>
                </a:solidFill>
              </a:rPr>
              <a:t>Daclatasvir + Asunaprevir for HCV GT </a:t>
            </a:r>
            <a:r>
              <a:rPr lang="en-US" sz="2400" dirty="0" smtClean="0">
                <a:solidFill>
                  <a:schemeClr val="accent5">
                    <a:lumMod val="20000"/>
                    <a:lumOff val="80000"/>
                  </a:schemeClr>
                </a:solidFill>
              </a:rPr>
              <a:t>1b</a:t>
            </a:r>
            <a:r>
              <a:rPr lang="en-US" sz="2400" dirty="0">
                <a:solidFill>
                  <a:schemeClr val="accent5">
                    <a:lumMod val="20000"/>
                    <a:lumOff val="80000"/>
                  </a:schemeClr>
                </a:solidFill>
              </a:rPr>
              <a:t/>
            </a:r>
            <a:br>
              <a:rPr lang="en-US" sz="2400" dirty="0">
                <a:solidFill>
                  <a:schemeClr val="accent5">
                    <a:lumMod val="20000"/>
                    <a:lumOff val="80000"/>
                  </a:schemeClr>
                </a:solidFill>
              </a:rPr>
            </a:br>
            <a:r>
              <a:rPr lang="en-US" sz="2400" dirty="0"/>
              <a:t>HALLMARK-DUAL: Conclusions</a:t>
            </a:r>
          </a:p>
        </p:txBody>
      </p:sp>
      <p:graphicFrame>
        <p:nvGraphicFramePr>
          <p:cNvPr id="9" name="Table 8"/>
          <p:cNvGraphicFramePr>
            <a:graphicFrameLocks noGrp="1"/>
          </p:cNvGraphicFramePr>
          <p:nvPr>
            <p:extLst>
              <p:ext uri="{D42A27DB-BD31-4B8C-83A1-F6EECF244321}">
                <p14:modId xmlns:p14="http://schemas.microsoft.com/office/powerpoint/2010/main" val="252842192"/>
              </p:ext>
            </p:extLst>
          </p:nvPr>
        </p:nvGraphicFramePr>
        <p:xfrm>
          <a:off x="0" y="2209800"/>
          <a:ext cx="9144000" cy="3032760"/>
        </p:xfrm>
        <a:graphic>
          <a:graphicData uri="http://schemas.openxmlformats.org/drawingml/2006/table">
            <a:tbl>
              <a:tblPr firstRow="1" bandRow="1">
                <a:effectLst/>
                <a:tableStyleId>{5C22544A-7EE6-4342-B048-85BDC9FD1C3A}</a:tableStyleId>
              </a:tblPr>
              <a:tblGrid>
                <a:gridCol w="9144000"/>
              </a:tblGrid>
              <a:tr h="2008632">
                <a:tc>
                  <a:txBody>
                    <a:bodyPr/>
                    <a:lstStyle/>
                    <a:p>
                      <a:pPr>
                        <a:lnSpc>
                          <a:spcPts val="3000"/>
                        </a:lnSpc>
                      </a:pPr>
                      <a:r>
                        <a:rPr lang="en-US" sz="2000" b="1" i="0" dirty="0" smtClean="0">
                          <a:solidFill>
                            <a:srgbClr val="800000"/>
                          </a:solidFill>
                          <a:latin typeface="Arial"/>
                          <a:cs typeface="Arial"/>
                        </a:rPr>
                        <a:t>Interpretation</a:t>
                      </a:r>
                      <a:r>
                        <a:rPr lang="en-US" sz="2000" b="0" i="0" dirty="0" smtClean="0">
                          <a:solidFill>
                            <a:schemeClr val="tx1"/>
                          </a:solidFill>
                          <a:latin typeface="Arial"/>
                          <a:cs typeface="Arial"/>
                        </a:rPr>
                        <a:t>: “</a:t>
                      </a:r>
                      <a:r>
                        <a:rPr lang="en-US" sz="2000" b="0" kern="1200" dirty="0" smtClean="0">
                          <a:solidFill>
                            <a:srgbClr val="000000"/>
                          </a:solidFill>
                          <a:latin typeface="Arial"/>
                          <a:ea typeface="+mn-ea"/>
                          <a:cs typeface="Arial"/>
                        </a:rPr>
                        <a:t>D</a:t>
                      </a:r>
                      <a:r>
                        <a:rPr lang="en-US" sz="2000" b="0" kern="1200" dirty="0" smtClean="0">
                          <a:solidFill>
                            <a:srgbClr val="000000"/>
                          </a:solidFill>
                          <a:effectLst/>
                          <a:latin typeface="Arial"/>
                          <a:ea typeface="+mn-ea"/>
                          <a:cs typeface="Arial"/>
                        </a:rPr>
                        <a:t>aclatasvir plus asunaprevir provided high sustained virological response rates in treatment-naive, non-responder, and ineligible, intolerant, or ineligible and intolerant patients, and was well tolerated in patients with HCV genotype 1b infection. These results support the use of daclatasvir plus asunaprevir as an all-oral, interferon- free and ribavirin-free treatment option for patients with HCV genotype 1b infection, including those with cirrhosis</a:t>
                      </a:r>
                      <a:r>
                        <a:rPr lang="en-US" sz="2000" b="0" kern="1200" dirty="0" smtClean="0">
                          <a:solidFill>
                            <a:schemeClr val="tx1"/>
                          </a:solidFill>
                          <a:latin typeface="Arial"/>
                          <a:ea typeface="+mn-ea"/>
                          <a:cs typeface="Arial"/>
                        </a:rPr>
                        <a:t>.” </a:t>
                      </a:r>
                    </a:p>
                  </a:txBody>
                  <a:tcPr marL="457200" marR="457200" marT="182880" marB="182880" anchor="ctr">
                    <a:lnT w="28575" cap="flat" cmpd="sng" algn="ctr">
                      <a:solidFill>
                        <a:srgbClr val="326496"/>
                      </a:solidFill>
                      <a:prstDash val="solid"/>
                      <a:round/>
                      <a:headEnd type="none" w="med" len="med"/>
                      <a:tailEnd type="none" w="med" len="med"/>
                    </a:lnT>
                    <a:lnB w="28575" cap="flat" cmpd="sng" algn="ctr">
                      <a:solidFill>
                        <a:srgbClr val="326496"/>
                      </a:solidFill>
                      <a:prstDash val="solid"/>
                      <a:round/>
                      <a:headEnd type="none" w="med" len="med"/>
                      <a:tailEnd type="none" w="med" len="med"/>
                    </a:lnB>
                    <a:solidFill>
                      <a:srgbClr val="F0F0F0"/>
                    </a:solidFill>
                  </a:tcPr>
                </a:tc>
              </a:tr>
            </a:tbl>
          </a:graphicData>
        </a:graphic>
      </p:graphicFrame>
    </p:spTree>
    <p:extLst>
      <p:ext uri="{BB962C8B-B14F-4D97-AF65-F5344CB8AC3E}">
        <p14:creationId xmlns:p14="http://schemas.microsoft.com/office/powerpoint/2010/main" val="102733831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3401" y="3030510"/>
            <a:ext cx="8077200" cy="1238250"/>
          </a:xfrm>
        </p:spPr>
        <p:txBody>
          <a:bodyPr>
            <a:normAutofit/>
          </a:bodyPr>
          <a:lstStyle/>
          <a:p>
            <a:r>
              <a:rPr lang="en-US" dirty="0" smtClean="0"/>
              <a:t>Daclatasvir in HCV-HIV Coinfection</a:t>
            </a:r>
            <a:endParaRPr lang="en-US" dirty="0"/>
          </a:p>
        </p:txBody>
      </p:sp>
      <p:sp>
        <p:nvSpPr>
          <p:cNvPr id="4" name="Rectangle 3"/>
          <p:cNvSpPr/>
          <p:nvPr/>
        </p:nvSpPr>
        <p:spPr>
          <a:xfrm>
            <a:off x="-13512" y="1828801"/>
            <a:ext cx="9180577" cy="371855"/>
          </a:xfrm>
          <a:prstGeom prst="rect">
            <a:avLst/>
          </a:prstGeom>
          <a:solidFill>
            <a:srgbClr val="6E7A91"/>
          </a:solidFill>
          <a:ln w="6350">
            <a:noFill/>
          </a:ln>
          <a:effectLst/>
        </p:spPr>
        <p:style>
          <a:lnRef idx="1">
            <a:schemeClr val="accent1"/>
          </a:lnRef>
          <a:fillRef idx="3">
            <a:schemeClr val="accent1"/>
          </a:fillRef>
          <a:effectRef idx="2">
            <a:schemeClr val="accent1"/>
          </a:effectRef>
          <a:fontRef idx="minor">
            <a:schemeClr val="lt1"/>
          </a:fontRef>
        </p:style>
        <p:txBody>
          <a:bodyPr lIns="274320" rtlCol="0" anchor="ctr"/>
          <a:lstStyle/>
          <a:p>
            <a:endParaRPr lang="en-US" sz="1400" dirty="0">
              <a:solidFill>
                <a:schemeClr val="bg1"/>
              </a:solidFill>
            </a:endParaRPr>
          </a:p>
        </p:txBody>
      </p:sp>
      <p:sp>
        <p:nvSpPr>
          <p:cNvPr id="5" name="Rectangle 4"/>
          <p:cNvSpPr/>
          <p:nvPr/>
        </p:nvSpPr>
        <p:spPr>
          <a:xfrm>
            <a:off x="-13512" y="4659540"/>
            <a:ext cx="9180577" cy="371855"/>
          </a:xfrm>
          <a:prstGeom prst="rect">
            <a:avLst/>
          </a:prstGeom>
          <a:solidFill>
            <a:srgbClr val="6E7A91"/>
          </a:solidFill>
          <a:ln w="6350">
            <a:noFill/>
          </a:ln>
          <a:effectLst/>
        </p:spPr>
        <p:style>
          <a:lnRef idx="1">
            <a:schemeClr val="accent1"/>
          </a:lnRef>
          <a:fillRef idx="3">
            <a:schemeClr val="accent1"/>
          </a:fillRef>
          <a:effectRef idx="2">
            <a:schemeClr val="accent1"/>
          </a:effectRef>
          <a:fontRef idx="minor">
            <a:schemeClr val="lt1"/>
          </a:fontRef>
        </p:style>
        <p:txBody>
          <a:bodyPr lIns="274320" rtlCol="0" anchor="ctr"/>
          <a:lstStyle/>
          <a:p>
            <a:endParaRPr lang="en-US" sz="1400" dirty="0">
              <a:latin typeface="Arial"/>
              <a:cs typeface="Arial"/>
            </a:endParaRPr>
          </a:p>
        </p:txBody>
      </p:sp>
    </p:spTree>
    <p:extLst>
      <p:ext uri="{BB962C8B-B14F-4D97-AF65-F5344CB8AC3E}">
        <p14:creationId xmlns:p14="http://schemas.microsoft.com/office/powerpoint/2010/main" val="2902945987"/>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2400" dirty="0"/>
              <a:t>Daclatasvir </a:t>
            </a:r>
            <a:r>
              <a:rPr lang="en-US" sz="2400" dirty="0" smtClean="0"/>
              <a:t>+ Sofosbuvir in HCV GT 1-4 and HIV Coinfection</a:t>
            </a:r>
            <a:br>
              <a:rPr lang="en-US" sz="2400" dirty="0" smtClean="0"/>
            </a:br>
            <a:r>
              <a:rPr lang="en-US" dirty="0" smtClean="0"/>
              <a:t>ALLY-2 Study</a:t>
            </a:r>
            <a:endParaRPr lang="en-US" sz="2000" dirty="0"/>
          </a:p>
        </p:txBody>
      </p:sp>
      <p:sp>
        <p:nvSpPr>
          <p:cNvPr id="3" name="Text Placeholder 2"/>
          <p:cNvSpPr>
            <a:spLocks noGrp="1"/>
          </p:cNvSpPr>
          <p:nvPr>
            <p:ph type="body" idx="1"/>
          </p:nvPr>
        </p:nvSpPr>
        <p:spPr/>
        <p:txBody>
          <a:bodyPr/>
          <a:lstStyle/>
          <a:p>
            <a:r>
              <a:rPr lang="en-US" b="1" dirty="0">
                <a:solidFill>
                  <a:schemeClr val="accent5">
                    <a:lumMod val="20000"/>
                    <a:lumOff val="80000"/>
                  </a:schemeClr>
                </a:solidFill>
              </a:rPr>
              <a:t>Phase 3</a:t>
            </a:r>
            <a:r>
              <a:rPr lang="en-US" b="1" dirty="0" smtClean="0">
                <a:solidFill>
                  <a:schemeClr val="accent5">
                    <a:lumMod val="20000"/>
                    <a:lumOff val="80000"/>
                  </a:schemeClr>
                </a:solidFill>
              </a:rPr>
              <a:t> </a:t>
            </a:r>
            <a:endParaRPr lang="en-US" b="1" dirty="0">
              <a:solidFill>
                <a:schemeClr val="accent5">
                  <a:lumMod val="20000"/>
                  <a:lumOff val="80000"/>
                </a:schemeClr>
              </a:solidFill>
            </a:endParaRPr>
          </a:p>
        </p:txBody>
      </p:sp>
      <p:sp>
        <p:nvSpPr>
          <p:cNvPr id="7" name="Rectangle 6"/>
          <p:cNvSpPr/>
          <p:nvPr/>
        </p:nvSpPr>
        <p:spPr>
          <a:xfrm>
            <a:off x="-13512" y="1828801"/>
            <a:ext cx="9180577" cy="371855"/>
          </a:xfrm>
          <a:prstGeom prst="rect">
            <a:avLst/>
          </a:prstGeom>
          <a:solidFill>
            <a:srgbClr val="8B8E5E"/>
          </a:solidFill>
          <a:ln w="6350">
            <a:noFill/>
          </a:ln>
          <a:effectLst/>
        </p:spPr>
        <p:style>
          <a:lnRef idx="1">
            <a:schemeClr val="accent1"/>
          </a:lnRef>
          <a:fillRef idx="3">
            <a:schemeClr val="accent1"/>
          </a:fillRef>
          <a:effectRef idx="2">
            <a:schemeClr val="accent1"/>
          </a:effectRef>
          <a:fontRef idx="minor">
            <a:schemeClr val="lt1"/>
          </a:fontRef>
        </p:style>
        <p:txBody>
          <a:bodyPr lIns="274320" rtlCol="0" anchor="ctr"/>
          <a:lstStyle/>
          <a:p>
            <a:r>
              <a:rPr lang="en-US" sz="1400" dirty="0" smtClean="0">
                <a:solidFill>
                  <a:schemeClr val="bg1"/>
                </a:solidFill>
                <a:latin typeface="Arial"/>
                <a:cs typeface="Arial"/>
              </a:rPr>
              <a:t>Treatment</a:t>
            </a:r>
            <a:r>
              <a:rPr lang="en-US" sz="1400" dirty="0">
                <a:solidFill>
                  <a:schemeClr val="bg1"/>
                </a:solidFill>
                <a:latin typeface="Arial"/>
                <a:cs typeface="Arial"/>
              </a:rPr>
              <a:t>-</a:t>
            </a:r>
            <a:r>
              <a:rPr lang="en-US" sz="1400" dirty="0" smtClean="0">
                <a:solidFill>
                  <a:schemeClr val="bg1"/>
                </a:solidFill>
                <a:latin typeface="Arial"/>
                <a:cs typeface="Arial"/>
              </a:rPr>
              <a:t>Naïve </a:t>
            </a:r>
            <a:r>
              <a:rPr lang="en-US" sz="1400" dirty="0">
                <a:solidFill>
                  <a:schemeClr val="bg1"/>
                </a:solidFill>
                <a:latin typeface="Arial"/>
                <a:cs typeface="Arial"/>
              </a:rPr>
              <a:t>and </a:t>
            </a:r>
            <a:r>
              <a:rPr lang="en-US" sz="1400" dirty="0" smtClean="0">
                <a:solidFill>
                  <a:schemeClr val="bg1"/>
                </a:solidFill>
                <a:latin typeface="Arial"/>
                <a:cs typeface="Arial"/>
              </a:rPr>
              <a:t>Treatment-Experienced</a:t>
            </a:r>
            <a:endParaRPr lang="en-US" sz="1400" dirty="0">
              <a:solidFill>
                <a:schemeClr val="bg1"/>
              </a:solidFill>
              <a:latin typeface="Arial"/>
              <a:cs typeface="Arial"/>
            </a:endParaRPr>
          </a:p>
        </p:txBody>
      </p:sp>
      <p:sp>
        <p:nvSpPr>
          <p:cNvPr id="9" name="Rectangle 8"/>
          <p:cNvSpPr/>
          <p:nvPr/>
        </p:nvSpPr>
        <p:spPr>
          <a:xfrm>
            <a:off x="-13512" y="4659540"/>
            <a:ext cx="9180577" cy="371855"/>
          </a:xfrm>
          <a:prstGeom prst="rect">
            <a:avLst/>
          </a:prstGeom>
          <a:solidFill>
            <a:srgbClr val="8B8E5E"/>
          </a:solidFill>
          <a:ln w="6350">
            <a:noFill/>
          </a:ln>
          <a:effectLst/>
        </p:spPr>
        <p:style>
          <a:lnRef idx="1">
            <a:schemeClr val="accent1"/>
          </a:lnRef>
          <a:fillRef idx="3">
            <a:schemeClr val="accent1"/>
          </a:fillRef>
          <a:effectRef idx="2">
            <a:schemeClr val="accent1"/>
          </a:effectRef>
          <a:fontRef idx="minor">
            <a:schemeClr val="lt1"/>
          </a:fontRef>
        </p:style>
        <p:txBody>
          <a:bodyPr lIns="274320" rtlCol="0" anchor="ctr"/>
          <a:lstStyle/>
          <a:p>
            <a:r>
              <a:rPr lang="en-US" sz="1400" dirty="0" smtClean="0">
                <a:latin typeface="Arial"/>
                <a:cs typeface="Arial"/>
              </a:rPr>
              <a:t>Wyles DL, </a:t>
            </a:r>
            <a:r>
              <a:rPr lang="en-US" sz="1400" dirty="0">
                <a:latin typeface="Arial"/>
                <a:cs typeface="Arial"/>
              </a:rPr>
              <a:t>et al</a:t>
            </a:r>
            <a:r>
              <a:rPr lang="en-US" sz="1400" dirty="0" smtClean="0">
                <a:latin typeface="Arial"/>
                <a:cs typeface="Arial"/>
              </a:rPr>
              <a:t>. N Engl J Med. 2015;373:714-25.</a:t>
            </a:r>
            <a:endParaRPr lang="en-US" sz="1400" dirty="0">
              <a:latin typeface="Arial"/>
              <a:cs typeface="Arial"/>
            </a:endParaRPr>
          </a:p>
        </p:txBody>
      </p:sp>
    </p:spTree>
    <p:extLst>
      <p:ext uri="{BB962C8B-B14F-4D97-AF65-F5344CB8AC3E}">
        <p14:creationId xmlns:p14="http://schemas.microsoft.com/office/powerpoint/2010/main" val="492914983"/>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p:txBody>
          <a:bodyPr/>
          <a:lstStyle/>
          <a:p>
            <a:r>
              <a:rPr lang="en-US" dirty="0"/>
              <a:t>Source: Wyles DL, et al. N Engl J Med. 2015;373:714-25.</a:t>
            </a:r>
          </a:p>
        </p:txBody>
      </p:sp>
      <p:sp>
        <p:nvSpPr>
          <p:cNvPr id="2" name="Title 1"/>
          <p:cNvSpPr>
            <a:spLocks noGrp="1"/>
          </p:cNvSpPr>
          <p:nvPr>
            <p:ph type="title"/>
          </p:nvPr>
        </p:nvSpPr>
        <p:spPr/>
        <p:txBody>
          <a:bodyPr>
            <a:normAutofit/>
          </a:bodyPr>
          <a:lstStyle/>
          <a:p>
            <a:r>
              <a:rPr lang="en-US" sz="2400" dirty="0">
                <a:solidFill>
                  <a:schemeClr val="accent5">
                    <a:lumMod val="20000"/>
                    <a:lumOff val="80000"/>
                  </a:schemeClr>
                </a:solidFill>
              </a:rPr>
              <a:t>Daclatasvir + Sofosbuvir for HCV GT 1-4 and HIV Coinfection</a:t>
            </a:r>
            <a:br>
              <a:rPr lang="en-US" sz="2400" dirty="0">
                <a:solidFill>
                  <a:schemeClr val="accent5">
                    <a:lumMod val="20000"/>
                    <a:lumOff val="80000"/>
                  </a:schemeClr>
                </a:solidFill>
              </a:rPr>
            </a:br>
            <a:r>
              <a:rPr lang="en-US" sz="2400" dirty="0"/>
              <a:t>ALLY-2 Trial</a:t>
            </a:r>
            <a:r>
              <a:rPr lang="en-US" sz="2400" dirty="0">
                <a:ea typeface="ＭＳ Ｐゴシック" pitchFamily="22" charset="-128"/>
                <a:cs typeface="ＭＳ Ｐゴシック" pitchFamily="22" charset="-128"/>
              </a:rPr>
              <a:t>: </a:t>
            </a:r>
            <a:r>
              <a:rPr lang="en-US" sz="2400" dirty="0" smtClean="0"/>
              <a:t>Study Features</a:t>
            </a:r>
            <a:endParaRPr lang="en-US" sz="2400" dirty="0"/>
          </a:p>
        </p:txBody>
      </p:sp>
      <p:graphicFrame>
        <p:nvGraphicFramePr>
          <p:cNvPr id="30" name="Group 31"/>
          <p:cNvGraphicFramePr>
            <a:graphicFrameLocks noGrp="1"/>
          </p:cNvGraphicFramePr>
          <p:nvPr>
            <p:extLst>
              <p:ext uri="{D42A27DB-BD31-4B8C-83A1-F6EECF244321}">
                <p14:modId xmlns:p14="http://schemas.microsoft.com/office/powerpoint/2010/main" val="910466480"/>
              </p:ext>
            </p:extLst>
          </p:nvPr>
        </p:nvGraphicFramePr>
        <p:xfrm>
          <a:off x="361950" y="1447800"/>
          <a:ext cx="8420100" cy="4876800"/>
        </p:xfrm>
        <a:graphic>
          <a:graphicData uri="http://schemas.openxmlformats.org/drawingml/2006/table">
            <a:tbl>
              <a:tblPr>
                <a:effectLst/>
              </a:tblPr>
              <a:tblGrid>
                <a:gridCol w="8420100"/>
              </a:tblGrid>
              <a:tr h="397787">
                <a:tc>
                  <a:txBody>
                    <a:bodyPr/>
                    <a:lstStyle/>
                    <a:p>
                      <a:pPr marL="0" marR="0" lvl="0" indent="0" algn="l" defTabSz="457200" rtl="0" eaLnBrk="0" fontAlgn="base" latinLnBrk="0" hangingPunct="0">
                        <a:lnSpc>
                          <a:spcPts val="2200"/>
                        </a:lnSpc>
                        <a:spcBef>
                          <a:spcPts val="800"/>
                        </a:spcBef>
                        <a:spcAft>
                          <a:spcPct val="0"/>
                        </a:spcAft>
                        <a:buClr>
                          <a:srgbClr val="7592A4"/>
                        </a:buClr>
                        <a:buSzPct val="80000"/>
                        <a:buFontTx/>
                        <a:buNone/>
                        <a:tabLst/>
                      </a:pPr>
                      <a:r>
                        <a:rPr kumimoji="0" lang="en-US" sz="1800" b="1" i="0" u="none" strike="noStrike" cap="none" normalizeH="0" baseline="0" dirty="0" smtClean="0">
                          <a:ln>
                            <a:noFill/>
                          </a:ln>
                          <a:solidFill>
                            <a:srgbClr val="FFFFFF"/>
                          </a:solidFill>
                          <a:effectLst/>
                          <a:latin typeface="Arial"/>
                          <a:ea typeface="ＭＳ Ｐゴシック" pitchFamily="-108" charset="-128"/>
                          <a:cs typeface="Arial"/>
                        </a:rPr>
                        <a:t>ALLY-2: Features</a:t>
                      </a:r>
                      <a:endParaRPr kumimoji="0" lang="en-US" sz="1800" b="1" i="0" u="none" strike="noStrike" cap="none" normalizeH="0" baseline="0" dirty="0">
                        <a:ln>
                          <a:noFill/>
                        </a:ln>
                        <a:solidFill>
                          <a:srgbClr val="FFFFFF"/>
                        </a:solidFill>
                        <a:effectLst/>
                        <a:latin typeface="Arial"/>
                        <a:ea typeface="ＭＳ Ｐゴシック" pitchFamily="-108" charset="-128"/>
                        <a:cs typeface="Arial"/>
                      </a:endParaRPr>
                    </a:p>
                  </a:txBody>
                  <a:tcPr marL="182880" marR="88898" marT="50005" marB="5000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F4951"/>
                    </a:solidFill>
                  </a:tcPr>
                </a:tc>
              </a:tr>
              <a:tr h="4479013">
                <a:tc>
                  <a:txBody>
                    <a:bodyPr/>
                    <a:lstStyle/>
                    <a:p>
                      <a:pPr marL="192024" marR="0" lvl="0" indent="-192024" algn="l" defTabSz="457200" rtl="0" eaLnBrk="1" fontAlgn="base" latinLnBrk="0" hangingPunct="1">
                        <a:lnSpc>
                          <a:spcPts val="2200"/>
                        </a:lnSpc>
                        <a:spcBef>
                          <a:spcPts val="800"/>
                        </a:spcBef>
                        <a:spcAft>
                          <a:spcPct val="0"/>
                        </a:spcAft>
                        <a:buClr>
                          <a:srgbClr val="126B8F"/>
                        </a:buClr>
                        <a:buSzPct val="90000"/>
                        <a:buFont typeface="Wingdings" charset="2"/>
                        <a:buChar char="§"/>
                        <a:tabLst/>
                        <a:defRPr/>
                      </a:pPr>
                      <a:r>
                        <a:rPr lang="en-US" sz="1800" b="1" dirty="0" smtClean="0">
                          <a:solidFill>
                            <a:srgbClr val="000000"/>
                          </a:solidFill>
                          <a:latin typeface="Arial" pitchFamily="22" charset="0"/>
                          <a:cs typeface="+mn-cs"/>
                        </a:rPr>
                        <a:t>Design</a:t>
                      </a:r>
                      <a:r>
                        <a:rPr lang="en-US" sz="1800" dirty="0" smtClean="0">
                          <a:solidFill>
                            <a:srgbClr val="000000"/>
                          </a:solidFill>
                          <a:latin typeface="Arial" pitchFamily="22" charset="0"/>
                          <a:cs typeface="+mn-cs"/>
                        </a:rPr>
                        <a:t>:</a:t>
                      </a:r>
                      <a:r>
                        <a:rPr lang="en-US" sz="1800" baseline="0" dirty="0" smtClean="0">
                          <a:solidFill>
                            <a:srgbClr val="000000"/>
                          </a:solidFill>
                          <a:latin typeface="Arial" pitchFamily="22" charset="0"/>
                          <a:cs typeface="+mn-cs"/>
                        </a:rPr>
                        <a:t> Phase 3, open-label study of daclatasvir (DCV) plus sofosbuvir (SOF) in treatment-</a:t>
                      </a:r>
                      <a:r>
                        <a:rPr lang="en-US" sz="1800" baseline="0" dirty="0" smtClean="0">
                          <a:solidFill>
                            <a:srgbClr val="000000"/>
                          </a:solidFill>
                          <a:latin typeface="Arial" pitchFamily="22" charset="0"/>
                        </a:rPr>
                        <a:t>naïve or experienced, chronic HCV GT 1-4 and HIV coinfection</a:t>
                      </a:r>
                    </a:p>
                    <a:p>
                      <a:pPr marL="192024" marR="0" lvl="0" indent="-192024" algn="l" defTabSz="457200" rtl="0" eaLnBrk="1" fontAlgn="base" latinLnBrk="0" hangingPunct="1">
                        <a:lnSpc>
                          <a:spcPts val="2200"/>
                        </a:lnSpc>
                        <a:spcBef>
                          <a:spcPts val="800"/>
                        </a:spcBef>
                        <a:spcAft>
                          <a:spcPct val="0"/>
                        </a:spcAft>
                        <a:buClr>
                          <a:srgbClr val="126B8F"/>
                        </a:buClr>
                        <a:buSzPct val="90000"/>
                        <a:buFont typeface="Wingdings" charset="2"/>
                        <a:buChar char="§"/>
                        <a:tabLst/>
                        <a:defRPr/>
                      </a:pPr>
                      <a:r>
                        <a:rPr lang="en-US" sz="1800" b="1" baseline="0" dirty="0" smtClean="0">
                          <a:solidFill>
                            <a:srgbClr val="000000"/>
                          </a:solidFill>
                          <a:latin typeface="Arial" pitchFamily="22" charset="0"/>
                        </a:rPr>
                        <a:t>Setting</a:t>
                      </a:r>
                      <a:r>
                        <a:rPr lang="en-US" sz="1800" baseline="0" dirty="0" smtClean="0">
                          <a:solidFill>
                            <a:srgbClr val="000000"/>
                          </a:solidFill>
                          <a:latin typeface="Arial" pitchFamily="22" charset="0"/>
                        </a:rPr>
                        <a:t>: Multiple centers in the United States</a:t>
                      </a:r>
                    </a:p>
                    <a:p>
                      <a:pPr marL="192024" marR="0" lvl="0" indent="-192024" algn="l" defTabSz="457200" rtl="0" eaLnBrk="1" fontAlgn="base" latinLnBrk="0" hangingPunct="1">
                        <a:lnSpc>
                          <a:spcPts val="2200"/>
                        </a:lnSpc>
                        <a:spcBef>
                          <a:spcPts val="800"/>
                        </a:spcBef>
                        <a:spcAft>
                          <a:spcPct val="0"/>
                        </a:spcAft>
                        <a:buClr>
                          <a:srgbClr val="126B8F"/>
                        </a:buClr>
                        <a:buSzPct val="90000"/>
                        <a:buFont typeface="Wingdings" charset="2"/>
                        <a:buChar char="§"/>
                        <a:tabLst/>
                        <a:defRPr/>
                      </a:pPr>
                      <a:r>
                        <a:rPr lang="en-US" sz="1800" b="1" baseline="0" dirty="0" smtClean="0">
                          <a:solidFill>
                            <a:srgbClr val="000000"/>
                          </a:solidFill>
                          <a:latin typeface="Arial" pitchFamily="22" charset="0"/>
                        </a:rPr>
                        <a:t>Entry Criteria </a:t>
                      </a:r>
                      <a:r>
                        <a:rPr lang="en-US" sz="1800" baseline="0" dirty="0" smtClean="0">
                          <a:solidFill>
                            <a:srgbClr val="000000"/>
                          </a:solidFill>
                          <a:latin typeface="Arial" pitchFamily="22" charset="0"/>
                        </a:rPr>
                        <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N = 395 patients enrolled</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Chronic HCV Genotype 1 through 4</a:t>
                      </a:r>
                      <a:br>
                        <a:rPr lang="en-US" sz="1800" baseline="0" dirty="0" smtClean="0">
                          <a:solidFill>
                            <a:srgbClr val="000000"/>
                          </a:solidFill>
                          <a:latin typeface="Arial" pitchFamily="22" charset="0"/>
                        </a:rPr>
                      </a:br>
                      <a:r>
                        <a:rPr lang="en-US" sz="1800" baseline="0" dirty="0" smtClean="0">
                          <a:solidFill>
                            <a:schemeClr val="tx1"/>
                          </a:solidFill>
                          <a:latin typeface="Arial" pitchFamily="22" charset="0"/>
                        </a:rPr>
                        <a:t>- </a:t>
                      </a:r>
                      <a:r>
                        <a:rPr lang="en-US" sz="1800" baseline="0" dirty="0" smtClean="0">
                          <a:solidFill>
                            <a:srgbClr val="000000"/>
                          </a:solidFill>
                          <a:latin typeface="Arial" pitchFamily="22" charset="0"/>
                        </a:rPr>
                        <a:t>Treatment-naïve or treatment experienced</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a:t>
                      </a:r>
                      <a:r>
                        <a:rPr lang="en-US" sz="1800" baseline="0" dirty="0" smtClean="0">
                          <a:solidFill>
                            <a:schemeClr val="tx1"/>
                          </a:solidFill>
                          <a:latin typeface="Arial" pitchFamily="22" charset="0"/>
                        </a:rPr>
                        <a:t>Noncirrhotic or compensated cirrhosis (less than 50%)</a:t>
                      </a:r>
                      <a:br>
                        <a:rPr lang="en-US" sz="1800" baseline="0" dirty="0" smtClean="0">
                          <a:solidFill>
                            <a:schemeClr val="tx1"/>
                          </a:solidFill>
                          <a:latin typeface="Arial" pitchFamily="22" charset="0"/>
                        </a:rPr>
                      </a:br>
                      <a:r>
                        <a:rPr lang="en-US" sz="1800" baseline="0" dirty="0" smtClean="0">
                          <a:solidFill>
                            <a:schemeClr val="tx1"/>
                          </a:solidFill>
                          <a:latin typeface="Arial" pitchFamily="22" charset="0"/>
                        </a:rPr>
                        <a:t>- Stable ARV with HIV RNA &lt; 50 copies/ml at screening and &lt;200 copies/ml</a:t>
                      </a:r>
                      <a:br>
                        <a:rPr lang="en-US" sz="1800" baseline="0" dirty="0" smtClean="0">
                          <a:solidFill>
                            <a:schemeClr val="tx1"/>
                          </a:solidFill>
                          <a:latin typeface="Arial" pitchFamily="22" charset="0"/>
                        </a:rPr>
                      </a:br>
                      <a:r>
                        <a:rPr lang="en-US" sz="1800" baseline="0" dirty="0" smtClean="0">
                          <a:solidFill>
                            <a:schemeClr val="tx1"/>
                          </a:solidFill>
                          <a:latin typeface="Arial" pitchFamily="22" charset="0"/>
                        </a:rPr>
                        <a:t>  for ≥8 weeks; and CD4 count &gt; 100 cells/mm</a:t>
                      </a:r>
                      <a:r>
                        <a:rPr lang="en-US" sz="1800" baseline="30000" dirty="0" smtClean="0">
                          <a:solidFill>
                            <a:schemeClr val="tx1"/>
                          </a:solidFill>
                          <a:latin typeface="Arial" pitchFamily="22" charset="0"/>
                        </a:rPr>
                        <a:t>3</a:t>
                      </a:r>
                      <a:r>
                        <a:rPr lang="en-US" sz="1800" baseline="0" dirty="0" smtClean="0">
                          <a:solidFill>
                            <a:schemeClr val="tx1"/>
                          </a:solidFill>
                          <a:latin typeface="Arial" pitchFamily="22" charset="0"/>
                        </a:rPr>
                        <a:t> </a:t>
                      </a:r>
                      <a:br>
                        <a:rPr lang="en-US" sz="1800" baseline="0" dirty="0" smtClean="0">
                          <a:solidFill>
                            <a:schemeClr val="tx1"/>
                          </a:solidFill>
                          <a:latin typeface="Arial" pitchFamily="22" charset="0"/>
                        </a:rPr>
                      </a:br>
                      <a:r>
                        <a:rPr lang="en-US" sz="1800" baseline="0" dirty="0" smtClean="0">
                          <a:solidFill>
                            <a:schemeClr val="tx1"/>
                          </a:solidFill>
                          <a:latin typeface="Arial" pitchFamily="22" charset="0"/>
                        </a:rPr>
                        <a:t>- ARVs allowed: tenofovir, emtricitabine, abacavir, lamivudine, zidovudine,</a:t>
                      </a:r>
                      <a:br>
                        <a:rPr lang="en-US" sz="1800" baseline="0" dirty="0" smtClean="0">
                          <a:solidFill>
                            <a:schemeClr val="tx1"/>
                          </a:solidFill>
                          <a:latin typeface="Arial" pitchFamily="22" charset="0"/>
                        </a:rPr>
                      </a:br>
                      <a:r>
                        <a:rPr lang="en-US" sz="1800" baseline="0" dirty="0" smtClean="0">
                          <a:solidFill>
                            <a:schemeClr val="tx1"/>
                          </a:solidFill>
                          <a:latin typeface="Arial" pitchFamily="22" charset="0"/>
                        </a:rPr>
                        <a:t>  darunavir-ritonavir, atazanavir-ritonavir, lopinavir-ritonavir, efavirenz,</a:t>
                      </a:r>
                      <a:br>
                        <a:rPr lang="en-US" sz="1800" baseline="0" dirty="0" smtClean="0">
                          <a:solidFill>
                            <a:schemeClr val="tx1"/>
                          </a:solidFill>
                          <a:latin typeface="Arial" pitchFamily="22" charset="0"/>
                        </a:rPr>
                      </a:br>
                      <a:r>
                        <a:rPr lang="en-US" sz="1800" baseline="0" dirty="0" smtClean="0">
                          <a:solidFill>
                            <a:schemeClr val="tx1"/>
                          </a:solidFill>
                          <a:latin typeface="Arial" pitchFamily="22" charset="0"/>
                        </a:rPr>
                        <a:t>  nevirapine, rilpivirine, dolutegravir, raltegravir, enfuvirtide, maraviroc</a:t>
                      </a:r>
                    </a:p>
                    <a:p>
                      <a:pPr marL="192024" marR="0" lvl="0" indent="-192024" algn="l" defTabSz="457200" rtl="0" eaLnBrk="1" fontAlgn="base" latinLnBrk="0" hangingPunct="1">
                        <a:lnSpc>
                          <a:spcPts val="2200"/>
                        </a:lnSpc>
                        <a:spcBef>
                          <a:spcPts val="800"/>
                        </a:spcBef>
                        <a:spcAft>
                          <a:spcPct val="0"/>
                        </a:spcAft>
                        <a:buClr>
                          <a:srgbClr val="126B8F"/>
                        </a:buClr>
                        <a:buSzPct val="90000"/>
                        <a:buFont typeface="Wingdings" charset="2"/>
                        <a:buChar char="§"/>
                        <a:tabLst/>
                        <a:defRPr/>
                      </a:pPr>
                      <a:r>
                        <a:rPr lang="en-US" sz="1800" b="1" baseline="0" dirty="0" smtClean="0">
                          <a:solidFill>
                            <a:schemeClr val="tx1"/>
                          </a:solidFill>
                          <a:latin typeface="Arial" pitchFamily="22" charset="0"/>
                        </a:rPr>
                        <a:t>End-Points</a:t>
                      </a:r>
                      <a:r>
                        <a:rPr lang="en-US" sz="1800" baseline="0" dirty="0" smtClean="0">
                          <a:solidFill>
                            <a:schemeClr val="tx1"/>
                          </a:solidFill>
                          <a:latin typeface="Arial" pitchFamily="22" charset="0"/>
                        </a:rPr>
                        <a:t>: Primary = SVR12</a:t>
                      </a:r>
                    </a:p>
                  </a:txBody>
                  <a:tcPr marL="182880" marR="88898" marT="50005" marB="5000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6EBF2"/>
                    </a:solidFill>
                  </a:tcPr>
                </a:tc>
              </a:tr>
            </a:tbl>
          </a:graphicData>
        </a:graphic>
      </p:graphicFrame>
    </p:spTree>
    <p:extLst>
      <p:ext uri="{BB962C8B-B14F-4D97-AF65-F5344CB8AC3E}">
        <p14:creationId xmlns:p14="http://schemas.microsoft.com/office/powerpoint/2010/main" val="317372949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Straight Connector 23"/>
          <p:cNvCxnSpPr/>
          <p:nvPr/>
        </p:nvCxnSpPr>
        <p:spPr>
          <a:xfrm>
            <a:off x="5315459" y="4327118"/>
            <a:ext cx="3429000"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315459" y="2607962"/>
            <a:ext cx="3428996"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Content Placeholder 5"/>
          <p:cNvSpPr>
            <a:spLocks noGrp="1"/>
          </p:cNvSpPr>
          <p:nvPr>
            <p:ph sz="quarter" idx="13"/>
          </p:nvPr>
        </p:nvSpPr>
        <p:spPr/>
        <p:txBody>
          <a:bodyPr/>
          <a:lstStyle/>
          <a:p>
            <a:r>
              <a:rPr lang="en-US" dirty="0"/>
              <a:t>Source: Wyles DL, et al. N Engl J Med. 2015;373:714-25.</a:t>
            </a:r>
          </a:p>
        </p:txBody>
      </p:sp>
      <p:sp>
        <p:nvSpPr>
          <p:cNvPr id="27" name="Rectangle 26"/>
          <p:cNvSpPr/>
          <p:nvPr/>
        </p:nvSpPr>
        <p:spPr>
          <a:xfrm>
            <a:off x="19213" y="4063023"/>
            <a:ext cx="1905000" cy="53339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000000"/>
                </a:solidFill>
              </a:rPr>
              <a:t>Treatment-Experienced</a:t>
            </a:r>
          </a:p>
          <a:p>
            <a:pPr algn="ctr"/>
            <a:r>
              <a:rPr lang="en-US" sz="1200" dirty="0" smtClean="0">
                <a:solidFill>
                  <a:srgbClr val="000000"/>
                </a:solidFill>
              </a:rPr>
              <a:t>N = 52</a:t>
            </a:r>
            <a:endParaRPr lang="en-US" sz="1200" dirty="0">
              <a:solidFill>
                <a:srgbClr val="000000"/>
              </a:solidFill>
            </a:endParaRPr>
          </a:p>
        </p:txBody>
      </p:sp>
      <p:sp>
        <p:nvSpPr>
          <p:cNvPr id="29" name="Rectangle 28"/>
          <p:cNvSpPr/>
          <p:nvPr/>
        </p:nvSpPr>
        <p:spPr>
          <a:xfrm>
            <a:off x="-21492" y="2326705"/>
            <a:ext cx="1524000" cy="54559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000000"/>
                </a:solidFill>
              </a:rPr>
              <a:t>Treatment-Naïve</a:t>
            </a:r>
          </a:p>
          <a:p>
            <a:pPr algn="ctr"/>
            <a:r>
              <a:rPr lang="en-US" sz="1200" dirty="0" smtClean="0">
                <a:solidFill>
                  <a:srgbClr val="000000"/>
                </a:solidFill>
              </a:rPr>
              <a:t>N = 101</a:t>
            </a:r>
            <a:endParaRPr lang="en-US" sz="1200" dirty="0">
              <a:solidFill>
                <a:srgbClr val="000000"/>
              </a:solidFill>
            </a:endParaRPr>
          </a:p>
        </p:txBody>
      </p:sp>
      <p:sp>
        <p:nvSpPr>
          <p:cNvPr id="40" name="Rectangle 39"/>
          <p:cNvSpPr/>
          <p:nvPr/>
        </p:nvSpPr>
        <p:spPr>
          <a:xfrm>
            <a:off x="8155341" y="2404076"/>
            <a:ext cx="794004" cy="4053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SVR12</a:t>
            </a:r>
            <a:endParaRPr lang="en-US" sz="1400" dirty="0">
              <a:solidFill>
                <a:srgbClr val="000000"/>
              </a:solidFill>
              <a:latin typeface="Arial"/>
              <a:cs typeface="Arial"/>
            </a:endParaRPr>
          </a:p>
        </p:txBody>
      </p:sp>
      <p:sp>
        <p:nvSpPr>
          <p:cNvPr id="49" name="Title 1"/>
          <p:cNvSpPr>
            <a:spLocks noGrp="1"/>
          </p:cNvSpPr>
          <p:nvPr>
            <p:ph type="title"/>
          </p:nvPr>
        </p:nvSpPr>
        <p:spPr>
          <a:xfrm>
            <a:off x="323850" y="304800"/>
            <a:ext cx="8515350" cy="990600"/>
          </a:xfrm>
        </p:spPr>
        <p:txBody>
          <a:bodyPr>
            <a:normAutofit/>
          </a:bodyPr>
          <a:lstStyle/>
          <a:p>
            <a:r>
              <a:rPr lang="en-US" sz="2400" dirty="0">
                <a:solidFill>
                  <a:schemeClr val="accent5">
                    <a:lumMod val="20000"/>
                    <a:lumOff val="80000"/>
                  </a:schemeClr>
                </a:solidFill>
              </a:rPr>
              <a:t>Daclatasvir + Sofosbuvir for HCV GT 1-4 and HIV Coinfection</a:t>
            </a:r>
            <a:br>
              <a:rPr lang="en-US" sz="2400" dirty="0">
                <a:solidFill>
                  <a:schemeClr val="accent5">
                    <a:lumMod val="20000"/>
                    <a:lumOff val="80000"/>
                  </a:schemeClr>
                </a:solidFill>
              </a:rPr>
            </a:br>
            <a:r>
              <a:rPr lang="en-US" sz="2400" dirty="0"/>
              <a:t>ALLY-2 Trial</a:t>
            </a:r>
            <a:r>
              <a:rPr lang="en-US" sz="2400" dirty="0">
                <a:ea typeface="ＭＳ Ｐゴシック" pitchFamily="22" charset="-128"/>
                <a:cs typeface="ＭＳ Ｐゴシック" pitchFamily="22" charset="-128"/>
              </a:rPr>
              <a:t>: </a:t>
            </a:r>
            <a:r>
              <a:rPr lang="en-US" sz="2400" dirty="0" smtClean="0"/>
              <a:t>Design</a:t>
            </a:r>
            <a:endParaRPr lang="en-US" sz="2400" dirty="0"/>
          </a:p>
        </p:txBody>
      </p:sp>
      <p:sp>
        <p:nvSpPr>
          <p:cNvPr id="30" name="Rectangle 3"/>
          <p:cNvSpPr>
            <a:spLocks noChangeArrowheads="1"/>
          </p:cNvSpPr>
          <p:nvPr/>
        </p:nvSpPr>
        <p:spPr bwMode="auto">
          <a:xfrm>
            <a:off x="1872436" y="4058473"/>
            <a:ext cx="3429000" cy="540957"/>
          </a:xfrm>
          <a:prstGeom prst="rect">
            <a:avLst/>
          </a:prstGeom>
          <a:solidFill>
            <a:schemeClr val="accent5">
              <a:lumMod val="40000"/>
              <a:lumOff val="60000"/>
            </a:schemeClr>
          </a:solidFill>
          <a:ln w="19050" cmpd="sng">
            <a:solidFill>
              <a:schemeClr val="tx1"/>
            </a:solidFill>
            <a:miter lim="800000"/>
            <a:headEnd/>
            <a:tailEnd/>
          </a:ln>
          <a:effectLst/>
          <a:extLst/>
        </p:spPr>
        <p:txBody>
          <a:bodyPr wrap="square" anchor="ctr"/>
          <a:lstStyle/>
          <a:p>
            <a:pPr algn="ctr">
              <a:lnSpc>
                <a:spcPct val="100000"/>
              </a:lnSpc>
              <a:spcBef>
                <a:spcPct val="0"/>
              </a:spcBef>
              <a:spcAft>
                <a:spcPct val="0"/>
              </a:spcAft>
              <a:buFont typeface="Arial" charset="0"/>
              <a:buNone/>
            </a:pPr>
            <a:r>
              <a:rPr lang="en-US" sz="1400" b="1" dirty="0" smtClean="0">
                <a:solidFill>
                  <a:srgbClr val="000000"/>
                </a:solidFill>
                <a:latin typeface="Arial"/>
                <a:cs typeface="Arial"/>
              </a:rPr>
              <a:t>Daclatasvir + Sofosbuvir</a:t>
            </a:r>
            <a:endParaRPr lang="en-US" sz="1400" dirty="0">
              <a:solidFill>
                <a:srgbClr val="000000"/>
              </a:solidFill>
              <a:latin typeface="Arial"/>
              <a:cs typeface="Arial"/>
            </a:endParaRPr>
          </a:p>
        </p:txBody>
      </p:sp>
      <p:sp>
        <p:nvSpPr>
          <p:cNvPr id="59" name="Rectangle 5"/>
          <p:cNvSpPr>
            <a:spLocks noChangeArrowheads="1"/>
          </p:cNvSpPr>
          <p:nvPr/>
        </p:nvSpPr>
        <p:spPr bwMode="auto">
          <a:xfrm>
            <a:off x="1872438" y="2334623"/>
            <a:ext cx="3429000" cy="540449"/>
          </a:xfrm>
          <a:prstGeom prst="rect">
            <a:avLst/>
          </a:prstGeom>
          <a:solidFill>
            <a:schemeClr val="accent2">
              <a:lumMod val="40000"/>
              <a:lumOff val="60000"/>
            </a:schemeClr>
          </a:solidFill>
          <a:ln w="19050" cmpd="sng">
            <a:solidFill>
              <a:srgbClr val="000000"/>
            </a:solidFill>
            <a:miter lim="800000"/>
            <a:headEnd/>
            <a:tailEnd/>
          </a:ln>
          <a:effectLst/>
          <a:extLst/>
        </p:spPr>
        <p:txBody>
          <a:bodyPr wrap="square" anchor="ctr"/>
          <a:lstStyle/>
          <a:p>
            <a:pPr algn="ctr"/>
            <a:r>
              <a:rPr lang="en-US" sz="1400" b="1" dirty="0" smtClean="0">
                <a:solidFill>
                  <a:srgbClr val="000000"/>
                </a:solidFill>
                <a:latin typeface="Arial"/>
                <a:cs typeface="Arial"/>
              </a:rPr>
              <a:t>Daclatasvir + Sofosbuvir</a:t>
            </a:r>
            <a:endParaRPr lang="en-US" sz="1400" dirty="0" smtClean="0">
              <a:solidFill>
                <a:srgbClr val="000000"/>
              </a:solidFill>
              <a:latin typeface="Arial"/>
              <a:cs typeface="Arial"/>
            </a:endParaRPr>
          </a:p>
        </p:txBody>
      </p:sp>
      <p:sp>
        <p:nvSpPr>
          <p:cNvPr id="19" name="Rectangle 25"/>
          <p:cNvSpPr>
            <a:spLocks noChangeArrowheads="1"/>
          </p:cNvSpPr>
          <p:nvPr/>
        </p:nvSpPr>
        <p:spPr bwMode="auto">
          <a:xfrm>
            <a:off x="-12330" y="5029198"/>
            <a:ext cx="9180577" cy="1161277"/>
          </a:xfrm>
          <a:prstGeom prst="rect">
            <a:avLst/>
          </a:prstGeom>
          <a:solidFill>
            <a:schemeClr val="bg1">
              <a:lumMod val="95000"/>
            </a:schemeClr>
          </a:solidFill>
          <a:ln w="12700" cap="flat" cmpd="sng" algn="ctr">
            <a:solidFill>
              <a:schemeClr val="tx1"/>
            </a:solidFill>
            <a:prstDash val="sysDash"/>
            <a:miter lim="800000"/>
            <a:headEnd type="none" w="med" len="med"/>
            <a:tailEnd type="none" w="med" len="med"/>
          </a:ln>
          <a:effectLst/>
        </p:spPr>
        <p:txBody>
          <a:bodyPr lIns="457200" tIns="45431" rIns="92486" bIns="45431" anchor="ctr">
            <a:prstTxWarp prst="textNoShape">
              <a:avLst/>
            </a:prstTxWarp>
          </a:bodyPr>
          <a:lstStyle/>
          <a:p>
            <a:pPr defTabSz="935038">
              <a:lnSpc>
                <a:spcPts val="1800"/>
              </a:lnSpc>
              <a:spcBef>
                <a:spcPct val="50000"/>
              </a:spcBef>
            </a:pPr>
            <a:r>
              <a:rPr lang="en-US" sz="1400" b="1" dirty="0">
                <a:solidFill>
                  <a:srgbClr val="000000"/>
                </a:solidFill>
                <a:latin typeface="Arial" pitchFamily="22" charset="0"/>
              </a:rPr>
              <a:t>Drug </a:t>
            </a:r>
            <a:r>
              <a:rPr lang="en-US" sz="1400" b="1" dirty="0" smtClean="0">
                <a:solidFill>
                  <a:srgbClr val="000000"/>
                </a:solidFill>
                <a:latin typeface="Arial" pitchFamily="22" charset="0"/>
              </a:rPr>
              <a:t>Dosing</a:t>
            </a:r>
            <a:r>
              <a:rPr lang="en-US" sz="1400" dirty="0">
                <a:solidFill>
                  <a:srgbClr val="000000"/>
                </a:solidFill>
                <a:latin typeface="Arial" pitchFamily="22" charset="0"/>
              </a:rPr>
              <a:t/>
            </a:r>
            <a:br>
              <a:rPr lang="en-US" sz="1400" dirty="0">
                <a:solidFill>
                  <a:srgbClr val="000000"/>
                </a:solidFill>
                <a:latin typeface="Arial" pitchFamily="22" charset="0"/>
              </a:rPr>
            </a:br>
            <a:r>
              <a:rPr lang="en-US" sz="1400" dirty="0" smtClean="0">
                <a:solidFill>
                  <a:srgbClr val="000000"/>
                </a:solidFill>
                <a:latin typeface="Arial" pitchFamily="22" charset="0"/>
              </a:rPr>
              <a:t>Daclatasvir: 60 mg once daily; with </a:t>
            </a:r>
            <a:r>
              <a:rPr lang="en-US" sz="1400" dirty="0">
                <a:solidFill>
                  <a:srgbClr val="000000"/>
                </a:solidFill>
                <a:latin typeface="Arial" pitchFamily="22" charset="0"/>
              </a:rPr>
              <a:t>efavirenz </a:t>
            </a:r>
            <a:r>
              <a:rPr lang="en-US" sz="1400" dirty="0" smtClean="0">
                <a:solidFill>
                  <a:srgbClr val="000000"/>
                </a:solidFill>
                <a:latin typeface="Arial" pitchFamily="22" charset="0"/>
              </a:rPr>
              <a:t>and </a:t>
            </a:r>
            <a:r>
              <a:rPr lang="en-US" sz="1400" dirty="0">
                <a:solidFill>
                  <a:srgbClr val="000000"/>
                </a:solidFill>
                <a:latin typeface="Arial" pitchFamily="22" charset="0"/>
              </a:rPr>
              <a:t>nevirapine </a:t>
            </a:r>
            <a:r>
              <a:rPr lang="en-US" sz="1400" dirty="0" smtClean="0">
                <a:solidFill>
                  <a:srgbClr val="000000"/>
                </a:solidFill>
                <a:latin typeface="Arial" pitchFamily="22" charset="0"/>
              </a:rPr>
              <a:t>the dose was increased to 90 mg once daily and with ritonavir-boosted protease inhibitors the dose was decreased to 30 mg once daily</a:t>
            </a:r>
            <a:br>
              <a:rPr lang="en-US" sz="1400" dirty="0" smtClean="0">
                <a:solidFill>
                  <a:srgbClr val="000000"/>
                </a:solidFill>
                <a:latin typeface="Arial" pitchFamily="22" charset="0"/>
              </a:rPr>
            </a:br>
            <a:r>
              <a:rPr lang="en-US" sz="1400" dirty="0" smtClean="0">
                <a:solidFill>
                  <a:srgbClr val="000000"/>
                </a:solidFill>
                <a:latin typeface="Arial" pitchFamily="22" charset="0"/>
              </a:rPr>
              <a:t>Sofosbuvir</a:t>
            </a:r>
            <a:r>
              <a:rPr lang="en-US" sz="1400" dirty="0">
                <a:solidFill>
                  <a:srgbClr val="000000"/>
                </a:solidFill>
                <a:latin typeface="Arial" pitchFamily="22" charset="0"/>
              </a:rPr>
              <a:t>: </a:t>
            </a:r>
            <a:r>
              <a:rPr lang="en-US" sz="1400" dirty="0" smtClean="0">
                <a:solidFill>
                  <a:srgbClr val="000000"/>
                </a:solidFill>
                <a:latin typeface="Arial" pitchFamily="22" charset="0"/>
              </a:rPr>
              <a:t>400 mg </a:t>
            </a:r>
            <a:r>
              <a:rPr lang="en-US" sz="1400" dirty="0">
                <a:solidFill>
                  <a:srgbClr val="000000"/>
                </a:solidFill>
                <a:latin typeface="Arial" pitchFamily="22" charset="0"/>
              </a:rPr>
              <a:t>once </a:t>
            </a:r>
            <a:r>
              <a:rPr lang="en-US" sz="1400" dirty="0" smtClean="0">
                <a:solidFill>
                  <a:srgbClr val="000000"/>
                </a:solidFill>
                <a:latin typeface="Arial" pitchFamily="22" charset="0"/>
              </a:rPr>
              <a:t>daily</a:t>
            </a:r>
            <a:endParaRPr lang="en-US" sz="1400" dirty="0">
              <a:solidFill>
                <a:srgbClr val="000000"/>
              </a:solidFill>
              <a:latin typeface="Arial" pitchFamily="22" charset="0"/>
            </a:endParaRPr>
          </a:p>
        </p:txBody>
      </p:sp>
      <p:sp>
        <p:nvSpPr>
          <p:cNvPr id="22" name="Rectangle 21"/>
          <p:cNvSpPr/>
          <p:nvPr/>
        </p:nvSpPr>
        <p:spPr>
          <a:xfrm>
            <a:off x="-6113" y="1447868"/>
            <a:ext cx="9162291" cy="41071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600" dirty="0">
              <a:solidFill>
                <a:srgbClr val="000000"/>
              </a:solidFill>
              <a:latin typeface="Arial"/>
              <a:cs typeface="Arial"/>
            </a:endParaRPr>
          </a:p>
        </p:txBody>
      </p:sp>
      <p:sp>
        <p:nvSpPr>
          <p:cNvPr id="23" name="Rectangle 22"/>
          <p:cNvSpPr/>
          <p:nvPr/>
        </p:nvSpPr>
        <p:spPr>
          <a:xfrm>
            <a:off x="838200" y="1411256"/>
            <a:ext cx="838200" cy="39929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rPr>
              <a:t>Week</a:t>
            </a:r>
            <a:endParaRPr lang="en-US" sz="1400" dirty="0">
              <a:solidFill>
                <a:srgbClr val="000000"/>
              </a:solidFill>
            </a:endParaRPr>
          </a:p>
        </p:txBody>
      </p:sp>
      <p:sp>
        <p:nvSpPr>
          <p:cNvPr id="26" name="Rectangle 25"/>
          <p:cNvSpPr/>
          <p:nvPr/>
        </p:nvSpPr>
        <p:spPr>
          <a:xfrm>
            <a:off x="1588008" y="1362488"/>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0</a:t>
            </a:r>
            <a:endParaRPr lang="en-US" sz="1400" dirty="0">
              <a:solidFill>
                <a:srgbClr val="000000"/>
              </a:solidFill>
              <a:latin typeface="Arial"/>
              <a:cs typeface="Arial"/>
            </a:endParaRPr>
          </a:p>
        </p:txBody>
      </p:sp>
      <p:sp>
        <p:nvSpPr>
          <p:cNvPr id="28" name="Rectangle 27"/>
          <p:cNvSpPr/>
          <p:nvPr/>
        </p:nvSpPr>
        <p:spPr>
          <a:xfrm>
            <a:off x="8262164" y="1362488"/>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24</a:t>
            </a:r>
            <a:endParaRPr lang="en-US" sz="1400" dirty="0">
              <a:solidFill>
                <a:srgbClr val="000000"/>
              </a:solidFill>
              <a:latin typeface="Arial"/>
              <a:cs typeface="Arial"/>
            </a:endParaRPr>
          </a:p>
        </p:txBody>
      </p:sp>
      <p:cxnSp>
        <p:nvCxnSpPr>
          <p:cNvPr id="34" name="Straight Connector 33"/>
          <p:cNvCxnSpPr/>
          <p:nvPr/>
        </p:nvCxnSpPr>
        <p:spPr>
          <a:xfrm flipV="1">
            <a:off x="-6113" y="1850184"/>
            <a:ext cx="9162291" cy="11472"/>
          </a:xfrm>
          <a:prstGeom prst="line">
            <a:avLst/>
          </a:prstGeom>
          <a:ln w="952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1859269" y="1770940"/>
            <a:ext cx="0" cy="87630"/>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8534960" y="1770940"/>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4997845" y="1362488"/>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12</a:t>
            </a:r>
            <a:endParaRPr lang="en-US" sz="1400" dirty="0">
              <a:solidFill>
                <a:srgbClr val="000000"/>
              </a:solidFill>
              <a:latin typeface="Arial"/>
              <a:cs typeface="Arial"/>
            </a:endParaRPr>
          </a:p>
        </p:txBody>
      </p:sp>
      <p:cxnSp>
        <p:nvCxnSpPr>
          <p:cNvPr id="41" name="Straight Connector 40"/>
          <p:cNvCxnSpPr/>
          <p:nvPr/>
        </p:nvCxnSpPr>
        <p:spPr>
          <a:xfrm flipV="1">
            <a:off x="5279867" y="1770940"/>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150295" y="3286247"/>
            <a:ext cx="2980940"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2" name="Rectangle 31"/>
          <p:cNvSpPr/>
          <p:nvPr/>
        </p:nvSpPr>
        <p:spPr>
          <a:xfrm>
            <a:off x="-21492" y="3004364"/>
            <a:ext cx="1524000" cy="54559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000000"/>
                </a:solidFill>
              </a:rPr>
              <a:t>Treatment-Naïve</a:t>
            </a:r>
          </a:p>
          <a:p>
            <a:pPr algn="ctr"/>
            <a:r>
              <a:rPr lang="en-US" sz="1200" dirty="0" smtClean="0">
                <a:solidFill>
                  <a:srgbClr val="000000"/>
                </a:solidFill>
              </a:rPr>
              <a:t>N = 5</a:t>
            </a:r>
            <a:r>
              <a:rPr lang="en-US" sz="1200" dirty="0">
                <a:solidFill>
                  <a:srgbClr val="000000"/>
                </a:solidFill>
              </a:rPr>
              <a:t>0</a:t>
            </a:r>
          </a:p>
        </p:txBody>
      </p:sp>
      <p:sp>
        <p:nvSpPr>
          <p:cNvPr id="33" name="Rectangle 32"/>
          <p:cNvSpPr/>
          <p:nvPr/>
        </p:nvSpPr>
        <p:spPr>
          <a:xfrm>
            <a:off x="6596836" y="3082361"/>
            <a:ext cx="794004" cy="4053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SVR12</a:t>
            </a:r>
            <a:endParaRPr lang="en-US" sz="1400" dirty="0">
              <a:solidFill>
                <a:srgbClr val="000000"/>
              </a:solidFill>
              <a:latin typeface="Arial"/>
              <a:cs typeface="Arial"/>
            </a:endParaRPr>
          </a:p>
        </p:txBody>
      </p:sp>
      <p:sp>
        <p:nvSpPr>
          <p:cNvPr id="36" name="Rectangle 5"/>
          <p:cNvSpPr>
            <a:spLocks noChangeArrowheads="1"/>
          </p:cNvSpPr>
          <p:nvPr/>
        </p:nvSpPr>
        <p:spPr bwMode="auto">
          <a:xfrm>
            <a:off x="1872438" y="3012908"/>
            <a:ext cx="2267204" cy="540449"/>
          </a:xfrm>
          <a:prstGeom prst="rect">
            <a:avLst/>
          </a:prstGeom>
          <a:solidFill>
            <a:srgbClr val="AAE4C4"/>
          </a:solidFill>
          <a:ln w="19050" cmpd="sng">
            <a:solidFill>
              <a:srgbClr val="000000"/>
            </a:solidFill>
            <a:miter lim="800000"/>
            <a:headEnd/>
            <a:tailEnd/>
          </a:ln>
          <a:effectLst/>
          <a:extLst/>
        </p:spPr>
        <p:txBody>
          <a:bodyPr wrap="square" anchor="ctr"/>
          <a:lstStyle/>
          <a:p>
            <a:pPr algn="ctr"/>
            <a:r>
              <a:rPr lang="en-US" sz="1400" b="1" dirty="0" smtClean="0">
                <a:solidFill>
                  <a:srgbClr val="000000"/>
                </a:solidFill>
                <a:latin typeface="Arial"/>
                <a:cs typeface="Arial"/>
              </a:rPr>
              <a:t>Daclatasvir + Sofosbuvir</a:t>
            </a:r>
          </a:p>
        </p:txBody>
      </p:sp>
      <p:sp>
        <p:nvSpPr>
          <p:cNvPr id="37" name="Rectangle 36"/>
          <p:cNvSpPr/>
          <p:nvPr/>
        </p:nvSpPr>
        <p:spPr>
          <a:xfrm>
            <a:off x="8155341" y="4120010"/>
            <a:ext cx="794004" cy="4053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SVR12</a:t>
            </a:r>
            <a:endParaRPr lang="en-US" sz="1400" dirty="0">
              <a:solidFill>
                <a:srgbClr val="000000"/>
              </a:solidFill>
              <a:latin typeface="Arial"/>
              <a:cs typeface="Arial"/>
            </a:endParaRPr>
          </a:p>
        </p:txBody>
      </p:sp>
      <p:sp>
        <p:nvSpPr>
          <p:cNvPr id="43" name="Rectangle 42"/>
          <p:cNvSpPr/>
          <p:nvPr/>
        </p:nvSpPr>
        <p:spPr>
          <a:xfrm>
            <a:off x="3774505" y="1362488"/>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000000"/>
                </a:solidFill>
                <a:latin typeface="Arial"/>
                <a:cs typeface="Arial"/>
              </a:rPr>
              <a:t>8</a:t>
            </a:r>
          </a:p>
        </p:txBody>
      </p:sp>
      <p:cxnSp>
        <p:nvCxnSpPr>
          <p:cNvPr id="44" name="Straight Connector 43"/>
          <p:cNvCxnSpPr/>
          <p:nvPr/>
        </p:nvCxnSpPr>
        <p:spPr>
          <a:xfrm flipV="1">
            <a:off x="4056527" y="1770940"/>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6563620" y="1362488"/>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20</a:t>
            </a:r>
            <a:endParaRPr lang="en-US" sz="1400" dirty="0">
              <a:solidFill>
                <a:srgbClr val="000000"/>
              </a:solidFill>
              <a:latin typeface="Arial"/>
              <a:cs typeface="Arial"/>
            </a:endParaRPr>
          </a:p>
        </p:txBody>
      </p:sp>
      <p:cxnSp>
        <p:nvCxnSpPr>
          <p:cNvPr id="46" name="Straight Connector 45"/>
          <p:cNvCxnSpPr/>
          <p:nvPr/>
        </p:nvCxnSpPr>
        <p:spPr>
          <a:xfrm flipV="1">
            <a:off x="6845642" y="1770940"/>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024905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endParaRPr lang="en-US" dirty="0"/>
          </a:p>
        </p:txBody>
      </p:sp>
      <p:sp>
        <p:nvSpPr>
          <p:cNvPr id="5" name="Content Placeholder 3"/>
          <p:cNvSpPr txBox="1">
            <a:spLocks/>
          </p:cNvSpPr>
          <p:nvPr/>
        </p:nvSpPr>
        <p:spPr>
          <a:xfrm>
            <a:off x="139700" y="1153162"/>
            <a:ext cx="8851900" cy="4974333"/>
          </a:xfrm>
          <a:prstGeom prst="rect">
            <a:avLst/>
          </a:prstGeom>
          <a:solidFill>
            <a:schemeClr val="tx1">
              <a:alpha val="18000"/>
            </a:schemeClr>
          </a:solidFill>
          <a:ln>
            <a:solidFill>
              <a:schemeClr val="bg1"/>
            </a:solidFill>
          </a:ln>
          <a:effectLst/>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56032" indent="-256032">
              <a:lnSpc>
                <a:spcPts val="2600"/>
              </a:lnSpc>
              <a:spcBef>
                <a:spcPts val="1200"/>
              </a:spcBef>
              <a:buClr>
                <a:schemeClr val="bg1">
                  <a:lumMod val="75000"/>
                </a:schemeClr>
              </a:buClr>
            </a:pPr>
            <a:r>
              <a:rPr lang="en-US" sz="2000" dirty="0" smtClean="0">
                <a:solidFill>
                  <a:schemeClr val="accent5">
                    <a:lumMod val="20000"/>
                    <a:lumOff val="80000"/>
                  </a:schemeClr>
                </a:solidFill>
              </a:rPr>
              <a:t>Phase 2b Trial in Treatment-Naïve GT 1 or 4</a:t>
            </a:r>
            <a:br>
              <a:rPr lang="en-US" sz="2000" dirty="0" smtClean="0">
                <a:solidFill>
                  <a:schemeClr val="accent5">
                    <a:lumMod val="20000"/>
                    <a:lumOff val="80000"/>
                  </a:schemeClr>
                </a:solidFill>
              </a:rPr>
            </a:br>
            <a:r>
              <a:rPr lang="en-US" sz="2000" dirty="0" smtClean="0">
                <a:solidFill>
                  <a:schemeClr val="bg1"/>
                </a:solidFill>
              </a:rPr>
              <a:t>- </a:t>
            </a:r>
            <a:r>
              <a:rPr lang="en-US" sz="2000" b="1" dirty="0" smtClean="0">
                <a:solidFill>
                  <a:srgbClr val="FFFFFF"/>
                </a:solidFill>
              </a:rPr>
              <a:t>COMMAND-1: </a:t>
            </a:r>
            <a:r>
              <a:rPr lang="en-US" sz="2000" dirty="0" smtClean="0">
                <a:solidFill>
                  <a:schemeClr val="bg1"/>
                </a:solidFill>
              </a:rPr>
              <a:t>Daclatasvir</a:t>
            </a:r>
            <a:r>
              <a:rPr lang="en-US" sz="2000" dirty="0">
                <a:solidFill>
                  <a:schemeClr val="bg1"/>
                </a:solidFill>
              </a:rPr>
              <a:t> </a:t>
            </a:r>
            <a:r>
              <a:rPr lang="en-US" sz="2000" dirty="0" smtClean="0">
                <a:solidFill>
                  <a:schemeClr val="bg1"/>
                </a:solidFill>
              </a:rPr>
              <a:t>+ </a:t>
            </a:r>
            <a:r>
              <a:rPr lang="en-US" sz="2000" dirty="0">
                <a:solidFill>
                  <a:schemeClr val="bg1"/>
                </a:solidFill>
              </a:rPr>
              <a:t>PEG/RBV </a:t>
            </a:r>
            <a:endParaRPr lang="en-US" sz="2000" dirty="0" smtClean="0">
              <a:solidFill>
                <a:schemeClr val="bg1"/>
              </a:solidFill>
            </a:endParaRPr>
          </a:p>
          <a:p>
            <a:pPr marL="256032" indent="-256032">
              <a:lnSpc>
                <a:spcPts val="2600"/>
              </a:lnSpc>
              <a:spcBef>
                <a:spcPts val="1200"/>
              </a:spcBef>
              <a:buClr>
                <a:schemeClr val="bg1">
                  <a:lumMod val="75000"/>
                </a:schemeClr>
              </a:buClr>
            </a:pPr>
            <a:r>
              <a:rPr lang="en-US" sz="2000" dirty="0" smtClean="0">
                <a:solidFill>
                  <a:schemeClr val="accent5">
                    <a:lumMod val="20000"/>
                    <a:lumOff val="80000"/>
                  </a:schemeClr>
                </a:solidFill>
              </a:rPr>
              <a:t>Phase </a:t>
            </a:r>
            <a:r>
              <a:rPr lang="en-US" sz="2000" dirty="0">
                <a:solidFill>
                  <a:schemeClr val="accent5">
                    <a:lumMod val="20000"/>
                    <a:lumOff val="80000"/>
                  </a:schemeClr>
                </a:solidFill>
              </a:rPr>
              <a:t>3 Trial in Treatment-Naïve GT 4</a:t>
            </a:r>
            <a:br>
              <a:rPr lang="en-US" sz="2000" dirty="0">
                <a:solidFill>
                  <a:schemeClr val="accent5">
                    <a:lumMod val="20000"/>
                    <a:lumOff val="80000"/>
                  </a:schemeClr>
                </a:solidFill>
              </a:rPr>
            </a:br>
            <a:r>
              <a:rPr lang="en-US" sz="2000" dirty="0">
                <a:solidFill>
                  <a:schemeClr val="bg1"/>
                </a:solidFill>
              </a:rPr>
              <a:t>- </a:t>
            </a:r>
            <a:r>
              <a:rPr lang="en-US" sz="2000" b="1" dirty="0">
                <a:solidFill>
                  <a:srgbClr val="FFFFFF"/>
                </a:solidFill>
              </a:rPr>
              <a:t>COMMAND-4: </a:t>
            </a:r>
            <a:r>
              <a:rPr lang="en-US" sz="2000" dirty="0">
                <a:solidFill>
                  <a:schemeClr val="bg1"/>
                </a:solidFill>
              </a:rPr>
              <a:t>Daclatasvir + PEG/RBV </a:t>
            </a:r>
            <a:r>
              <a:rPr lang="en-US" sz="2000" dirty="0" smtClean="0">
                <a:solidFill>
                  <a:schemeClr val="bg1"/>
                </a:solidFill>
              </a:rPr>
              <a:t>versus </a:t>
            </a:r>
            <a:r>
              <a:rPr lang="en-US" sz="2000" dirty="0">
                <a:solidFill>
                  <a:schemeClr val="bg1"/>
                </a:solidFill>
              </a:rPr>
              <a:t>Placebo + PEG/</a:t>
            </a:r>
            <a:r>
              <a:rPr lang="en-US" sz="2000" dirty="0" smtClean="0">
                <a:solidFill>
                  <a:schemeClr val="bg1"/>
                </a:solidFill>
              </a:rPr>
              <a:t>RBV</a:t>
            </a:r>
          </a:p>
          <a:p>
            <a:pPr marL="256032" indent="-256032">
              <a:lnSpc>
                <a:spcPts val="2600"/>
              </a:lnSpc>
              <a:spcBef>
                <a:spcPts val="1200"/>
              </a:spcBef>
              <a:buClr>
                <a:schemeClr val="bg1">
                  <a:lumMod val="75000"/>
                </a:schemeClr>
              </a:buClr>
            </a:pPr>
            <a:r>
              <a:rPr lang="en-US" sz="2000" dirty="0">
                <a:solidFill>
                  <a:schemeClr val="accent5">
                    <a:lumMod val="20000"/>
                    <a:lumOff val="80000"/>
                  </a:schemeClr>
                </a:solidFill>
              </a:rPr>
              <a:t>Phase 3 Trial in Treatment-Experienced GT 1 or 4</a:t>
            </a:r>
            <a:br>
              <a:rPr lang="en-US" sz="2000" dirty="0">
                <a:solidFill>
                  <a:schemeClr val="accent5">
                    <a:lumMod val="20000"/>
                    <a:lumOff val="80000"/>
                  </a:schemeClr>
                </a:solidFill>
              </a:rPr>
            </a:br>
            <a:r>
              <a:rPr lang="en-US" sz="2000" dirty="0">
                <a:solidFill>
                  <a:schemeClr val="bg1"/>
                </a:solidFill>
              </a:rPr>
              <a:t>- </a:t>
            </a:r>
            <a:r>
              <a:rPr lang="en-US" sz="2000" b="1" dirty="0">
                <a:solidFill>
                  <a:srgbClr val="FFFFFF"/>
                </a:solidFill>
              </a:rPr>
              <a:t>HALLMARK-QUAD: </a:t>
            </a:r>
            <a:r>
              <a:rPr lang="en-US" sz="2000" dirty="0">
                <a:solidFill>
                  <a:schemeClr val="bg1"/>
                </a:solidFill>
              </a:rPr>
              <a:t>Daclatasvir + Asunaprevir + PEG/RBV </a:t>
            </a:r>
            <a:endParaRPr lang="en-US" sz="2000" dirty="0" smtClean="0">
              <a:solidFill>
                <a:schemeClr val="bg1"/>
              </a:solidFill>
            </a:endParaRPr>
          </a:p>
          <a:p>
            <a:pPr marL="256032" indent="-256032">
              <a:lnSpc>
                <a:spcPts val="2600"/>
              </a:lnSpc>
              <a:spcBef>
                <a:spcPts val="1200"/>
              </a:spcBef>
              <a:buClr>
                <a:schemeClr val="bg1">
                  <a:lumMod val="75000"/>
                </a:schemeClr>
              </a:buClr>
            </a:pPr>
            <a:r>
              <a:rPr lang="en-US" sz="2000" dirty="0">
                <a:solidFill>
                  <a:schemeClr val="accent5">
                    <a:lumMod val="20000"/>
                    <a:lumOff val="80000"/>
                  </a:schemeClr>
                </a:solidFill>
              </a:rPr>
              <a:t>Phase 3 Trial in Treatment-Naïve and Experienced GT </a:t>
            </a:r>
            <a:r>
              <a:rPr lang="en-US" sz="2000" dirty="0" smtClean="0">
                <a:solidFill>
                  <a:schemeClr val="accent5">
                    <a:lumMod val="20000"/>
                    <a:lumOff val="80000"/>
                  </a:schemeClr>
                </a:solidFill>
              </a:rPr>
              <a:t>1-4 and HIV </a:t>
            </a:r>
            <a:r>
              <a:rPr lang="en-US" sz="2000" dirty="0">
                <a:solidFill>
                  <a:schemeClr val="accent5">
                    <a:lumMod val="20000"/>
                    <a:lumOff val="80000"/>
                  </a:schemeClr>
                </a:solidFill>
              </a:rPr>
              <a:t/>
            </a:r>
            <a:br>
              <a:rPr lang="en-US" sz="2000" dirty="0">
                <a:solidFill>
                  <a:schemeClr val="accent5">
                    <a:lumMod val="20000"/>
                    <a:lumOff val="80000"/>
                  </a:schemeClr>
                </a:solidFill>
              </a:rPr>
            </a:br>
            <a:r>
              <a:rPr lang="en-US" sz="2000" dirty="0">
                <a:solidFill>
                  <a:schemeClr val="bg1"/>
                </a:solidFill>
              </a:rPr>
              <a:t>- </a:t>
            </a:r>
            <a:r>
              <a:rPr lang="en-US" sz="2000" b="1" dirty="0">
                <a:solidFill>
                  <a:srgbClr val="FFFFFF"/>
                </a:solidFill>
              </a:rPr>
              <a:t>ALLY</a:t>
            </a:r>
            <a:r>
              <a:rPr lang="en-US" sz="2000" b="1" dirty="0" smtClean="0">
                <a:solidFill>
                  <a:srgbClr val="FFFFFF"/>
                </a:solidFill>
              </a:rPr>
              <a:t>-2:  </a:t>
            </a:r>
            <a:r>
              <a:rPr lang="en-US" sz="2000" dirty="0">
                <a:solidFill>
                  <a:schemeClr val="bg1"/>
                </a:solidFill>
              </a:rPr>
              <a:t>Daclatasvir + </a:t>
            </a:r>
            <a:r>
              <a:rPr lang="en-US" sz="2000" dirty="0" smtClean="0">
                <a:solidFill>
                  <a:schemeClr val="bg1"/>
                </a:solidFill>
              </a:rPr>
              <a:t>Sofosbuvir</a:t>
            </a:r>
          </a:p>
          <a:p>
            <a:pPr marL="256032" indent="-256032">
              <a:lnSpc>
                <a:spcPts val="2600"/>
              </a:lnSpc>
              <a:spcBef>
                <a:spcPts val="1200"/>
              </a:spcBef>
              <a:buClr>
                <a:schemeClr val="bg1">
                  <a:lumMod val="75000"/>
                </a:schemeClr>
              </a:buClr>
            </a:pPr>
            <a:r>
              <a:rPr lang="en-US" sz="2000" dirty="0" err="1">
                <a:solidFill>
                  <a:schemeClr val="accent5">
                    <a:lumMod val="20000"/>
                    <a:lumOff val="80000"/>
                  </a:schemeClr>
                </a:solidFill>
              </a:rPr>
              <a:t>hase</a:t>
            </a:r>
            <a:r>
              <a:rPr lang="en-US" sz="2000" dirty="0">
                <a:solidFill>
                  <a:schemeClr val="accent5">
                    <a:lumMod val="20000"/>
                    <a:lumOff val="80000"/>
                  </a:schemeClr>
                </a:solidFill>
              </a:rPr>
              <a:t> 3 Trial in Treatment-Naïve and Experienced GT 3</a:t>
            </a:r>
            <a:br>
              <a:rPr lang="en-US" sz="2000" dirty="0">
                <a:solidFill>
                  <a:schemeClr val="accent5">
                    <a:lumMod val="20000"/>
                    <a:lumOff val="80000"/>
                  </a:schemeClr>
                </a:solidFill>
              </a:rPr>
            </a:br>
            <a:r>
              <a:rPr lang="en-US" sz="2000" dirty="0">
                <a:solidFill>
                  <a:schemeClr val="bg1"/>
                </a:solidFill>
              </a:rPr>
              <a:t>- </a:t>
            </a:r>
            <a:r>
              <a:rPr lang="en-US" sz="2000" b="1" dirty="0">
                <a:solidFill>
                  <a:srgbClr val="FFFFFF"/>
                </a:solidFill>
              </a:rPr>
              <a:t>ALLY-3:  </a:t>
            </a:r>
            <a:r>
              <a:rPr lang="en-US" sz="2000" dirty="0">
                <a:solidFill>
                  <a:schemeClr val="bg1"/>
                </a:solidFill>
              </a:rPr>
              <a:t>Daclatasvir + Sofosbuvir</a:t>
            </a:r>
          </a:p>
          <a:p>
            <a:pPr marL="256032" indent="-256032">
              <a:lnSpc>
                <a:spcPts val="2600"/>
              </a:lnSpc>
              <a:spcBef>
                <a:spcPts val="1200"/>
              </a:spcBef>
              <a:buClr>
                <a:schemeClr val="bg1">
                  <a:lumMod val="75000"/>
                </a:schemeClr>
              </a:buClr>
            </a:pPr>
            <a:r>
              <a:rPr lang="en-US" sz="2000" dirty="0">
                <a:solidFill>
                  <a:schemeClr val="accent5">
                    <a:lumMod val="20000"/>
                    <a:lumOff val="80000"/>
                  </a:schemeClr>
                </a:solidFill>
              </a:rPr>
              <a:t>Phase 3 Trial in Treatment-Naïve and Experienced GT 3</a:t>
            </a:r>
            <a:br>
              <a:rPr lang="en-US" sz="2000" dirty="0">
                <a:solidFill>
                  <a:schemeClr val="accent5">
                    <a:lumMod val="20000"/>
                    <a:lumOff val="80000"/>
                  </a:schemeClr>
                </a:solidFill>
              </a:rPr>
            </a:br>
            <a:r>
              <a:rPr lang="en-US" sz="2000" dirty="0">
                <a:solidFill>
                  <a:schemeClr val="bg1"/>
                </a:solidFill>
              </a:rPr>
              <a:t>- </a:t>
            </a:r>
            <a:r>
              <a:rPr lang="en-US" sz="2000" b="1" dirty="0">
                <a:solidFill>
                  <a:srgbClr val="FFFFFF"/>
                </a:solidFill>
              </a:rPr>
              <a:t>ALLY-3+:  </a:t>
            </a:r>
            <a:r>
              <a:rPr lang="en-US" sz="2000" dirty="0">
                <a:solidFill>
                  <a:schemeClr val="bg1"/>
                </a:solidFill>
              </a:rPr>
              <a:t>Daclatasvir + </a:t>
            </a:r>
            <a:r>
              <a:rPr lang="en-US" sz="2000" dirty="0" smtClean="0">
                <a:solidFill>
                  <a:schemeClr val="bg1"/>
                </a:solidFill>
              </a:rPr>
              <a:t>Sofosbuvir</a:t>
            </a:r>
            <a:endParaRPr lang="en-US" sz="2000" dirty="0">
              <a:solidFill>
                <a:schemeClr val="bg1"/>
              </a:solidFill>
            </a:endParaRPr>
          </a:p>
          <a:p>
            <a:pPr marL="256032" indent="-256032">
              <a:lnSpc>
                <a:spcPts val="2600"/>
              </a:lnSpc>
              <a:spcBef>
                <a:spcPts val="1200"/>
              </a:spcBef>
              <a:buClr>
                <a:schemeClr val="bg1">
                  <a:lumMod val="75000"/>
                </a:schemeClr>
              </a:buClr>
            </a:pPr>
            <a:endParaRPr lang="en-US" sz="2000" dirty="0">
              <a:solidFill>
                <a:schemeClr val="bg1"/>
              </a:solidFill>
            </a:endParaRPr>
          </a:p>
        </p:txBody>
      </p:sp>
      <p:sp>
        <p:nvSpPr>
          <p:cNvPr id="6" name="Title 1"/>
          <p:cNvSpPr txBox="1">
            <a:spLocks/>
          </p:cNvSpPr>
          <p:nvPr/>
        </p:nvSpPr>
        <p:spPr>
          <a:xfrm>
            <a:off x="0" y="-9"/>
            <a:ext cx="9162288" cy="999727"/>
          </a:xfrm>
          <a:prstGeom prst="rect">
            <a:avLst/>
          </a:prstGeom>
          <a:solidFill>
            <a:srgbClr val="043346"/>
          </a:solidFill>
          <a:ln>
            <a:noFill/>
          </a:ln>
        </p:spPr>
        <p:txBody>
          <a:bodyPr tIns="0" anchor="ctr">
            <a:normAutofit/>
          </a:bodyPr>
          <a:lstStyle/>
          <a:p>
            <a:pPr lvl="0" eaLnBrk="1" fontAlgn="auto" hangingPunct="1">
              <a:lnSpc>
                <a:spcPts val="3600"/>
              </a:lnSpc>
              <a:spcAft>
                <a:spcPts val="0"/>
              </a:spcAft>
              <a:defRPr/>
            </a:pPr>
            <a:r>
              <a:rPr kumimoji="0" lang="en-US" i="0" u="none" strike="noStrike" kern="1200" cap="none" spc="0" normalizeH="0" baseline="0" noProof="0" dirty="0" smtClean="0">
                <a:ln>
                  <a:noFill/>
                </a:ln>
                <a:solidFill>
                  <a:srgbClr val="FFFFFF"/>
                </a:solidFill>
                <a:effectLst/>
                <a:uLnTx/>
                <a:uFillTx/>
                <a:latin typeface="Arial"/>
                <a:ea typeface="+mj-ea"/>
                <a:cs typeface="Arial"/>
              </a:rPr>
              <a:t>   </a:t>
            </a:r>
            <a:r>
              <a:rPr lang="en-US" dirty="0" smtClean="0">
                <a:solidFill>
                  <a:srgbClr val="FFFFFF"/>
                </a:solidFill>
                <a:latin typeface="Arial"/>
                <a:cs typeface="Arial"/>
              </a:rPr>
              <a:t>Daclatasvir: </a:t>
            </a:r>
            <a:r>
              <a:rPr kumimoji="0" lang="en-US" i="0" u="none" strike="noStrike" kern="1200" cap="none" spc="0" normalizeH="0" baseline="0" noProof="0" dirty="0" smtClean="0">
                <a:ln>
                  <a:noFill/>
                </a:ln>
                <a:solidFill>
                  <a:srgbClr val="FFFFFF"/>
                </a:solidFill>
                <a:effectLst/>
                <a:uLnTx/>
                <a:uFillTx/>
                <a:latin typeface="Arial"/>
                <a:ea typeface="+mj-ea"/>
                <a:cs typeface="Arial"/>
              </a:rPr>
              <a:t>Summary of Key </a:t>
            </a:r>
            <a:r>
              <a:rPr kumimoji="0" lang="en-US" i="0" u="none" strike="noStrike" kern="1200" cap="none" spc="0" normalizeH="0" noProof="0" dirty="0" smtClean="0">
                <a:ln>
                  <a:noFill/>
                </a:ln>
                <a:solidFill>
                  <a:srgbClr val="FFFFFF"/>
                </a:solidFill>
                <a:effectLst/>
                <a:uLnTx/>
                <a:uFillTx/>
                <a:latin typeface="Arial"/>
                <a:ea typeface="+mj-ea"/>
                <a:cs typeface="Arial"/>
              </a:rPr>
              <a:t>Studies</a:t>
            </a:r>
            <a:endParaRPr kumimoji="0" lang="en-US" i="0" u="none" strike="noStrike" kern="1200" cap="none" spc="0" normalizeH="0" baseline="0" noProof="0" dirty="0">
              <a:ln>
                <a:noFill/>
              </a:ln>
              <a:solidFill>
                <a:srgbClr val="FFFFFF"/>
              </a:solidFill>
              <a:effectLst/>
              <a:uLnTx/>
              <a:uFillTx/>
              <a:latin typeface="Arial"/>
              <a:ea typeface="+mj-ea"/>
              <a:cs typeface="Arial"/>
            </a:endParaRPr>
          </a:p>
        </p:txBody>
      </p:sp>
    </p:spTree>
    <p:extLst>
      <p:ext uri="{BB962C8B-B14F-4D97-AF65-F5344CB8AC3E}">
        <p14:creationId xmlns:p14="http://schemas.microsoft.com/office/powerpoint/2010/main" val="1013509297"/>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r>
              <a:rPr lang="en-US" dirty="0"/>
              <a:t>Source: Wyles DL, et al. N Engl J Med. 2015;373:714-25.</a:t>
            </a:r>
          </a:p>
        </p:txBody>
      </p:sp>
      <p:graphicFrame>
        <p:nvGraphicFramePr>
          <p:cNvPr id="8" name="Content Placeholder 6"/>
          <p:cNvGraphicFramePr>
            <a:graphicFrameLocks/>
          </p:cNvGraphicFramePr>
          <p:nvPr>
            <p:extLst>
              <p:ext uri="{D42A27DB-BD31-4B8C-83A1-F6EECF244321}">
                <p14:modId xmlns:p14="http://schemas.microsoft.com/office/powerpoint/2010/main" val="3452722749"/>
              </p:ext>
            </p:extLst>
          </p:nvPr>
        </p:nvGraphicFramePr>
        <p:xfrm>
          <a:off x="340295" y="1389698"/>
          <a:ext cx="8448676" cy="5021580"/>
        </p:xfrm>
        <a:graphic>
          <a:graphicData uri="http://schemas.openxmlformats.org/drawingml/2006/table">
            <a:tbl>
              <a:tblPr firstRow="1" bandRow="1">
                <a:tableStyleId>{5C22544A-7EE6-4342-B048-85BDC9FD1C3A}</a:tableStyleId>
              </a:tblPr>
              <a:tblGrid>
                <a:gridCol w="2860105"/>
                <a:gridCol w="1752600"/>
                <a:gridCol w="1879734"/>
                <a:gridCol w="1956237"/>
              </a:tblGrid>
              <a:tr h="732562">
                <a:tc>
                  <a:txBody>
                    <a:bodyPr/>
                    <a:lstStyle/>
                    <a:p>
                      <a:r>
                        <a:rPr lang="en-US" sz="1500" dirty="0" smtClean="0"/>
                        <a:t>Characteristic</a:t>
                      </a:r>
                      <a:endParaRPr lang="en-US" sz="1500" dirty="0"/>
                    </a:p>
                  </a:txBody>
                  <a:tcPr>
                    <a:lnL w="9525" cap="flat" cmpd="sng" algn="ctr">
                      <a:solidFill>
                        <a:srgbClr val="BFBFBF"/>
                      </a:solidFill>
                      <a:prstDash val="solid"/>
                      <a:round/>
                      <a:headEnd type="none" w="med" len="med"/>
                      <a:tailEnd type="none" w="med" len="med"/>
                    </a:lnL>
                    <a:lnT w="9525" cap="flat" cmpd="sng" algn="ctr">
                      <a:solidFill>
                        <a:srgbClr val="BFBFBF"/>
                      </a:solidFill>
                      <a:prstDash val="solid"/>
                      <a:round/>
                      <a:headEnd type="none" w="med" len="med"/>
                      <a:tailEnd type="none" w="med" len="med"/>
                    </a:lnT>
                    <a:solidFill>
                      <a:srgbClr val="404040"/>
                    </a:solidFill>
                  </a:tcPr>
                </a:tc>
                <a:tc>
                  <a:txBody>
                    <a:bodyPr/>
                    <a:lstStyle/>
                    <a:p>
                      <a:pPr algn="ctr">
                        <a:lnSpc>
                          <a:spcPts val="1900"/>
                        </a:lnSpc>
                      </a:pPr>
                      <a:r>
                        <a:rPr lang="en-US" sz="1500" dirty="0" smtClean="0"/>
                        <a:t>Treatment</a:t>
                      </a:r>
                      <a:r>
                        <a:rPr lang="en-US" sz="1500" baseline="0" dirty="0" smtClean="0"/>
                        <a:t>-Naïve</a:t>
                      </a:r>
                    </a:p>
                    <a:p>
                      <a:pPr algn="ctr">
                        <a:lnSpc>
                          <a:spcPts val="1900"/>
                        </a:lnSpc>
                      </a:pPr>
                      <a:r>
                        <a:rPr lang="en-US" sz="1500" baseline="0" dirty="0" smtClean="0"/>
                        <a:t>12-Week Group</a:t>
                      </a:r>
                      <a:br>
                        <a:rPr lang="en-US" sz="1500" baseline="0" dirty="0" smtClean="0"/>
                      </a:br>
                      <a:r>
                        <a:rPr lang="en-US" sz="1500" b="0" dirty="0" smtClean="0"/>
                        <a:t>(n=101)</a:t>
                      </a:r>
                      <a:endParaRPr lang="en-US" sz="1500" dirty="0"/>
                    </a:p>
                  </a:txBody>
                  <a:tcPr anchor="ctr">
                    <a:lnT w="9525" cap="flat" cmpd="sng" algn="ctr">
                      <a:solidFill>
                        <a:srgbClr val="BFBFBF"/>
                      </a:solidFill>
                      <a:prstDash val="solid"/>
                      <a:round/>
                      <a:headEnd type="none" w="med" len="med"/>
                      <a:tailEnd type="none" w="med" len="med"/>
                    </a:lnT>
                    <a:solidFill>
                      <a:srgbClr val="637D1F"/>
                    </a:solidFill>
                  </a:tcPr>
                </a:tc>
                <a:tc>
                  <a:txBody>
                    <a:bodyPr/>
                    <a:lstStyle/>
                    <a:p>
                      <a:pPr algn="ctr">
                        <a:lnSpc>
                          <a:spcPts val="1900"/>
                        </a:lnSpc>
                      </a:pPr>
                      <a:r>
                        <a:rPr lang="en-US" sz="1500" dirty="0" smtClean="0"/>
                        <a:t>Treatment-Naïve</a:t>
                      </a:r>
                    </a:p>
                    <a:p>
                      <a:pPr algn="ctr">
                        <a:lnSpc>
                          <a:spcPts val="1900"/>
                        </a:lnSpc>
                      </a:pPr>
                      <a:r>
                        <a:rPr lang="en-US" sz="1500" baseline="0" dirty="0" smtClean="0"/>
                        <a:t>8-Week Group</a:t>
                      </a:r>
                      <a:br>
                        <a:rPr lang="en-US" sz="1500" baseline="0" dirty="0" smtClean="0"/>
                      </a:br>
                      <a:r>
                        <a:rPr lang="en-US" sz="1500" b="0" dirty="0" smtClean="0"/>
                        <a:t>(n=50)</a:t>
                      </a:r>
                      <a:endParaRPr lang="en-US" sz="1500" b="0" dirty="0"/>
                    </a:p>
                  </a:txBody>
                  <a:tcPr anchor="ctr">
                    <a:lnT w="9525" cap="flat" cmpd="sng" algn="ctr">
                      <a:solidFill>
                        <a:srgbClr val="BFBFBF"/>
                      </a:solidFill>
                      <a:prstDash val="solid"/>
                      <a:round/>
                      <a:headEnd type="none" w="med" len="med"/>
                      <a:tailEnd type="none" w="med" len="med"/>
                    </a:lnT>
                    <a:solidFill>
                      <a:srgbClr val="3B8096"/>
                    </a:solidFill>
                  </a:tcPr>
                </a:tc>
                <a:tc>
                  <a:txBody>
                    <a:bodyPr/>
                    <a:lstStyle/>
                    <a:p>
                      <a:pPr algn="ctr">
                        <a:lnSpc>
                          <a:spcPts val="1900"/>
                        </a:lnSpc>
                      </a:pPr>
                      <a:r>
                        <a:rPr lang="en-US" sz="1500" dirty="0" smtClean="0"/>
                        <a:t>Previously Treated</a:t>
                      </a:r>
                      <a:br>
                        <a:rPr lang="en-US" sz="1500" dirty="0" smtClean="0"/>
                      </a:br>
                      <a:r>
                        <a:rPr lang="en-US" sz="1500" baseline="0" dirty="0" smtClean="0"/>
                        <a:t>12-Week Group</a:t>
                      </a:r>
                    </a:p>
                    <a:p>
                      <a:pPr algn="ctr">
                        <a:lnSpc>
                          <a:spcPts val="1900"/>
                        </a:lnSpc>
                      </a:pPr>
                      <a:r>
                        <a:rPr lang="en-US" sz="1500" b="0" dirty="0" smtClean="0"/>
                        <a:t>(n=52)</a:t>
                      </a:r>
                      <a:endParaRPr lang="en-US" sz="1500" dirty="0"/>
                    </a:p>
                  </a:txBody>
                  <a:tcPr anchor="ctr">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solidFill>
                      <a:schemeClr val="accent5">
                        <a:lumMod val="75000"/>
                      </a:schemeClr>
                    </a:solidFill>
                  </a:tcPr>
                </a:tc>
              </a:tr>
              <a:tr h="3643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smtClean="0"/>
                        <a:t>Male, n (%)</a:t>
                      </a:r>
                    </a:p>
                  </a:txBody>
                  <a:tcPr anchor="ctr">
                    <a:lnL w="9525" cap="flat" cmpd="sng" algn="ctr">
                      <a:solidFill>
                        <a:srgbClr val="BFBFBF"/>
                      </a:solidFill>
                      <a:prstDash val="solid"/>
                      <a:round/>
                      <a:headEnd type="none" w="med" len="med"/>
                      <a:tailEnd type="none" w="med" len="med"/>
                    </a:lnL>
                  </a:tcPr>
                </a:tc>
                <a:tc>
                  <a:txBody>
                    <a:bodyPr/>
                    <a:lstStyle/>
                    <a:p>
                      <a:pPr algn="ctr">
                        <a:lnSpc>
                          <a:spcPts val="2400"/>
                        </a:lnSpc>
                      </a:pPr>
                      <a:r>
                        <a:rPr lang="en-US" sz="1500" dirty="0" smtClean="0"/>
                        <a:t>92 (91%)</a:t>
                      </a:r>
                      <a:endParaRPr lang="en-US" sz="1500" dirty="0"/>
                    </a:p>
                  </a:txBody>
                  <a:tcPr anchor="ctr"/>
                </a:tc>
                <a:tc>
                  <a:txBody>
                    <a:bodyPr/>
                    <a:lstStyle/>
                    <a:p>
                      <a:pPr algn="ctr">
                        <a:lnSpc>
                          <a:spcPts val="2400"/>
                        </a:lnSpc>
                      </a:pPr>
                      <a:r>
                        <a:rPr lang="en-US" sz="1500" dirty="0" smtClean="0"/>
                        <a:t>42 (84%)</a:t>
                      </a:r>
                      <a:endParaRPr lang="en-US" sz="1500" dirty="0"/>
                    </a:p>
                  </a:txBody>
                  <a:tcPr anchor="ctr"/>
                </a:tc>
                <a:tc>
                  <a:txBody>
                    <a:bodyPr/>
                    <a:lstStyle/>
                    <a:p>
                      <a:pPr algn="ctr">
                        <a:lnSpc>
                          <a:spcPts val="2400"/>
                        </a:lnSpc>
                      </a:pPr>
                      <a:r>
                        <a:rPr lang="en-US" sz="1500" dirty="0" smtClean="0"/>
                        <a:t>43 (83%)</a:t>
                      </a:r>
                      <a:endParaRPr lang="en-US" sz="1500" dirty="0"/>
                    </a:p>
                  </a:txBody>
                  <a:tcPr anchor="ctr">
                    <a:lnR w="9525" cap="flat" cmpd="sng" algn="ctr">
                      <a:solidFill>
                        <a:srgbClr val="BFBFBF"/>
                      </a:solidFill>
                      <a:prstDash val="solid"/>
                      <a:round/>
                      <a:headEnd type="none" w="med" len="med"/>
                      <a:tailEnd type="none" w="med" len="med"/>
                    </a:lnR>
                  </a:tcPr>
                </a:tc>
              </a:tr>
              <a:tr h="364372">
                <a:tc>
                  <a:txBody>
                    <a:bodyPr/>
                    <a:lstStyle/>
                    <a:p>
                      <a:r>
                        <a:rPr lang="en-US" sz="1500" dirty="0" smtClean="0"/>
                        <a:t>Median age, years (range)</a:t>
                      </a:r>
                      <a:endParaRPr lang="en-US" sz="1500" dirty="0"/>
                    </a:p>
                  </a:txBody>
                  <a:tcPr anchor="ctr">
                    <a:lnL w="9525" cap="flat" cmpd="sng" algn="ctr">
                      <a:solidFill>
                        <a:srgbClr val="BFBFBF"/>
                      </a:solidFill>
                      <a:prstDash val="solid"/>
                      <a:round/>
                      <a:headEnd type="none" w="med" len="med"/>
                      <a:tailEnd type="none" w="med" len="med"/>
                    </a:lnL>
                  </a:tcPr>
                </a:tc>
                <a:tc>
                  <a:txBody>
                    <a:bodyPr/>
                    <a:lstStyle/>
                    <a:p>
                      <a:pPr algn="ctr">
                        <a:lnSpc>
                          <a:spcPts val="2400"/>
                        </a:lnSpc>
                      </a:pPr>
                      <a:r>
                        <a:rPr lang="en-US" sz="1500" dirty="0" smtClean="0"/>
                        <a:t>52 (24-71)</a:t>
                      </a:r>
                      <a:endParaRPr lang="en-US" sz="1500" dirty="0"/>
                    </a:p>
                  </a:txBody>
                  <a:tcPr anchor="ctr"/>
                </a:tc>
                <a:tc>
                  <a:txBody>
                    <a:bodyPr/>
                    <a:lstStyle/>
                    <a:p>
                      <a:pPr algn="ctr">
                        <a:lnSpc>
                          <a:spcPts val="2400"/>
                        </a:lnSpc>
                      </a:pPr>
                      <a:r>
                        <a:rPr lang="en-US" sz="1500" dirty="0" smtClean="0"/>
                        <a:t>51 (28-75)</a:t>
                      </a:r>
                      <a:endParaRPr lang="en-US" sz="1500" dirty="0"/>
                    </a:p>
                  </a:txBody>
                  <a:tcPr anchor="ctr"/>
                </a:tc>
                <a:tc>
                  <a:txBody>
                    <a:bodyPr/>
                    <a:lstStyle/>
                    <a:p>
                      <a:pPr algn="ctr">
                        <a:lnSpc>
                          <a:spcPts val="2400"/>
                        </a:lnSpc>
                      </a:pPr>
                      <a:r>
                        <a:rPr lang="en-US" sz="1500" dirty="0" smtClean="0"/>
                        <a:t>57 (43-66)</a:t>
                      </a:r>
                      <a:endParaRPr lang="en-US" sz="1500" dirty="0"/>
                    </a:p>
                  </a:txBody>
                  <a:tcPr anchor="ctr">
                    <a:lnR w="9525" cap="flat" cmpd="sng" algn="ctr">
                      <a:solidFill>
                        <a:srgbClr val="BFBFBF"/>
                      </a:solidFill>
                      <a:prstDash val="solid"/>
                      <a:round/>
                      <a:headEnd type="none" w="med" len="med"/>
                      <a:tailEnd type="none" w="med" len="med"/>
                    </a:lnR>
                  </a:tcPr>
                </a:tc>
              </a:tr>
              <a:tr h="924945">
                <a:tc>
                  <a:txBody>
                    <a:bodyPr/>
                    <a:lstStyle/>
                    <a:p>
                      <a:r>
                        <a:rPr lang="en-US" sz="1500" dirty="0" smtClean="0"/>
                        <a:t>Race</a:t>
                      </a:r>
                    </a:p>
                    <a:p>
                      <a:pPr marL="228600" indent="0"/>
                      <a:r>
                        <a:rPr lang="en-US" sz="1500" dirty="0" smtClean="0"/>
                        <a:t>White</a:t>
                      </a:r>
                    </a:p>
                    <a:p>
                      <a:pPr marL="228600" indent="0"/>
                      <a:r>
                        <a:rPr lang="en-US" sz="1500" dirty="0" smtClean="0"/>
                        <a:t>Black</a:t>
                      </a:r>
                    </a:p>
                    <a:p>
                      <a:pPr marL="228600" indent="0"/>
                      <a:r>
                        <a:rPr lang="en-US" sz="1500" dirty="0" smtClean="0"/>
                        <a:t>Asian/other</a:t>
                      </a:r>
                      <a:endParaRPr lang="en-US" sz="1500" dirty="0"/>
                    </a:p>
                  </a:txBody>
                  <a:tcPr anchor="ctr">
                    <a:lnL w="9525" cap="flat" cmpd="sng" algn="ctr">
                      <a:solidFill>
                        <a:srgbClr val="BFBFBF"/>
                      </a:solidFill>
                      <a:prstDash val="solid"/>
                      <a:round/>
                      <a:headEnd type="none" w="med" len="med"/>
                      <a:tailEnd type="none" w="med" len="med"/>
                    </a:lnL>
                  </a:tcPr>
                </a:tc>
                <a:tc>
                  <a:txBody>
                    <a:bodyPr/>
                    <a:lstStyle/>
                    <a:p>
                      <a:pPr algn="ctr">
                        <a:lnSpc>
                          <a:spcPct val="100000"/>
                        </a:lnSpc>
                      </a:pPr>
                      <a:endParaRPr lang="en-US" sz="1500" dirty="0" smtClean="0"/>
                    </a:p>
                    <a:p>
                      <a:pPr algn="ctr">
                        <a:lnSpc>
                          <a:spcPct val="100000"/>
                        </a:lnSpc>
                      </a:pPr>
                      <a:r>
                        <a:rPr lang="en-US" sz="1500" dirty="0" smtClean="0"/>
                        <a:t>66 (65%)</a:t>
                      </a:r>
                    </a:p>
                    <a:p>
                      <a:pPr algn="ctr">
                        <a:lnSpc>
                          <a:spcPct val="100000"/>
                        </a:lnSpc>
                      </a:pPr>
                      <a:r>
                        <a:rPr lang="en-US" sz="1500" dirty="0" smtClean="0"/>
                        <a:t>30 (30%)</a:t>
                      </a:r>
                    </a:p>
                    <a:p>
                      <a:pPr algn="ctr">
                        <a:lnSpc>
                          <a:spcPct val="100000"/>
                        </a:lnSpc>
                      </a:pPr>
                      <a:r>
                        <a:rPr lang="en-US" sz="1500" dirty="0" smtClean="0"/>
                        <a:t>5 (5%)</a:t>
                      </a:r>
                      <a:endParaRPr lang="en-US" sz="1500" dirty="0"/>
                    </a:p>
                  </a:txBody>
                  <a:tcPr anchor="ctr"/>
                </a:tc>
                <a:tc>
                  <a:txBody>
                    <a:bodyPr/>
                    <a:lstStyle/>
                    <a:p>
                      <a:pPr algn="ctr">
                        <a:lnSpc>
                          <a:spcPct val="100000"/>
                        </a:lnSpc>
                      </a:pPr>
                      <a:endParaRPr lang="en-US" sz="1500" dirty="0" smtClean="0"/>
                    </a:p>
                    <a:p>
                      <a:pPr algn="ctr">
                        <a:lnSpc>
                          <a:spcPct val="100000"/>
                        </a:lnSpc>
                      </a:pPr>
                      <a:r>
                        <a:rPr lang="en-US" sz="1500" dirty="0" smtClean="0"/>
                        <a:t>28</a:t>
                      </a:r>
                      <a:r>
                        <a:rPr lang="en-US" sz="1500" baseline="0" dirty="0" smtClean="0"/>
                        <a:t> (56%)</a:t>
                      </a:r>
                    </a:p>
                    <a:p>
                      <a:pPr algn="ctr">
                        <a:lnSpc>
                          <a:spcPct val="100000"/>
                        </a:lnSpc>
                      </a:pPr>
                      <a:r>
                        <a:rPr lang="en-US" sz="1500" baseline="0" dirty="0" smtClean="0"/>
                        <a:t>19 (38%)</a:t>
                      </a:r>
                    </a:p>
                    <a:p>
                      <a:pPr algn="ctr">
                        <a:lnSpc>
                          <a:spcPct val="100000"/>
                        </a:lnSpc>
                      </a:pPr>
                      <a:r>
                        <a:rPr lang="en-US" sz="1500" baseline="0" dirty="0" smtClean="0"/>
                        <a:t>3 (6%)</a:t>
                      </a:r>
                      <a:endParaRPr lang="en-US" sz="1500" dirty="0"/>
                    </a:p>
                  </a:txBody>
                  <a:tcPr anchor="ctr"/>
                </a:tc>
                <a:tc>
                  <a:txBody>
                    <a:bodyPr/>
                    <a:lstStyle/>
                    <a:p>
                      <a:pPr algn="ctr">
                        <a:lnSpc>
                          <a:spcPct val="100000"/>
                        </a:lnSpc>
                      </a:pPr>
                      <a:endParaRPr lang="en-US" sz="1500" dirty="0" smtClean="0"/>
                    </a:p>
                    <a:p>
                      <a:pPr algn="ctr">
                        <a:lnSpc>
                          <a:spcPct val="100000"/>
                        </a:lnSpc>
                      </a:pPr>
                      <a:r>
                        <a:rPr lang="en-US" sz="1500" dirty="0" smtClean="0"/>
                        <a:t>31 (60%)</a:t>
                      </a:r>
                    </a:p>
                    <a:p>
                      <a:pPr algn="ctr">
                        <a:lnSpc>
                          <a:spcPct val="100000"/>
                        </a:lnSpc>
                      </a:pPr>
                      <a:r>
                        <a:rPr lang="en-US" sz="1500" dirty="0" smtClean="0"/>
                        <a:t>20 (38%)</a:t>
                      </a:r>
                    </a:p>
                    <a:p>
                      <a:pPr algn="ctr">
                        <a:lnSpc>
                          <a:spcPct val="100000"/>
                        </a:lnSpc>
                      </a:pPr>
                      <a:r>
                        <a:rPr lang="en-US" sz="1500" dirty="0" smtClean="0"/>
                        <a:t>1 (2%)</a:t>
                      </a:r>
                      <a:endParaRPr lang="en-US" sz="1500" dirty="0"/>
                    </a:p>
                  </a:txBody>
                  <a:tcPr anchor="ctr">
                    <a:lnR w="9525" cap="flat" cmpd="sng" algn="ctr">
                      <a:solidFill>
                        <a:srgbClr val="BFBFBF"/>
                      </a:solidFill>
                      <a:prstDash val="solid"/>
                      <a:round/>
                      <a:headEnd type="none" w="med" len="med"/>
                      <a:tailEnd type="none" w="med" len="med"/>
                    </a:lnR>
                  </a:tcPr>
                </a:tc>
              </a:tr>
              <a:tr h="1345375">
                <a:tc>
                  <a:txBody>
                    <a:bodyPr/>
                    <a:lstStyle/>
                    <a:p>
                      <a:r>
                        <a:rPr lang="en-US" sz="1500" dirty="0" smtClean="0"/>
                        <a:t>HCV genotype</a:t>
                      </a:r>
                    </a:p>
                    <a:p>
                      <a:pPr marL="227013" indent="0">
                        <a:tabLst>
                          <a:tab pos="227013" algn="l"/>
                        </a:tabLst>
                      </a:pPr>
                      <a:r>
                        <a:rPr lang="en-US" sz="1500" dirty="0" smtClean="0"/>
                        <a:t>1A</a:t>
                      </a:r>
                    </a:p>
                    <a:p>
                      <a:pPr marL="227013" indent="0">
                        <a:tabLst>
                          <a:tab pos="227013" algn="l"/>
                        </a:tabLst>
                      </a:pPr>
                      <a:r>
                        <a:rPr lang="en-US" sz="1500" dirty="0" smtClean="0"/>
                        <a:t>1B</a:t>
                      </a:r>
                    </a:p>
                    <a:p>
                      <a:pPr marL="227013" indent="0">
                        <a:tabLst>
                          <a:tab pos="227013" algn="l"/>
                        </a:tabLst>
                      </a:pPr>
                      <a:r>
                        <a:rPr lang="en-US" sz="1500" dirty="0" smtClean="0"/>
                        <a:t>2</a:t>
                      </a:r>
                    </a:p>
                    <a:p>
                      <a:pPr marL="227013" indent="0">
                        <a:tabLst>
                          <a:tab pos="227013" algn="l"/>
                        </a:tabLst>
                      </a:pPr>
                      <a:r>
                        <a:rPr lang="en-US" sz="1500" dirty="0" smtClean="0"/>
                        <a:t>3</a:t>
                      </a:r>
                    </a:p>
                    <a:p>
                      <a:pPr marL="227013" indent="0">
                        <a:tabLst>
                          <a:tab pos="227013" algn="l"/>
                        </a:tabLst>
                      </a:pPr>
                      <a:r>
                        <a:rPr lang="en-US" sz="1500" dirty="0" smtClean="0"/>
                        <a:t>4</a:t>
                      </a:r>
                      <a:endParaRPr lang="en-US" sz="1500" dirty="0"/>
                    </a:p>
                  </a:txBody>
                  <a:tcPr anchor="ctr">
                    <a:lnL w="9525" cap="flat" cmpd="sng" algn="ctr">
                      <a:solidFill>
                        <a:srgbClr val="BFBFBF"/>
                      </a:solidFill>
                      <a:prstDash val="solid"/>
                      <a:round/>
                      <a:headEnd type="none" w="med" len="med"/>
                      <a:tailEnd type="none" w="med" len="med"/>
                    </a:lnL>
                  </a:tcPr>
                </a:tc>
                <a:tc>
                  <a:txBody>
                    <a:bodyPr/>
                    <a:lstStyle/>
                    <a:p>
                      <a:pPr algn="ctr">
                        <a:lnSpc>
                          <a:spcPct val="100000"/>
                        </a:lnSpc>
                      </a:pPr>
                      <a:endParaRPr lang="en-US" sz="1500" dirty="0" smtClean="0"/>
                    </a:p>
                    <a:p>
                      <a:pPr algn="ctr">
                        <a:lnSpc>
                          <a:spcPct val="100000"/>
                        </a:lnSpc>
                      </a:pPr>
                      <a:r>
                        <a:rPr lang="en-US" sz="1500" dirty="0" smtClean="0"/>
                        <a:t>71 (70%)</a:t>
                      </a:r>
                    </a:p>
                    <a:p>
                      <a:pPr algn="ctr">
                        <a:lnSpc>
                          <a:spcPct val="100000"/>
                        </a:lnSpc>
                      </a:pPr>
                      <a:r>
                        <a:rPr lang="en-US" sz="1500" dirty="0" smtClean="0"/>
                        <a:t>12 (12%)</a:t>
                      </a:r>
                    </a:p>
                    <a:p>
                      <a:pPr algn="ctr">
                        <a:lnSpc>
                          <a:spcPct val="100000"/>
                        </a:lnSpc>
                      </a:pPr>
                      <a:r>
                        <a:rPr lang="en-US" sz="1500" dirty="0" smtClean="0"/>
                        <a:t>11 (11%)</a:t>
                      </a:r>
                    </a:p>
                    <a:p>
                      <a:pPr algn="ctr">
                        <a:lnSpc>
                          <a:spcPct val="100000"/>
                        </a:lnSpc>
                      </a:pPr>
                      <a:r>
                        <a:rPr lang="en-US" sz="1500" dirty="0" smtClean="0"/>
                        <a:t>6 (6%)</a:t>
                      </a:r>
                    </a:p>
                    <a:p>
                      <a:pPr algn="ctr">
                        <a:lnSpc>
                          <a:spcPct val="100000"/>
                        </a:lnSpc>
                      </a:pPr>
                      <a:r>
                        <a:rPr lang="en-US" sz="1500" dirty="0" smtClean="0"/>
                        <a:t>1 (1%)</a:t>
                      </a:r>
                      <a:endParaRPr lang="en-US" sz="1500" dirty="0"/>
                    </a:p>
                  </a:txBody>
                  <a:tcPr anchor="ctr"/>
                </a:tc>
                <a:tc>
                  <a:txBody>
                    <a:bodyPr/>
                    <a:lstStyle/>
                    <a:p>
                      <a:pPr algn="ctr">
                        <a:lnSpc>
                          <a:spcPct val="100000"/>
                        </a:lnSpc>
                      </a:pPr>
                      <a:endParaRPr lang="en-US" sz="1500" dirty="0" smtClean="0"/>
                    </a:p>
                    <a:p>
                      <a:pPr algn="ctr">
                        <a:lnSpc>
                          <a:spcPct val="100000"/>
                        </a:lnSpc>
                      </a:pPr>
                      <a:r>
                        <a:rPr lang="en-US" sz="1500" dirty="0" smtClean="0"/>
                        <a:t>35 (70%)</a:t>
                      </a:r>
                    </a:p>
                    <a:p>
                      <a:pPr algn="ctr">
                        <a:lnSpc>
                          <a:spcPct val="100000"/>
                        </a:lnSpc>
                      </a:pPr>
                      <a:r>
                        <a:rPr lang="en-US" sz="1500" dirty="0" smtClean="0"/>
                        <a:t>6 (12%)</a:t>
                      </a:r>
                    </a:p>
                    <a:p>
                      <a:pPr algn="ctr">
                        <a:lnSpc>
                          <a:spcPct val="100000"/>
                        </a:lnSpc>
                      </a:pPr>
                      <a:r>
                        <a:rPr lang="en-US" sz="1500" dirty="0" smtClean="0"/>
                        <a:t>6 (12%)</a:t>
                      </a:r>
                    </a:p>
                    <a:p>
                      <a:pPr algn="ctr">
                        <a:lnSpc>
                          <a:spcPct val="100000"/>
                        </a:lnSpc>
                      </a:pPr>
                      <a:r>
                        <a:rPr lang="en-US" sz="1500" dirty="0" smtClean="0"/>
                        <a:t>3 (6%)</a:t>
                      </a:r>
                    </a:p>
                    <a:p>
                      <a:pPr algn="ctr">
                        <a:lnSpc>
                          <a:spcPct val="100000"/>
                        </a:lnSpc>
                      </a:pPr>
                      <a:r>
                        <a:rPr lang="en-US" sz="1500" dirty="0" smtClean="0"/>
                        <a:t>0</a:t>
                      </a:r>
                      <a:endParaRPr lang="en-US" sz="1500" dirty="0"/>
                    </a:p>
                  </a:txBody>
                  <a:tcPr anchor="ctr"/>
                </a:tc>
                <a:tc>
                  <a:txBody>
                    <a:bodyPr/>
                    <a:lstStyle/>
                    <a:p>
                      <a:pPr algn="ctr">
                        <a:lnSpc>
                          <a:spcPct val="100000"/>
                        </a:lnSpc>
                      </a:pPr>
                      <a:endParaRPr lang="en-US" sz="1500" dirty="0" smtClean="0"/>
                    </a:p>
                    <a:p>
                      <a:pPr algn="ctr">
                        <a:lnSpc>
                          <a:spcPct val="100000"/>
                        </a:lnSpc>
                      </a:pPr>
                      <a:r>
                        <a:rPr lang="en-US" sz="1500" dirty="0" smtClean="0"/>
                        <a:t>33 (63%)</a:t>
                      </a:r>
                    </a:p>
                    <a:p>
                      <a:pPr algn="ctr">
                        <a:lnSpc>
                          <a:spcPct val="100000"/>
                        </a:lnSpc>
                      </a:pPr>
                      <a:r>
                        <a:rPr lang="en-US" sz="1500" dirty="0" smtClean="0"/>
                        <a:t>11 (21%)</a:t>
                      </a:r>
                    </a:p>
                    <a:p>
                      <a:pPr algn="ctr">
                        <a:lnSpc>
                          <a:spcPct val="100000"/>
                        </a:lnSpc>
                      </a:pPr>
                      <a:r>
                        <a:rPr lang="en-US" sz="1500" dirty="0" smtClean="0"/>
                        <a:t>2 (4%)</a:t>
                      </a:r>
                    </a:p>
                    <a:p>
                      <a:pPr algn="ctr">
                        <a:lnSpc>
                          <a:spcPct val="100000"/>
                        </a:lnSpc>
                      </a:pPr>
                      <a:r>
                        <a:rPr lang="en-US" sz="1500" dirty="0" smtClean="0"/>
                        <a:t>4 (8%)</a:t>
                      </a:r>
                    </a:p>
                    <a:p>
                      <a:pPr algn="ctr">
                        <a:lnSpc>
                          <a:spcPct val="100000"/>
                        </a:lnSpc>
                      </a:pPr>
                      <a:r>
                        <a:rPr lang="en-US" sz="1500" dirty="0" smtClean="0"/>
                        <a:t>2 (4%)</a:t>
                      </a:r>
                      <a:endParaRPr lang="en-US" sz="1500" dirty="0"/>
                    </a:p>
                  </a:txBody>
                  <a:tcPr anchor="ctr">
                    <a:lnR w="9525" cap="flat" cmpd="sng" algn="ctr">
                      <a:solidFill>
                        <a:srgbClr val="BFBFBF"/>
                      </a:solidFill>
                      <a:prstDash val="solid"/>
                      <a:round/>
                      <a:headEnd type="none" w="med" len="med"/>
                      <a:tailEnd type="none" w="med" len="med"/>
                    </a:lnR>
                  </a:tcPr>
                </a:tc>
              </a:tr>
              <a:tr h="364372">
                <a:tc>
                  <a:txBody>
                    <a:bodyPr/>
                    <a:lstStyle/>
                    <a:p>
                      <a:r>
                        <a:rPr lang="en-US" sz="1500" dirty="0" smtClean="0"/>
                        <a:t>Cirrhosis</a:t>
                      </a:r>
                      <a:endParaRPr lang="en-US" sz="1500" dirty="0"/>
                    </a:p>
                  </a:txBody>
                  <a:tcPr anchor="ctr">
                    <a:lnL w="9525" cap="flat" cmpd="sng" algn="ctr">
                      <a:solidFill>
                        <a:srgbClr val="BFBFBF"/>
                      </a:solidFill>
                      <a:prstDash val="solid"/>
                      <a:round/>
                      <a:headEnd type="none" w="med" len="med"/>
                      <a:tailEnd type="none" w="med" len="med"/>
                    </a:lnL>
                  </a:tcPr>
                </a:tc>
                <a:tc>
                  <a:txBody>
                    <a:bodyPr/>
                    <a:lstStyle/>
                    <a:p>
                      <a:pPr algn="ctr">
                        <a:lnSpc>
                          <a:spcPts val="2400"/>
                        </a:lnSpc>
                      </a:pPr>
                      <a:r>
                        <a:rPr lang="en-US" sz="1500" dirty="0" smtClean="0"/>
                        <a:t>9 (9%)</a:t>
                      </a:r>
                      <a:endParaRPr lang="en-US" sz="1500" dirty="0"/>
                    </a:p>
                  </a:txBody>
                  <a:tcPr anchor="ctr"/>
                </a:tc>
                <a:tc>
                  <a:txBody>
                    <a:bodyPr/>
                    <a:lstStyle/>
                    <a:p>
                      <a:pPr algn="ctr">
                        <a:lnSpc>
                          <a:spcPts val="2400"/>
                        </a:lnSpc>
                      </a:pPr>
                      <a:r>
                        <a:rPr lang="en-US" sz="1500" dirty="0" smtClean="0"/>
                        <a:t>5 (10%)</a:t>
                      </a:r>
                      <a:endParaRPr lang="en-US" sz="1500" dirty="0"/>
                    </a:p>
                  </a:txBody>
                  <a:tcPr anchor="ctr"/>
                </a:tc>
                <a:tc>
                  <a:txBody>
                    <a:bodyPr/>
                    <a:lstStyle/>
                    <a:p>
                      <a:pPr algn="ctr">
                        <a:lnSpc>
                          <a:spcPts val="2400"/>
                        </a:lnSpc>
                      </a:pPr>
                      <a:r>
                        <a:rPr lang="en-US" sz="1500" dirty="0" smtClean="0"/>
                        <a:t>15 (29%)</a:t>
                      </a:r>
                      <a:endParaRPr lang="en-US" sz="1500" dirty="0"/>
                    </a:p>
                  </a:txBody>
                  <a:tcPr anchor="ctr">
                    <a:lnR w="9525" cap="flat" cmpd="sng" algn="ctr">
                      <a:solidFill>
                        <a:srgbClr val="BFBFBF"/>
                      </a:solidFill>
                      <a:prstDash val="solid"/>
                      <a:round/>
                      <a:headEnd type="none" w="med" len="med"/>
                      <a:tailEnd type="none" w="med" len="med"/>
                    </a:lnR>
                  </a:tcPr>
                </a:tc>
              </a:tr>
              <a:tr h="5045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i="0" dirty="0" smtClean="0"/>
                        <a:t>Median HCV</a:t>
                      </a:r>
                      <a:r>
                        <a:rPr lang="en-US" sz="1500" i="0" baseline="0" dirty="0" smtClean="0"/>
                        <a:t> RNA </a:t>
                      </a:r>
                      <a:br>
                        <a:rPr lang="en-US" sz="1500" i="0" baseline="0" dirty="0" smtClean="0"/>
                      </a:br>
                      <a:r>
                        <a:rPr lang="en-US" sz="1500" i="0" baseline="0" dirty="0" smtClean="0"/>
                        <a:t>log</a:t>
                      </a:r>
                      <a:r>
                        <a:rPr lang="en-US" sz="1500" i="0" baseline="-25000" dirty="0" smtClean="0"/>
                        <a:t>10</a:t>
                      </a:r>
                      <a:r>
                        <a:rPr lang="en-US" sz="1500" i="0" baseline="0" dirty="0" smtClean="0"/>
                        <a:t> (IU/mL)(range)</a:t>
                      </a:r>
                      <a:endParaRPr lang="en-US" sz="1500" i="0" dirty="0" smtClean="0"/>
                    </a:p>
                  </a:txBody>
                  <a:tcPr anchor="ctr">
                    <a:lnL w="9525" cap="flat" cmpd="sng" algn="ctr">
                      <a:solidFill>
                        <a:srgbClr val="BFBFBF"/>
                      </a:solidFill>
                      <a:prstDash val="solid"/>
                      <a:round/>
                      <a:headEnd type="none" w="med" len="med"/>
                      <a:tailEnd type="none" w="med" len="med"/>
                    </a:lnL>
                    <a:lnB w="9525" cap="flat" cmpd="sng" algn="ctr">
                      <a:solidFill>
                        <a:srgbClr val="BFBFBF"/>
                      </a:solidFill>
                      <a:prstDash val="solid"/>
                      <a:round/>
                      <a:headEnd type="none" w="med" len="med"/>
                      <a:tailEnd type="none" w="med" len="med"/>
                    </a:lnB>
                  </a:tcPr>
                </a:tc>
                <a:tc>
                  <a:txBody>
                    <a:bodyPr/>
                    <a:lstStyle/>
                    <a:p>
                      <a:pPr marL="0" indent="0" algn="ctr">
                        <a:lnSpc>
                          <a:spcPts val="2400"/>
                        </a:lnSpc>
                      </a:pPr>
                      <a:r>
                        <a:rPr lang="en-US" sz="1500" dirty="0" smtClean="0"/>
                        <a:t>6.7 (3.3-7.6)</a:t>
                      </a:r>
                      <a:endParaRPr lang="en-US" sz="1500" dirty="0"/>
                    </a:p>
                  </a:txBody>
                  <a:tcPr anchor="ctr">
                    <a:lnB w="9525" cap="flat" cmpd="sng" algn="ctr">
                      <a:solidFill>
                        <a:srgbClr val="BFBFBF"/>
                      </a:solidFill>
                      <a:prstDash val="solid"/>
                      <a:round/>
                      <a:headEnd type="none" w="med" len="med"/>
                      <a:tailEnd type="none" w="med" len="med"/>
                    </a:lnB>
                  </a:tcPr>
                </a:tc>
                <a:tc>
                  <a:txBody>
                    <a:bodyPr/>
                    <a:lstStyle/>
                    <a:p>
                      <a:pPr marL="0" indent="0" algn="ctr">
                        <a:lnSpc>
                          <a:spcPts val="2400"/>
                        </a:lnSpc>
                      </a:pPr>
                      <a:r>
                        <a:rPr lang="en-US" sz="1500" dirty="0" smtClean="0"/>
                        <a:t>6.4 (4.2-7.5)</a:t>
                      </a:r>
                      <a:endParaRPr lang="en-US" sz="1500" dirty="0"/>
                    </a:p>
                  </a:txBody>
                  <a:tcPr anchor="ctr">
                    <a:lnB w="9525" cap="flat" cmpd="sng" algn="ctr">
                      <a:solidFill>
                        <a:srgbClr val="BFBFBF"/>
                      </a:solidFill>
                      <a:prstDash val="solid"/>
                      <a:round/>
                      <a:headEnd type="none" w="med" len="med"/>
                      <a:tailEnd type="none" w="med" len="med"/>
                    </a:lnB>
                  </a:tcPr>
                </a:tc>
                <a:tc>
                  <a:txBody>
                    <a:bodyPr/>
                    <a:lstStyle/>
                    <a:p>
                      <a:pPr algn="ctr">
                        <a:lnSpc>
                          <a:spcPts val="2400"/>
                        </a:lnSpc>
                      </a:pPr>
                      <a:r>
                        <a:rPr lang="en-US" sz="1500" dirty="0" smtClean="0"/>
                        <a:t>6.7 (3.9-7.9)</a:t>
                      </a:r>
                      <a:endParaRPr lang="en-US" sz="1500" dirty="0"/>
                    </a:p>
                  </a:txBody>
                  <a:tcPr anchor="ctr">
                    <a:lnR w="9525" cap="flat" cmpd="sng" algn="ctr">
                      <a:solidFill>
                        <a:srgbClr val="BFBFBF"/>
                      </a:solidFill>
                      <a:prstDash val="solid"/>
                      <a:round/>
                      <a:headEnd type="none" w="med" len="med"/>
                      <a:tailEnd type="none" w="med" len="med"/>
                    </a:lnR>
                    <a:lnB w="9525" cap="flat" cmpd="sng" algn="ctr">
                      <a:solidFill>
                        <a:srgbClr val="BFBFBF"/>
                      </a:solidFill>
                      <a:prstDash val="solid"/>
                      <a:round/>
                      <a:headEnd type="none" w="med" len="med"/>
                      <a:tailEnd type="none" w="med" len="med"/>
                    </a:lnB>
                  </a:tcPr>
                </a:tc>
              </a:tr>
            </a:tbl>
          </a:graphicData>
        </a:graphic>
      </p:graphicFrame>
      <p:sp>
        <p:nvSpPr>
          <p:cNvPr id="9" name="Title 1"/>
          <p:cNvSpPr>
            <a:spLocks noGrp="1"/>
          </p:cNvSpPr>
          <p:nvPr>
            <p:ph type="title"/>
          </p:nvPr>
        </p:nvSpPr>
        <p:spPr>
          <a:xfrm>
            <a:off x="323850" y="304800"/>
            <a:ext cx="8515350" cy="990600"/>
          </a:xfrm>
        </p:spPr>
        <p:txBody>
          <a:bodyPr>
            <a:normAutofit/>
          </a:bodyPr>
          <a:lstStyle/>
          <a:p>
            <a:r>
              <a:rPr lang="en-US" sz="2400" dirty="0">
                <a:solidFill>
                  <a:schemeClr val="accent5">
                    <a:lumMod val="20000"/>
                    <a:lumOff val="80000"/>
                  </a:schemeClr>
                </a:solidFill>
              </a:rPr>
              <a:t>Daclatasvir + Sofosbuvir for HCV GT 1-4 and HIV Coinfection</a:t>
            </a:r>
            <a:br>
              <a:rPr lang="en-US" sz="2400" dirty="0">
                <a:solidFill>
                  <a:schemeClr val="accent5">
                    <a:lumMod val="20000"/>
                    <a:lumOff val="80000"/>
                  </a:schemeClr>
                </a:solidFill>
              </a:rPr>
            </a:br>
            <a:r>
              <a:rPr lang="en-US" sz="2400" dirty="0"/>
              <a:t>ALLY-2 Trial</a:t>
            </a:r>
            <a:r>
              <a:rPr lang="en-US" sz="2400" dirty="0">
                <a:ea typeface="ＭＳ Ｐゴシック" pitchFamily="22" charset="-128"/>
                <a:cs typeface="ＭＳ Ｐゴシック" pitchFamily="22" charset="-128"/>
              </a:rPr>
              <a:t>: </a:t>
            </a:r>
            <a:r>
              <a:rPr lang="en-US" sz="2400" dirty="0" smtClean="0"/>
              <a:t>Patient Characteristics</a:t>
            </a:r>
            <a:endParaRPr lang="en-US" sz="2400" dirty="0"/>
          </a:p>
        </p:txBody>
      </p:sp>
    </p:spTree>
    <p:extLst>
      <p:ext uri="{BB962C8B-B14F-4D97-AF65-F5344CB8AC3E}">
        <p14:creationId xmlns:p14="http://schemas.microsoft.com/office/powerpoint/2010/main" val="321798909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r>
              <a:rPr lang="en-US" dirty="0"/>
              <a:t>Source: Wyles DL, et al. N Engl J Med. 2015;373:714-25.</a:t>
            </a:r>
          </a:p>
        </p:txBody>
      </p:sp>
      <p:graphicFrame>
        <p:nvGraphicFramePr>
          <p:cNvPr id="8" name="Content Placeholder 6"/>
          <p:cNvGraphicFramePr>
            <a:graphicFrameLocks/>
          </p:cNvGraphicFramePr>
          <p:nvPr>
            <p:extLst>
              <p:ext uri="{D42A27DB-BD31-4B8C-83A1-F6EECF244321}">
                <p14:modId xmlns:p14="http://schemas.microsoft.com/office/powerpoint/2010/main" val="2931959810"/>
              </p:ext>
            </p:extLst>
          </p:nvPr>
        </p:nvGraphicFramePr>
        <p:xfrm>
          <a:off x="324013" y="1379280"/>
          <a:ext cx="8458200" cy="4964723"/>
        </p:xfrm>
        <a:graphic>
          <a:graphicData uri="http://schemas.openxmlformats.org/drawingml/2006/table">
            <a:tbl>
              <a:tblPr firstRow="1" bandRow="1">
                <a:tableStyleId>{5C22544A-7EE6-4342-B048-85BDC9FD1C3A}</a:tableStyleId>
              </a:tblPr>
              <a:tblGrid>
                <a:gridCol w="2503875"/>
                <a:gridCol w="1984775"/>
                <a:gridCol w="1984775"/>
                <a:gridCol w="1984775"/>
              </a:tblGrid>
              <a:tr h="754320">
                <a:tc>
                  <a:txBody>
                    <a:bodyPr/>
                    <a:lstStyle/>
                    <a:p>
                      <a:pPr>
                        <a:lnSpc>
                          <a:spcPts val="1900"/>
                        </a:lnSpc>
                      </a:pPr>
                      <a:r>
                        <a:rPr lang="en-US" sz="1500" dirty="0" smtClean="0"/>
                        <a:t>Characteristic</a:t>
                      </a:r>
                      <a:endParaRPr lang="en-US" sz="1500" dirty="0"/>
                    </a:p>
                  </a:txBody>
                  <a:tcPr marT="0" anchor="ctr">
                    <a:lnL w="9525" cap="flat" cmpd="sng" algn="ctr">
                      <a:solidFill>
                        <a:srgbClr val="BFBFBF"/>
                      </a:solidFill>
                      <a:prstDash val="solid"/>
                      <a:round/>
                      <a:headEnd type="none" w="med" len="med"/>
                      <a:tailEnd type="none" w="med" len="med"/>
                    </a:lnL>
                    <a:lnT w="9525" cap="flat" cmpd="sng" algn="ctr">
                      <a:solidFill>
                        <a:srgbClr val="BFBFBF"/>
                      </a:solidFill>
                      <a:prstDash val="solid"/>
                      <a:round/>
                      <a:headEnd type="none" w="med" len="med"/>
                      <a:tailEnd type="none" w="med" len="med"/>
                    </a:lnT>
                    <a:solidFill>
                      <a:srgbClr val="404040"/>
                    </a:solidFill>
                  </a:tcPr>
                </a:tc>
                <a:tc>
                  <a:txBody>
                    <a:bodyPr/>
                    <a:lstStyle/>
                    <a:p>
                      <a:pPr algn="ctr">
                        <a:lnSpc>
                          <a:spcPts val="1900"/>
                        </a:lnSpc>
                      </a:pPr>
                      <a:r>
                        <a:rPr lang="en-US" sz="1500" dirty="0" smtClean="0"/>
                        <a:t>Treatment</a:t>
                      </a:r>
                      <a:r>
                        <a:rPr lang="en-US" sz="1500" baseline="0" dirty="0" smtClean="0"/>
                        <a:t>-Naïve</a:t>
                      </a:r>
                    </a:p>
                    <a:p>
                      <a:pPr algn="ctr">
                        <a:lnSpc>
                          <a:spcPts val="1900"/>
                        </a:lnSpc>
                      </a:pPr>
                      <a:r>
                        <a:rPr lang="en-US" sz="1500" baseline="0" dirty="0" smtClean="0"/>
                        <a:t>12-Week Group</a:t>
                      </a:r>
                      <a:br>
                        <a:rPr lang="en-US" sz="1500" baseline="0" dirty="0" smtClean="0"/>
                      </a:br>
                      <a:r>
                        <a:rPr lang="en-US" sz="1500" b="0" dirty="0" smtClean="0"/>
                        <a:t>(n=101)</a:t>
                      </a:r>
                      <a:endParaRPr lang="en-US" sz="1500" dirty="0"/>
                    </a:p>
                  </a:txBody>
                  <a:tcPr marT="0" anchor="ctr">
                    <a:lnT w="9525" cap="flat" cmpd="sng" algn="ctr">
                      <a:solidFill>
                        <a:srgbClr val="BFBFBF"/>
                      </a:solidFill>
                      <a:prstDash val="solid"/>
                      <a:round/>
                      <a:headEnd type="none" w="med" len="med"/>
                      <a:tailEnd type="none" w="med" len="med"/>
                    </a:lnT>
                    <a:solidFill>
                      <a:srgbClr val="637D1F"/>
                    </a:solidFill>
                  </a:tcPr>
                </a:tc>
                <a:tc>
                  <a:txBody>
                    <a:bodyPr/>
                    <a:lstStyle/>
                    <a:p>
                      <a:pPr algn="ctr">
                        <a:lnSpc>
                          <a:spcPts val="1900"/>
                        </a:lnSpc>
                      </a:pPr>
                      <a:r>
                        <a:rPr lang="en-US" sz="1500" dirty="0" smtClean="0"/>
                        <a:t>Treatment-Naïve</a:t>
                      </a:r>
                    </a:p>
                    <a:p>
                      <a:pPr algn="ctr">
                        <a:lnSpc>
                          <a:spcPts val="1900"/>
                        </a:lnSpc>
                      </a:pPr>
                      <a:r>
                        <a:rPr lang="en-US" sz="1500" baseline="0" dirty="0" smtClean="0"/>
                        <a:t>8-Week Group</a:t>
                      </a:r>
                      <a:br>
                        <a:rPr lang="en-US" sz="1500" baseline="0" dirty="0" smtClean="0"/>
                      </a:br>
                      <a:r>
                        <a:rPr lang="en-US" sz="1500" b="0" dirty="0" smtClean="0"/>
                        <a:t>(n=50)</a:t>
                      </a:r>
                      <a:endParaRPr lang="en-US" sz="1500" b="0" dirty="0"/>
                    </a:p>
                  </a:txBody>
                  <a:tcPr marT="0" anchor="ctr">
                    <a:lnT w="9525" cap="flat" cmpd="sng" algn="ctr">
                      <a:solidFill>
                        <a:srgbClr val="BFBFBF"/>
                      </a:solidFill>
                      <a:prstDash val="solid"/>
                      <a:round/>
                      <a:headEnd type="none" w="med" len="med"/>
                      <a:tailEnd type="none" w="med" len="med"/>
                    </a:lnT>
                    <a:solidFill>
                      <a:srgbClr val="3B8096"/>
                    </a:solidFill>
                  </a:tcPr>
                </a:tc>
                <a:tc>
                  <a:txBody>
                    <a:bodyPr/>
                    <a:lstStyle/>
                    <a:p>
                      <a:pPr algn="ctr">
                        <a:lnSpc>
                          <a:spcPts val="1900"/>
                        </a:lnSpc>
                      </a:pPr>
                      <a:r>
                        <a:rPr lang="en-US" sz="1500" dirty="0" smtClean="0"/>
                        <a:t>Previously Treated</a:t>
                      </a:r>
                      <a:br>
                        <a:rPr lang="en-US" sz="1500" dirty="0" smtClean="0"/>
                      </a:br>
                      <a:r>
                        <a:rPr lang="en-US" sz="1500" baseline="0" dirty="0" smtClean="0"/>
                        <a:t>12-Week Group</a:t>
                      </a:r>
                    </a:p>
                    <a:p>
                      <a:pPr algn="ctr">
                        <a:lnSpc>
                          <a:spcPts val="1900"/>
                        </a:lnSpc>
                      </a:pPr>
                      <a:r>
                        <a:rPr lang="en-US" sz="1500" b="0" dirty="0" smtClean="0"/>
                        <a:t>(n=52)</a:t>
                      </a:r>
                      <a:endParaRPr lang="en-US" sz="1500" dirty="0"/>
                    </a:p>
                  </a:txBody>
                  <a:tcPr marT="0" anchor="ctr">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solidFill>
                      <a:schemeClr val="accent5">
                        <a:lumMod val="75000"/>
                      </a:schemeClr>
                    </a:solidFill>
                  </a:tcPr>
                </a:tc>
              </a:tr>
              <a:tr h="468923">
                <a:tc>
                  <a:txBody>
                    <a:bodyPr/>
                    <a:lstStyle/>
                    <a:p>
                      <a:pPr>
                        <a:lnSpc>
                          <a:spcPts val="2100"/>
                        </a:lnSpc>
                      </a:pPr>
                      <a:r>
                        <a:rPr lang="en-US" sz="1500" dirty="0" smtClean="0"/>
                        <a:t>Median CD4 count </a:t>
                      </a:r>
                      <a:r>
                        <a:rPr lang="en-US" sz="1400" dirty="0" smtClean="0"/>
                        <a:t>(range)— cells/mm</a:t>
                      </a:r>
                      <a:r>
                        <a:rPr lang="en-US" sz="1400" baseline="30000" dirty="0" smtClean="0"/>
                        <a:t>3</a:t>
                      </a:r>
                      <a:endParaRPr lang="en-US" sz="1500" dirty="0"/>
                    </a:p>
                  </a:txBody>
                  <a:tcPr anchor="ctr">
                    <a:lnL w="9525" cap="flat" cmpd="sng" algn="ctr">
                      <a:solidFill>
                        <a:srgbClr val="BFBFBF"/>
                      </a:solidFill>
                      <a:prstDash val="solid"/>
                      <a:round/>
                      <a:headEnd type="none" w="med" len="med"/>
                      <a:tailEnd type="none" w="med" len="med"/>
                    </a:lnL>
                  </a:tcPr>
                </a:tc>
                <a:tc>
                  <a:txBody>
                    <a:bodyPr/>
                    <a:lstStyle/>
                    <a:p>
                      <a:pPr algn="ctr">
                        <a:lnSpc>
                          <a:spcPts val="2100"/>
                        </a:lnSpc>
                      </a:pPr>
                      <a:r>
                        <a:rPr lang="en-US" sz="1500" dirty="0" smtClean="0"/>
                        <a:t>520 (122-1147)</a:t>
                      </a:r>
                      <a:endParaRPr lang="en-US" sz="1500" dirty="0"/>
                    </a:p>
                  </a:txBody>
                  <a:tcPr anchor="ctr"/>
                </a:tc>
                <a:tc>
                  <a:txBody>
                    <a:bodyPr/>
                    <a:lstStyle/>
                    <a:p>
                      <a:pPr algn="ctr">
                        <a:lnSpc>
                          <a:spcPts val="2100"/>
                        </a:lnSpc>
                      </a:pPr>
                      <a:r>
                        <a:rPr lang="en-US" sz="1500" dirty="0" smtClean="0"/>
                        <a:t>575 (157-1430)</a:t>
                      </a:r>
                      <a:endParaRPr lang="en-US" sz="1500" dirty="0"/>
                    </a:p>
                  </a:txBody>
                  <a:tcPr anchor="ctr"/>
                </a:tc>
                <a:tc>
                  <a:txBody>
                    <a:bodyPr/>
                    <a:lstStyle/>
                    <a:p>
                      <a:pPr algn="ctr">
                        <a:lnSpc>
                          <a:spcPts val="2100"/>
                        </a:lnSpc>
                      </a:pPr>
                      <a:r>
                        <a:rPr lang="en-US" sz="1500" dirty="0" smtClean="0"/>
                        <a:t>636 (262-1470)</a:t>
                      </a:r>
                      <a:endParaRPr lang="en-US" sz="1500" dirty="0"/>
                    </a:p>
                  </a:txBody>
                  <a:tcPr anchor="ctr">
                    <a:lnR w="9525" cap="flat" cmpd="sng" algn="ctr">
                      <a:solidFill>
                        <a:srgbClr val="BFBFBF"/>
                      </a:solidFill>
                      <a:prstDash val="solid"/>
                      <a:round/>
                      <a:headEnd type="none" w="med" len="med"/>
                      <a:tailEnd type="none" w="med" len="med"/>
                    </a:lnR>
                  </a:tcPr>
                </a:tc>
              </a:tr>
              <a:tr h="468923">
                <a:tc>
                  <a:txBody>
                    <a:bodyPr/>
                    <a:lstStyle/>
                    <a:p>
                      <a:pPr>
                        <a:lnSpc>
                          <a:spcPts val="2100"/>
                        </a:lnSpc>
                      </a:pPr>
                      <a:r>
                        <a:rPr lang="en-US" sz="1500" dirty="0" smtClean="0"/>
                        <a:t>HIV-1</a:t>
                      </a:r>
                      <a:r>
                        <a:rPr lang="en-US" sz="1500" baseline="0" dirty="0" smtClean="0"/>
                        <a:t> RNA &lt;50 copies/ml</a:t>
                      </a:r>
                      <a:endParaRPr lang="en-US" sz="1500" dirty="0"/>
                    </a:p>
                  </a:txBody>
                  <a:tcPr anchor="ctr">
                    <a:lnL w="9525" cap="flat" cmpd="sng" algn="ctr">
                      <a:solidFill>
                        <a:srgbClr val="BFBFBF"/>
                      </a:solidFill>
                      <a:prstDash val="solid"/>
                      <a:round/>
                      <a:headEnd type="none" w="med" len="med"/>
                      <a:tailEnd type="none" w="med" len="med"/>
                    </a:lnL>
                  </a:tcPr>
                </a:tc>
                <a:tc>
                  <a:txBody>
                    <a:bodyPr/>
                    <a:lstStyle/>
                    <a:p>
                      <a:pPr algn="ctr">
                        <a:lnSpc>
                          <a:spcPts val="2100"/>
                        </a:lnSpc>
                      </a:pPr>
                      <a:r>
                        <a:rPr lang="en-US" sz="1500" dirty="0" smtClean="0"/>
                        <a:t>94/100</a:t>
                      </a:r>
                      <a:r>
                        <a:rPr lang="en-US" sz="1500" baseline="0" dirty="0" smtClean="0"/>
                        <a:t> (94%)</a:t>
                      </a:r>
                      <a:endParaRPr lang="en-US" sz="1500" dirty="0"/>
                    </a:p>
                  </a:txBody>
                  <a:tcPr anchor="ctr"/>
                </a:tc>
                <a:tc>
                  <a:txBody>
                    <a:bodyPr/>
                    <a:lstStyle/>
                    <a:p>
                      <a:pPr algn="ctr">
                        <a:lnSpc>
                          <a:spcPts val="2100"/>
                        </a:lnSpc>
                      </a:pPr>
                      <a:r>
                        <a:rPr lang="en-US" sz="1500" dirty="0" smtClean="0"/>
                        <a:t>45/48 (94%)</a:t>
                      </a:r>
                      <a:endParaRPr lang="en-US" sz="1500" dirty="0"/>
                    </a:p>
                  </a:txBody>
                  <a:tcPr anchor="ctr"/>
                </a:tc>
                <a:tc>
                  <a:txBody>
                    <a:bodyPr/>
                    <a:lstStyle/>
                    <a:p>
                      <a:pPr algn="ctr">
                        <a:lnSpc>
                          <a:spcPts val="2100"/>
                        </a:lnSpc>
                      </a:pPr>
                      <a:r>
                        <a:rPr lang="en-US" sz="1500" dirty="0" smtClean="0"/>
                        <a:t>47/49 (96%)</a:t>
                      </a:r>
                      <a:endParaRPr lang="en-US" sz="1500" dirty="0"/>
                    </a:p>
                  </a:txBody>
                  <a:tcPr anchor="ctr">
                    <a:lnR w="9525" cap="flat" cmpd="sng" algn="ctr">
                      <a:solidFill>
                        <a:srgbClr val="BFBFBF"/>
                      </a:solidFill>
                      <a:prstDash val="solid"/>
                      <a:round/>
                      <a:headEnd type="none" w="med" len="med"/>
                      <a:tailEnd type="none" w="med" len="med"/>
                    </a:lnR>
                  </a:tcPr>
                </a:tc>
              </a:tr>
              <a:tr h="1190343">
                <a:tc>
                  <a:txBody>
                    <a:bodyPr/>
                    <a:lstStyle/>
                    <a:p>
                      <a:pPr>
                        <a:lnSpc>
                          <a:spcPts val="2100"/>
                        </a:lnSpc>
                        <a:spcBef>
                          <a:spcPts val="300"/>
                        </a:spcBef>
                      </a:pPr>
                      <a:r>
                        <a:rPr lang="en-US" sz="1500" dirty="0" smtClean="0"/>
                        <a:t>Antiretroviral treatment, %</a:t>
                      </a:r>
                    </a:p>
                    <a:p>
                      <a:pPr marL="227013" indent="0">
                        <a:lnSpc>
                          <a:spcPts val="2100"/>
                        </a:lnSpc>
                        <a:spcBef>
                          <a:spcPts val="300"/>
                        </a:spcBef>
                      </a:pPr>
                      <a:r>
                        <a:rPr lang="en-US" sz="1500" dirty="0" smtClean="0"/>
                        <a:t>Darunavir-ritonavir</a:t>
                      </a:r>
                    </a:p>
                    <a:p>
                      <a:pPr marL="227013" indent="0">
                        <a:lnSpc>
                          <a:spcPts val="2100"/>
                        </a:lnSpc>
                        <a:spcBef>
                          <a:spcPts val="300"/>
                        </a:spcBef>
                      </a:pPr>
                      <a:r>
                        <a:rPr lang="en-US" sz="1500" dirty="0" smtClean="0"/>
                        <a:t>Atazanavir-ritonavir</a:t>
                      </a:r>
                    </a:p>
                    <a:p>
                      <a:pPr marL="227013" indent="0">
                        <a:lnSpc>
                          <a:spcPts val="2100"/>
                        </a:lnSpc>
                        <a:spcBef>
                          <a:spcPts val="300"/>
                        </a:spcBef>
                      </a:pPr>
                      <a:r>
                        <a:rPr lang="en-US" sz="1500" dirty="0" smtClean="0"/>
                        <a:t>Lopinavir-ritonavir</a:t>
                      </a:r>
                    </a:p>
                    <a:p>
                      <a:pPr marL="227013" indent="0">
                        <a:lnSpc>
                          <a:spcPts val="2100"/>
                        </a:lnSpc>
                        <a:spcBef>
                          <a:spcPts val="300"/>
                        </a:spcBef>
                      </a:pPr>
                      <a:r>
                        <a:rPr lang="en-US" sz="1500" dirty="0" smtClean="0"/>
                        <a:t>Efavirenz</a:t>
                      </a:r>
                    </a:p>
                    <a:p>
                      <a:pPr marL="227013" indent="0">
                        <a:lnSpc>
                          <a:spcPts val="2100"/>
                        </a:lnSpc>
                        <a:spcBef>
                          <a:spcPts val="300"/>
                        </a:spcBef>
                      </a:pPr>
                      <a:r>
                        <a:rPr lang="en-US" sz="1500" dirty="0" smtClean="0"/>
                        <a:t>Nevirapine</a:t>
                      </a:r>
                    </a:p>
                    <a:p>
                      <a:pPr marL="227013" indent="0">
                        <a:lnSpc>
                          <a:spcPts val="2100"/>
                        </a:lnSpc>
                        <a:spcBef>
                          <a:spcPts val="300"/>
                        </a:spcBef>
                      </a:pPr>
                      <a:r>
                        <a:rPr lang="en-US" sz="1500" dirty="0" smtClean="0"/>
                        <a:t>Rilpivirine</a:t>
                      </a:r>
                    </a:p>
                    <a:p>
                      <a:pPr marL="227013" indent="0">
                        <a:lnSpc>
                          <a:spcPts val="2100"/>
                        </a:lnSpc>
                        <a:spcBef>
                          <a:spcPts val="300"/>
                        </a:spcBef>
                      </a:pPr>
                      <a:r>
                        <a:rPr lang="en-US" sz="1500" dirty="0" smtClean="0"/>
                        <a:t>Raltegravir</a:t>
                      </a:r>
                    </a:p>
                    <a:p>
                      <a:pPr marL="227013" indent="0">
                        <a:lnSpc>
                          <a:spcPts val="2100"/>
                        </a:lnSpc>
                        <a:spcBef>
                          <a:spcPts val="300"/>
                        </a:spcBef>
                      </a:pPr>
                      <a:r>
                        <a:rPr lang="en-US" sz="1500" dirty="0" smtClean="0"/>
                        <a:t>Dolutegravir</a:t>
                      </a:r>
                    </a:p>
                    <a:p>
                      <a:pPr marL="227013" indent="0">
                        <a:lnSpc>
                          <a:spcPts val="2100"/>
                        </a:lnSpc>
                        <a:spcBef>
                          <a:spcPts val="300"/>
                        </a:spcBef>
                      </a:pPr>
                      <a:r>
                        <a:rPr lang="en-US" sz="1500" dirty="0" smtClean="0"/>
                        <a:t>Nucleoside</a:t>
                      </a:r>
                      <a:r>
                        <a:rPr lang="en-US" sz="1500" baseline="0" dirty="0" smtClean="0"/>
                        <a:t> RTI only</a:t>
                      </a:r>
                      <a:endParaRPr lang="en-US" sz="1500" dirty="0"/>
                    </a:p>
                  </a:txBody>
                  <a:tcPr anchor="ctr">
                    <a:lnL w="9525" cap="flat" cmpd="sng" algn="ctr">
                      <a:solidFill>
                        <a:srgbClr val="BFBFBF"/>
                      </a:solidFill>
                      <a:prstDash val="solid"/>
                      <a:round/>
                      <a:headEnd type="none" w="med" len="med"/>
                      <a:tailEnd type="none" w="med" len="med"/>
                    </a:lnL>
                    <a:lnB w="9525" cap="flat" cmpd="sng" algn="ctr">
                      <a:solidFill>
                        <a:srgbClr val="BFBFBF"/>
                      </a:solidFill>
                      <a:prstDash val="solid"/>
                      <a:round/>
                      <a:headEnd type="none" w="med" len="med"/>
                      <a:tailEnd type="none" w="med" len="med"/>
                    </a:lnB>
                  </a:tcPr>
                </a:tc>
                <a:tc>
                  <a:txBody>
                    <a:bodyPr/>
                    <a:lstStyle/>
                    <a:p>
                      <a:pPr algn="ctr">
                        <a:lnSpc>
                          <a:spcPts val="2100"/>
                        </a:lnSpc>
                        <a:spcBef>
                          <a:spcPts val="300"/>
                        </a:spcBef>
                      </a:pPr>
                      <a:r>
                        <a:rPr lang="en-US" sz="1500" dirty="0" smtClean="0"/>
                        <a:t>Total</a:t>
                      </a:r>
                      <a:r>
                        <a:rPr lang="en-US" sz="1500" baseline="0" dirty="0" smtClean="0"/>
                        <a:t> 99%</a:t>
                      </a:r>
                    </a:p>
                    <a:p>
                      <a:pPr algn="ctr">
                        <a:lnSpc>
                          <a:spcPts val="2100"/>
                        </a:lnSpc>
                        <a:spcBef>
                          <a:spcPts val="300"/>
                        </a:spcBef>
                      </a:pPr>
                      <a:r>
                        <a:rPr lang="en-US" sz="1500" baseline="0" dirty="0" smtClean="0"/>
                        <a:t>19%</a:t>
                      </a:r>
                    </a:p>
                    <a:p>
                      <a:pPr algn="ctr">
                        <a:lnSpc>
                          <a:spcPts val="2100"/>
                        </a:lnSpc>
                        <a:spcBef>
                          <a:spcPts val="300"/>
                        </a:spcBef>
                      </a:pPr>
                      <a:r>
                        <a:rPr lang="en-US" sz="1500" baseline="0" dirty="0" smtClean="0"/>
                        <a:t>19%</a:t>
                      </a:r>
                    </a:p>
                    <a:p>
                      <a:pPr algn="ctr">
                        <a:lnSpc>
                          <a:spcPts val="2100"/>
                        </a:lnSpc>
                        <a:spcBef>
                          <a:spcPts val="300"/>
                        </a:spcBef>
                      </a:pPr>
                      <a:r>
                        <a:rPr lang="en-US" sz="1500" baseline="0" dirty="0" smtClean="0"/>
                        <a:t>9%</a:t>
                      </a:r>
                    </a:p>
                    <a:p>
                      <a:pPr algn="ctr">
                        <a:lnSpc>
                          <a:spcPts val="2100"/>
                        </a:lnSpc>
                        <a:spcBef>
                          <a:spcPts val="300"/>
                        </a:spcBef>
                      </a:pPr>
                      <a:r>
                        <a:rPr lang="en-US" sz="1500" baseline="0" dirty="0" smtClean="0"/>
                        <a:t>18%</a:t>
                      </a:r>
                    </a:p>
                    <a:p>
                      <a:pPr algn="ctr">
                        <a:lnSpc>
                          <a:spcPts val="2100"/>
                        </a:lnSpc>
                        <a:spcBef>
                          <a:spcPts val="300"/>
                        </a:spcBef>
                      </a:pPr>
                      <a:r>
                        <a:rPr lang="en-US" sz="1500" baseline="0" dirty="0" smtClean="0"/>
                        <a:t>5%</a:t>
                      </a:r>
                    </a:p>
                    <a:p>
                      <a:pPr algn="ctr">
                        <a:lnSpc>
                          <a:spcPts val="2100"/>
                        </a:lnSpc>
                        <a:spcBef>
                          <a:spcPts val="300"/>
                        </a:spcBef>
                      </a:pPr>
                      <a:r>
                        <a:rPr lang="en-US" sz="1500" baseline="0" dirty="0" smtClean="0"/>
                        <a:t>5%</a:t>
                      </a:r>
                    </a:p>
                    <a:p>
                      <a:pPr algn="ctr">
                        <a:lnSpc>
                          <a:spcPts val="2100"/>
                        </a:lnSpc>
                        <a:spcBef>
                          <a:spcPts val="300"/>
                        </a:spcBef>
                      </a:pPr>
                      <a:r>
                        <a:rPr lang="en-US" sz="1500" baseline="0" dirty="0" smtClean="0"/>
                        <a:t>22%</a:t>
                      </a:r>
                    </a:p>
                    <a:p>
                      <a:pPr algn="ctr">
                        <a:lnSpc>
                          <a:spcPts val="2100"/>
                        </a:lnSpc>
                        <a:spcBef>
                          <a:spcPts val="300"/>
                        </a:spcBef>
                      </a:pPr>
                      <a:r>
                        <a:rPr lang="en-US" sz="1500" baseline="0" dirty="0" smtClean="0"/>
                        <a:t>3%</a:t>
                      </a:r>
                    </a:p>
                    <a:p>
                      <a:pPr algn="ctr">
                        <a:lnSpc>
                          <a:spcPts val="2100"/>
                        </a:lnSpc>
                        <a:spcBef>
                          <a:spcPts val="300"/>
                        </a:spcBef>
                      </a:pPr>
                      <a:r>
                        <a:rPr lang="en-US" sz="1500" baseline="0" dirty="0" smtClean="0"/>
                        <a:t>0</a:t>
                      </a:r>
                      <a:endParaRPr lang="en-US" sz="1500" dirty="0" smtClean="0"/>
                    </a:p>
                  </a:txBody>
                  <a:tcPr anchor="ctr">
                    <a:lnB w="9525" cap="flat" cmpd="sng" algn="ctr">
                      <a:solidFill>
                        <a:srgbClr val="BFBFBF"/>
                      </a:solidFill>
                      <a:prstDash val="solid"/>
                      <a:round/>
                      <a:headEnd type="none" w="med" len="med"/>
                      <a:tailEnd type="none" w="med" len="med"/>
                    </a:lnB>
                  </a:tcPr>
                </a:tc>
                <a:tc>
                  <a:txBody>
                    <a:bodyPr/>
                    <a:lstStyle/>
                    <a:p>
                      <a:pPr algn="ctr">
                        <a:lnSpc>
                          <a:spcPts val="2100"/>
                        </a:lnSpc>
                        <a:spcBef>
                          <a:spcPts val="300"/>
                        </a:spcBef>
                      </a:pPr>
                      <a:r>
                        <a:rPr lang="en-US" sz="1500" dirty="0" smtClean="0"/>
                        <a:t>Total</a:t>
                      </a:r>
                      <a:r>
                        <a:rPr lang="en-US" sz="1500" baseline="0" dirty="0" smtClean="0"/>
                        <a:t> 96%</a:t>
                      </a:r>
                    </a:p>
                    <a:p>
                      <a:pPr algn="ctr">
                        <a:lnSpc>
                          <a:spcPts val="2100"/>
                        </a:lnSpc>
                        <a:spcBef>
                          <a:spcPts val="300"/>
                        </a:spcBef>
                      </a:pPr>
                      <a:r>
                        <a:rPr lang="en-US" sz="1500" baseline="0" dirty="0" smtClean="0"/>
                        <a:t>44%</a:t>
                      </a:r>
                    </a:p>
                    <a:p>
                      <a:pPr algn="ctr">
                        <a:lnSpc>
                          <a:spcPts val="2100"/>
                        </a:lnSpc>
                        <a:spcBef>
                          <a:spcPts val="300"/>
                        </a:spcBef>
                      </a:pPr>
                      <a:r>
                        <a:rPr lang="en-US" sz="1500" baseline="0" dirty="0" smtClean="0"/>
                        <a:t>10%</a:t>
                      </a:r>
                    </a:p>
                    <a:p>
                      <a:pPr algn="ctr">
                        <a:lnSpc>
                          <a:spcPts val="2100"/>
                        </a:lnSpc>
                        <a:spcBef>
                          <a:spcPts val="300"/>
                        </a:spcBef>
                      </a:pPr>
                      <a:r>
                        <a:rPr lang="en-US" sz="1500" baseline="0" dirty="0" smtClean="0"/>
                        <a:t>6%</a:t>
                      </a:r>
                    </a:p>
                    <a:p>
                      <a:pPr algn="ctr">
                        <a:lnSpc>
                          <a:spcPts val="2100"/>
                        </a:lnSpc>
                        <a:spcBef>
                          <a:spcPts val="300"/>
                        </a:spcBef>
                      </a:pPr>
                      <a:r>
                        <a:rPr lang="en-US" sz="1500" baseline="0" dirty="0" smtClean="0"/>
                        <a:t>17%</a:t>
                      </a:r>
                    </a:p>
                    <a:p>
                      <a:pPr algn="ctr">
                        <a:lnSpc>
                          <a:spcPts val="2100"/>
                        </a:lnSpc>
                        <a:spcBef>
                          <a:spcPts val="300"/>
                        </a:spcBef>
                      </a:pPr>
                      <a:r>
                        <a:rPr lang="en-US" sz="1500" baseline="0" dirty="0" smtClean="0"/>
                        <a:t>2%</a:t>
                      </a:r>
                    </a:p>
                    <a:p>
                      <a:pPr algn="ctr">
                        <a:lnSpc>
                          <a:spcPts val="2100"/>
                        </a:lnSpc>
                        <a:spcBef>
                          <a:spcPts val="300"/>
                        </a:spcBef>
                      </a:pPr>
                      <a:r>
                        <a:rPr lang="en-US" sz="1500" baseline="0" dirty="0" smtClean="0"/>
                        <a:t>2%</a:t>
                      </a:r>
                    </a:p>
                    <a:p>
                      <a:pPr algn="ctr">
                        <a:lnSpc>
                          <a:spcPts val="2100"/>
                        </a:lnSpc>
                        <a:spcBef>
                          <a:spcPts val="300"/>
                        </a:spcBef>
                      </a:pPr>
                      <a:r>
                        <a:rPr lang="en-US" sz="1500" baseline="0" dirty="0" smtClean="0"/>
                        <a:t>17%</a:t>
                      </a:r>
                    </a:p>
                    <a:p>
                      <a:pPr algn="ctr">
                        <a:lnSpc>
                          <a:spcPts val="2100"/>
                        </a:lnSpc>
                        <a:spcBef>
                          <a:spcPts val="300"/>
                        </a:spcBef>
                      </a:pPr>
                      <a:r>
                        <a:rPr lang="en-US" sz="1500" baseline="0" dirty="0" smtClean="0"/>
                        <a:t>2%</a:t>
                      </a:r>
                    </a:p>
                    <a:p>
                      <a:pPr algn="ctr">
                        <a:lnSpc>
                          <a:spcPts val="2100"/>
                        </a:lnSpc>
                        <a:spcBef>
                          <a:spcPts val="300"/>
                        </a:spcBef>
                      </a:pPr>
                      <a:r>
                        <a:rPr lang="en-US" sz="1500" baseline="0" dirty="0" smtClean="0"/>
                        <a:t>0</a:t>
                      </a:r>
                    </a:p>
                  </a:txBody>
                  <a:tcPr anchor="ctr">
                    <a:lnB w="9525" cap="flat" cmpd="sng" algn="ctr">
                      <a:solidFill>
                        <a:srgbClr val="BFBFBF"/>
                      </a:solidFill>
                      <a:prstDash val="solid"/>
                      <a:round/>
                      <a:headEnd type="none" w="med" len="med"/>
                      <a:tailEnd type="none" w="med" len="med"/>
                    </a:lnB>
                  </a:tcPr>
                </a:tc>
                <a:tc>
                  <a:txBody>
                    <a:bodyPr/>
                    <a:lstStyle/>
                    <a:p>
                      <a:pPr algn="ctr">
                        <a:lnSpc>
                          <a:spcPts val="2100"/>
                        </a:lnSpc>
                        <a:spcBef>
                          <a:spcPts val="300"/>
                        </a:spcBef>
                      </a:pPr>
                      <a:r>
                        <a:rPr lang="en-US" sz="1500" dirty="0" smtClean="0"/>
                        <a:t>Total 98%</a:t>
                      </a:r>
                    </a:p>
                    <a:p>
                      <a:pPr algn="ctr">
                        <a:lnSpc>
                          <a:spcPts val="2100"/>
                        </a:lnSpc>
                        <a:spcBef>
                          <a:spcPts val="300"/>
                        </a:spcBef>
                      </a:pPr>
                      <a:r>
                        <a:rPr lang="en-US" sz="1500" dirty="0" smtClean="0"/>
                        <a:t>22%</a:t>
                      </a:r>
                    </a:p>
                    <a:p>
                      <a:pPr algn="ctr">
                        <a:lnSpc>
                          <a:spcPts val="2100"/>
                        </a:lnSpc>
                        <a:spcBef>
                          <a:spcPts val="300"/>
                        </a:spcBef>
                      </a:pPr>
                      <a:r>
                        <a:rPr lang="en-US" sz="1500" dirty="0" smtClean="0"/>
                        <a:t>24%</a:t>
                      </a:r>
                    </a:p>
                    <a:p>
                      <a:pPr algn="ctr">
                        <a:lnSpc>
                          <a:spcPts val="2100"/>
                        </a:lnSpc>
                        <a:spcBef>
                          <a:spcPts val="300"/>
                        </a:spcBef>
                      </a:pPr>
                      <a:r>
                        <a:rPr lang="en-US" sz="1500" dirty="0" smtClean="0"/>
                        <a:t>0</a:t>
                      </a:r>
                    </a:p>
                    <a:p>
                      <a:pPr algn="ctr">
                        <a:lnSpc>
                          <a:spcPts val="2100"/>
                        </a:lnSpc>
                        <a:spcBef>
                          <a:spcPts val="300"/>
                        </a:spcBef>
                      </a:pPr>
                      <a:r>
                        <a:rPr lang="en-US" sz="1500" dirty="0" smtClean="0"/>
                        <a:t>16%</a:t>
                      </a:r>
                    </a:p>
                    <a:p>
                      <a:pPr algn="ctr">
                        <a:lnSpc>
                          <a:spcPts val="2100"/>
                        </a:lnSpc>
                        <a:spcBef>
                          <a:spcPts val="300"/>
                        </a:spcBef>
                      </a:pPr>
                      <a:r>
                        <a:rPr lang="en-US" sz="1500" dirty="0" smtClean="0"/>
                        <a:t>6%</a:t>
                      </a:r>
                    </a:p>
                    <a:p>
                      <a:pPr algn="ctr">
                        <a:lnSpc>
                          <a:spcPts val="2100"/>
                        </a:lnSpc>
                        <a:spcBef>
                          <a:spcPts val="300"/>
                        </a:spcBef>
                      </a:pPr>
                      <a:r>
                        <a:rPr lang="en-US" sz="1500" dirty="0" smtClean="0"/>
                        <a:t>2%</a:t>
                      </a:r>
                    </a:p>
                    <a:p>
                      <a:pPr algn="ctr">
                        <a:lnSpc>
                          <a:spcPts val="2100"/>
                        </a:lnSpc>
                        <a:spcBef>
                          <a:spcPts val="300"/>
                        </a:spcBef>
                      </a:pPr>
                      <a:r>
                        <a:rPr lang="en-US" sz="1500" dirty="0" smtClean="0"/>
                        <a:t>20%</a:t>
                      </a:r>
                    </a:p>
                    <a:p>
                      <a:pPr algn="ctr">
                        <a:lnSpc>
                          <a:spcPts val="2100"/>
                        </a:lnSpc>
                        <a:spcBef>
                          <a:spcPts val="300"/>
                        </a:spcBef>
                      </a:pPr>
                      <a:r>
                        <a:rPr lang="en-US" sz="1500" dirty="0" smtClean="0"/>
                        <a:t>8%</a:t>
                      </a:r>
                    </a:p>
                    <a:p>
                      <a:pPr algn="ctr">
                        <a:lnSpc>
                          <a:spcPts val="2100"/>
                        </a:lnSpc>
                        <a:spcBef>
                          <a:spcPts val="300"/>
                        </a:spcBef>
                      </a:pPr>
                      <a:r>
                        <a:rPr lang="en-US" sz="1500" dirty="0" smtClean="0"/>
                        <a:t>4%</a:t>
                      </a:r>
                    </a:p>
                  </a:txBody>
                  <a:tcPr anchor="ctr">
                    <a:lnR w="9525" cap="flat" cmpd="sng" algn="ctr">
                      <a:solidFill>
                        <a:srgbClr val="BFBFBF"/>
                      </a:solidFill>
                      <a:prstDash val="solid"/>
                      <a:round/>
                      <a:headEnd type="none" w="med" len="med"/>
                      <a:tailEnd type="none" w="med" len="med"/>
                    </a:lnR>
                    <a:lnB w="9525" cap="flat" cmpd="sng" algn="ctr">
                      <a:solidFill>
                        <a:srgbClr val="BFBFBF"/>
                      </a:solidFill>
                      <a:prstDash val="solid"/>
                      <a:round/>
                      <a:headEnd type="none" w="med" len="med"/>
                      <a:tailEnd type="none" w="med" len="med"/>
                    </a:lnB>
                  </a:tcPr>
                </a:tc>
              </a:tr>
            </a:tbl>
          </a:graphicData>
        </a:graphic>
      </p:graphicFrame>
      <p:sp>
        <p:nvSpPr>
          <p:cNvPr id="9" name="Title 1"/>
          <p:cNvSpPr>
            <a:spLocks noGrp="1"/>
          </p:cNvSpPr>
          <p:nvPr>
            <p:ph type="title"/>
          </p:nvPr>
        </p:nvSpPr>
        <p:spPr>
          <a:xfrm>
            <a:off x="323850" y="304800"/>
            <a:ext cx="8515350" cy="990600"/>
          </a:xfrm>
        </p:spPr>
        <p:txBody>
          <a:bodyPr>
            <a:normAutofit/>
          </a:bodyPr>
          <a:lstStyle/>
          <a:p>
            <a:r>
              <a:rPr lang="en-US" sz="2400" dirty="0">
                <a:solidFill>
                  <a:schemeClr val="accent5">
                    <a:lumMod val="20000"/>
                    <a:lumOff val="80000"/>
                  </a:schemeClr>
                </a:solidFill>
              </a:rPr>
              <a:t>Daclatasvir + Sofosbuvir for HCV GT 1-4 and HIV Coinfection</a:t>
            </a:r>
            <a:br>
              <a:rPr lang="en-US" sz="2400" dirty="0">
                <a:solidFill>
                  <a:schemeClr val="accent5">
                    <a:lumMod val="20000"/>
                    <a:lumOff val="80000"/>
                  </a:schemeClr>
                </a:solidFill>
              </a:rPr>
            </a:br>
            <a:r>
              <a:rPr lang="en-US" sz="2400" dirty="0"/>
              <a:t>ALLY-2 Trial</a:t>
            </a:r>
            <a:r>
              <a:rPr lang="en-US" sz="2400" dirty="0">
                <a:ea typeface="ＭＳ Ｐゴシック" pitchFamily="22" charset="-128"/>
                <a:cs typeface="ＭＳ Ｐゴシック" pitchFamily="22" charset="-128"/>
              </a:rPr>
              <a:t>: </a:t>
            </a:r>
            <a:r>
              <a:rPr lang="en-US" sz="2400" dirty="0" smtClean="0"/>
              <a:t>HIV Characteristics</a:t>
            </a:r>
            <a:endParaRPr lang="en-US" sz="2400" dirty="0"/>
          </a:p>
        </p:txBody>
      </p:sp>
    </p:spTree>
    <p:extLst>
      <p:ext uri="{BB962C8B-B14F-4D97-AF65-F5344CB8AC3E}">
        <p14:creationId xmlns:p14="http://schemas.microsoft.com/office/powerpoint/2010/main" val="108471276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chemeClr val="accent5">
                    <a:lumMod val="20000"/>
                    <a:lumOff val="80000"/>
                  </a:schemeClr>
                </a:solidFill>
              </a:rPr>
              <a:t>Daclatasvir + Sofosbuvir for HCV GT 1-4 and HIV Coinfection</a:t>
            </a:r>
            <a:br>
              <a:rPr lang="en-US" sz="2400" dirty="0">
                <a:solidFill>
                  <a:schemeClr val="accent5">
                    <a:lumMod val="20000"/>
                    <a:lumOff val="80000"/>
                  </a:schemeClr>
                </a:solidFill>
              </a:rPr>
            </a:br>
            <a:r>
              <a:rPr lang="en-US" sz="2400" dirty="0"/>
              <a:t>ALLY-2 Trial</a:t>
            </a:r>
            <a:r>
              <a:rPr lang="en-US" sz="2400" dirty="0" smtClean="0">
                <a:ea typeface="ＭＳ Ｐゴシック" pitchFamily="22" charset="-128"/>
                <a:cs typeface="ＭＳ Ｐゴシック" pitchFamily="22" charset="-128"/>
              </a:rPr>
              <a:t>:</a:t>
            </a:r>
            <a:r>
              <a:rPr lang="en-US" sz="2400" dirty="0" smtClean="0"/>
              <a:t> Results for Genotype 1</a:t>
            </a:r>
            <a:endParaRPr lang="en-US" sz="2400" dirty="0"/>
          </a:p>
        </p:txBody>
      </p:sp>
      <p:sp>
        <p:nvSpPr>
          <p:cNvPr id="9" name="Text Placeholder 8"/>
          <p:cNvSpPr>
            <a:spLocks noGrp="1"/>
          </p:cNvSpPr>
          <p:nvPr>
            <p:ph type="body" idx="10"/>
          </p:nvPr>
        </p:nvSpPr>
        <p:spPr/>
        <p:txBody>
          <a:bodyPr/>
          <a:lstStyle/>
          <a:p>
            <a:r>
              <a:rPr lang="en-US" dirty="0" smtClean="0">
                <a:solidFill>
                  <a:schemeClr val="bg1"/>
                </a:solidFill>
                <a:latin typeface="Arial" pitchFamily="-110" charset="0"/>
                <a:ea typeface="ＭＳ Ｐゴシック" pitchFamily="-110" charset="-128"/>
                <a:cs typeface="ＭＳ Ｐゴシック" pitchFamily="-110" charset="-128"/>
              </a:rPr>
              <a:t>SVR12, Genotype 1</a:t>
            </a:r>
            <a:endParaRPr lang="en-US" dirty="0">
              <a:solidFill>
                <a:schemeClr val="bg1"/>
              </a:solidFill>
              <a:latin typeface="Arial" pitchFamily="-110" charset="0"/>
              <a:ea typeface="ＭＳ Ｐゴシック" pitchFamily="-110" charset="-128"/>
              <a:cs typeface="ＭＳ Ｐゴシック" pitchFamily="-110" charset="-128"/>
            </a:endParaRPr>
          </a:p>
        </p:txBody>
      </p:sp>
      <p:sp>
        <p:nvSpPr>
          <p:cNvPr id="7" name="Content Placeholder 6"/>
          <p:cNvSpPr>
            <a:spLocks noGrp="1"/>
          </p:cNvSpPr>
          <p:nvPr>
            <p:ph sz="quarter" idx="13"/>
          </p:nvPr>
        </p:nvSpPr>
        <p:spPr/>
        <p:txBody>
          <a:bodyPr/>
          <a:lstStyle/>
          <a:p>
            <a:r>
              <a:rPr lang="en-US" dirty="0"/>
              <a:t>Source: Wyles DL, et al. N Engl J Med. 2015;373:714-25.</a:t>
            </a:r>
          </a:p>
        </p:txBody>
      </p:sp>
      <p:sp>
        <p:nvSpPr>
          <p:cNvPr id="14" name="Rectangle 25"/>
          <p:cNvSpPr>
            <a:spLocks noChangeArrowheads="1"/>
          </p:cNvSpPr>
          <p:nvPr/>
        </p:nvSpPr>
        <p:spPr bwMode="auto">
          <a:xfrm>
            <a:off x="-5104" y="6083943"/>
            <a:ext cx="9162288" cy="274317"/>
          </a:xfrm>
          <a:prstGeom prst="rect">
            <a:avLst/>
          </a:prstGeom>
          <a:solidFill>
            <a:srgbClr val="F2F2F2"/>
          </a:solidFill>
          <a:ln w="12700">
            <a:noFill/>
            <a:miter lim="800000"/>
            <a:headEnd/>
            <a:tailEnd/>
          </a:ln>
        </p:spPr>
        <p:txBody>
          <a:bodyPr lIns="365760" tIns="45431" rIns="92486" bIns="45431" anchor="ctr">
            <a:prstTxWarp prst="textNoShape">
              <a:avLst/>
            </a:prstTxWarp>
          </a:bodyPr>
          <a:lstStyle/>
          <a:p>
            <a:r>
              <a:rPr lang="en-US" sz="1200" dirty="0" smtClean="0">
                <a:latin typeface="Arial"/>
                <a:cs typeface="Arial"/>
              </a:rPr>
              <a:t>Abbreviations: DCV = daclatasvir; SOF = sofosbuvir</a:t>
            </a:r>
            <a:endParaRPr lang="en-US" sz="1200" dirty="0">
              <a:latin typeface="Arial"/>
              <a:cs typeface="Arial"/>
            </a:endParaRPr>
          </a:p>
        </p:txBody>
      </p:sp>
      <p:graphicFrame>
        <p:nvGraphicFramePr>
          <p:cNvPr id="15" name="Chart 14"/>
          <p:cNvGraphicFramePr>
            <a:graphicFrameLocks/>
          </p:cNvGraphicFramePr>
          <p:nvPr>
            <p:extLst>
              <p:ext uri="{D42A27DB-BD31-4B8C-83A1-F6EECF244321}">
                <p14:modId xmlns:p14="http://schemas.microsoft.com/office/powerpoint/2010/main" val="1742275123"/>
              </p:ext>
            </p:extLst>
          </p:nvPr>
        </p:nvGraphicFramePr>
        <p:xfrm>
          <a:off x="458666" y="1828800"/>
          <a:ext cx="8223494" cy="4172711"/>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p:cNvSpPr/>
          <p:nvPr/>
        </p:nvSpPr>
        <p:spPr>
          <a:xfrm>
            <a:off x="2140133" y="4923404"/>
            <a:ext cx="831667"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600" dirty="0">
                <a:solidFill>
                  <a:schemeClr val="bg1"/>
                </a:solidFill>
              </a:rPr>
              <a:t>80/83</a:t>
            </a:r>
          </a:p>
        </p:txBody>
      </p:sp>
      <p:sp>
        <p:nvSpPr>
          <p:cNvPr id="17" name="Rectangle 16"/>
          <p:cNvSpPr/>
          <p:nvPr/>
        </p:nvSpPr>
        <p:spPr>
          <a:xfrm>
            <a:off x="4567193" y="4910952"/>
            <a:ext cx="831667"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600" dirty="0">
                <a:solidFill>
                  <a:schemeClr val="bg1"/>
                </a:solidFill>
              </a:rPr>
              <a:t>31/41</a:t>
            </a:r>
          </a:p>
        </p:txBody>
      </p:sp>
      <p:sp>
        <p:nvSpPr>
          <p:cNvPr id="22" name="Rectangle 21"/>
          <p:cNvSpPr/>
          <p:nvPr/>
        </p:nvSpPr>
        <p:spPr>
          <a:xfrm>
            <a:off x="6940733" y="4910952"/>
            <a:ext cx="831667"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600" dirty="0">
                <a:solidFill>
                  <a:schemeClr val="bg1"/>
                </a:solidFill>
              </a:rPr>
              <a:t>43/44</a:t>
            </a:r>
          </a:p>
        </p:txBody>
      </p:sp>
    </p:spTree>
    <p:extLst>
      <p:ext uri="{BB962C8B-B14F-4D97-AF65-F5344CB8AC3E}">
        <p14:creationId xmlns:p14="http://schemas.microsoft.com/office/powerpoint/2010/main" val="2582838263"/>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chemeClr val="accent5">
                    <a:lumMod val="20000"/>
                    <a:lumOff val="80000"/>
                  </a:schemeClr>
                </a:solidFill>
              </a:rPr>
              <a:t>Daclatasvir + Sofosbuvir for HCV GT 1-4 and HIV Coinfection</a:t>
            </a:r>
            <a:br>
              <a:rPr lang="en-US" sz="2400" dirty="0">
                <a:solidFill>
                  <a:schemeClr val="accent5">
                    <a:lumMod val="20000"/>
                    <a:lumOff val="80000"/>
                  </a:schemeClr>
                </a:solidFill>
              </a:rPr>
            </a:br>
            <a:r>
              <a:rPr lang="en-US" sz="2400" dirty="0"/>
              <a:t>ALLY-2 Trial</a:t>
            </a:r>
            <a:r>
              <a:rPr lang="en-US" sz="2400" dirty="0" smtClean="0">
                <a:ea typeface="ＭＳ Ｐゴシック" pitchFamily="22" charset="-128"/>
                <a:cs typeface="ＭＳ Ｐゴシック" pitchFamily="22" charset="-128"/>
              </a:rPr>
              <a:t>:</a:t>
            </a:r>
            <a:r>
              <a:rPr lang="en-US" sz="2400" dirty="0" smtClean="0"/>
              <a:t> </a:t>
            </a:r>
            <a:r>
              <a:rPr lang="en-US" sz="2400" dirty="0"/>
              <a:t>Results</a:t>
            </a:r>
          </a:p>
        </p:txBody>
      </p:sp>
      <p:sp>
        <p:nvSpPr>
          <p:cNvPr id="9" name="Text Placeholder 8"/>
          <p:cNvSpPr>
            <a:spLocks noGrp="1"/>
          </p:cNvSpPr>
          <p:nvPr>
            <p:ph type="body" idx="10"/>
          </p:nvPr>
        </p:nvSpPr>
        <p:spPr>
          <a:xfrm>
            <a:off x="-18191" y="1371600"/>
            <a:ext cx="9144000" cy="359663"/>
          </a:xfrm>
        </p:spPr>
        <p:txBody>
          <a:bodyPr/>
          <a:lstStyle/>
          <a:p>
            <a:r>
              <a:rPr lang="en-US" dirty="0" smtClean="0">
                <a:solidFill>
                  <a:schemeClr val="bg1"/>
                </a:solidFill>
                <a:latin typeface="Arial" pitchFamily="-110" charset="0"/>
                <a:ea typeface="ＭＳ Ｐゴシック" pitchFamily="-110" charset="-128"/>
                <a:cs typeface="ＭＳ Ｐゴシック" pitchFamily="-110" charset="-128"/>
              </a:rPr>
              <a:t>SVR12, Genotype 1 and subtypes</a:t>
            </a:r>
            <a:endParaRPr lang="en-US" dirty="0">
              <a:solidFill>
                <a:schemeClr val="bg1"/>
              </a:solidFill>
              <a:latin typeface="Arial" pitchFamily="-110" charset="0"/>
              <a:ea typeface="ＭＳ Ｐゴシック" pitchFamily="-110" charset="-128"/>
              <a:cs typeface="ＭＳ Ｐゴシック" pitchFamily="-110" charset="-128"/>
            </a:endParaRPr>
          </a:p>
        </p:txBody>
      </p:sp>
      <p:sp>
        <p:nvSpPr>
          <p:cNvPr id="7" name="Content Placeholder 6"/>
          <p:cNvSpPr>
            <a:spLocks noGrp="1"/>
          </p:cNvSpPr>
          <p:nvPr>
            <p:ph sz="quarter" idx="13"/>
          </p:nvPr>
        </p:nvSpPr>
        <p:spPr/>
        <p:txBody>
          <a:bodyPr/>
          <a:lstStyle/>
          <a:p>
            <a:r>
              <a:rPr lang="en-US" dirty="0"/>
              <a:t>Source: Wyles DL, et al. N Engl J Med. 2015;373:714-25.</a:t>
            </a:r>
          </a:p>
        </p:txBody>
      </p:sp>
      <p:sp>
        <p:nvSpPr>
          <p:cNvPr id="14" name="Rectangle 25"/>
          <p:cNvSpPr>
            <a:spLocks noChangeArrowheads="1"/>
          </p:cNvSpPr>
          <p:nvPr/>
        </p:nvSpPr>
        <p:spPr bwMode="auto">
          <a:xfrm>
            <a:off x="-5104" y="6004563"/>
            <a:ext cx="9162288" cy="320037"/>
          </a:xfrm>
          <a:prstGeom prst="rect">
            <a:avLst/>
          </a:prstGeom>
          <a:solidFill>
            <a:srgbClr val="F2F2F2"/>
          </a:solidFill>
          <a:ln w="12700">
            <a:noFill/>
            <a:miter lim="800000"/>
            <a:headEnd/>
            <a:tailEnd/>
          </a:ln>
        </p:spPr>
        <p:txBody>
          <a:bodyPr lIns="365760" tIns="45431" rIns="92486" bIns="45431" anchor="ctr">
            <a:prstTxWarp prst="textNoShape">
              <a:avLst/>
            </a:prstTxWarp>
          </a:bodyPr>
          <a:lstStyle/>
          <a:p>
            <a:r>
              <a:rPr lang="en-US" sz="1200" dirty="0">
                <a:latin typeface="Arial"/>
                <a:cs typeface="Arial"/>
              </a:rPr>
              <a:t>n</a:t>
            </a:r>
            <a:r>
              <a:rPr lang="en-US" sz="1200" dirty="0" smtClean="0">
                <a:latin typeface="Arial"/>
                <a:cs typeface="Arial"/>
              </a:rPr>
              <a:t>=11 had missing or inconclusive findings for cirrhosis &amp; not included in denominators</a:t>
            </a:r>
            <a:endParaRPr lang="en-US" sz="1200" dirty="0">
              <a:latin typeface="Arial"/>
              <a:cs typeface="Arial"/>
            </a:endParaRPr>
          </a:p>
        </p:txBody>
      </p:sp>
      <p:graphicFrame>
        <p:nvGraphicFramePr>
          <p:cNvPr id="15" name="Chart 14"/>
          <p:cNvGraphicFramePr>
            <a:graphicFrameLocks/>
          </p:cNvGraphicFramePr>
          <p:nvPr>
            <p:extLst>
              <p:ext uri="{D42A27DB-BD31-4B8C-83A1-F6EECF244321}">
                <p14:modId xmlns:p14="http://schemas.microsoft.com/office/powerpoint/2010/main" val="3665447003"/>
              </p:ext>
            </p:extLst>
          </p:nvPr>
        </p:nvGraphicFramePr>
        <p:xfrm>
          <a:off x="654964" y="1831980"/>
          <a:ext cx="8223857" cy="4111620"/>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p:cNvSpPr/>
          <p:nvPr/>
        </p:nvSpPr>
        <p:spPr>
          <a:xfrm>
            <a:off x="1837397" y="5041652"/>
            <a:ext cx="685363"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80/83</a:t>
            </a:r>
            <a:endParaRPr lang="en-US" sz="1400" dirty="0">
              <a:solidFill>
                <a:schemeClr val="bg1"/>
              </a:solidFill>
            </a:endParaRPr>
          </a:p>
        </p:txBody>
      </p:sp>
      <p:sp>
        <p:nvSpPr>
          <p:cNvPr id="17" name="Rectangle 16"/>
          <p:cNvSpPr/>
          <p:nvPr/>
        </p:nvSpPr>
        <p:spPr>
          <a:xfrm>
            <a:off x="2461080" y="5029200"/>
            <a:ext cx="685363"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31/41</a:t>
            </a:r>
            <a:endParaRPr lang="en-US" sz="1400" dirty="0">
              <a:solidFill>
                <a:schemeClr val="bg1"/>
              </a:solidFill>
            </a:endParaRPr>
          </a:p>
        </p:txBody>
      </p:sp>
      <p:sp>
        <p:nvSpPr>
          <p:cNvPr id="18" name="Rectangle 17"/>
          <p:cNvSpPr/>
          <p:nvPr/>
        </p:nvSpPr>
        <p:spPr>
          <a:xfrm>
            <a:off x="3093360" y="5029200"/>
            <a:ext cx="685363"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43/44</a:t>
            </a:r>
            <a:endParaRPr lang="en-US" sz="1400" dirty="0">
              <a:solidFill>
                <a:schemeClr val="bg1"/>
              </a:solidFill>
            </a:endParaRPr>
          </a:p>
        </p:txBody>
      </p:sp>
      <p:sp>
        <p:nvSpPr>
          <p:cNvPr id="22" name="Rectangle 21"/>
          <p:cNvSpPr/>
          <p:nvPr/>
        </p:nvSpPr>
        <p:spPr>
          <a:xfrm>
            <a:off x="4249937" y="5041652"/>
            <a:ext cx="685363"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68/71</a:t>
            </a:r>
            <a:endParaRPr lang="en-US" sz="1400" dirty="0">
              <a:solidFill>
                <a:schemeClr val="bg1"/>
              </a:solidFill>
            </a:endParaRPr>
          </a:p>
        </p:txBody>
      </p:sp>
      <p:sp>
        <p:nvSpPr>
          <p:cNvPr id="23" name="Rectangle 22"/>
          <p:cNvSpPr/>
          <p:nvPr/>
        </p:nvSpPr>
        <p:spPr>
          <a:xfrm>
            <a:off x="4873620" y="5029200"/>
            <a:ext cx="685363"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28/35</a:t>
            </a:r>
            <a:endParaRPr lang="en-US" sz="1400" dirty="0">
              <a:solidFill>
                <a:schemeClr val="bg1"/>
              </a:solidFill>
            </a:endParaRPr>
          </a:p>
        </p:txBody>
      </p:sp>
      <p:sp>
        <p:nvSpPr>
          <p:cNvPr id="24" name="Rectangle 23"/>
          <p:cNvSpPr/>
          <p:nvPr/>
        </p:nvSpPr>
        <p:spPr>
          <a:xfrm>
            <a:off x="5494560" y="5029200"/>
            <a:ext cx="685363"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32/33</a:t>
            </a:r>
            <a:endParaRPr lang="en-US" sz="1400" dirty="0">
              <a:solidFill>
                <a:schemeClr val="bg1"/>
              </a:solidFill>
            </a:endParaRPr>
          </a:p>
        </p:txBody>
      </p:sp>
      <p:sp>
        <p:nvSpPr>
          <p:cNvPr id="25" name="Rectangle 24"/>
          <p:cNvSpPr/>
          <p:nvPr/>
        </p:nvSpPr>
        <p:spPr>
          <a:xfrm>
            <a:off x="6668837" y="5041652"/>
            <a:ext cx="685363"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12/12</a:t>
            </a:r>
            <a:endParaRPr lang="en-US" sz="1400" dirty="0">
              <a:solidFill>
                <a:schemeClr val="bg1"/>
              </a:solidFill>
            </a:endParaRPr>
          </a:p>
        </p:txBody>
      </p:sp>
      <p:sp>
        <p:nvSpPr>
          <p:cNvPr id="26" name="Rectangle 25"/>
          <p:cNvSpPr/>
          <p:nvPr/>
        </p:nvSpPr>
        <p:spPr>
          <a:xfrm>
            <a:off x="7292520" y="5029200"/>
            <a:ext cx="685363"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3/6</a:t>
            </a:r>
            <a:endParaRPr lang="en-US" sz="1400" dirty="0">
              <a:solidFill>
                <a:schemeClr val="bg1"/>
              </a:solidFill>
            </a:endParaRPr>
          </a:p>
        </p:txBody>
      </p:sp>
      <p:sp>
        <p:nvSpPr>
          <p:cNvPr id="27" name="Rectangle 26"/>
          <p:cNvSpPr/>
          <p:nvPr/>
        </p:nvSpPr>
        <p:spPr>
          <a:xfrm>
            <a:off x="7924800" y="5029200"/>
            <a:ext cx="685363"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11/11</a:t>
            </a:r>
            <a:endParaRPr lang="en-US" sz="1400" dirty="0">
              <a:solidFill>
                <a:schemeClr val="bg1"/>
              </a:solidFill>
            </a:endParaRPr>
          </a:p>
        </p:txBody>
      </p:sp>
    </p:spTree>
    <p:extLst>
      <p:ext uri="{BB962C8B-B14F-4D97-AF65-F5344CB8AC3E}">
        <p14:creationId xmlns:p14="http://schemas.microsoft.com/office/powerpoint/2010/main" val="285305775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chemeClr val="accent5">
                    <a:lumMod val="20000"/>
                    <a:lumOff val="80000"/>
                  </a:schemeClr>
                </a:solidFill>
              </a:rPr>
              <a:t>Daclatasvir + Sofosbuvir for HCV GT 1-4 and HIV Coinfection</a:t>
            </a:r>
            <a:br>
              <a:rPr lang="en-US" sz="2400" dirty="0">
                <a:solidFill>
                  <a:schemeClr val="accent5">
                    <a:lumMod val="20000"/>
                    <a:lumOff val="80000"/>
                  </a:schemeClr>
                </a:solidFill>
              </a:rPr>
            </a:br>
            <a:r>
              <a:rPr lang="en-US" sz="2400" dirty="0"/>
              <a:t>ALLY-2 Trial</a:t>
            </a:r>
            <a:r>
              <a:rPr lang="en-US" sz="2400" dirty="0" smtClean="0">
                <a:ea typeface="ＭＳ Ｐゴシック" pitchFamily="22" charset="-128"/>
                <a:cs typeface="ＭＳ Ｐゴシック" pitchFamily="22" charset="-128"/>
              </a:rPr>
              <a:t>:</a:t>
            </a:r>
            <a:r>
              <a:rPr lang="en-US" sz="2400" dirty="0" smtClean="0"/>
              <a:t> Results for Genotype 1</a:t>
            </a:r>
            <a:endParaRPr lang="en-US" sz="2400" dirty="0"/>
          </a:p>
        </p:txBody>
      </p:sp>
      <p:sp>
        <p:nvSpPr>
          <p:cNvPr id="9" name="Text Placeholder 8"/>
          <p:cNvSpPr>
            <a:spLocks noGrp="1"/>
          </p:cNvSpPr>
          <p:nvPr>
            <p:ph type="body" idx="10"/>
          </p:nvPr>
        </p:nvSpPr>
        <p:spPr/>
        <p:txBody>
          <a:bodyPr/>
          <a:lstStyle/>
          <a:p>
            <a:r>
              <a:rPr lang="en-US" dirty="0" smtClean="0">
                <a:solidFill>
                  <a:schemeClr val="bg1"/>
                </a:solidFill>
                <a:latin typeface="Arial" pitchFamily="-110" charset="0"/>
                <a:ea typeface="ＭＳ Ｐゴシック" pitchFamily="-110" charset="-128"/>
                <a:cs typeface="ＭＳ Ｐゴシック" pitchFamily="-110" charset="-128"/>
              </a:rPr>
              <a:t>SVR12, Genotype 1, by Liver Status</a:t>
            </a:r>
            <a:endParaRPr lang="en-US" dirty="0">
              <a:solidFill>
                <a:schemeClr val="bg1"/>
              </a:solidFill>
              <a:latin typeface="Arial" pitchFamily="-110" charset="0"/>
              <a:ea typeface="ＭＳ Ｐゴシック" pitchFamily="-110" charset="-128"/>
              <a:cs typeface="ＭＳ Ｐゴシック" pitchFamily="-110" charset="-128"/>
            </a:endParaRPr>
          </a:p>
        </p:txBody>
      </p:sp>
      <p:sp>
        <p:nvSpPr>
          <p:cNvPr id="7" name="Content Placeholder 6"/>
          <p:cNvSpPr>
            <a:spLocks noGrp="1"/>
          </p:cNvSpPr>
          <p:nvPr>
            <p:ph sz="quarter" idx="13"/>
          </p:nvPr>
        </p:nvSpPr>
        <p:spPr/>
        <p:txBody>
          <a:bodyPr/>
          <a:lstStyle/>
          <a:p>
            <a:r>
              <a:rPr lang="en-US" dirty="0"/>
              <a:t>Source: Wyles DL, et al. N Engl J Med. 2015;373:714-25.</a:t>
            </a:r>
          </a:p>
        </p:txBody>
      </p:sp>
      <p:sp>
        <p:nvSpPr>
          <p:cNvPr id="14" name="Rectangle 25"/>
          <p:cNvSpPr>
            <a:spLocks noChangeArrowheads="1"/>
          </p:cNvSpPr>
          <p:nvPr/>
        </p:nvSpPr>
        <p:spPr bwMode="auto">
          <a:xfrm>
            <a:off x="-5104" y="6083942"/>
            <a:ext cx="9162288" cy="320036"/>
          </a:xfrm>
          <a:prstGeom prst="rect">
            <a:avLst/>
          </a:prstGeom>
          <a:solidFill>
            <a:schemeClr val="bg1">
              <a:lumMod val="95000"/>
            </a:schemeClr>
          </a:solidFill>
          <a:ln w="12700">
            <a:noFill/>
            <a:miter lim="800000"/>
            <a:headEnd/>
            <a:tailEnd/>
          </a:ln>
        </p:spPr>
        <p:txBody>
          <a:bodyPr lIns="365760" tIns="45431" rIns="92486" bIns="45431" anchor="ctr">
            <a:prstTxWarp prst="textNoShape">
              <a:avLst/>
            </a:prstTxWarp>
          </a:bodyPr>
          <a:lstStyle/>
          <a:p>
            <a:r>
              <a:rPr lang="en-US" sz="1200" dirty="0" smtClean="0">
                <a:latin typeface="Arial"/>
                <a:cs typeface="Arial"/>
              </a:rPr>
              <a:t>Abbreviations: DCV = daclatasvir; SOF = sofosbuvir</a:t>
            </a:r>
            <a:endParaRPr lang="en-US" sz="1200" dirty="0">
              <a:latin typeface="Arial"/>
              <a:cs typeface="Arial"/>
            </a:endParaRPr>
          </a:p>
        </p:txBody>
      </p:sp>
      <p:graphicFrame>
        <p:nvGraphicFramePr>
          <p:cNvPr id="15" name="Chart 14"/>
          <p:cNvGraphicFramePr>
            <a:graphicFrameLocks/>
          </p:cNvGraphicFramePr>
          <p:nvPr>
            <p:extLst>
              <p:ext uri="{D42A27DB-BD31-4B8C-83A1-F6EECF244321}">
                <p14:modId xmlns:p14="http://schemas.microsoft.com/office/powerpoint/2010/main" val="446234163"/>
              </p:ext>
            </p:extLst>
          </p:nvPr>
        </p:nvGraphicFramePr>
        <p:xfrm>
          <a:off x="458666" y="1828800"/>
          <a:ext cx="8223494" cy="4172711"/>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p:cNvSpPr/>
          <p:nvPr/>
        </p:nvSpPr>
        <p:spPr>
          <a:xfrm>
            <a:off x="1797960" y="4923404"/>
            <a:ext cx="785947"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600" dirty="0" smtClean="0">
                <a:solidFill>
                  <a:schemeClr val="bg1"/>
                </a:solidFill>
              </a:rPr>
              <a:t>70/72</a:t>
            </a:r>
            <a:endParaRPr lang="en-US" sz="1600" dirty="0">
              <a:solidFill>
                <a:schemeClr val="bg1"/>
              </a:solidFill>
            </a:endParaRPr>
          </a:p>
        </p:txBody>
      </p:sp>
      <p:sp>
        <p:nvSpPr>
          <p:cNvPr id="26" name="Rectangle 25"/>
          <p:cNvSpPr/>
          <p:nvPr/>
        </p:nvSpPr>
        <p:spPr>
          <a:xfrm>
            <a:off x="2590800" y="4923404"/>
            <a:ext cx="785947"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600" dirty="0" smtClean="0">
                <a:solidFill>
                  <a:schemeClr val="bg1"/>
                </a:solidFill>
              </a:rPr>
              <a:t>8/9</a:t>
            </a:r>
            <a:endParaRPr lang="en-US" sz="1600" dirty="0">
              <a:solidFill>
                <a:schemeClr val="bg1"/>
              </a:solidFill>
            </a:endParaRPr>
          </a:p>
        </p:txBody>
      </p:sp>
      <p:sp>
        <p:nvSpPr>
          <p:cNvPr id="27" name="Rectangle 26"/>
          <p:cNvSpPr/>
          <p:nvPr/>
        </p:nvSpPr>
        <p:spPr>
          <a:xfrm>
            <a:off x="4177439" y="4923404"/>
            <a:ext cx="785947"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600" dirty="0" smtClean="0">
                <a:solidFill>
                  <a:schemeClr val="bg1"/>
                </a:solidFill>
              </a:rPr>
              <a:t>28/36</a:t>
            </a:r>
            <a:endParaRPr lang="en-US" sz="1600" dirty="0">
              <a:solidFill>
                <a:schemeClr val="bg1"/>
              </a:solidFill>
            </a:endParaRPr>
          </a:p>
        </p:txBody>
      </p:sp>
      <p:sp>
        <p:nvSpPr>
          <p:cNvPr id="28" name="Rectangle 27"/>
          <p:cNvSpPr/>
          <p:nvPr/>
        </p:nvSpPr>
        <p:spPr>
          <a:xfrm>
            <a:off x="4970279" y="4923404"/>
            <a:ext cx="785947"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600" dirty="0" smtClean="0">
                <a:solidFill>
                  <a:schemeClr val="bg1"/>
                </a:solidFill>
              </a:rPr>
              <a:t>2/4</a:t>
            </a:r>
            <a:endParaRPr lang="en-US" sz="1600" dirty="0">
              <a:solidFill>
                <a:schemeClr val="bg1"/>
              </a:solidFill>
            </a:endParaRPr>
          </a:p>
        </p:txBody>
      </p:sp>
      <p:sp>
        <p:nvSpPr>
          <p:cNvPr id="29" name="Rectangle 28"/>
          <p:cNvSpPr/>
          <p:nvPr/>
        </p:nvSpPr>
        <p:spPr>
          <a:xfrm>
            <a:off x="6564540" y="4923404"/>
            <a:ext cx="785947"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600" dirty="0" smtClean="0">
                <a:solidFill>
                  <a:schemeClr val="bg1"/>
                </a:solidFill>
              </a:rPr>
              <a:t>28/28</a:t>
            </a:r>
          </a:p>
        </p:txBody>
      </p:sp>
      <p:sp>
        <p:nvSpPr>
          <p:cNvPr id="30" name="Rectangle 29"/>
          <p:cNvSpPr/>
          <p:nvPr/>
        </p:nvSpPr>
        <p:spPr>
          <a:xfrm>
            <a:off x="7357380" y="4923404"/>
            <a:ext cx="785947"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600" dirty="0" smtClean="0">
                <a:solidFill>
                  <a:schemeClr val="bg1"/>
                </a:solidFill>
              </a:rPr>
              <a:t>12/13</a:t>
            </a:r>
          </a:p>
        </p:txBody>
      </p:sp>
    </p:spTree>
    <p:extLst>
      <p:ext uri="{BB962C8B-B14F-4D97-AF65-F5344CB8AC3E}">
        <p14:creationId xmlns:p14="http://schemas.microsoft.com/office/powerpoint/2010/main" val="161835387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chemeClr val="accent5">
                    <a:lumMod val="20000"/>
                    <a:lumOff val="80000"/>
                  </a:schemeClr>
                </a:solidFill>
              </a:rPr>
              <a:t>Daclatasvir + Sofosbuvir for HCV GT 1-4 and HIV Coinfection</a:t>
            </a:r>
            <a:br>
              <a:rPr lang="en-US" sz="2400" dirty="0">
                <a:solidFill>
                  <a:schemeClr val="accent5">
                    <a:lumMod val="20000"/>
                    <a:lumOff val="80000"/>
                  </a:schemeClr>
                </a:solidFill>
              </a:rPr>
            </a:br>
            <a:r>
              <a:rPr lang="en-US" sz="2400" dirty="0"/>
              <a:t>ALLY-2 Trial</a:t>
            </a:r>
            <a:r>
              <a:rPr lang="en-US" sz="2400" dirty="0" smtClean="0">
                <a:ea typeface="ＭＳ Ｐゴシック" pitchFamily="22" charset="-128"/>
                <a:cs typeface="ＭＳ Ｐゴシック" pitchFamily="22" charset="-128"/>
              </a:rPr>
              <a:t>:</a:t>
            </a:r>
            <a:r>
              <a:rPr lang="en-US" sz="2400" dirty="0" smtClean="0"/>
              <a:t> Results for Genotype 2</a:t>
            </a:r>
            <a:endParaRPr lang="en-US" sz="2400" dirty="0"/>
          </a:p>
        </p:txBody>
      </p:sp>
      <p:sp>
        <p:nvSpPr>
          <p:cNvPr id="9" name="Text Placeholder 8"/>
          <p:cNvSpPr>
            <a:spLocks noGrp="1"/>
          </p:cNvSpPr>
          <p:nvPr>
            <p:ph type="body" idx="10"/>
          </p:nvPr>
        </p:nvSpPr>
        <p:spPr/>
        <p:txBody>
          <a:bodyPr/>
          <a:lstStyle/>
          <a:p>
            <a:r>
              <a:rPr lang="en-US" dirty="0" smtClean="0">
                <a:solidFill>
                  <a:schemeClr val="bg1"/>
                </a:solidFill>
                <a:latin typeface="Arial" pitchFamily="-110" charset="0"/>
                <a:ea typeface="ＭＳ Ｐゴシック" pitchFamily="-110" charset="-128"/>
                <a:cs typeface="ＭＳ Ｐゴシック" pitchFamily="-110" charset="-128"/>
              </a:rPr>
              <a:t>SVR12, Genotype 2</a:t>
            </a:r>
            <a:endParaRPr lang="en-US" dirty="0">
              <a:solidFill>
                <a:schemeClr val="bg1"/>
              </a:solidFill>
              <a:latin typeface="Arial" pitchFamily="-110" charset="0"/>
              <a:ea typeface="ＭＳ Ｐゴシック" pitchFamily="-110" charset="-128"/>
              <a:cs typeface="ＭＳ Ｐゴシック" pitchFamily="-110" charset="-128"/>
            </a:endParaRPr>
          </a:p>
        </p:txBody>
      </p:sp>
      <p:sp>
        <p:nvSpPr>
          <p:cNvPr id="7" name="Content Placeholder 6"/>
          <p:cNvSpPr>
            <a:spLocks noGrp="1"/>
          </p:cNvSpPr>
          <p:nvPr>
            <p:ph sz="quarter" idx="13"/>
          </p:nvPr>
        </p:nvSpPr>
        <p:spPr/>
        <p:txBody>
          <a:bodyPr/>
          <a:lstStyle/>
          <a:p>
            <a:r>
              <a:rPr lang="en-US" dirty="0"/>
              <a:t>Source: Wyles DL, et al. N Engl J Med. 2015;373:714-25.</a:t>
            </a:r>
          </a:p>
        </p:txBody>
      </p:sp>
      <p:sp>
        <p:nvSpPr>
          <p:cNvPr id="14" name="Rectangle 25"/>
          <p:cNvSpPr>
            <a:spLocks noChangeArrowheads="1"/>
          </p:cNvSpPr>
          <p:nvPr/>
        </p:nvSpPr>
        <p:spPr bwMode="auto">
          <a:xfrm>
            <a:off x="-5104" y="6083943"/>
            <a:ext cx="9162288" cy="274317"/>
          </a:xfrm>
          <a:prstGeom prst="rect">
            <a:avLst/>
          </a:prstGeom>
          <a:solidFill>
            <a:schemeClr val="bg1">
              <a:lumMod val="95000"/>
            </a:schemeClr>
          </a:solidFill>
          <a:ln w="12700">
            <a:noFill/>
            <a:miter lim="800000"/>
            <a:headEnd/>
            <a:tailEnd/>
          </a:ln>
        </p:spPr>
        <p:txBody>
          <a:bodyPr lIns="365760" tIns="45431" rIns="92486" bIns="45431" anchor="ctr">
            <a:prstTxWarp prst="textNoShape">
              <a:avLst/>
            </a:prstTxWarp>
          </a:bodyPr>
          <a:lstStyle/>
          <a:p>
            <a:r>
              <a:rPr lang="en-US" sz="1200" dirty="0" smtClean="0">
                <a:latin typeface="Arial"/>
                <a:cs typeface="Arial"/>
              </a:rPr>
              <a:t>Abbreviations: DCV = daclatasvir; SOF = sofosbuvir</a:t>
            </a:r>
            <a:endParaRPr lang="en-US" sz="1200" dirty="0">
              <a:latin typeface="Arial"/>
              <a:cs typeface="Arial"/>
            </a:endParaRPr>
          </a:p>
        </p:txBody>
      </p:sp>
      <p:graphicFrame>
        <p:nvGraphicFramePr>
          <p:cNvPr id="15" name="Chart 14"/>
          <p:cNvGraphicFramePr>
            <a:graphicFrameLocks/>
          </p:cNvGraphicFramePr>
          <p:nvPr>
            <p:extLst>
              <p:ext uri="{D42A27DB-BD31-4B8C-83A1-F6EECF244321}">
                <p14:modId xmlns:p14="http://schemas.microsoft.com/office/powerpoint/2010/main" val="2400598272"/>
              </p:ext>
            </p:extLst>
          </p:nvPr>
        </p:nvGraphicFramePr>
        <p:xfrm>
          <a:off x="458666" y="1828800"/>
          <a:ext cx="8223494" cy="4172711"/>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p:cNvSpPr/>
          <p:nvPr/>
        </p:nvSpPr>
        <p:spPr>
          <a:xfrm>
            <a:off x="2140133" y="4923404"/>
            <a:ext cx="831667"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600" dirty="0" smtClean="0">
                <a:solidFill>
                  <a:schemeClr val="bg1"/>
                </a:solidFill>
              </a:rPr>
              <a:t>11/11</a:t>
            </a:r>
            <a:endParaRPr lang="en-US" sz="1600" dirty="0">
              <a:solidFill>
                <a:schemeClr val="bg1"/>
              </a:solidFill>
            </a:endParaRPr>
          </a:p>
        </p:txBody>
      </p:sp>
      <p:sp>
        <p:nvSpPr>
          <p:cNvPr id="17" name="Rectangle 16"/>
          <p:cNvSpPr/>
          <p:nvPr/>
        </p:nvSpPr>
        <p:spPr>
          <a:xfrm>
            <a:off x="4567193" y="4910952"/>
            <a:ext cx="831667"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600" dirty="0">
                <a:solidFill>
                  <a:schemeClr val="bg1"/>
                </a:solidFill>
              </a:rPr>
              <a:t>5</a:t>
            </a:r>
            <a:r>
              <a:rPr lang="en-US" sz="1600" dirty="0" smtClean="0">
                <a:solidFill>
                  <a:schemeClr val="bg1"/>
                </a:solidFill>
              </a:rPr>
              <a:t>/6</a:t>
            </a:r>
            <a:endParaRPr lang="en-US" sz="1600" dirty="0">
              <a:solidFill>
                <a:schemeClr val="bg1"/>
              </a:solidFill>
            </a:endParaRPr>
          </a:p>
        </p:txBody>
      </p:sp>
      <p:sp>
        <p:nvSpPr>
          <p:cNvPr id="22" name="Rectangle 21"/>
          <p:cNvSpPr/>
          <p:nvPr/>
        </p:nvSpPr>
        <p:spPr>
          <a:xfrm>
            <a:off x="6940733" y="4910952"/>
            <a:ext cx="831667"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600" dirty="0" smtClean="0">
                <a:solidFill>
                  <a:schemeClr val="bg1"/>
                </a:solidFill>
              </a:rPr>
              <a:t>2/2</a:t>
            </a:r>
            <a:endParaRPr lang="en-US" sz="1600" dirty="0">
              <a:solidFill>
                <a:schemeClr val="bg1"/>
              </a:solidFill>
            </a:endParaRPr>
          </a:p>
        </p:txBody>
      </p:sp>
    </p:spTree>
    <p:extLst>
      <p:ext uri="{BB962C8B-B14F-4D97-AF65-F5344CB8AC3E}">
        <p14:creationId xmlns:p14="http://schemas.microsoft.com/office/powerpoint/2010/main" val="32116980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chemeClr val="accent5">
                    <a:lumMod val="20000"/>
                    <a:lumOff val="80000"/>
                  </a:schemeClr>
                </a:solidFill>
              </a:rPr>
              <a:t>Daclatasvir + Sofosbuvir for HCV GT 1-4 and HIV Coinfection</a:t>
            </a:r>
            <a:br>
              <a:rPr lang="en-US" sz="2400" dirty="0">
                <a:solidFill>
                  <a:schemeClr val="accent5">
                    <a:lumMod val="20000"/>
                    <a:lumOff val="80000"/>
                  </a:schemeClr>
                </a:solidFill>
              </a:rPr>
            </a:br>
            <a:r>
              <a:rPr lang="en-US" sz="2400" dirty="0"/>
              <a:t>ALLY-2 Trial</a:t>
            </a:r>
            <a:r>
              <a:rPr lang="en-US" sz="2400" dirty="0" smtClean="0">
                <a:ea typeface="ＭＳ Ｐゴシック" pitchFamily="22" charset="-128"/>
                <a:cs typeface="ＭＳ Ｐゴシック" pitchFamily="22" charset="-128"/>
              </a:rPr>
              <a:t>:</a:t>
            </a:r>
            <a:r>
              <a:rPr lang="en-US" sz="2400" dirty="0" smtClean="0"/>
              <a:t> Results for Genotype 3</a:t>
            </a:r>
            <a:endParaRPr lang="en-US" sz="2400" dirty="0"/>
          </a:p>
        </p:txBody>
      </p:sp>
      <p:sp>
        <p:nvSpPr>
          <p:cNvPr id="9" name="Text Placeholder 8"/>
          <p:cNvSpPr>
            <a:spLocks noGrp="1"/>
          </p:cNvSpPr>
          <p:nvPr>
            <p:ph type="body" idx="10"/>
          </p:nvPr>
        </p:nvSpPr>
        <p:spPr/>
        <p:txBody>
          <a:bodyPr/>
          <a:lstStyle/>
          <a:p>
            <a:r>
              <a:rPr lang="en-US" dirty="0" smtClean="0">
                <a:solidFill>
                  <a:schemeClr val="bg1"/>
                </a:solidFill>
                <a:latin typeface="Arial" pitchFamily="-110" charset="0"/>
                <a:ea typeface="ＭＳ Ｐゴシック" pitchFamily="-110" charset="-128"/>
                <a:cs typeface="ＭＳ Ｐゴシック" pitchFamily="-110" charset="-128"/>
              </a:rPr>
              <a:t>SVR12, Genotype 3</a:t>
            </a:r>
            <a:endParaRPr lang="en-US" dirty="0">
              <a:solidFill>
                <a:schemeClr val="bg1"/>
              </a:solidFill>
              <a:latin typeface="Arial" pitchFamily="-110" charset="0"/>
              <a:ea typeface="ＭＳ Ｐゴシック" pitchFamily="-110" charset="-128"/>
              <a:cs typeface="ＭＳ Ｐゴシック" pitchFamily="-110" charset="-128"/>
            </a:endParaRPr>
          </a:p>
        </p:txBody>
      </p:sp>
      <p:sp>
        <p:nvSpPr>
          <p:cNvPr id="7" name="Content Placeholder 6"/>
          <p:cNvSpPr>
            <a:spLocks noGrp="1"/>
          </p:cNvSpPr>
          <p:nvPr>
            <p:ph sz="quarter" idx="13"/>
          </p:nvPr>
        </p:nvSpPr>
        <p:spPr/>
        <p:txBody>
          <a:bodyPr/>
          <a:lstStyle/>
          <a:p>
            <a:r>
              <a:rPr lang="en-US" dirty="0"/>
              <a:t>Source: Wyles DL, et al. N Engl J Med. 2015;373:714-25.</a:t>
            </a:r>
          </a:p>
        </p:txBody>
      </p:sp>
      <p:sp>
        <p:nvSpPr>
          <p:cNvPr id="14" name="Rectangle 25"/>
          <p:cNvSpPr>
            <a:spLocks noChangeArrowheads="1"/>
          </p:cNvSpPr>
          <p:nvPr/>
        </p:nvSpPr>
        <p:spPr bwMode="auto">
          <a:xfrm>
            <a:off x="-5104" y="6083943"/>
            <a:ext cx="9162288" cy="274317"/>
          </a:xfrm>
          <a:prstGeom prst="rect">
            <a:avLst/>
          </a:prstGeom>
          <a:solidFill>
            <a:schemeClr val="bg1">
              <a:lumMod val="95000"/>
            </a:schemeClr>
          </a:solidFill>
          <a:ln w="12700">
            <a:noFill/>
            <a:miter lim="800000"/>
            <a:headEnd/>
            <a:tailEnd/>
          </a:ln>
        </p:spPr>
        <p:txBody>
          <a:bodyPr lIns="365760" tIns="45431" rIns="92486" bIns="45431" anchor="ctr">
            <a:prstTxWarp prst="textNoShape">
              <a:avLst/>
            </a:prstTxWarp>
          </a:bodyPr>
          <a:lstStyle/>
          <a:p>
            <a:r>
              <a:rPr lang="en-US" sz="1200" dirty="0" smtClean="0">
                <a:latin typeface="Arial"/>
                <a:cs typeface="Arial"/>
              </a:rPr>
              <a:t>Abbreviations: DCV = daclatasvir; SOF = sofosbuvir</a:t>
            </a:r>
            <a:endParaRPr lang="en-US" sz="1200" dirty="0">
              <a:latin typeface="Arial"/>
              <a:cs typeface="Arial"/>
            </a:endParaRPr>
          </a:p>
        </p:txBody>
      </p:sp>
      <p:graphicFrame>
        <p:nvGraphicFramePr>
          <p:cNvPr id="15" name="Chart 14"/>
          <p:cNvGraphicFramePr>
            <a:graphicFrameLocks/>
          </p:cNvGraphicFramePr>
          <p:nvPr>
            <p:extLst>
              <p:ext uri="{D42A27DB-BD31-4B8C-83A1-F6EECF244321}">
                <p14:modId xmlns:p14="http://schemas.microsoft.com/office/powerpoint/2010/main" val="3773437989"/>
              </p:ext>
            </p:extLst>
          </p:nvPr>
        </p:nvGraphicFramePr>
        <p:xfrm>
          <a:off x="458666" y="1828800"/>
          <a:ext cx="8223494" cy="4172711"/>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p:cNvSpPr/>
          <p:nvPr/>
        </p:nvSpPr>
        <p:spPr>
          <a:xfrm>
            <a:off x="2140133" y="4923404"/>
            <a:ext cx="831667"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600" dirty="0" smtClean="0">
                <a:solidFill>
                  <a:schemeClr val="bg1"/>
                </a:solidFill>
              </a:rPr>
              <a:t>6/6</a:t>
            </a:r>
            <a:endParaRPr lang="en-US" sz="1600" dirty="0">
              <a:solidFill>
                <a:schemeClr val="bg1"/>
              </a:solidFill>
            </a:endParaRPr>
          </a:p>
        </p:txBody>
      </p:sp>
      <p:sp>
        <p:nvSpPr>
          <p:cNvPr id="17" name="Rectangle 16"/>
          <p:cNvSpPr/>
          <p:nvPr/>
        </p:nvSpPr>
        <p:spPr>
          <a:xfrm>
            <a:off x="4567193" y="4910952"/>
            <a:ext cx="831667"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600" dirty="0" smtClean="0">
                <a:solidFill>
                  <a:schemeClr val="bg1"/>
                </a:solidFill>
              </a:rPr>
              <a:t>2/3</a:t>
            </a:r>
            <a:endParaRPr lang="en-US" sz="1600" dirty="0">
              <a:solidFill>
                <a:schemeClr val="bg1"/>
              </a:solidFill>
            </a:endParaRPr>
          </a:p>
        </p:txBody>
      </p:sp>
      <p:sp>
        <p:nvSpPr>
          <p:cNvPr id="22" name="Rectangle 21"/>
          <p:cNvSpPr/>
          <p:nvPr/>
        </p:nvSpPr>
        <p:spPr>
          <a:xfrm>
            <a:off x="6940733" y="4910952"/>
            <a:ext cx="831667"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600" dirty="0" smtClean="0">
                <a:solidFill>
                  <a:schemeClr val="bg1"/>
                </a:solidFill>
              </a:rPr>
              <a:t>4/4</a:t>
            </a:r>
            <a:endParaRPr lang="en-US" sz="1600" dirty="0">
              <a:solidFill>
                <a:schemeClr val="bg1"/>
              </a:solidFill>
            </a:endParaRPr>
          </a:p>
        </p:txBody>
      </p:sp>
    </p:spTree>
    <p:extLst>
      <p:ext uri="{BB962C8B-B14F-4D97-AF65-F5344CB8AC3E}">
        <p14:creationId xmlns:p14="http://schemas.microsoft.com/office/powerpoint/2010/main" val="3117006247"/>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chemeClr val="accent5">
                    <a:lumMod val="20000"/>
                    <a:lumOff val="80000"/>
                  </a:schemeClr>
                </a:solidFill>
              </a:rPr>
              <a:t>Daclatasvir + Sofosbuvir for HCV GT 1-4 and HIV Coinfection</a:t>
            </a:r>
            <a:br>
              <a:rPr lang="en-US" sz="2400" dirty="0">
                <a:solidFill>
                  <a:schemeClr val="accent5">
                    <a:lumMod val="20000"/>
                    <a:lumOff val="80000"/>
                  </a:schemeClr>
                </a:solidFill>
              </a:rPr>
            </a:br>
            <a:r>
              <a:rPr lang="en-US" sz="2400" dirty="0"/>
              <a:t>ALLY-2 Trial</a:t>
            </a:r>
            <a:r>
              <a:rPr lang="en-US" sz="2400" dirty="0" smtClean="0">
                <a:ea typeface="ＭＳ Ｐゴシック" pitchFamily="22" charset="-128"/>
                <a:cs typeface="ＭＳ Ｐゴシック" pitchFamily="22" charset="-128"/>
              </a:rPr>
              <a:t>:</a:t>
            </a:r>
            <a:r>
              <a:rPr lang="en-US" sz="2400" dirty="0" smtClean="0"/>
              <a:t> Results for Genotype 4</a:t>
            </a:r>
            <a:endParaRPr lang="en-US" sz="2400" dirty="0"/>
          </a:p>
        </p:txBody>
      </p:sp>
      <p:sp>
        <p:nvSpPr>
          <p:cNvPr id="9" name="Text Placeholder 8"/>
          <p:cNvSpPr>
            <a:spLocks noGrp="1"/>
          </p:cNvSpPr>
          <p:nvPr>
            <p:ph type="body" idx="10"/>
          </p:nvPr>
        </p:nvSpPr>
        <p:spPr/>
        <p:txBody>
          <a:bodyPr/>
          <a:lstStyle/>
          <a:p>
            <a:r>
              <a:rPr lang="en-US" dirty="0" smtClean="0">
                <a:solidFill>
                  <a:schemeClr val="bg1"/>
                </a:solidFill>
                <a:latin typeface="Arial" pitchFamily="-110" charset="0"/>
                <a:ea typeface="ＭＳ Ｐゴシック" pitchFamily="-110" charset="-128"/>
                <a:cs typeface="ＭＳ Ｐゴシック" pitchFamily="-110" charset="-128"/>
              </a:rPr>
              <a:t>SVR12, Genotype 4</a:t>
            </a:r>
            <a:endParaRPr lang="en-US" dirty="0">
              <a:solidFill>
                <a:schemeClr val="bg1"/>
              </a:solidFill>
              <a:latin typeface="Arial" pitchFamily="-110" charset="0"/>
              <a:ea typeface="ＭＳ Ｐゴシック" pitchFamily="-110" charset="-128"/>
              <a:cs typeface="ＭＳ Ｐゴシック" pitchFamily="-110" charset="-128"/>
            </a:endParaRPr>
          </a:p>
        </p:txBody>
      </p:sp>
      <p:sp>
        <p:nvSpPr>
          <p:cNvPr id="7" name="Content Placeholder 6"/>
          <p:cNvSpPr>
            <a:spLocks noGrp="1"/>
          </p:cNvSpPr>
          <p:nvPr>
            <p:ph sz="quarter" idx="13"/>
          </p:nvPr>
        </p:nvSpPr>
        <p:spPr/>
        <p:txBody>
          <a:bodyPr/>
          <a:lstStyle/>
          <a:p>
            <a:r>
              <a:rPr lang="en-US" dirty="0"/>
              <a:t>Source: Wyles DL, et al. N Engl J Med. 2015;373:714-25.</a:t>
            </a:r>
          </a:p>
        </p:txBody>
      </p:sp>
      <p:sp>
        <p:nvSpPr>
          <p:cNvPr id="14" name="Rectangle 25"/>
          <p:cNvSpPr>
            <a:spLocks noChangeArrowheads="1"/>
          </p:cNvSpPr>
          <p:nvPr/>
        </p:nvSpPr>
        <p:spPr bwMode="auto">
          <a:xfrm>
            <a:off x="-5104" y="6083943"/>
            <a:ext cx="9162288" cy="274317"/>
          </a:xfrm>
          <a:prstGeom prst="rect">
            <a:avLst/>
          </a:prstGeom>
          <a:solidFill>
            <a:schemeClr val="bg1">
              <a:lumMod val="95000"/>
            </a:schemeClr>
          </a:solidFill>
          <a:ln w="12700">
            <a:noFill/>
            <a:miter lim="800000"/>
            <a:headEnd/>
            <a:tailEnd/>
          </a:ln>
        </p:spPr>
        <p:txBody>
          <a:bodyPr lIns="365760" tIns="45431" rIns="92486" bIns="45431" anchor="ctr">
            <a:prstTxWarp prst="textNoShape">
              <a:avLst/>
            </a:prstTxWarp>
          </a:bodyPr>
          <a:lstStyle/>
          <a:p>
            <a:r>
              <a:rPr lang="en-US" sz="1200" dirty="0" smtClean="0">
                <a:latin typeface="Arial"/>
                <a:cs typeface="Arial"/>
              </a:rPr>
              <a:t>Abbreviations: DCV = daclatasvir; SOF = sofosbuvir</a:t>
            </a:r>
            <a:endParaRPr lang="en-US" sz="1200" dirty="0">
              <a:latin typeface="Arial"/>
              <a:cs typeface="Arial"/>
            </a:endParaRPr>
          </a:p>
        </p:txBody>
      </p:sp>
      <p:graphicFrame>
        <p:nvGraphicFramePr>
          <p:cNvPr id="15" name="Chart 14"/>
          <p:cNvGraphicFramePr>
            <a:graphicFrameLocks/>
          </p:cNvGraphicFramePr>
          <p:nvPr>
            <p:extLst>
              <p:ext uri="{D42A27DB-BD31-4B8C-83A1-F6EECF244321}">
                <p14:modId xmlns:p14="http://schemas.microsoft.com/office/powerpoint/2010/main" val="1726319134"/>
              </p:ext>
            </p:extLst>
          </p:nvPr>
        </p:nvGraphicFramePr>
        <p:xfrm>
          <a:off x="458666" y="1828800"/>
          <a:ext cx="8223494" cy="4172711"/>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p:cNvSpPr/>
          <p:nvPr/>
        </p:nvSpPr>
        <p:spPr>
          <a:xfrm>
            <a:off x="2140133" y="4923404"/>
            <a:ext cx="831667"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600" dirty="0" smtClean="0">
                <a:solidFill>
                  <a:schemeClr val="bg1"/>
                </a:solidFill>
              </a:rPr>
              <a:t>1/1</a:t>
            </a:r>
            <a:endParaRPr lang="en-US" sz="1600" dirty="0">
              <a:solidFill>
                <a:schemeClr val="bg1"/>
              </a:solidFill>
            </a:endParaRPr>
          </a:p>
        </p:txBody>
      </p:sp>
      <p:sp>
        <p:nvSpPr>
          <p:cNvPr id="17" name="Rectangle 16"/>
          <p:cNvSpPr/>
          <p:nvPr/>
        </p:nvSpPr>
        <p:spPr>
          <a:xfrm>
            <a:off x="3878040" y="4865460"/>
            <a:ext cx="2209800"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600" dirty="0" smtClean="0">
                <a:solidFill>
                  <a:srgbClr val="FF0000"/>
                </a:solidFill>
              </a:rPr>
              <a:t>No GT4  patients enrolled in this arm</a:t>
            </a:r>
            <a:endParaRPr lang="en-US" sz="1600" dirty="0">
              <a:solidFill>
                <a:srgbClr val="FF0000"/>
              </a:solidFill>
            </a:endParaRPr>
          </a:p>
        </p:txBody>
      </p:sp>
      <p:sp>
        <p:nvSpPr>
          <p:cNvPr id="22" name="Rectangle 21"/>
          <p:cNvSpPr/>
          <p:nvPr/>
        </p:nvSpPr>
        <p:spPr>
          <a:xfrm>
            <a:off x="6940733" y="4910952"/>
            <a:ext cx="831667"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600" dirty="0" smtClean="0">
                <a:solidFill>
                  <a:schemeClr val="bg1"/>
                </a:solidFill>
              </a:rPr>
              <a:t>2/2</a:t>
            </a:r>
            <a:endParaRPr lang="en-US" sz="1600" dirty="0">
              <a:solidFill>
                <a:schemeClr val="bg1"/>
              </a:solidFill>
            </a:endParaRPr>
          </a:p>
        </p:txBody>
      </p:sp>
    </p:spTree>
    <p:extLst>
      <p:ext uri="{BB962C8B-B14F-4D97-AF65-F5344CB8AC3E}">
        <p14:creationId xmlns:p14="http://schemas.microsoft.com/office/powerpoint/2010/main" val="103164758"/>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a:t>Source: Wyles DL, et al. N Engl J Med. 2015;373:714-25.</a:t>
            </a:r>
          </a:p>
        </p:txBody>
      </p:sp>
      <p:sp>
        <p:nvSpPr>
          <p:cNvPr id="4" name="Title 3"/>
          <p:cNvSpPr>
            <a:spLocks noGrp="1"/>
          </p:cNvSpPr>
          <p:nvPr>
            <p:ph type="title"/>
          </p:nvPr>
        </p:nvSpPr>
        <p:spPr/>
        <p:txBody>
          <a:bodyPr>
            <a:normAutofit/>
          </a:bodyPr>
          <a:lstStyle/>
          <a:p>
            <a:r>
              <a:rPr lang="en-US" sz="2400" dirty="0">
                <a:solidFill>
                  <a:schemeClr val="accent5">
                    <a:lumMod val="20000"/>
                    <a:lumOff val="80000"/>
                  </a:schemeClr>
                </a:solidFill>
              </a:rPr>
              <a:t>Daclatasvir + Sofosbuvir for HCV GT </a:t>
            </a:r>
            <a:r>
              <a:rPr lang="en-US" sz="2400" dirty="0" smtClean="0">
                <a:solidFill>
                  <a:schemeClr val="accent5">
                    <a:lumMod val="20000"/>
                    <a:lumOff val="80000"/>
                  </a:schemeClr>
                </a:solidFill>
              </a:rPr>
              <a:t>1-4 and HIV Coinfection</a:t>
            </a:r>
            <a:r>
              <a:rPr lang="en-US" sz="2400" dirty="0">
                <a:solidFill>
                  <a:schemeClr val="accent5">
                    <a:lumMod val="20000"/>
                    <a:lumOff val="80000"/>
                  </a:schemeClr>
                </a:solidFill>
              </a:rPr>
              <a:t/>
            </a:r>
            <a:br>
              <a:rPr lang="en-US" sz="2400" dirty="0">
                <a:solidFill>
                  <a:schemeClr val="accent5">
                    <a:lumMod val="20000"/>
                    <a:lumOff val="80000"/>
                  </a:schemeClr>
                </a:solidFill>
              </a:rPr>
            </a:br>
            <a:r>
              <a:rPr lang="en-US" sz="2400" dirty="0"/>
              <a:t>ALLY</a:t>
            </a:r>
            <a:r>
              <a:rPr lang="en-US" sz="2400" dirty="0" smtClean="0"/>
              <a:t>-2 </a:t>
            </a:r>
            <a:r>
              <a:rPr lang="en-US" sz="2400" dirty="0"/>
              <a:t>Trial</a:t>
            </a:r>
            <a:r>
              <a:rPr lang="en-US" sz="2400" dirty="0">
                <a:ea typeface="ＭＳ Ｐゴシック" pitchFamily="22" charset="-128"/>
                <a:cs typeface="ＭＳ Ｐゴシック" pitchFamily="22" charset="-128"/>
              </a:rPr>
              <a:t>: </a:t>
            </a:r>
            <a:r>
              <a:rPr lang="en-US" sz="2400" dirty="0" smtClean="0">
                <a:ea typeface="ＭＳ Ｐゴシック" pitchFamily="22" charset="-128"/>
                <a:cs typeface="ＭＳ Ｐゴシック" pitchFamily="22" charset="-128"/>
              </a:rPr>
              <a:t>Conclusion</a:t>
            </a:r>
            <a:endParaRPr lang="en-US" sz="2400" dirty="0"/>
          </a:p>
        </p:txBody>
      </p:sp>
      <p:graphicFrame>
        <p:nvGraphicFramePr>
          <p:cNvPr id="9" name="Table 8"/>
          <p:cNvGraphicFramePr>
            <a:graphicFrameLocks noGrp="1"/>
          </p:cNvGraphicFramePr>
          <p:nvPr>
            <p:extLst>
              <p:ext uri="{D42A27DB-BD31-4B8C-83A1-F6EECF244321}">
                <p14:modId xmlns:p14="http://schemas.microsoft.com/office/powerpoint/2010/main" val="1012606373"/>
              </p:ext>
            </p:extLst>
          </p:nvPr>
        </p:nvGraphicFramePr>
        <p:xfrm>
          <a:off x="0" y="2563368"/>
          <a:ext cx="9144000" cy="2008632"/>
        </p:xfrm>
        <a:graphic>
          <a:graphicData uri="http://schemas.openxmlformats.org/drawingml/2006/table">
            <a:tbl>
              <a:tblPr firstRow="1" bandRow="1">
                <a:effectLst/>
                <a:tableStyleId>{5C22544A-7EE6-4342-B048-85BDC9FD1C3A}</a:tableStyleId>
              </a:tblPr>
              <a:tblGrid>
                <a:gridCol w="9144000"/>
              </a:tblGrid>
              <a:tr h="2008632">
                <a:tc>
                  <a:txBody>
                    <a:bodyPr/>
                    <a:lstStyle/>
                    <a:p>
                      <a:pPr>
                        <a:lnSpc>
                          <a:spcPts val="3200"/>
                        </a:lnSpc>
                      </a:pPr>
                      <a:r>
                        <a:rPr lang="en-US" sz="2000" b="1" i="0" dirty="0" smtClean="0">
                          <a:solidFill>
                            <a:srgbClr val="800000"/>
                          </a:solidFill>
                          <a:latin typeface="Arial"/>
                          <a:cs typeface="Arial"/>
                        </a:rPr>
                        <a:t>Conclusion</a:t>
                      </a:r>
                      <a:r>
                        <a:rPr lang="en-US" sz="2000" b="0" i="0" dirty="0" smtClean="0">
                          <a:solidFill>
                            <a:schemeClr val="tx1"/>
                          </a:solidFill>
                          <a:latin typeface="Arial"/>
                          <a:cs typeface="Arial"/>
                        </a:rPr>
                        <a:t>: “</a:t>
                      </a:r>
                      <a:r>
                        <a:rPr lang="en-US" sz="2000" b="0" kern="1200" dirty="0" smtClean="0">
                          <a:solidFill>
                            <a:schemeClr val="tx1"/>
                          </a:solidFill>
                          <a:latin typeface="Arial"/>
                          <a:ea typeface="+mn-ea"/>
                          <a:cs typeface="Arial"/>
                        </a:rPr>
                        <a:t>Among previously untreated HIV–HCV coinfected patients receiving daclatasvir plus sofosbuvir for HCV infection, the rate of sustained virologic response across all genotypes was 97.0% after 12 weeks of treatment and 76.0% after 8 weeks.” </a:t>
                      </a:r>
                    </a:p>
                  </a:txBody>
                  <a:tcPr marL="457200" marR="457200" marT="182880" marB="182880" anchor="ctr">
                    <a:lnT w="28575" cap="flat" cmpd="sng" algn="ctr">
                      <a:solidFill>
                        <a:srgbClr val="326496"/>
                      </a:solidFill>
                      <a:prstDash val="solid"/>
                      <a:round/>
                      <a:headEnd type="none" w="med" len="med"/>
                      <a:tailEnd type="none" w="med" len="med"/>
                    </a:lnT>
                    <a:lnB w="28575" cap="flat" cmpd="sng" algn="ctr">
                      <a:solidFill>
                        <a:srgbClr val="326496"/>
                      </a:solidFill>
                      <a:prstDash val="solid"/>
                      <a:round/>
                      <a:headEnd type="none" w="med" len="med"/>
                      <a:tailEnd type="none" w="med" len="med"/>
                    </a:lnB>
                    <a:solidFill>
                      <a:srgbClr val="F0F0F0"/>
                    </a:solidFill>
                  </a:tcPr>
                </a:tc>
              </a:tr>
            </a:tbl>
          </a:graphicData>
        </a:graphic>
      </p:graphicFrame>
    </p:spTree>
    <p:extLst>
      <p:ext uri="{BB962C8B-B14F-4D97-AF65-F5344CB8AC3E}">
        <p14:creationId xmlns:p14="http://schemas.microsoft.com/office/powerpoint/2010/main" val="424012416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2400" dirty="0" smtClean="0"/>
              <a:t>Daclatasvir in Patients Pre and Post Liver Transplant</a:t>
            </a:r>
            <a:endParaRPr lang="en-US" sz="2400" dirty="0"/>
          </a:p>
        </p:txBody>
      </p:sp>
      <p:sp>
        <p:nvSpPr>
          <p:cNvPr id="3" name="Text Placeholder 2"/>
          <p:cNvSpPr>
            <a:spLocks noGrp="1"/>
          </p:cNvSpPr>
          <p:nvPr>
            <p:ph type="body" idx="1"/>
          </p:nvPr>
        </p:nvSpPr>
        <p:spPr/>
        <p:txBody>
          <a:bodyPr/>
          <a:lstStyle/>
          <a:p>
            <a:endParaRPr lang="en-US" dirty="0"/>
          </a:p>
        </p:txBody>
      </p:sp>
      <p:sp>
        <p:nvSpPr>
          <p:cNvPr id="4" name="Rectangle 3"/>
          <p:cNvSpPr/>
          <p:nvPr/>
        </p:nvSpPr>
        <p:spPr>
          <a:xfrm>
            <a:off x="-13512" y="1828801"/>
            <a:ext cx="9180577" cy="371855"/>
          </a:xfrm>
          <a:prstGeom prst="rect">
            <a:avLst/>
          </a:prstGeom>
          <a:solidFill>
            <a:srgbClr val="672323"/>
          </a:solidFill>
          <a:ln w="6350">
            <a:noFill/>
          </a:ln>
          <a:effectLst/>
        </p:spPr>
        <p:style>
          <a:lnRef idx="1">
            <a:schemeClr val="accent1"/>
          </a:lnRef>
          <a:fillRef idx="3">
            <a:schemeClr val="accent1"/>
          </a:fillRef>
          <a:effectRef idx="2">
            <a:schemeClr val="accent1"/>
          </a:effectRef>
          <a:fontRef idx="minor">
            <a:schemeClr val="lt1"/>
          </a:fontRef>
        </p:style>
        <p:txBody>
          <a:bodyPr lIns="274320" rtlCol="0" anchor="ctr"/>
          <a:lstStyle/>
          <a:p>
            <a:endParaRPr lang="en-US" sz="1400" dirty="0">
              <a:solidFill>
                <a:schemeClr val="bg1"/>
              </a:solidFill>
            </a:endParaRPr>
          </a:p>
        </p:txBody>
      </p:sp>
      <p:sp>
        <p:nvSpPr>
          <p:cNvPr id="5" name="Rectangle 4"/>
          <p:cNvSpPr/>
          <p:nvPr/>
        </p:nvSpPr>
        <p:spPr>
          <a:xfrm>
            <a:off x="-13512" y="4659540"/>
            <a:ext cx="9180577" cy="371855"/>
          </a:xfrm>
          <a:prstGeom prst="rect">
            <a:avLst/>
          </a:prstGeom>
          <a:solidFill>
            <a:schemeClr val="accent6">
              <a:lumMod val="75000"/>
            </a:schemeClr>
          </a:solidFill>
          <a:ln w="6350">
            <a:noFill/>
          </a:ln>
          <a:effectLst/>
        </p:spPr>
        <p:style>
          <a:lnRef idx="1">
            <a:schemeClr val="accent1"/>
          </a:lnRef>
          <a:fillRef idx="3">
            <a:schemeClr val="accent1"/>
          </a:fillRef>
          <a:effectRef idx="2">
            <a:schemeClr val="accent1"/>
          </a:effectRef>
          <a:fontRef idx="minor">
            <a:schemeClr val="lt1"/>
          </a:fontRef>
        </p:style>
        <p:txBody>
          <a:bodyPr lIns="274320" rtlCol="0" anchor="ctr"/>
          <a:lstStyle/>
          <a:p>
            <a:endParaRPr lang="en-US" sz="1400" dirty="0">
              <a:latin typeface="Arial"/>
              <a:cs typeface="Arial"/>
            </a:endParaRPr>
          </a:p>
        </p:txBody>
      </p:sp>
    </p:spTree>
    <p:extLst>
      <p:ext uri="{BB962C8B-B14F-4D97-AF65-F5344CB8AC3E}">
        <p14:creationId xmlns:p14="http://schemas.microsoft.com/office/powerpoint/2010/main" val="3316036573"/>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theme/theme1.xml><?xml version="1.0" encoding="utf-8"?>
<a:theme xmlns:a="http://schemas.openxmlformats.org/drawingml/2006/main" name="AETC_Master_Template_061510">
  <a:themeElements>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AETC_Master_Template_061510.potx</Template>
  <TotalTime>61737</TotalTime>
  <Words>9490</Words>
  <Application>Microsoft Macintosh PowerPoint</Application>
  <PresentationFormat>On-screen Show (4:3)</PresentationFormat>
  <Paragraphs>1800</Paragraphs>
  <Slides>108</Slides>
  <Notes>27</Notes>
  <HiddenSlides>0</HiddenSlides>
  <MMClips>0</MMClips>
  <ScaleCrop>false</ScaleCrop>
  <HeadingPairs>
    <vt:vector size="4" baseType="variant">
      <vt:variant>
        <vt:lpstr>Theme</vt:lpstr>
      </vt:variant>
      <vt:variant>
        <vt:i4>1</vt:i4>
      </vt:variant>
      <vt:variant>
        <vt:lpstr>Slide Titles</vt:lpstr>
      </vt:variant>
      <vt:variant>
        <vt:i4>108</vt:i4>
      </vt:variant>
    </vt:vector>
  </HeadingPairs>
  <TitlesOfParts>
    <vt:vector size="109" baseType="lpstr">
      <vt:lpstr>AETC_Master_Template_061510</vt:lpstr>
      <vt:lpstr>Daclatasvir (Daklinza)</vt:lpstr>
      <vt:lpstr>Background Information</vt:lpstr>
      <vt:lpstr>Daclatasvir (Daklinza)</vt:lpstr>
      <vt:lpstr>Daclatasvir (Daklinza) Indications and Usage</vt:lpstr>
      <vt:lpstr>Daclatasvir (Daklinza) Estimated Cost of Therapy</vt:lpstr>
      <vt:lpstr>Daclatasvir (Daklinza) Adverse Effects</vt:lpstr>
      <vt:lpstr>Daclatasvir (Daklinza) Drug-Drug Interactions</vt:lpstr>
      <vt:lpstr>Daclatasvir</vt:lpstr>
      <vt:lpstr>PowerPoint Presentation</vt:lpstr>
      <vt:lpstr>PowerPoint Presentation</vt:lpstr>
      <vt:lpstr>Daclatasvir-Based Regimens in Treatment-Naïve Patients</vt:lpstr>
      <vt:lpstr>Daclatasvir + Peg/RBV in Treatment-Naïve Genotype 1 or 4 COMMAND-1 Study</vt:lpstr>
      <vt:lpstr>Daclatasvir + Peginterferon/RBV for HCV GT 1 or 4 COMMAND-1 Trial: Study Features</vt:lpstr>
      <vt:lpstr>Daclatasvir + Peginterferon/RBV for HCV GT 1 or 4 COMMAND-1 Trial: Design</vt:lpstr>
      <vt:lpstr>Daclatasvir + Peginterferon/RBV for HCV GT 1 or 4 COMMAND-1 Trial: Patient Characteristics</vt:lpstr>
      <vt:lpstr>Daclatasvir + Peginterferon/RBV for HCV GT 1 or 4 COMMAND-1 Trial: Results</vt:lpstr>
      <vt:lpstr>Daclatasvir + Peginterferon/RBV for HCV GT 1 or 4 COMMAND-1: Conclusions</vt:lpstr>
      <vt:lpstr>Daclatasvir + Peg/RBV in Treatment-Naïve Genotype 4 COMMAND-4 Study</vt:lpstr>
      <vt:lpstr>Daclatasvir + Peginterferon/RBV for HCV GT 4 COMMAND-4 Trial: Study Features</vt:lpstr>
      <vt:lpstr>Daclatasvir + Peginterferon/RBV for HCV GT 4 COMMAND-4 Trial: Design</vt:lpstr>
      <vt:lpstr>Daclatasvir + Peginterferon/RBV for HCV GT 4 COMMAND-4 Trial: Patient Characteristics</vt:lpstr>
      <vt:lpstr>Daclatasvir + Peginterferon/RBV for HCV GT 4 COMMAND-4 Trial: Results</vt:lpstr>
      <vt:lpstr>Daclatasvir + Peginterferon/RBV for HCV GT 4 COMMAND-4: Results in Daclatasvir Arm</vt:lpstr>
      <vt:lpstr>Daclatasvir + Peginterferon/RBV for HCV GT 4 COMMAND-4: Conclusions</vt:lpstr>
      <vt:lpstr>Daclatasvir in Treatment-Experienced Patients</vt:lpstr>
      <vt:lpstr>Daclatasvir + Asunaprevir + Peg/RBV in Genotype 1 and 4 HALLMARK-QUAD Study</vt:lpstr>
      <vt:lpstr>Daclatasvir + Asunaprevir + P/R for HCV GT 1,4 HALLMARK-QUAD Trial: Study Features</vt:lpstr>
      <vt:lpstr>Daclatasvir + Asunaprevir + P/R for HCV GT 1,4 HALLMARK-QUAD Trial: Design</vt:lpstr>
      <vt:lpstr>Daclatasvir + Asunaprevir + P/R for HCV GT 1,4 HALLMARK-QUAD Trial: Patient Characteristics</vt:lpstr>
      <vt:lpstr>Daclatasvir + Asunaprevir + P/R for HCV GT 1,4 HALLMARK-QUAD Trial: Results</vt:lpstr>
      <vt:lpstr>Daclatasvir + Asunaprevir + P/R for HCV GT 1,4 HALLMARK-QUAD Trial: Results</vt:lpstr>
      <vt:lpstr>Daclatasvir + Asunaprevir + P/R for HCV GT 1,4 HALLMARK-QUAD Trial: Adverse Events</vt:lpstr>
      <vt:lpstr>Daclatasvir + Asunaprevir + P/R for HCV GT 1,4 HALLMARK-QUAD Trial: Conclusions</vt:lpstr>
      <vt:lpstr>Daclatasvir-Based Regimens in  Treatment-Naïve and Treatment-Experienced Patients</vt:lpstr>
      <vt:lpstr>Daclatasvir + Sofosbuvir in Genotype 3 ALLY-3 Study</vt:lpstr>
      <vt:lpstr>Daclatasvir + Sofosbuvir for HCV GT 3 ALLY-3 Trial: Study Features</vt:lpstr>
      <vt:lpstr>Daclatasvir + Sofosbuvir for HCV GT 3 ALLY-3 Trial: Design</vt:lpstr>
      <vt:lpstr>Daclatasvir + Sofosbuvir for HCV GT 3 ALLY-3 Trial: Patient Characteristics</vt:lpstr>
      <vt:lpstr>Daclatasvir + Sofosbuvir for HCV GT 3 ALLY-3 Trial: Results</vt:lpstr>
      <vt:lpstr>Daclatasvir + Sofosbuvir for HCV GT 3 ALLY-3 Trial: Results</vt:lpstr>
      <vt:lpstr>Daclatasvir + Sofosbuvir for HCV GT 3 ALLY-3 Trial: Results</vt:lpstr>
      <vt:lpstr>Daclatasvir + Sofosbuvir for HCV GT 3 ALLY-3 Trial: Adverse Events</vt:lpstr>
      <vt:lpstr>Daclatasvir + Sofosbuvir for HCV GT 3 ALLY-3 Trial: Conclusion</vt:lpstr>
      <vt:lpstr>Daclatasvir + Sofosbuvir + RBV in GT3 with Advanced Liver Disease ALLY-3+ Study</vt:lpstr>
      <vt:lpstr>Daclatasvir + Sofosbuvir + RBV for HCV GT 3 Advanced Liver Disease  ALLY-3+ Trial: Study Features</vt:lpstr>
      <vt:lpstr>Daclatasvir + Sofosbuvir + RBV for HCV GT 3 Advanced Liver Disease  ALLY-3+ Trial: Design</vt:lpstr>
      <vt:lpstr>Daclatasvir + Sofosbuvir + RBV for HCV GT 3 Advanced Liver Disease  ALLY-3+ Trial: Patient Characteristics</vt:lpstr>
      <vt:lpstr>Daclatasvir + Sofosbuvir + RBV for HCV GT 3 Advanced Liver Disease  ALLY-3+ Trial: Results</vt:lpstr>
      <vt:lpstr>Daclatasvir + Sofosbuvir + RBV for HCV GT 3 Advanced Liver Disease  ALLY-3+ Trial: Results</vt:lpstr>
      <vt:lpstr>Daclatasvir + Sofosbuvir + RBV for HCV GT 3 Advanced Liver Disease  ALLY-3+ Trial: Safety</vt:lpstr>
      <vt:lpstr>Daclatasvir + Sofosbuvir + RBV for HCV GT 3 Advanced Liver Disease  ALLY-3+ Trial: Conclusion</vt:lpstr>
      <vt:lpstr>Daclatasvir + Sofosbuvir +/- Ribavirin in Genotype 1-3 A1444040 Trial</vt:lpstr>
      <vt:lpstr>Daclatasvir + Sofosbuvir +/- Ribavirin for HCV GT 1-3 A1444040 Trial: Study Features</vt:lpstr>
      <vt:lpstr>Daclatasvir + Sofosbuvir +/- Ribavirin for HCV GT 1-3 A1444040 Design: Treatment-Naïve 24 Week Rx (Part 1)</vt:lpstr>
      <vt:lpstr>Daclatasvir + Sofosbuvir +/- Ribavirin for HCV GT 1-3 Treatment-Naïve 24 Week Rx: Results (Part 1)</vt:lpstr>
      <vt:lpstr>Daclatasvir + Sofosbuvir +/- Ribavirin for HCV GT 1-3 Treatment-Naïve 24 Week Rx: Results (Part 1) </vt:lpstr>
      <vt:lpstr>Daclatasvir + Sofosbuvir +/- Ribavirin for HCV GT 1-3 A1444040 Design: GT1 Treatment-Naïve &amp; Experienced (Part 2)</vt:lpstr>
      <vt:lpstr>Daclatasvir + Sofosbuvir +/- Ribavirin for HCV GT 1-3 GT1 Treatment-Naïve &amp; Experienced: Results (Part 2)</vt:lpstr>
      <vt:lpstr>Daclatasvir + Sofosbuvir +/- Ribavirin for HCV GT 1-3 GT1 Treatment-Naïve &amp; Experienced: Results (Part 2)</vt:lpstr>
      <vt:lpstr>Daclatasvir + Sofosbuvir +/- Ribavirin for HCV GT 1 Trial: Conclusions</vt:lpstr>
      <vt:lpstr>Daclatasvir-Asunaprevir-Beclabuvir in GT1 Patients without Cirrhosis UNITY-1 Study</vt:lpstr>
      <vt:lpstr>Daclatasvir-Asunaprevir-Beclabuvir for HCV GT 1 UNITY-1 Trial: Study Features</vt:lpstr>
      <vt:lpstr>Daclatasvir-Asunaprevir-Beclabuvir for HCV GT 1 UNITY-1 Trial: Study Design</vt:lpstr>
      <vt:lpstr>Daclatasvir-Asunaprevir-Beclabuvir for HCV GT 1 UNITY-1 Trial: Patient Characteristics</vt:lpstr>
      <vt:lpstr>Daclatasvir-Asunaprevir-Beclabuvir for HCV GT 1 UNITY-1 Trial: Results</vt:lpstr>
      <vt:lpstr>Daclatasvir-Asunaprevir-Beclabuvir for HCV GT 1 UNITY-1 Trial: Virologic Failure</vt:lpstr>
      <vt:lpstr>Daclatasvir-Asunaprevir-Beclabuvir for HCV GT 1 UNITY-1 Trial: Adverse Events</vt:lpstr>
      <vt:lpstr>Daclatasvir-Asunaprevir-Beclabuvir for HCV GT 1 UNITY-1 Trial: Conclusion</vt:lpstr>
      <vt:lpstr>Daclatasvir-Asunaprevir-Beclabuvir in Genotype 1 Cirrhotics UNITY-2 Study</vt:lpstr>
      <vt:lpstr>Daclatasvir-Asunaprevir-Beclabuvir +/- RBV for HCV GT 1 UNITY-2 Trial: Study Features</vt:lpstr>
      <vt:lpstr>Daclatasvir-Asunaprevir-Beclabuvir +/- RBV for HCV GT 1 UNITY-2 Trial: Study Design</vt:lpstr>
      <vt:lpstr>Daclatasvir-Asunaprevir-Beclabuvir +/- RBV for HCV GT 1 UNITY-2 Trial: Patient Characteristics</vt:lpstr>
      <vt:lpstr>Daclatasvir-Asunaprevir-Beclabuvir +/- RBV for HCV GT 1 UNITY-2 Trial: Patient Characteristics</vt:lpstr>
      <vt:lpstr>Daclatasvir-Asunaprevir-Beclabuvir +/- RBV for HCV GT 1 UNITY-2 Trial: Results</vt:lpstr>
      <vt:lpstr>Daclatasvir-Asunaprevir-Beclabuvir +/- RBV for HCV GT 1 UNITY-2 Trial: Results</vt:lpstr>
      <vt:lpstr>Daclatasvir-Asunaprevir-Beclabuvir +/- RBV for HCV GT 1 UNITY-2 Trial: Adverse Events</vt:lpstr>
      <vt:lpstr>Daclatasvir-Asunaprevir-Beclabuvir +/- RBV for HCV GT 1 UNITY-2 Trial: Conclusion</vt:lpstr>
      <vt:lpstr>Daclatasvir + Asunaprevir in Genotype 1b HALLMARK-DUAL Study</vt:lpstr>
      <vt:lpstr>Daclatasvir + Asunaprevir for HCV GT 1b HALLMARK-DUAL: Study Features</vt:lpstr>
      <vt:lpstr>Daclatasvir + Asunaprevir for HCV GT 1B HALLMARK-DUAL: Study Design</vt:lpstr>
      <vt:lpstr>Daclatasvir + Asunaprevir for HCV GT 1B HALLMARK-DUAL: Patient Characteristics</vt:lpstr>
      <vt:lpstr>Daclatasvir + Asunaprevir in Genotype 1b HALLMARK-DUAL Study</vt:lpstr>
      <vt:lpstr>Daclatasvir + Asunaprevir in Genotype 1b HALLMARK-DUAL Study</vt:lpstr>
      <vt:lpstr>Daclatasvir + Asunaprevir for HCV GT 1B HALLMARK-DUAL: Adverse Events</vt:lpstr>
      <vt:lpstr>Daclatasvir + Asunaprevir for HCV GT 1b HALLMARK-DUAL: Conclusions</vt:lpstr>
      <vt:lpstr>Daclatasvir in HCV-HIV Coinfection</vt:lpstr>
      <vt:lpstr>Daclatasvir + Sofosbuvir in HCV GT 1-4 and HIV Coinfection ALLY-2 Study</vt:lpstr>
      <vt:lpstr>Daclatasvir + Sofosbuvir for HCV GT 1-4 and HIV Coinfection ALLY-2 Trial: Study Features</vt:lpstr>
      <vt:lpstr>Daclatasvir + Sofosbuvir for HCV GT 1-4 and HIV Coinfection ALLY-2 Trial: Design</vt:lpstr>
      <vt:lpstr>Daclatasvir + Sofosbuvir for HCV GT 1-4 and HIV Coinfection ALLY-2 Trial: Patient Characteristics</vt:lpstr>
      <vt:lpstr>Daclatasvir + Sofosbuvir for HCV GT 1-4 and HIV Coinfection ALLY-2 Trial: HIV Characteristics</vt:lpstr>
      <vt:lpstr>Daclatasvir + Sofosbuvir for HCV GT 1-4 and HIV Coinfection ALLY-2 Trial: Results for Genotype 1</vt:lpstr>
      <vt:lpstr>Daclatasvir + Sofosbuvir for HCV GT 1-4 and HIV Coinfection ALLY-2 Trial: Results</vt:lpstr>
      <vt:lpstr>Daclatasvir + Sofosbuvir for HCV GT 1-4 and HIV Coinfection ALLY-2 Trial: Results for Genotype 1</vt:lpstr>
      <vt:lpstr>Daclatasvir + Sofosbuvir for HCV GT 1-4 and HIV Coinfection ALLY-2 Trial: Results for Genotype 2</vt:lpstr>
      <vt:lpstr>Daclatasvir + Sofosbuvir for HCV GT 1-4 and HIV Coinfection ALLY-2 Trial: Results for Genotype 3</vt:lpstr>
      <vt:lpstr>Daclatasvir + Sofosbuvir for HCV GT 1-4 and HIV Coinfection ALLY-2 Trial: Results for Genotype 4</vt:lpstr>
      <vt:lpstr>Daclatasvir + Sofosbuvir for HCV GT 1-4 and HIV Coinfection ALLY-2 Trial: Conclusion</vt:lpstr>
      <vt:lpstr>Daclatasvir in Patients Pre and Post Liver Transplant</vt:lpstr>
      <vt:lpstr>Daclatasvir + Sofosbuvir + Ribavirin in HCV with  Advanced Cirrhosis or Post-Liver Transplant  ALLY-1 Study</vt:lpstr>
      <vt:lpstr>DCV + SOF + RBV in Advanced Cirrhosis and Post-Liver Transplant ALLY-1: Results</vt:lpstr>
      <vt:lpstr>DCV + SOF + RBV in Advanced Cirrhosis and Post-Liver Transplant ALLY-1: Results</vt:lpstr>
      <vt:lpstr>DCV + SOF + RBV in Advanced Cirrhosis and Post-Liver Transplant ALLY-1: Patient Characteristics</vt:lpstr>
      <vt:lpstr>DCV + SOF + RBV in Advanced Cirrhosis and Post-Liver Transplant ALLY-1: Results for Advanced Cirrhosis Cohort</vt:lpstr>
      <vt:lpstr>DCV + SOF + RBV in Advanced Cirrhosis and Post-Liver Transplant ALLY-1: Results for Advanced Cirrhosis Cohort</vt:lpstr>
      <vt:lpstr>DCV + SOF + RBV in Advanced Cirrhosis and Post-Liver Transplant ALLY-1: Results for Post-Liver Transplant Cohort</vt:lpstr>
      <vt:lpstr>DCV + SOF + RBV in Advanced Cirrhosis and Post-Liver Transplant ALLY-1: Conclusion</vt:lpstr>
      <vt:lpstr>PowerPoint Presentation</vt:lpstr>
    </vt:vector>
  </TitlesOfParts>
  <Company>HMC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Spach</dc:creator>
  <cp:lastModifiedBy>David Spach</cp:lastModifiedBy>
  <cp:revision>2991</cp:revision>
  <cp:lastPrinted>2011-04-18T21:48:04Z</cp:lastPrinted>
  <dcterms:created xsi:type="dcterms:W3CDTF">2010-11-28T05:36:22Z</dcterms:created>
  <dcterms:modified xsi:type="dcterms:W3CDTF">2017-03-10T17:36:59Z</dcterms:modified>
</cp:coreProperties>
</file>