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36" r:id="rId2"/>
    <p:sldId id="678" r:id="rId3"/>
    <p:sldId id="679" r:id="rId4"/>
    <p:sldId id="680" r:id="rId5"/>
    <p:sldId id="681" r:id="rId6"/>
    <p:sldId id="651" r:id="rId7"/>
    <p:sldId id="650" r:id="rId8"/>
    <p:sldId id="682" r:id="rId9"/>
    <p:sldId id="492" r:id="rId10"/>
    <p:sldId id="676" r:id="rId11"/>
    <p:sldId id="655" r:id="rId12"/>
    <p:sldId id="656" r:id="rId13"/>
    <p:sldId id="657" r:id="rId14"/>
    <p:sldId id="658" r:id="rId15"/>
    <p:sldId id="659" r:id="rId16"/>
    <p:sldId id="663" r:id="rId17"/>
    <p:sldId id="662" r:id="rId18"/>
    <p:sldId id="546" r:id="rId1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0EADC"/>
    <a:srgbClr val="505050"/>
    <a:srgbClr val="737373"/>
    <a:srgbClr val="74A2D0"/>
    <a:srgbClr val="8D60A1"/>
    <a:srgbClr val="8B8E5E"/>
    <a:srgbClr val="405496"/>
    <a:srgbClr val="718E25"/>
    <a:srgbClr val="7F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>
        <p:scale>
          <a:sx n="103" d="100"/>
          <a:sy n="103" d="100"/>
        </p:scale>
        <p:origin x="-528" y="20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21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1"/>
          <c:y val="0.055936710741346"/>
          <c:w val="0.86295229887308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gradFill flip="none" rotWithShape="1">
              <a:gsLst>
                <a:gs pos="4000">
                  <a:srgbClr val="505050"/>
                </a:gs>
                <a:gs pos="100000">
                  <a:sysClr val="window" lastClr="FFFFFF">
                    <a:lumMod val="65000"/>
                  </a:sysClr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OBV/PTV/r</c:v>
                </c:pt>
                <c:pt idx="1">
                  <c:v>OBV/PTV/r + RBV</c:v>
                </c:pt>
                <c:pt idx="2">
                  <c:v>OBV/PTV/r + RBV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90.9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2165272"/>
        <c:axId val="-2059431784"/>
      </c:barChart>
      <c:catAx>
        <c:axId val="-2012165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594317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94317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05723351745211"/>
              <c:y val="0.1538453243616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216527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2168" y="3200400"/>
            <a:ext cx="8529432" cy="11315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Ombitasvir-</a:t>
            </a:r>
            <a:r>
              <a:rPr lang="en-US" sz="2800" dirty="0"/>
              <a:t>Paritaprevir</a:t>
            </a:r>
            <a:r>
              <a:rPr lang="en-US" sz="2800"/>
              <a:t>-</a:t>
            </a:r>
            <a:r>
              <a:rPr lang="en-US" sz="2800" smtClean="0"/>
              <a:t>Ritonavir (</a:t>
            </a:r>
            <a:r>
              <a:rPr lang="en-US" sz="2800" i="1" dirty="0" err="1" smtClean="0"/>
              <a:t>Technivie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David H. Spach,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December 16, </a:t>
            </a:r>
            <a:r>
              <a:rPr lang="en-US" dirty="0" smtClean="0">
                <a:cs typeface="Arial"/>
              </a:rPr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Ombitasvir-Paritaprevir-Ritonavir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smtClean="0"/>
              <a:t>Treatment-Naïve and Treatment-Experienced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826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Ombitasvir + Paritaprevir</a:t>
            </a:r>
            <a:r>
              <a:rPr lang="en-US" sz="2400" dirty="0"/>
              <a:t> </a:t>
            </a:r>
            <a:r>
              <a:rPr lang="en-US" sz="2400" dirty="0" smtClean="0"/>
              <a:t>+ Ritonavir +/- Ribavirin in HCV GT4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PEARL-I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2b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Hézode</a:t>
            </a:r>
            <a:r>
              <a:rPr lang="en-US" sz="1400" dirty="0" smtClean="0"/>
              <a:t> </a:t>
            </a:r>
            <a:r>
              <a:rPr lang="en-US" sz="1400" dirty="0"/>
              <a:t>C, et al.  Lancet.  </a:t>
            </a:r>
            <a:r>
              <a:rPr lang="en-US" sz="1400" dirty="0" smtClean="0"/>
              <a:t>2015;385:2502-9.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507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Hézode</a:t>
            </a:r>
            <a:r>
              <a:rPr lang="en-US" dirty="0" smtClean="0"/>
              <a:t> </a:t>
            </a:r>
            <a:r>
              <a:rPr lang="en-US" dirty="0"/>
              <a:t>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in HCV GT4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81599"/>
              </p:ext>
            </p:extLst>
          </p:nvPr>
        </p:nvGraphicFramePr>
        <p:xfrm>
          <a:off x="459957" y="1600200"/>
          <a:ext cx="8224086" cy="44977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ombitasvir-paritaprevir-ritonavir, with or without ribavirin, for 12 weeks in non-cirrhotic treatment-naive and treatment-experienced patients with chronic HCV GT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trial performed at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55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695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470318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48626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31044"/>
            <a:ext cx="4020818" cy="67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Ritonavir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49574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28906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138755"/>
            <a:ext cx="4020818" cy="677600"/>
          </a:xfrm>
          <a:prstGeom prst="rect">
            <a:avLst/>
          </a:prstGeom>
          <a:solidFill>
            <a:srgbClr val="C2E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 smtClean="0">
                <a:latin typeface="Arial"/>
                <a:cs typeface="Arial"/>
              </a:rPr>
              <a:t> + Ritonavir + </a:t>
            </a:r>
            <a:r>
              <a:rPr lang="en-US" sz="1800" b="1" dirty="0">
                <a:latin typeface="Arial"/>
                <a:cs typeface="Arial"/>
              </a:rPr>
              <a:t>Ribavirin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2677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246084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5529090"/>
            <a:ext cx="9162288" cy="7955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25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Paritaprevir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Ritonavir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033" y="194053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Naïve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033" y="419920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Experienced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18229" y="494284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7740" y="473319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9162" y="4577974"/>
            <a:ext cx="4020818" cy="67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 + 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+ Ritonavir + Ribavirin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91500" y="474267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6501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68860"/>
              </p:ext>
            </p:extLst>
          </p:nvPr>
        </p:nvGraphicFramePr>
        <p:xfrm>
          <a:off x="379783" y="1395516"/>
          <a:ext cx="8370887" cy="487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656"/>
                <a:gridCol w="1683544"/>
                <a:gridCol w="1669256"/>
                <a:gridCol w="2434431"/>
              </a:tblGrid>
              <a:tr h="417876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65417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44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CC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CT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TT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≥ 800,000 IU/ml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   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F3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4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OBV/PTRV/r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3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PEARL-I</a:t>
            </a:r>
            <a:r>
              <a:rPr lang="en-US" dirty="0"/>
              <a:t>: </a:t>
            </a:r>
            <a:r>
              <a:rPr lang="en-US" dirty="0" smtClean="0"/>
              <a:t>SVR 12 Rates (HCV RNA &lt;25 IU/mL)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62923"/>
              </p:ext>
            </p:extLst>
          </p:nvPr>
        </p:nvGraphicFramePr>
        <p:xfrm>
          <a:off x="800100" y="1776960"/>
          <a:ext cx="7658100" cy="37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2380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40/44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62288" cy="3484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OBV/PTV/r</a:t>
            </a:r>
            <a:r>
              <a:rPr lang="en-US" sz="1400" dirty="0" smtClean="0">
                <a:latin typeface="Arial"/>
                <a:cs typeface="Arial"/>
              </a:rPr>
              <a:t> = Ombitasvir-Paritaprevir-Ritonavir;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1240" y="5562600"/>
            <a:ext cx="4410960" cy="339267"/>
          </a:xfrm>
          <a:prstGeom prst="rect">
            <a:avLst/>
          </a:prstGeom>
          <a:solidFill>
            <a:schemeClr val="accent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81758" y="5562600"/>
            <a:ext cx="2240280" cy="339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888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42/42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6289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49</a:t>
            </a:r>
            <a:r>
              <a:rPr lang="en-US" sz="1600" smtClean="0">
                <a:solidFill>
                  <a:schemeClr val="bg1"/>
                </a:solidFill>
              </a:rPr>
              <a:t>/49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92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99725"/>
              </p:ext>
            </p:extLst>
          </p:nvPr>
        </p:nvGraphicFramePr>
        <p:xfrm>
          <a:off x="388144" y="1395516"/>
          <a:ext cx="8370887" cy="492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56"/>
                <a:gridCol w="1447800"/>
                <a:gridCol w="1676400"/>
                <a:gridCol w="2282031"/>
              </a:tblGrid>
              <a:tr h="333381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50728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34</a:t>
                      </a:r>
                      <a:r>
                        <a:rPr lang="en-US" sz="1500" baseline="0" dirty="0" smtClean="0"/>
                        <a:t> (77%)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37</a:t>
                      </a:r>
                      <a:r>
                        <a:rPr lang="en-US" sz="1500" baseline="0" dirty="0" smtClean="0"/>
                        <a:t> (88%)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baseline="0" dirty="0" smtClean="0"/>
                        <a:t>43 (88%)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</a:t>
                      </a:r>
                      <a:r>
                        <a:rPr lang="en-US" sz="1500" baseline="0" dirty="0" smtClean="0"/>
                        <a:t> serious 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(2%)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Adverse</a:t>
                      </a:r>
                      <a:r>
                        <a:rPr lang="en-US" sz="1500" baseline="0" dirty="0" smtClean="0"/>
                        <a:t> event causing drug D/C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Asthenia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11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(24%)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 (33%)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Diarrhea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Fatigue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 (18%)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Headache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13 (30%)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(33%)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(29%)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Insomnia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8 (16%)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Irritability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(4%)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err="1" smtClean="0"/>
                        <a:t>Myalgias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Nausea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7 (17%)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Pruritis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OBV/PTV/r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Ribavirin; D/C = discontinuation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41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PEARL-I: 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47526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 interferon-free regimen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ritonavir with or without ribavirin achieved high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rates at 12 weeks after the end of treatment and was generally well tolerated, with low rates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anaemia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treatment discontinuation in non-cirrhotic previously untreated and previously treated patients with HCV genotype 4 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Ombitasvir-Paritaprevir</a:t>
            </a:r>
            <a:r>
              <a:rPr lang="en-US" dirty="0"/>
              <a:t>-</a:t>
            </a:r>
            <a:r>
              <a:rPr lang="en-US" dirty="0" smtClean="0"/>
              <a:t>Ritonavir (</a:t>
            </a:r>
            <a:r>
              <a:rPr lang="en-US" i="1" dirty="0" err="1" smtClean="0"/>
              <a:t>Technivie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4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endParaRPr lang="en-US" sz="2400" dirty="0">
              <a:solidFill>
                <a:srgbClr val="F0EAD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Approval Status</a:t>
            </a:r>
            <a:r>
              <a:rPr lang="en-US" sz="1800" dirty="0" smtClean="0">
                <a:latin typeface="Arial"/>
                <a:cs typeface="Arial"/>
              </a:rPr>
              <a:t>: FDA approval on July 24, 2015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Indication:</a:t>
            </a:r>
            <a:r>
              <a:rPr lang="en-US" sz="1800" dirty="0" smtClean="0">
                <a:latin typeface="Arial"/>
                <a:cs typeface="Arial"/>
              </a:rPr>
              <a:t> In combination with ribavirin for chronic HCV GT4, without cirrhosis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Class &amp; Mechanism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cs typeface="Arial"/>
              </a:rPr>
              <a:t>- </a:t>
            </a:r>
            <a:r>
              <a:rPr lang="en-US" sz="1800" dirty="0" smtClean="0">
                <a:cs typeface="Arial"/>
              </a:rPr>
              <a:t>Ombitasvir: </a:t>
            </a:r>
            <a:r>
              <a:rPr lang="en-US" sz="1800" dirty="0">
                <a:cs typeface="Arial"/>
              </a:rPr>
              <a:t>NS5A </a:t>
            </a:r>
            <a:r>
              <a:rPr lang="en-US" sz="1800" dirty="0" smtClean="0">
                <a:cs typeface="Arial"/>
              </a:rPr>
              <a:t>inhibitor</a:t>
            </a:r>
            <a:br>
              <a:rPr lang="en-US" sz="1800" dirty="0" smtClean="0">
                <a:cs typeface="Arial"/>
              </a:rPr>
            </a:br>
            <a:r>
              <a:rPr lang="en-US" sz="1800" dirty="0" smtClean="0">
                <a:cs typeface="Arial"/>
              </a:rPr>
              <a:t>- </a:t>
            </a:r>
            <a:r>
              <a:rPr lang="en-US" sz="1800" dirty="0" smtClean="0">
                <a:latin typeface="Arial"/>
                <a:cs typeface="Arial"/>
              </a:rPr>
              <a:t>Paritaprevir: NS3/4A serine protease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Ritonavir: HIV protease inhibitor used as pharmacologic booster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Tablets: </a:t>
            </a:r>
            <a:r>
              <a:rPr lang="en-US" sz="1800" dirty="0" smtClean="0">
                <a:cs typeface="Arial"/>
              </a:rPr>
              <a:t>Ombitasvir-Paritaprevir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Ritonavir (fixed dose 12.5/75/50 mg)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Dose</a:t>
            </a:r>
            <a:r>
              <a:rPr lang="en-US" sz="1800" dirty="0" smtClean="0">
                <a:latin typeface="Arial"/>
                <a:cs typeface="Arial"/>
              </a:rPr>
              <a:t>: 2 tablets </a:t>
            </a:r>
            <a:r>
              <a:rPr lang="en-US" sz="1800" dirty="0">
                <a:cs typeface="Arial"/>
              </a:rPr>
              <a:t>Ombitasvir-Paritaprevir-Ritonavir once </a:t>
            </a:r>
            <a:r>
              <a:rPr lang="en-US" sz="1800" dirty="0" smtClean="0">
                <a:latin typeface="Arial"/>
                <a:cs typeface="Arial"/>
              </a:rPr>
              <a:t>daily (am) with food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but without regard to fat or calorie content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Adverse Effects (AE)</a:t>
            </a:r>
            <a:r>
              <a:rPr lang="en-US" sz="1800" dirty="0" smtClean="0">
                <a:latin typeface="Arial"/>
                <a:cs typeface="Arial"/>
              </a:rPr>
              <a:t>: asthenia, nausea, </a:t>
            </a:r>
            <a:r>
              <a:rPr lang="en-US" sz="1800" dirty="0" smtClean="0">
                <a:latin typeface="Arial"/>
                <a:cs typeface="Arial"/>
              </a:rPr>
              <a:t>fatigue’; potential hepatotoxicity</a:t>
            </a:r>
            <a:endParaRPr lang="en-US" sz="1800" dirty="0" smtClean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Cost: $</a:t>
            </a:r>
            <a:r>
              <a:rPr lang="en-US" sz="1800" dirty="0" smtClean="0">
                <a:latin typeface="Arial"/>
                <a:cs typeface="Arial"/>
              </a:rPr>
              <a:t>76,653 for 12-week course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Technivie</a:t>
            </a:r>
            <a:r>
              <a:rPr lang="en-US" i="1" dirty="0" smtClean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63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dirty="0" smtClean="0">
                <a:solidFill>
                  <a:srgbClr val="F0EADC"/>
                </a:solidFill>
              </a:rPr>
              <a:t>(</a:t>
            </a:r>
            <a:r>
              <a:rPr lang="en-US" i="1" dirty="0" err="1" smtClean="0">
                <a:solidFill>
                  <a:srgbClr val="F0EADC"/>
                </a:solidFill>
              </a:rPr>
              <a:t>Technivie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86660"/>
              </p:ext>
            </p:extLst>
          </p:nvPr>
        </p:nvGraphicFramePr>
        <p:xfrm>
          <a:off x="304800" y="1844486"/>
          <a:ext cx="8534400" cy="29112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95621"/>
                <a:gridCol w="4641516"/>
                <a:gridCol w="1497263"/>
              </a:tblGrid>
              <a:tr h="633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Population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</a:t>
                      </a:r>
                    </a:p>
                  </a:txBody>
                  <a:tcPr marL="182880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Duration</a:t>
                      </a:r>
                      <a:endParaRPr lang="en-US" sz="18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11795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GT4, without 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Ribavirin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1098143">
                <a:tc gridSpan="3"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*</a:t>
                      </a:r>
                      <a:r>
                        <a:rPr lang="en-US" sz="1600" dirty="0" smtClean="0"/>
                        <a:t>Ombitasvir-Paritaprevir-Ritonavir</a:t>
                      </a:r>
                      <a:r>
                        <a:rPr lang="en-US" sz="1600" baseline="0" dirty="0" smtClean="0"/>
                        <a:t> without ribavirin for 12 weeks may be considered for some treatment-naïve patients who cannot tolerate ribavirin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Technivie</a:t>
            </a:r>
            <a:r>
              <a:rPr lang="en-US" i="1" dirty="0" smtClean="0"/>
              <a:t> </a:t>
            </a:r>
            <a:r>
              <a:rPr lang="en-US" dirty="0" smtClean="0"/>
              <a:t>Prescribing Information. AbbVie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151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Patients with </a:t>
            </a:r>
            <a:r>
              <a:rPr lang="en-US" dirty="0" smtClean="0">
                <a:latin typeface="Arial"/>
                <a:cs typeface="Arial"/>
              </a:rPr>
              <a:t>moderat</a:t>
            </a:r>
            <a:r>
              <a:rPr lang="en-US" dirty="0" smtClean="0">
                <a:latin typeface="Arial"/>
                <a:cs typeface="Arial"/>
              </a:rPr>
              <a:t>e to </a:t>
            </a:r>
            <a:r>
              <a:rPr lang="en-US" dirty="0" smtClean="0">
                <a:latin typeface="Arial"/>
                <a:cs typeface="Arial"/>
              </a:rPr>
              <a:t>severe </a:t>
            </a:r>
            <a:r>
              <a:rPr lang="en-US" dirty="0" smtClean="0">
                <a:latin typeface="Arial"/>
                <a:cs typeface="Arial"/>
              </a:rPr>
              <a:t>hepatic </a:t>
            </a:r>
            <a:r>
              <a:rPr lang="en-US" dirty="0" smtClean="0">
                <a:latin typeface="Arial"/>
                <a:cs typeface="Arial"/>
              </a:rPr>
              <a:t>impairment (Child Pugh class B or C) due to risk of </a:t>
            </a:r>
            <a:r>
              <a:rPr lang="en-US" dirty="0" err="1" smtClean="0">
                <a:latin typeface="Arial"/>
                <a:cs typeface="Arial"/>
              </a:rPr>
              <a:t>hepatoxicity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Concomitantly taking medications that are: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highly </a:t>
            </a:r>
            <a:r>
              <a:rPr lang="en-US" dirty="0">
                <a:latin typeface="Arial"/>
                <a:cs typeface="Arial"/>
              </a:rPr>
              <a:t>dependent on CYP3A for clearance,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moderate and strong </a:t>
            </a:r>
            <a:r>
              <a:rPr lang="en-US" dirty="0">
                <a:latin typeface="Arial"/>
                <a:cs typeface="Arial"/>
              </a:rPr>
              <a:t>inducers of CYP3A 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Known </a:t>
            </a:r>
            <a:r>
              <a:rPr lang="en-US" dirty="0">
                <a:latin typeface="Arial"/>
                <a:cs typeface="Arial"/>
              </a:rPr>
              <a:t>hypersensitivity to </a:t>
            </a:r>
            <a:r>
              <a:rPr lang="en-US" dirty="0" smtClean="0">
                <a:latin typeface="Arial"/>
                <a:cs typeface="Arial"/>
              </a:rPr>
              <a:t>ritonavir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Technivie</a:t>
            </a:r>
            <a:r>
              <a:rPr lang="en-US" i="1" dirty="0"/>
              <a:t> </a:t>
            </a:r>
            <a:r>
              <a:rPr lang="en-US" dirty="0"/>
              <a:t>Prescribing Information. AbbVie Inc.</a:t>
            </a:r>
          </a:p>
        </p:txBody>
      </p:sp>
    </p:spTree>
    <p:extLst>
      <p:ext uri="{BB962C8B-B14F-4D97-AF65-F5344CB8AC3E}">
        <p14:creationId xmlns:p14="http://schemas.microsoft.com/office/powerpoint/2010/main" val="14822607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Technivie</a:t>
            </a:r>
            <a:r>
              <a:rPr lang="en-US" i="1" dirty="0"/>
              <a:t> </a:t>
            </a:r>
            <a:r>
              <a:rPr lang="en-US" dirty="0"/>
              <a:t>Prescribing Information. AbbVie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FFFFFF"/>
                </a:solidFill>
                <a:cs typeface="Arial"/>
              </a:rPr>
              <a:t>Drugs Contraindicated for Use with Ombitasvir-Paritaprevir-Ritonavir 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38854"/>
              </p:ext>
            </p:extLst>
          </p:nvPr>
        </p:nvGraphicFramePr>
        <p:xfrm>
          <a:off x="370890" y="1406361"/>
          <a:ext cx="8458200" cy="49174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7600"/>
                <a:gridCol w="4800600"/>
              </a:tblGrid>
              <a:tr h="2896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Class that are Contraindicated</a:t>
                      </a:r>
                    </a:p>
                  </a:txBody>
                  <a:tcPr marT="91440" marB="9144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Anti-gout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Colchicine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products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HMG-CoA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Reductase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Lovastatin, simvastatin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Neuroleptics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Pimozide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NNRTI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Efavirenz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Phosphodiesterase-5 (PDE5)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Sildenafil when dosed as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Revatio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the treatment of pulmonary arterial hypertension (PAH)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Sedatives/hypnotics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Orally administered midazolam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18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477000"/>
            <a:ext cx="7388319" cy="22860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Technivie</a:t>
            </a:r>
            <a:r>
              <a:rPr lang="en-US" i="1" dirty="0"/>
              <a:t> </a:t>
            </a:r>
            <a:r>
              <a:rPr lang="en-US" dirty="0"/>
              <a:t>Prescribing Information. AbbVie Inc.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2067"/>
              </p:ext>
            </p:extLst>
          </p:nvPr>
        </p:nvGraphicFramePr>
        <p:xfrm>
          <a:off x="230188" y="146568"/>
          <a:ext cx="8686800" cy="61912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03412"/>
                <a:gridCol w="2590800"/>
                <a:gridCol w="4192588"/>
              </a:tblGrid>
              <a:tr h="3868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Contraindicated Class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Clinical Comments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hypotension.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Ombitasvir, paritaprevir, and ritonavir exposures may decrease leading to a potential loss of activity for HCV therapy</a:t>
                      </a: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</a:t>
                      </a:r>
                      <a:r>
                        <a:rPr lang="en-US" sz="1100" b="0" i="0" u="none" strike="noStrike" baseline="0" dirty="0" smtClean="0">
                          <a:latin typeface="+mn-lt"/>
                          <a:cs typeface="Arial"/>
                        </a:rPr>
                        <a:t>and ritonavir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Acute ergot toxicity characterized by vasospasm and tissue ischemia has been associated with co-administration of ritonavir and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or methylergonovine.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664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products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ALT elevations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</a:t>
                      </a:r>
                      <a:r>
                        <a:rPr lang="en-US" sz="1100" b="0" i="0" u="none" strike="noStrike" baseline="0" dirty="0" smtClean="0">
                          <a:latin typeface="+mn-lt"/>
                          <a:cs typeface="Arial"/>
                        </a:rPr>
                        <a:t>and ritonavir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exposures 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HMG-CoA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Reductase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Lovastatin, simvastatin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myopathy including rhabdomyolysis.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Neuroleptics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Pimozide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cardiac arrhythmias.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Non-nucleoside reverse transcriptase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Co-administration of efavirenz based regimens with paritaprevir, ritonavir was poorly tolerated and resulted in liver enzyme elevations.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Phosphodiesterase-5 (PDE5)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Sildenafil when dosed as REVATIO for the treatment of pulmonary arterial hypertension (PAH)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increased potential for sildenafil-associated adverse events such as visual disturbances, hypotension, priapism, and syncope.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9524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Sedatives/hypnotics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Orally administered midazolam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orally administered midazolam are extensively metabolized by CYP3A4. Coadministration of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orally administered midazolam with </a:t>
                      </a:r>
                      <a:r>
                        <a:rPr lang="en-US" sz="11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Technivie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may cause large increases in the concentration of these benzodiazepines. The potential exists for serious and/or life threatening events such as prolonged or increased sedation or respiratory depression.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046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Estimated Medication Cost for Therapy</a:t>
            </a:r>
            <a:endParaRPr lang="en-US" sz="2400" dirty="0"/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04140"/>
              </p:ext>
            </p:extLst>
          </p:nvPr>
        </p:nvGraphicFramePr>
        <p:xfrm>
          <a:off x="458788" y="1646323"/>
          <a:ext cx="8229600" cy="42210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0EADC"/>
                          </a:solidFill>
                          <a:cs typeface="Arial" pitchFamily="34" charset="0"/>
                        </a:rPr>
                        <a:t>Estim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cs typeface="Arial" pitchFamily="34" charset="0"/>
                        </a:rPr>
                        <a:t>ated Cost of 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Ombitasvir-Paritaprevir-Ritonavir +/-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 Ribavirin</a:t>
                      </a:r>
                      <a:r>
                        <a:rPr lang="en-US" sz="2000" b="1" baseline="30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^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 (without ribavirin)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2000" dirty="0" smtClean="0">
                          <a:latin typeface="+mn-lt"/>
                          <a:cs typeface="Arial"/>
                        </a:rPr>
                        <a:t>83,319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 Weeks (with ribavirin)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0367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 smtClean="0"/>
                        <a:t>^</a:t>
                      </a:r>
                      <a:r>
                        <a:rPr lang="en-US" sz="1600" b="0" dirty="0" smtClean="0"/>
                        <a:t>Note</a:t>
                      </a:r>
                      <a:r>
                        <a:rPr lang="en-US" sz="1600" b="0" baseline="0" dirty="0" smtClean="0"/>
                        <a:t>: ribavirin is recommended as part of this regimen for treatment of GT4 HCV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94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1" y="2243395"/>
            <a:ext cx="9012934" cy="1642805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PEARL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GT4,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Naïve/Experienced,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+/-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12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weeks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844278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Key Phase 3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Ombitasvir-Paritaprevir</a:t>
            </a:r>
            <a:r>
              <a:rPr lang="en-US" sz="2000" dirty="0"/>
              <a:t>-</a:t>
            </a:r>
            <a:r>
              <a:rPr lang="en-US" sz="2000" dirty="0" smtClean="0"/>
              <a:t>Ritonavir + (</a:t>
            </a:r>
            <a:r>
              <a:rPr lang="en-US" sz="2000" i="1" dirty="0" err="1" smtClean="0"/>
              <a:t>Technivie</a:t>
            </a:r>
            <a:r>
              <a:rPr lang="en-US" sz="2000" dirty="0" smtClean="0"/>
              <a:t>) 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3716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61463</TotalTime>
  <Words>1522</Words>
  <Application>Microsoft Macintosh PowerPoint</Application>
  <PresentationFormat>On-screen Show (4:3)</PresentationFormat>
  <Paragraphs>258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AETC_Master_Template_061510</vt:lpstr>
      <vt:lpstr>Ombitasvir-Paritaprevir-Ritonavir (Technivie)</vt:lpstr>
      <vt:lpstr>Background and Dosing</vt:lpstr>
      <vt:lpstr>Ombitasvir-Paritaprevir-Ritonavir (Technivie)</vt:lpstr>
      <vt:lpstr>Ombitasvir-Paritaprevir-Ritonavir (Technivie) Indications and Usage</vt:lpstr>
      <vt:lpstr>Ombitasvir-Paritaprevir-Ritonavir (Technivie) Contraindications</vt:lpstr>
      <vt:lpstr>Drugs Contraindicated for Use with Ombitasvir-Paritaprevir-Ritonavir </vt:lpstr>
      <vt:lpstr>PowerPoint Presentation</vt:lpstr>
      <vt:lpstr>Ombitasvir-Paritaprevir-Ritonavir (Technivie) Estimated Medication Cost for Therapy</vt:lpstr>
      <vt:lpstr>PowerPoint Presentation</vt:lpstr>
      <vt:lpstr>Ombitasvir-Paritaprevir-Ritonavir in  Treatment-Naïve and Treatment-Experienced Patients</vt:lpstr>
      <vt:lpstr>Ombitasvir + Paritaprevir + Ritonavir +/- Ribavirin in HCV GT4 PEARL-I</vt:lpstr>
      <vt:lpstr>Ombitasvir + Paritaprevir + Ritonavir +/- RBV in HCV GT4 PEARL-I: Study Design</vt:lpstr>
      <vt:lpstr>Ombitasvir + Paritaprevir + Ritonavir +/- RBV in HCV GT4 PEARL-I: Regimens</vt:lpstr>
      <vt:lpstr>Ombitasvir + Paritaprevir + Ritonavir +/- RBV in HCV GT4 PEARL-I: Baseline Characteristics</vt:lpstr>
      <vt:lpstr>Ombitasvir + Paritaprevir + Ritonavir +/- RBV in HCV GT4 PEARL-I: Results</vt:lpstr>
      <vt:lpstr>Ombitasvir + Paritaprevir + Ritonavir +/- RBV in HCV GT4 PEARL-I: Adverse Events</vt:lpstr>
      <vt:lpstr>Ombitasvir + Paritaprevir + Ritonavir +/- RBV in HCV GT4 PEARL-I: Interpretation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3312</cp:revision>
  <cp:lastPrinted>2011-04-18T21:48:04Z</cp:lastPrinted>
  <dcterms:created xsi:type="dcterms:W3CDTF">2010-11-28T05:36:22Z</dcterms:created>
  <dcterms:modified xsi:type="dcterms:W3CDTF">2015-12-16T23:48:01Z</dcterms:modified>
</cp:coreProperties>
</file>