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0" r:id="rId1"/>
  </p:sldMasterIdLst>
  <p:notesMasterIdLst>
    <p:notesMasterId r:id="rId12"/>
  </p:notesMasterIdLst>
  <p:handoutMasterIdLst>
    <p:handoutMasterId r:id="rId13"/>
  </p:handoutMasterIdLst>
  <p:sldIdLst>
    <p:sldId id="568" r:id="rId2"/>
    <p:sldId id="578" r:id="rId3"/>
    <p:sldId id="540" r:id="rId4"/>
    <p:sldId id="549" r:id="rId5"/>
    <p:sldId id="559" r:id="rId6"/>
    <p:sldId id="548" r:id="rId7"/>
    <p:sldId id="662" r:id="rId8"/>
    <p:sldId id="560" r:id="rId9"/>
    <p:sldId id="545" r:id="rId10"/>
    <p:sldId id="546" r:id="rId11"/>
  </p:sldIdLst>
  <p:sldSz cx="9144000" cy="6858000" type="screen4x3"/>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1" orient="horz" pos="3078">
          <p15:clr>
            <a:srgbClr val="A4A3A4"/>
          </p15:clr>
        </p15:guide>
        <p15:guide id="2" pos="2256">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ina Kim"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BF2"/>
    <a:srgbClr val="63A8A1"/>
    <a:srgbClr val="44736D"/>
    <a:srgbClr val="718E25"/>
    <a:srgbClr val="8A703B"/>
    <a:srgbClr val="624270"/>
    <a:srgbClr val="586F1D"/>
    <a:srgbClr val="6F6F6F"/>
    <a:srgbClr val="533723"/>
    <a:srgbClr val="3455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p:restoredLeft sz="16539" autoAdjust="0"/>
    <p:restoredTop sz="94636" autoAdjust="0"/>
  </p:normalViewPr>
  <p:slideViewPr>
    <p:cSldViewPr showGuides="1">
      <p:cViewPr>
        <p:scale>
          <a:sx n="130" d="100"/>
          <a:sy n="130" d="100"/>
        </p:scale>
        <p:origin x="222" y="-858"/>
      </p:cViewPr>
      <p:guideLst>
        <p:guide orient="horz" pos="3078"/>
        <p:guide pos="2256"/>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howGuides="1">
      <p:cViewPr varScale="1">
        <p:scale>
          <a:sx n="76" d="100"/>
          <a:sy n="76" d="100"/>
        </p:scale>
        <p:origin x="-1416" y="-11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495270122484701"/>
          <c:y val="2.77778663809897E-2"/>
          <c:w val="0.86727392030541595"/>
          <c:h val="0.685447332554739"/>
        </c:manualLayout>
      </c:layout>
      <c:barChart>
        <c:barDir val="col"/>
        <c:grouping val="clustered"/>
        <c:varyColors val="0"/>
        <c:ser>
          <c:idx val="0"/>
          <c:order val="0"/>
          <c:tx>
            <c:strRef>
              <c:f>Sheet1!$B$1</c:f>
              <c:strCache>
                <c:ptCount val="1"/>
              </c:strCache>
            </c:strRef>
          </c:tx>
          <c:spPr>
            <a:solidFill>
              <a:schemeClr val="accent2"/>
            </a:solidFill>
            <a:ln w="12700">
              <a:solidFill>
                <a:schemeClr val="tx1"/>
              </a:solidFill>
            </a:ln>
            <a:effectLst/>
            <a:scene3d>
              <a:camera prst="orthographicFront"/>
              <a:lightRig rig="threePt" dir="t"/>
            </a:scene3d>
            <a:sp3d>
              <a:bevelT/>
            </a:sp3d>
          </c:spPr>
          <c:invertIfNegative val="0"/>
          <c:dPt>
            <c:idx val="0"/>
            <c:invertIfNegative val="0"/>
            <c:bubble3D val="0"/>
            <c:spPr>
              <a:solidFill>
                <a:srgbClr val="657F21"/>
              </a:solidFill>
              <a:ln w="12700">
                <a:solidFill>
                  <a:schemeClr val="tx1"/>
                </a:solidFill>
              </a:ln>
              <a:effectLst/>
              <a:scene3d>
                <a:camera prst="orthographicFront"/>
                <a:lightRig rig="threePt" dir="t"/>
              </a:scene3d>
              <a:sp3d>
                <a:bevelT/>
              </a:sp3d>
            </c:spPr>
            <c:extLst>
              <c:ext xmlns:c16="http://schemas.microsoft.com/office/drawing/2014/chart" uri="{C3380CC4-5D6E-409C-BE32-E72D297353CC}">
                <c16:uniqueId val="{00000001-54AF-4126-9576-E183C582A6C9}"/>
              </c:ext>
            </c:extLst>
          </c:dPt>
          <c:dPt>
            <c:idx val="1"/>
            <c:invertIfNegative val="0"/>
            <c:bubble3D val="0"/>
            <c:spPr>
              <a:solidFill>
                <a:srgbClr val="657F21"/>
              </a:solidFill>
              <a:ln w="12700">
                <a:solidFill>
                  <a:schemeClr val="tx1"/>
                </a:solidFill>
              </a:ln>
              <a:effectLst/>
              <a:scene3d>
                <a:camera prst="orthographicFront"/>
                <a:lightRig rig="threePt" dir="t"/>
              </a:scene3d>
              <a:sp3d>
                <a:bevelT/>
              </a:sp3d>
            </c:spPr>
            <c:extLst>
              <c:ext xmlns:c16="http://schemas.microsoft.com/office/drawing/2014/chart" uri="{C3380CC4-5D6E-409C-BE32-E72D297353CC}">
                <c16:uniqueId val="{00000003-54AF-4126-9576-E183C582A6C9}"/>
              </c:ext>
            </c:extLst>
          </c:dPt>
          <c:dPt>
            <c:idx val="2"/>
            <c:invertIfNegative val="0"/>
            <c:bubble3D val="0"/>
            <c:spPr>
              <a:solidFill>
                <a:srgbClr val="657F21"/>
              </a:solidFill>
              <a:ln w="12700">
                <a:solidFill>
                  <a:schemeClr val="tx1"/>
                </a:solidFill>
              </a:ln>
              <a:effectLst/>
              <a:scene3d>
                <a:camera prst="orthographicFront"/>
                <a:lightRig rig="threePt" dir="t"/>
              </a:scene3d>
              <a:sp3d>
                <a:bevelT/>
              </a:sp3d>
            </c:spPr>
            <c:extLst>
              <c:ext xmlns:c16="http://schemas.microsoft.com/office/drawing/2014/chart" uri="{C3380CC4-5D6E-409C-BE32-E72D297353CC}">
                <c16:uniqueId val="{00000005-54AF-4126-9576-E183C582A6C9}"/>
              </c:ext>
            </c:extLst>
          </c:dPt>
          <c:dPt>
            <c:idx val="3"/>
            <c:invertIfNegative val="0"/>
            <c:bubble3D val="0"/>
            <c:spPr>
              <a:solidFill>
                <a:srgbClr val="647E72"/>
              </a:solidFill>
              <a:ln w="12700">
                <a:solidFill>
                  <a:schemeClr val="tx1"/>
                </a:solidFill>
              </a:ln>
              <a:effectLst/>
              <a:scene3d>
                <a:camera prst="orthographicFront"/>
                <a:lightRig rig="threePt" dir="t"/>
              </a:scene3d>
              <a:sp3d>
                <a:bevelT/>
              </a:sp3d>
            </c:spPr>
            <c:extLst>
              <c:ext xmlns:c16="http://schemas.microsoft.com/office/drawing/2014/chart" uri="{C3380CC4-5D6E-409C-BE32-E72D297353CC}">
                <c16:uniqueId val="{00000007-54AF-4126-9576-E183C582A6C9}"/>
              </c:ext>
            </c:extLst>
          </c:dPt>
          <c:dPt>
            <c:idx val="4"/>
            <c:invertIfNegative val="0"/>
            <c:bubble3D val="0"/>
            <c:spPr>
              <a:solidFill>
                <a:srgbClr val="647E72"/>
              </a:solidFill>
              <a:ln w="12700">
                <a:solidFill>
                  <a:schemeClr val="tx1"/>
                </a:solidFill>
              </a:ln>
              <a:effectLst/>
              <a:scene3d>
                <a:camera prst="orthographicFront"/>
                <a:lightRig rig="threePt" dir="t"/>
              </a:scene3d>
              <a:sp3d>
                <a:bevelT/>
              </a:sp3d>
            </c:spPr>
            <c:extLst>
              <c:ext xmlns:c16="http://schemas.microsoft.com/office/drawing/2014/chart" uri="{C3380CC4-5D6E-409C-BE32-E72D297353CC}">
                <c16:uniqueId val="{00000009-54AF-4126-9576-E183C582A6C9}"/>
              </c:ext>
            </c:extLst>
          </c:dPt>
          <c:dPt>
            <c:idx val="5"/>
            <c:invertIfNegative val="0"/>
            <c:bubble3D val="0"/>
            <c:spPr>
              <a:solidFill>
                <a:srgbClr val="647E72"/>
              </a:solidFill>
              <a:ln w="12700">
                <a:solidFill>
                  <a:schemeClr val="tx1"/>
                </a:solidFill>
              </a:ln>
              <a:effectLst/>
              <a:scene3d>
                <a:camera prst="orthographicFront"/>
                <a:lightRig rig="threePt" dir="t"/>
              </a:scene3d>
              <a:sp3d>
                <a:bevelT/>
              </a:sp3d>
            </c:spPr>
            <c:extLst>
              <c:ext xmlns:c16="http://schemas.microsoft.com/office/drawing/2014/chart" uri="{C3380CC4-5D6E-409C-BE32-E72D297353CC}">
                <c16:uniqueId val="{0000000B-54AF-4126-9576-E183C582A6C9}"/>
              </c:ext>
            </c:extLst>
          </c:dPt>
          <c:dPt>
            <c:idx val="6"/>
            <c:invertIfNegative val="0"/>
            <c:bubble3D val="0"/>
            <c:spPr>
              <a:solidFill>
                <a:srgbClr val="326496"/>
              </a:solidFill>
              <a:ln w="12700">
                <a:solidFill>
                  <a:schemeClr val="tx1"/>
                </a:solidFill>
              </a:ln>
              <a:effectLst/>
              <a:scene3d>
                <a:camera prst="orthographicFront"/>
                <a:lightRig rig="threePt" dir="t"/>
              </a:scene3d>
              <a:sp3d>
                <a:bevelT/>
              </a:sp3d>
            </c:spPr>
            <c:extLst>
              <c:ext xmlns:c16="http://schemas.microsoft.com/office/drawing/2014/chart" uri="{C3380CC4-5D6E-409C-BE32-E72D297353CC}">
                <c16:uniqueId val="{0000000D-54AF-4126-9576-E183C582A6C9}"/>
              </c:ext>
            </c:extLst>
          </c:dPt>
          <c:dLbls>
            <c:spPr>
              <a:solidFill>
                <a:schemeClr val="bg1">
                  <a:alpha val="50000"/>
                </a:schemeClr>
              </a:solidFill>
            </c:spPr>
            <c:txPr>
              <a:bodyPr/>
              <a:lstStyle/>
              <a:p>
                <a:pPr>
                  <a:defRPr sz="1800"/>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SOF x 7d _x000d_DCV + SOF</c:v>
                </c:pt>
                <c:pt idx="1">
                  <c:v>DCV + SOF</c:v>
                </c:pt>
                <c:pt idx="2">
                  <c:v>DCV + SOF _x000d_+ RBV</c:v>
                </c:pt>
                <c:pt idx="3">
                  <c:v>SOF x 7d _x000d_DCV + SOF</c:v>
                </c:pt>
                <c:pt idx="4">
                  <c:v>DCV + SOF</c:v>
                </c:pt>
                <c:pt idx="5">
                  <c:v>DCV + SOF _x000d_+ RBV</c:v>
                </c:pt>
              </c:strCache>
            </c:strRef>
          </c:cat>
          <c:val>
            <c:numRef>
              <c:f>Sheet1!$B$2:$B$7</c:f>
              <c:numCache>
                <c:formatCode>0</c:formatCode>
                <c:ptCount val="6"/>
                <c:pt idx="0">
                  <c:v>88</c:v>
                </c:pt>
                <c:pt idx="1">
                  <c:v>100</c:v>
                </c:pt>
                <c:pt idx="2">
                  <c:v>86</c:v>
                </c:pt>
                <c:pt idx="3">
                  <c:v>100</c:v>
                </c:pt>
                <c:pt idx="4">
                  <c:v>100</c:v>
                </c:pt>
                <c:pt idx="5">
                  <c:v>100</c:v>
                </c:pt>
              </c:numCache>
            </c:numRef>
          </c:val>
          <c:extLst>
            <c:ext xmlns:c16="http://schemas.microsoft.com/office/drawing/2014/chart" uri="{C3380CC4-5D6E-409C-BE32-E72D297353CC}">
              <c16:uniqueId val="{0000000E-54AF-4126-9576-E183C582A6C9}"/>
            </c:ext>
          </c:extLst>
        </c:ser>
        <c:dLbls>
          <c:showLegendKey val="0"/>
          <c:showVal val="1"/>
          <c:showCatName val="0"/>
          <c:showSerName val="0"/>
          <c:showPercent val="0"/>
          <c:showBubbleSize val="0"/>
        </c:dLbls>
        <c:gapWidth val="50"/>
        <c:axId val="2144096040"/>
        <c:axId val="2144168792"/>
      </c:barChart>
      <c:catAx>
        <c:axId val="2144096040"/>
        <c:scaling>
          <c:orientation val="minMax"/>
        </c:scaling>
        <c:delete val="0"/>
        <c:axPos val="b"/>
        <c:numFmt formatCode="General" sourceLinked="0"/>
        <c:majorTickMark val="out"/>
        <c:minorTickMark val="none"/>
        <c:tickLblPos val="nextTo"/>
        <c:spPr>
          <a:ln w="19050" cap="flat" cmpd="sng" algn="ctr">
            <a:solidFill>
              <a:prstClr val="black"/>
            </a:solidFill>
            <a:prstDash val="solid"/>
            <a:round/>
            <a:headEnd type="none" w="med" len="med"/>
            <a:tailEnd type="none" w="med" len="med"/>
          </a:ln>
        </c:spPr>
        <c:txPr>
          <a:bodyPr/>
          <a:lstStyle/>
          <a:p>
            <a:pPr>
              <a:defRPr sz="1400" b="0" i="0">
                <a:latin typeface="Arial"/>
                <a:cs typeface="Arial"/>
              </a:defRPr>
            </a:pPr>
            <a:endParaRPr lang="en-US"/>
          </a:p>
        </c:txPr>
        <c:crossAx val="2144168792"/>
        <c:crosses val="autoZero"/>
        <c:auto val="1"/>
        <c:lblAlgn val="ctr"/>
        <c:lblOffset val="1"/>
        <c:tickLblSkip val="1"/>
        <c:tickMarkSkip val="1"/>
        <c:noMultiLvlLbl val="0"/>
      </c:catAx>
      <c:valAx>
        <c:axId val="2144168792"/>
        <c:scaling>
          <c:orientation val="minMax"/>
          <c:max val="100"/>
          <c:min val="0"/>
        </c:scaling>
        <c:delete val="0"/>
        <c:axPos val="l"/>
        <c:title>
          <c:tx>
            <c:rich>
              <a:bodyPr/>
              <a:lstStyle/>
              <a:p>
                <a:pPr>
                  <a:defRPr sz="1800">
                    <a:latin typeface="Arial"/>
                    <a:cs typeface="Arial"/>
                  </a:defRPr>
                </a:pPr>
                <a:r>
                  <a:rPr lang="en-US" sz="1800" dirty="0">
                    <a:latin typeface="Arial"/>
                    <a:cs typeface="Arial"/>
                  </a:rPr>
                  <a:t>Patients with </a:t>
                </a:r>
                <a:r>
                  <a:rPr lang="en-US" sz="1800" dirty="0" smtClean="0">
                    <a:latin typeface="Arial"/>
                    <a:cs typeface="Arial"/>
                  </a:rPr>
                  <a:t>SVR12 </a:t>
                </a:r>
                <a:r>
                  <a:rPr lang="en-US" sz="1800" dirty="0">
                    <a:latin typeface="Arial"/>
                    <a:cs typeface="Arial"/>
                  </a:rPr>
                  <a:t>(%)</a:t>
                </a:r>
              </a:p>
            </c:rich>
          </c:tx>
          <c:layout>
            <c:manualLayout>
              <c:xMode val="edge"/>
              <c:yMode val="edge"/>
              <c:x val="6.7947983774755399E-3"/>
              <c:y val="7.8182436241002101E-2"/>
            </c:manualLayout>
          </c:layout>
          <c:overlay val="0"/>
        </c:title>
        <c:numFmt formatCode="0" sourceLinked="0"/>
        <c:majorTickMark val="out"/>
        <c:minorTickMark val="none"/>
        <c:tickLblPos val="nextTo"/>
        <c:spPr>
          <a:ln w="19050">
            <a:solidFill>
              <a:schemeClr val="tx1"/>
            </a:solidFill>
          </a:ln>
        </c:spPr>
        <c:txPr>
          <a:bodyPr/>
          <a:lstStyle/>
          <a:p>
            <a:pPr>
              <a:defRPr sz="1600"/>
            </a:pPr>
            <a:endParaRPr lang="en-US"/>
          </a:p>
        </c:txPr>
        <c:crossAx val="2144096040"/>
        <c:crosses val="autoZero"/>
        <c:crossBetween val="between"/>
        <c:majorUnit val="20"/>
        <c:minorUnit val="20"/>
      </c:valAx>
      <c:spPr>
        <a:solidFill>
          <a:srgbClr val="E6EBF2"/>
        </a:solidFill>
        <a:ln w="19050" cap="flat" cmpd="sng" algn="ctr">
          <a:solidFill>
            <a:schemeClr val="tx1"/>
          </a:solidFill>
          <a:prstDash val="solid"/>
          <a:round/>
          <a:headEnd type="none" w="med" len="med"/>
          <a:tailEnd type="none" w="med" len="med"/>
        </a:ln>
        <a:effectLst/>
      </c:spPr>
    </c:plotArea>
    <c:plotVisOnly val="1"/>
    <c:dispBlanksAs val="gap"/>
    <c:showDLblsOverMax val="0"/>
  </c:chart>
  <c:spPr>
    <a:solidFill>
      <a:srgbClr val="FFFFFF"/>
    </a:solidFill>
    <a:ln w="25400" cap="flat" cmpd="sng" algn="ctr">
      <a:noFill/>
      <a:prstDash val="solid"/>
      <a:round/>
      <a:headEnd type="none" w="med" len="med"/>
      <a:tailEnd type="none" w="med" len="med"/>
    </a:ln>
    <a:effectLst/>
  </c:spPr>
  <c:txPr>
    <a:bodyPr/>
    <a:lstStyle/>
    <a:p>
      <a:pPr>
        <a:defRPr sz="18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495270122484701"/>
          <c:y val="2.77778663809897E-2"/>
          <c:w val="0.86727392030541595"/>
          <c:h val="0.685447332554739"/>
        </c:manualLayout>
      </c:layout>
      <c:barChart>
        <c:barDir val="col"/>
        <c:grouping val="clustered"/>
        <c:varyColors val="0"/>
        <c:ser>
          <c:idx val="0"/>
          <c:order val="0"/>
          <c:tx>
            <c:strRef>
              <c:f>Sheet1!$B$1</c:f>
              <c:strCache>
                <c:ptCount val="1"/>
              </c:strCache>
            </c:strRef>
          </c:tx>
          <c:spPr>
            <a:solidFill>
              <a:srgbClr val="718E25"/>
            </a:solidFill>
            <a:ln w="12700">
              <a:solidFill>
                <a:schemeClr val="tx1"/>
              </a:solidFill>
            </a:ln>
            <a:effectLst/>
            <a:scene3d>
              <a:camera prst="orthographicFront"/>
              <a:lightRig rig="threePt" dir="t"/>
            </a:scene3d>
            <a:sp3d>
              <a:bevelT/>
            </a:sp3d>
          </c:spPr>
          <c:invertIfNegative val="0"/>
          <c:dPt>
            <c:idx val="0"/>
            <c:invertIfNegative val="0"/>
            <c:bubble3D val="0"/>
            <c:spPr>
              <a:solidFill>
                <a:srgbClr val="657F21"/>
              </a:solidFill>
              <a:ln w="12700">
                <a:solidFill>
                  <a:schemeClr val="tx1"/>
                </a:solidFill>
              </a:ln>
              <a:effectLst/>
              <a:scene3d>
                <a:camera prst="orthographicFront"/>
                <a:lightRig rig="threePt" dir="t"/>
              </a:scene3d>
              <a:sp3d>
                <a:bevelT/>
              </a:sp3d>
            </c:spPr>
            <c:extLst>
              <c:ext xmlns:c16="http://schemas.microsoft.com/office/drawing/2014/chart" uri="{C3380CC4-5D6E-409C-BE32-E72D297353CC}">
                <c16:uniqueId val="{00000001-BAFA-4349-A3DC-7C726B091F3A}"/>
              </c:ext>
            </c:extLst>
          </c:dPt>
          <c:dPt>
            <c:idx val="1"/>
            <c:invertIfNegative val="0"/>
            <c:bubble3D val="0"/>
            <c:spPr>
              <a:solidFill>
                <a:srgbClr val="657F21"/>
              </a:solidFill>
              <a:ln w="12700">
                <a:solidFill>
                  <a:schemeClr val="tx1"/>
                </a:solidFill>
              </a:ln>
              <a:effectLst/>
              <a:scene3d>
                <a:camera prst="orthographicFront"/>
                <a:lightRig rig="threePt" dir="t"/>
              </a:scene3d>
              <a:sp3d>
                <a:bevelT/>
              </a:sp3d>
            </c:spPr>
            <c:extLst>
              <c:ext xmlns:c16="http://schemas.microsoft.com/office/drawing/2014/chart" uri="{C3380CC4-5D6E-409C-BE32-E72D297353CC}">
                <c16:uniqueId val="{00000003-BAFA-4349-A3DC-7C726B091F3A}"/>
              </c:ext>
            </c:extLst>
          </c:dPt>
          <c:dPt>
            <c:idx val="2"/>
            <c:invertIfNegative val="0"/>
            <c:bubble3D val="0"/>
            <c:spPr>
              <a:solidFill>
                <a:srgbClr val="7F693A"/>
              </a:solidFill>
              <a:ln w="12700">
                <a:solidFill>
                  <a:schemeClr val="tx1"/>
                </a:solidFill>
              </a:ln>
              <a:effectLst/>
              <a:scene3d>
                <a:camera prst="orthographicFront"/>
                <a:lightRig rig="threePt" dir="t"/>
              </a:scene3d>
              <a:sp3d>
                <a:bevelT/>
              </a:sp3d>
            </c:spPr>
            <c:extLst>
              <c:ext xmlns:c16="http://schemas.microsoft.com/office/drawing/2014/chart" uri="{C3380CC4-5D6E-409C-BE32-E72D297353CC}">
                <c16:uniqueId val="{00000005-BAFA-4349-A3DC-7C726B091F3A}"/>
              </c:ext>
            </c:extLst>
          </c:dPt>
          <c:dPt>
            <c:idx val="3"/>
            <c:invertIfNegative val="0"/>
            <c:bubble3D val="0"/>
            <c:spPr>
              <a:solidFill>
                <a:srgbClr val="7F693A"/>
              </a:solidFill>
              <a:ln w="12700">
                <a:solidFill>
                  <a:schemeClr val="tx1"/>
                </a:solidFill>
              </a:ln>
              <a:effectLst/>
              <a:scene3d>
                <a:camera prst="orthographicFront"/>
                <a:lightRig rig="threePt" dir="t"/>
              </a:scene3d>
              <a:sp3d>
                <a:bevelT/>
              </a:sp3d>
            </c:spPr>
            <c:extLst>
              <c:ext xmlns:c16="http://schemas.microsoft.com/office/drawing/2014/chart" uri="{C3380CC4-5D6E-409C-BE32-E72D297353CC}">
                <c16:uniqueId val="{00000007-BAFA-4349-A3DC-7C726B091F3A}"/>
              </c:ext>
            </c:extLst>
          </c:dPt>
          <c:dPt>
            <c:idx val="4"/>
            <c:invertIfNegative val="0"/>
            <c:bubble3D val="0"/>
            <c:extLst>
              <c:ext xmlns:c16="http://schemas.microsoft.com/office/drawing/2014/chart" uri="{C3380CC4-5D6E-409C-BE32-E72D297353CC}">
                <c16:uniqueId val="{00000008-BAFA-4349-A3DC-7C726B091F3A}"/>
              </c:ext>
            </c:extLst>
          </c:dPt>
          <c:dPt>
            <c:idx val="5"/>
            <c:invertIfNegative val="0"/>
            <c:bubble3D val="0"/>
            <c:extLst>
              <c:ext xmlns:c16="http://schemas.microsoft.com/office/drawing/2014/chart" uri="{C3380CC4-5D6E-409C-BE32-E72D297353CC}">
                <c16:uniqueId val="{00000009-BAFA-4349-A3DC-7C726B091F3A}"/>
              </c:ext>
            </c:extLst>
          </c:dPt>
          <c:dPt>
            <c:idx val="6"/>
            <c:invertIfNegative val="0"/>
            <c:bubble3D val="0"/>
            <c:extLst>
              <c:ext xmlns:c16="http://schemas.microsoft.com/office/drawing/2014/chart" uri="{C3380CC4-5D6E-409C-BE32-E72D297353CC}">
                <c16:uniqueId val="{0000000A-BAFA-4349-A3DC-7C726B091F3A}"/>
              </c:ext>
            </c:extLst>
          </c:dPt>
          <c:dLbls>
            <c:spPr>
              <a:solidFill>
                <a:schemeClr val="bg1">
                  <a:alpha val="50000"/>
                </a:schemeClr>
              </a:solidFill>
            </c:spPr>
            <c:txPr>
              <a:bodyPr/>
              <a:lstStyle/>
              <a:p>
                <a:pPr>
                  <a:defRPr sz="1800"/>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DCV + SOF</c:v>
                </c:pt>
                <c:pt idx="1">
                  <c:v>DCV + SOF + RBV</c:v>
                </c:pt>
                <c:pt idx="2">
                  <c:v>DCV + SOF</c:v>
                </c:pt>
                <c:pt idx="3">
                  <c:v>DCV + SOF + RBV</c:v>
                </c:pt>
              </c:strCache>
            </c:strRef>
          </c:cat>
          <c:val>
            <c:numRef>
              <c:f>Sheet1!$B$2:$B$5</c:f>
              <c:numCache>
                <c:formatCode>0</c:formatCode>
                <c:ptCount val="4"/>
                <c:pt idx="0">
                  <c:v>100</c:v>
                </c:pt>
                <c:pt idx="1">
                  <c:v>95</c:v>
                </c:pt>
                <c:pt idx="2">
                  <c:v>100</c:v>
                </c:pt>
                <c:pt idx="3">
                  <c:v>95</c:v>
                </c:pt>
              </c:numCache>
            </c:numRef>
          </c:val>
          <c:extLst>
            <c:ext xmlns:c16="http://schemas.microsoft.com/office/drawing/2014/chart" uri="{C3380CC4-5D6E-409C-BE32-E72D297353CC}">
              <c16:uniqueId val="{0000000B-BAFA-4349-A3DC-7C726B091F3A}"/>
            </c:ext>
          </c:extLst>
        </c:ser>
        <c:dLbls>
          <c:showLegendKey val="0"/>
          <c:showVal val="1"/>
          <c:showCatName val="0"/>
          <c:showSerName val="0"/>
          <c:showPercent val="0"/>
          <c:showBubbleSize val="0"/>
        </c:dLbls>
        <c:gapWidth val="103"/>
        <c:axId val="1966418680"/>
        <c:axId val="2144215048"/>
      </c:barChart>
      <c:catAx>
        <c:axId val="1966418680"/>
        <c:scaling>
          <c:orientation val="minMax"/>
        </c:scaling>
        <c:delete val="0"/>
        <c:axPos val="b"/>
        <c:numFmt formatCode="General" sourceLinked="0"/>
        <c:majorTickMark val="out"/>
        <c:minorTickMark val="none"/>
        <c:tickLblPos val="nextTo"/>
        <c:spPr>
          <a:ln w="19050" cap="flat" cmpd="sng" algn="ctr">
            <a:solidFill>
              <a:prstClr val="black"/>
            </a:solidFill>
            <a:prstDash val="solid"/>
            <a:round/>
            <a:headEnd type="none" w="med" len="med"/>
            <a:tailEnd type="none" w="med" len="med"/>
          </a:ln>
        </c:spPr>
        <c:txPr>
          <a:bodyPr/>
          <a:lstStyle/>
          <a:p>
            <a:pPr>
              <a:defRPr sz="1400" b="0" i="0">
                <a:latin typeface="Arial"/>
                <a:cs typeface="Arial"/>
              </a:defRPr>
            </a:pPr>
            <a:endParaRPr lang="en-US"/>
          </a:p>
        </c:txPr>
        <c:crossAx val="2144215048"/>
        <c:crosses val="autoZero"/>
        <c:auto val="1"/>
        <c:lblAlgn val="ctr"/>
        <c:lblOffset val="1"/>
        <c:tickLblSkip val="1"/>
        <c:tickMarkSkip val="1"/>
        <c:noMultiLvlLbl val="0"/>
      </c:catAx>
      <c:valAx>
        <c:axId val="2144215048"/>
        <c:scaling>
          <c:orientation val="minMax"/>
          <c:max val="100"/>
          <c:min val="0"/>
        </c:scaling>
        <c:delete val="0"/>
        <c:axPos val="l"/>
        <c:title>
          <c:tx>
            <c:rich>
              <a:bodyPr/>
              <a:lstStyle/>
              <a:p>
                <a:pPr>
                  <a:defRPr sz="1800">
                    <a:latin typeface="Arial"/>
                    <a:cs typeface="Arial"/>
                  </a:defRPr>
                </a:pPr>
                <a:r>
                  <a:rPr lang="en-US" sz="1800" dirty="0">
                    <a:latin typeface="Arial"/>
                    <a:cs typeface="Arial"/>
                  </a:rPr>
                  <a:t>Patients with </a:t>
                </a:r>
                <a:r>
                  <a:rPr lang="en-US" sz="1800" dirty="0" smtClean="0">
                    <a:latin typeface="Arial"/>
                    <a:cs typeface="Arial"/>
                  </a:rPr>
                  <a:t>SVR12 </a:t>
                </a:r>
                <a:r>
                  <a:rPr lang="en-US" sz="1800" dirty="0">
                    <a:latin typeface="Arial"/>
                    <a:cs typeface="Arial"/>
                  </a:rPr>
                  <a:t>(%)</a:t>
                </a:r>
              </a:p>
            </c:rich>
          </c:tx>
          <c:layout>
            <c:manualLayout>
              <c:xMode val="edge"/>
              <c:yMode val="edge"/>
              <c:x val="6.7947983774755399E-3"/>
              <c:y val="7.8182436241002101E-2"/>
            </c:manualLayout>
          </c:layout>
          <c:overlay val="0"/>
        </c:title>
        <c:numFmt formatCode="0" sourceLinked="0"/>
        <c:majorTickMark val="out"/>
        <c:minorTickMark val="none"/>
        <c:tickLblPos val="nextTo"/>
        <c:spPr>
          <a:ln w="19050">
            <a:solidFill>
              <a:schemeClr val="tx1"/>
            </a:solidFill>
          </a:ln>
        </c:spPr>
        <c:txPr>
          <a:bodyPr/>
          <a:lstStyle/>
          <a:p>
            <a:pPr>
              <a:defRPr sz="1600"/>
            </a:pPr>
            <a:endParaRPr lang="en-US"/>
          </a:p>
        </c:txPr>
        <c:crossAx val="1966418680"/>
        <c:crosses val="autoZero"/>
        <c:crossBetween val="between"/>
        <c:majorUnit val="20"/>
        <c:minorUnit val="20"/>
      </c:valAx>
      <c:spPr>
        <a:solidFill>
          <a:srgbClr val="E6EBF2"/>
        </a:solidFill>
        <a:ln w="19050" cap="flat" cmpd="sng" algn="ctr">
          <a:solidFill>
            <a:schemeClr val="tx1"/>
          </a:solidFill>
          <a:prstDash val="solid"/>
          <a:round/>
          <a:headEnd type="none" w="med" len="med"/>
          <a:tailEnd type="none" w="med" len="med"/>
        </a:ln>
        <a:effectLst/>
      </c:spPr>
    </c:plotArea>
    <c:plotVisOnly val="1"/>
    <c:dispBlanksAs val="gap"/>
    <c:showDLblsOverMax val="0"/>
  </c:chart>
  <c:spPr>
    <a:solidFill>
      <a:srgbClr val="FFFFFF"/>
    </a:solidFill>
    <a:ln w="25400" cap="flat" cmpd="sng" algn="ctr">
      <a:noFill/>
      <a:prstDash val="solid"/>
      <a:round/>
      <a:headEnd type="none" w="med" len="med"/>
      <a:tailEnd type="none" w="med" len="med"/>
    </a:ln>
    <a:effectLst/>
  </c:spPr>
  <c:txPr>
    <a:bodyPr/>
    <a:lstStyle/>
    <a:p>
      <a:pPr>
        <a:defRPr sz="1800"/>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917575" y="857250"/>
            <a:ext cx="5024438"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15" name="Picture 14"/>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1922499"/>
            <a:ext cx="9157371" cy="3895344"/>
          </a:xfrm>
          <a:prstGeom prst="rect">
            <a:avLst/>
          </a:prstGeom>
        </p:spPr>
      </p:pic>
      <p:sp>
        <p:nvSpPr>
          <p:cNvPr id="16" name="Rectangle 15"/>
          <p:cNvSpPr/>
          <p:nvPr userDrawn="1"/>
        </p:nvSpPr>
        <p:spPr>
          <a:xfrm>
            <a:off x="479299" y="2057400"/>
            <a:ext cx="4092701" cy="369332"/>
          </a:xfrm>
          <a:prstGeom prst="rect">
            <a:avLst/>
          </a:prstGeom>
        </p:spPr>
        <p:txBody>
          <a:bodyPr wrap="square">
            <a:spAutoFit/>
          </a:bodyPr>
          <a:lstStyle/>
          <a:p>
            <a:pPr defTabSz="457200">
              <a:spcAft>
                <a:spcPts val="300"/>
              </a:spcAft>
            </a:pPr>
            <a:r>
              <a:rPr lang="en-US" sz="1800" cap="small" dirty="0" smtClean="0">
                <a:solidFill>
                  <a:schemeClr val="accent5">
                    <a:lumMod val="40000"/>
                    <a:lumOff val="60000"/>
                  </a:schemeClr>
                </a:solidFill>
                <a:latin typeface="Arial" pitchFamily="-108" charset="0"/>
                <a:ea typeface="ＭＳ Ｐゴシック" pitchFamily="-108" charset="-128"/>
                <a:cs typeface="ＭＳ Ｐゴシック" pitchFamily="-108" charset="-128"/>
              </a:rPr>
              <a:t>Hepatitis Web</a:t>
            </a:r>
            <a:r>
              <a:rPr lang="en-US" sz="1800" cap="small" baseline="0" dirty="0" smtClean="0">
                <a:solidFill>
                  <a:schemeClr val="accent5">
                    <a:lumMod val="40000"/>
                    <a:lumOff val="60000"/>
                  </a:schemeClr>
                </a:solidFill>
                <a:latin typeface="Arial" pitchFamily="-108" charset="0"/>
                <a:ea typeface="ＭＳ Ｐゴシック" pitchFamily="-108" charset="-128"/>
                <a:cs typeface="ＭＳ Ｐゴシック" pitchFamily="-108" charset="-128"/>
              </a:rPr>
              <a:t> Study</a:t>
            </a:r>
            <a:endParaRPr lang="en-US" sz="1800" cap="small" dirty="0" smtClean="0">
              <a:solidFill>
                <a:schemeClr val="accent5">
                  <a:lumMod val="40000"/>
                  <a:lumOff val="60000"/>
                </a:schemeClr>
              </a:solidFill>
              <a:latin typeface="Arial" pitchFamily="-108" charset="0"/>
              <a:ea typeface="ＭＳ Ｐゴシック" pitchFamily="-108" charset="-128"/>
              <a:cs typeface="ＭＳ Ｐゴシック" pitchFamily="-108" charset="-128"/>
            </a:endParaRPr>
          </a:p>
        </p:txBody>
      </p:sp>
      <p:grpSp>
        <p:nvGrpSpPr>
          <p:cNvPr id="21" name="Group 20"/>
          <p:cNvGrpSpPr>
            <a:grpSpLocks noChangeAspect="1"/>
          </p:cNvGrpSpPr>
          <p:nvPr userDrawn="1"/>
        </p:nvGrpSpPr>
        <p:grpSpPr>
          <a:xfrm>
            <a:off x="2597460" y="457201"/>
            <a:ext cx="910232" cy="908413"/>
            <a:chOff x="1573527" y="457200"/>
            <a:chExt cx="1093473" cy="1091294"/>
          </a:xfrm>
          <a:solidFill>
            <a:srgbClr val="C0504D"/>
          </a:solidFill>
        </p:grpSpPr>
        <p:sp>
          <p:nvSpPr>
            <p:cNvPr id="22" name="Dodecagon 21"/>
            <p:cNvSpPr>
              <a:spLocks noChangeAspect="1"/>
            </p:cNvSpPr>
            <p:nvPr userDrawn="1"/>
          </p:nvSpPr>
          <p:spPr>
            <a:xfrm>
              <a:off x="2092643" y="457200"/>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Dodecagon 22"/>
            <p:cNvSpPr>
              <a:spLocks noChangeAspect="1"/>
            </p:cNvSpPr>
            <p:nvPr userDrawn="1"/>
          </p:nvSpPr>
          <p:spPr>
            <a:xfrm>
              <a:off x="1896750" y="496725"/>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 name="Dodecagon 23"/>
            <p:cNvSpPr>
              <a:spLocks noChangeAspect="1"/>
            </p:cNvSpPr>
            <p:nvPr userDrawn="1"/>
          </p:nvSpPr>
          <p:spPr>
            <a:xfrm>
              <a:off x="2268946" y="496725"/>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Dodecagon 24"/>
            <p:cNvSpPr>
              <a:spLocks noChangeAspect="1"/>
            </p:cNvSpPr>
            <p:nvPr userDrawn="1"/>
          </p:nvSpPr>
          <p:spPr>
            <a:xfrm>
              <a:off x="2435455" y="599493"/>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 name="Dodecagon 25"/>
            <p:cNvSpPr>
              <a:spLocks noChangeAspect="1"/>
            </p:cNvSpPr>
            <p:nvPr userDrawn="1"/>
          </p:nvSpPr>
          <p:spPr>
            <a:xfrm>
              <a:off x="2547117" y="767475"/>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Dodecagon 26"/>
            <p:cNvSpPr>
              <a:spLocks noChangeAspect="1"/>
            </p:cNvSpPr>
            <p:nvPr userDrawn="1"/>
          </p:nvSpPr>
          <p:spPr>
            <a:xfrm>
              <a:off x="2582374" y="955219"/>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Dodecagon 27"/>
            <p:cNvSpPr>
              <a:spLocks noChangeAspect="1"/>
            </p:cNvSpPr>
            <p:nvPr userDrawn="1"/>
          </p:nvSpPr>
          <p:spPr>
            <a:xfrm>
              <a:off x="1740036" y="605419"/>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Dodecagon 28"/>
            <p:cNvSpPr>
              <a:spLocks noChangeAspect="1"/>
            </p:cNvSpPr>
            <p:nvPr userDrawn="1"/>
          </p:nvSpPr>
          <p:spPr>
            <a:xfrm>
              <a:off x="2543196" y="1158770"/>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Dodecagon 29"/>
            <p:cNvSpPr>
              <a:spLocks noChangeAspect="1"/>
            </p:cNvSpPr>
            <p:nvPr userDrawn="1"/>
          </p:nvSpPr>
          <p:spPr>
            <a:xfrm>
              <a:off x="1622500" y="773401"/>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Dodecagon 30"/>
            <p:cNvSpPr>
              <a:spLocks noChangeAspect="1"/>
            </p:cNvSpPr>
            <p:nvPr userDrawn="1"/>
          </p:nvSpPr>
          <p:spPr>
            <a:xfrm>
              <a:off x="2445249" y="1326752"/>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 name="Dodecagon 31"/>
            <p:cNvSpPr>
              <a:spLocks noChangeAspect="1"/>
            </p:cNvSpPr>
            <p:nvPr userDrawn="1"/>
          </p:nvSpPr>
          <p:spPr>
            <a:xfrm>
              <a:off x="2278741" y="1429520"/>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Dodecagon 32"/>
            <p:cNvSpPr>
              <a:spLocks noChangeAspect="1"/>
            </p:cNvSpPr>
            <p:nvPr userDrawn="1"/>
          </p:nvSpPr>
          <p:spPr>
            <a:xfrm>
              <a:off x="2092643" y="1463120"/>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Dodecagon 33"/>
            <p:cNvSpPr>
              <a:spLocks noChangeAspect="1"/>
            </p:cNvSpPr>
            <p:nvPr userDrawn="1"/>
          </p:nvSpPr>
          <p:spPr>
            <a:xfrm>
              <a:off x="1896750" y="1435446"/>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Dodecagon 34"/>
            <p:cNvSpPr>
              <a:spLocks noChangeAspect="1"/>
            </p:cNvSpPr>
            <p:nvPr userDrawn="1"/>
          </p:nvSpPr>
          <p:spPr>
            <a:xfrm>
              <a:off x="1730241" y="1318841"/>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Dodecagon 35"/>
            <p:cNvSpPr>
              <a:spLocks noChangeAspect="1"/>
            </p:cNvSpPr>
            <p:nvPr userDrawn="1"/>
          </p:nvSpPr>
          <p:spPr>
            <a:xfrm>
              <a:off x="1573527" y="971026"/>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7" name="Dodecagon 36"/>
            <p:cNvSpPr>
              <a:spLocks noChangeAspect="1"/>
            </p:cNvSpPr>
            <p:nvPr userDrawn="1"/>
          </p:nvSpPr>
          <p:spPr>
            <a:xfrm>
              <a:off x="1622500" y="1148889"/>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8" name="Dodecagon 37"/>
            <p:cNvSpPr>
              <a:spLocks noChangeAspect="1"/>
            </p:cNvSpPr>
            <p:nvPr userDrawn="1"/>
          </p:nvSpPr>
          <p:spPr>
            <a:xfrm>
              <a:off x="1984902" y="941382"/>
              <a:ext cx="98730" cy="99603"/>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9" name="Dodecagon 38"/>
            <p:cNvSpPr>
              <a:spLocks noChangeAspect="1"/>
            </p:cNvSpPr>
            <p:nvPr userDrawn="1"/>
          </p:nvSpPr>
          <p:spPr>
            <a:xfrm>
              <a:off x="2190589" y="941382"/>
              <a:ext cx="98730" cy="99603"/>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0" name="Oval 39"/>
            <p:cNvSpPr>
              <a:spLocks noChangeAspect="1"/>
            </p:cNvSpPr>
            <p:nvPr userDrawn="1"/>
          </p:nvSpPr>
          <p:spPr>
            <a:xfrm rot="2305559" flipH="1" flipV="1">
              <a:off x="2077326" y="785152"/>
              <a:ext cx="98730" cy="99603"/>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Oval 40"/>
            <p:cNvSpPr>
              <a:spLocks noChangeAspect="1"/>
            </p:cNvSpPr>
            <p:nvPr userDrawn="1"/>
          </p:nvSpPr>
          <p:spPr>
            <a:xfrm rot="2305559" flipH="1" flipV="1">
              <a:off x="2087121" y="1107942"/>
              <a:ext cx="98730" cy="99603"/>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Oval 41"/>
            <p:cNvSpPr>
              <a:spLocks noChangeAspect="1"/>
            </p:cNvSpPr>
            <p:nvPr userDrawn="1"/>
          </p:nvSpPr>
          <p:spPr>
            <a:xfrm rot="2305559" flipH="1" flipV="1">
              <a:off x="2288924" y="1067365"/>
              <a:ext cx="84626" cy="8537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3" name="Oval 42"/>
            <p:cNvSpPr>
              <a:spLocks noChangeAspect="1"/>
            </p:cNvSpPr>
            <p:nvPr userDrawn="1"/>
          </p:nvSpPr>
          <p:spPr>
            <a:xfrm rot="2305559" flipH="1" flipV="1">
              <a:off x="1906933" y="1085297"/>
              <a:ext cx="84626" cy="8537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4" name="Oval 43"/>
            <p:cNvSpPr>
              <a:spLocks noChangeAspect="1"/>
            </p:cNvSpPr>
            <p:nvPr userDrawn="1"/>
          </p:nvSpPr>
          <p:spPr>
            <a:xfrm rot="2305559" flipH="1" flipV="1">
              <a:off x="2175899" y="127842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5" name="Oval 44"/>
            <p:cNvSpPr>
              <a:spLocks noChangeAspect="1"/>
            </p:cNvSpPr>
            <p:nvPr userDrawn="1"/>
          </p:nvSpPr>
          <p:spPr>
            <a:xfrm rot="2305559" flipH="1" flipV="1">
              <a:off x="2175899" y="127734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6" name="Oval 45"/>
            <p:cNvSpPr>
              <a:spLocks noChangeAspect="1"/>
            </p:cNvSpPr>
            <p:nvPr userDrawn="1"/>
          </p:nvSpPr>
          <p:spPr>
            <a:xfrm rot="2305559" flipH="1" flipV="1">
              <a:off x="1978562" y="1281712"/>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7" name="Oval 46"/>
            <p:cNvSpPr>
              <a:spLocks noChangeAspect="1"/>
            </p:cNvSpPr>
            <p:nvPr userDrawn="1"/>
          </p:nvSpPr>
          <p:spPr>
            <a:xfrm rot="2305559" flipH="1" flipV="1">
              <a:off x="1978562" y="1280632"/>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8" name="Oval 47"/>
            <p:cNvSpPr>
              <a:spLocks noChangeAspect="1"/>
            </p:cNvSpPr>
            <p:nvPr userDrawn="1"/>
          </p:nvSpPr>
          <p:spPr>
            <a:xfrm rot="2305559" flipH="1" flipV="1">
              <a:off x="1800812" y="118618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9" name="Oval 48"/>
            <p:cNvSpPr>
              <a:spLocks noChangeAspect="1"/>
            </p:cNvSpPr>
            <p:nvPr userDrawn="1"/>
          </p:nvSpPr>
          <p:spPr>
            <a:xfrm rot="2305559" flipH="1" flipV="1">
              <a:off x="1800812" y="118510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0" name="Oval 49"/>
            <p:cNvSpPr>
              <a:spLocks noChangeAspect="1"/>
            </p:cNvSpPr>
            <p:nvPr userDrawn="1"/>
          </p:nvSpPr>
          <p:spPr>
            <a:xfrm rot="2305559" flipH="1" flipV="1">
              <a:off x="1739838" y="1001728"/>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1" name="Oval 50"/>
            <p:cNvSpPr>
              <a:spLocks noChangeAspect="1"/>
            </p:cNvSpPr>
            <p:nvPr userDrawn="1"/>
          </p:nvSpPr>
          <p:spPr>
            <a:xfrm rot="2305559" flipH="1" flipV="1">
              <a:off x="1739838" y="1000648"/>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2" name="Oval 51"/>
            <p:cNvSpPr>
              <a:spLocks noChangeAspect="1"/>
            </p:cNvSpPr>
            <p:nvPr userDrawn="1"/>
          </p:nvSpPr>
          <p:spPr>
            <a:xfrm rot="2305559" flipH="1" flipV="1">
              <a:off x="1788812" y="837033"/>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3" name="Oval 52"/>
            <p:cNvSpPr>
              <a:spLocks noChangeAspect="1"/>
            </p:cNvSpPr>
            <p:nvPr userDrawn="1"/>
          </p:nvSpPr>
          <p:spPr>
            <a:xfrm rot="2305559" flipH="1" flipV="1">
              <a:off x="1788812" y="835953"/>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4" name="Oval 53"/>
            <p:cNvSpPr>
              <a:spLocks noChangeAspect="1"/>
            </p:cNvSpPr>
            <p:nvPr userDrawn="1"/>
          </p:nvSpPr>
          <p:spPr>
            <a:xfrm rot="2305559" flipH="1" flipV="1">
              <a:off x="1903083" y="701979"/>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5" name="Oval 54"/>
            <p:cNvSpPr>
              <a:spLocks noChangeAspect="1"/>
            </p:cNvSpPr>
            <p:nvPr userDrawn="1"/>
          </p:nvSpPr>
          <p:spPr>
            <a:xfrm rot="2305559" flipH="1" flipV="1">
              <a:off x="1903083" y="700899"/>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6" name="Oval 55"/>
            <p:cNvSpPr>
              <a:spLocks noChangeAspect="1"/>
            </p:cNvSpPr>
            <p:nvPr userDrawn="1"/>
          </p:nvSpPr>
          <p:spPr>
            <a:xfrm rot="2305559" flipH="1" flipV="1">
              <a:off x="2077952" y="606499"/>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7" name="Oval 56"/>
            <p:cNvSpPr>
              <a:spLocks noChangeAspect="1"/>
            </p:cNvSpPr>
            <p:nvPr userDrawn="1"/>
          </p:nvSpPr>
          <p:spPr>
            <a:xfrm rot="2305559" flipH="1" flipV="1">
              <a:off x="2077952" y="605419"/>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8" name="Oval 57"/>
            <p:cNvSpPr>
              <a:spLocks noChangeAspect="1"/>
            </p:cNvSpPr>
            <p:nvPr userDrawn="1"/>
          </p:nvSpPr>
          <p:spPr>
            <a:xfrm rot="2305559" flipH="1" flipV="1">
              <a:off x="2278938" y="70201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9" name="Oval 58"/>
            <p:cNvSpPr>
              <a:spLocks noChangeAspect="1"/>
            </p:cNvSpPr>
            <p:nvPr userDrawn="1"/>
          </p:nvSpPr>
          <p:spPr>
            <a:xfrm rot="2305559" flipH="1" flipV="1">
              <a:off x="2278938" y="70093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0" name="Oval 59"/>
            <p:cNvSpPr>
              <a:spLocks noChangeAspect="1"/>
            </p:cNvSpPr>
            <p:nvPr userDrawn="1"/>
          </p:nvSpPr>
          <p:spPr>
            <a:xfrm rot="2305559" flipH="1" flipV="1">
              <a:off x="2359128" y="846942"/>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1" name="Oval 60"/>
            <p:cNvSpPr>
              <a:spLocks noChangeAspect="1"/>
            </p:cNvSpPr>
            <p:nvPr userDrawn="1"/>
          </p:nvSpPr>
          <p:spPr>
            <a:xfrm rot="2305559" flipH="1" flipV="1">
              <a:off x="2359128" y="845862"/>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2" name="Oval 61"/>
            <p:cNvSpPr>
              <a:spLocks noChangeAspect="1"/>
            </p:cNvSpPr>
            <p:nvPr userDrawn="1"/>
          </p:nvSpPr>
          <p:spPr>
            <a:xfrm rot="2305559" flipH="1" flipV="1">
              <a:off x="2356903" y="1199375"/>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3" name="Oval 62"/>
            <p:cNvSpPr>
              <a:spLocks noChangeAspect="1"/>
            </p:cNvSpPr>
            <p:nvPr userDrawn="1"/>
          </p:nvSpPr>
          <p:spPr>
            <a:xfrm rot="2305559" flipH="1" flipV="1">
              <a:off x="2356903" y="1198295"/>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4" name="Oval 63"/>
            <p:cNvSpPr>
              <a:spLocks noChangeAspect="1"/>
            </p:cNvSpPr>
            <p:nvPr userDrawn="1"/>
          </p:nvSpPr>
          <p:spPr>
            <a:xfrm rot="2305559" flipH="1" flipV="1">
              <a:off x="2430559" y="1031394"/>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5" name="Oval 64"/>
            <p:cNvSpPr>
              <a:spLocks noChangeAspect="1"/>
            </p:cNvSpPr>
            <p:nvPr userDrawn="1"/>
          </p:nvSpPr>
          <p:spPr>
            <a:xfrm rot="2305559" flipH="1" flipV="1">
              <a:off x="2430559" y="1030314"/>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66" name="Group 65"/>
          <p:cNvGrpSpPr>
            <a:grpSpLocks noChangeAspect="1"/>
          </p:cNvGrpSpPr>
          <p:nvPr userDrawn="1"/>
        </p:nvGrpSpPr>
        <p:grpSpPr>
          <a:xfrm>
            <a:off x="5645460" y="457201"/>
            <a:ext cx="910232" cy="908413"/>
            <a:chOff x="4011927" y="457200"/>
            <a:chExt cx="1093473" cy="1091294"/>
          </a:xfrm>
          <a:solidFill>
            <a:srgbClr val="B36C34"/>
          </a:solidFill>
        </p:grpSpPr>
        <p:sp>
          <p:nvSpPr>
            <p:cNvPr id="67" name="Dodecagon 66"/>
            <p:cNvSpPr>
              <a:spLocks noChangeAspect="1"/>
            </p:cNvSpPr>
            <p:nvPr userDrawn="1"/>
          </p:nvSpPr>
          <p:spPr>
            <a:xfrm>
              <a:off x="4531043" y="457200"/>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8" name="Dodecagon 67"/>
            <p:cNvSpPr>
              <a:spLocks noChangeAspect="1"/>
            </p:cNvSpPr>
            <p:nvPr userDrawn="1"/>
          </p:nvSpPr>
          <p:spPr>
            <a:xfrm>
              <a:off x="4335150" y="496725"/>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9" name="Dodecagon 68"/>
            <p:cNvSpPr>
              <a:spLocks noChangeAspect="1"/>
            </p:cNvSpPr>
            <p:nvPr userDrawn="1"/>
          </p:nvSpPr>
          <p:spPr>
            <a:xfrm>
              <a:off x="4707346" y="496725"/>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0" name="Dodecagon 69"/>
            <p:cNvSpPr>
              <a:spLocks noChangeAspect="1"/>
            </p:cNvSpPr>
            <p:nvPr userDrawn="1"/>
          </p:nvSpPr>
          <p:spPr>
            <a:xfrm>
              <a:off x="4873855" y="599493"/>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1" name="Dodecagon 70"/>
            <p:cNvSpPr>
              <a:spLocks noChangeAspect="1"/>
            </p:cNvSpPr>
            <p:nvPr userDrawn="1"/>
          </p:nvSpPr>
          <p:spPr>
            <a:xfrm>
              <a:off x="4985517" y="767475"/>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2" name="Dodecagon 71"/>
            <p:cNvSpPr>
              <a:spLocks noChangeAspect="1"/>
            </p:cNvSpPr>
            <p:nvPr userDrawn="1"/>
          </p:nvSpPr>
          <p:spPr>
            <a:xfrm>
              <a:off x="5020774" y="955219"/>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3" name="Dodecagon 72"/>
            <p:cNvSpPr>
              <a:spLocks noChangeAspect="1"/>
            </p:cNvSpPr>
            <p:nvPr userDrawn="1"/>
          </p:nvSpPr>
          <p:spPr>
            <a:xfrm>
              <a:off x="4178436" y="605419"/>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4" name="Dodecagon 73"/>
            <p:cNvSpPr>
              <a:spLocks noChangeAspect="1"/>
            </p:cNvSpPr>
            <p:nvPr userDrawn="1"/>
          </p:nvSpPr>
          <p:spPr>
            <a:xfrm>
              <a:off x="4981596" y="1158770"/>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5" name="Dodecagon 74"/>
            <p:cNvSpPr>
              <a:spLocks noChangeAspect="1"/>
            </p:cNvSpPr>
            <p:nvPr userDrawn="1"/>
          </p:nvSpPr>
          <p:spPr>
            <a:xfrm>
              <a:off x="4060900" y="773401"/>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6" name="Dodecagon 75"/>
            <p:cNvSpPr>
              <a:spLocks noChangeAspect="1"/>
            </p:cNvSpPr>
            <p:nvPr userDrawn="1"/>
          </p:nvSpPr>
          <p:spPr>
            <a:xfrm>
              <a:off x="4883649" y="1326752"/>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7" name="Dodecagon 76"/>
            <p:cNvSpPr>
              <a:spLocks noChangeAspect="1"/>
            </p:cNvSpPr>
            <p:nvPr userDrawn="1"/>
          </p:nvSpPr>
          <p:spPr>
            <a:xfrm>
              <a:off x="4717141" y="1429520"/>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8" name="Dodecagon 77"/>
            <p:cNvSpPr>
              <a:spLocks noChangeAspect="1"/>
            </p:cNvSpPr>
            <p:nvPr userDrawn="1"/>
          </p:nvSpPr>
          <p:spPr>
            <a:xfrm>
              <a:off x="4531043" y="1463120"/>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9" name="Dodecagon 78"/>
            <p:cNvSpPr>
              <a:spLocks noChangeAspect="1"/>
            </p:cNvSpPr>
            <p:nvPr userDrawn="1"/>
          </p:nvSpPr>
          <p:spPr>
            <a:xfrm>
              <a:off x="4335150" y="1435446"/>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0" name="Dodecagon 79"/>
            <p:cNvSpPr>
              <a:spLocks noChangeAspect="1"/>
            </p:cNvSpPr>
            <p:nvPr userDrawn="1"/>
          </p:nvSpPr>
          <p:spPr>
            <a:xfrm>
              <a:off x="4168641" y="1318841"/>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1" name="Dodecagon 80"/>
            <p:cNvSpPr>
              <a:spLocks noChangeAspect="1"/>
            </p:cNvSpPr>
            <p:nvPr userDrawn="1"/>
          </p:nvSpPr>
          <p:spPr>
            <a:xfrm>
              <a:off x="4011927" y="971026"/>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2" name="Dodecagon 81"/>
            <p:cNvSpPr>
              <a:spLocks noChangeAspect="1"/>
            </p:cNvSpPr>
            <p:nvPr userDrawn="1"/>
          </p:nvSpPr>
          <p:spPr>
            <a:xfrm>
              <a:off x="4060900" y="1148889"/>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3" name="Dodecagon 82"/>
            <p:cNvSpPr>
              <a:spLocks noChangeAspect="1"/>
            </p:cNvSpPr>
            <p:nvPr userDrawn="1"/>
          </p:nvSpPr>
          <p:spPr>
            <a:xfrm>
              <a:off x="4423302" y="941382"/>
              <a:ext cx="98730" cy="99603"/>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4" name="Dodecagon 83"/>
            <p:cNvSpPr>
              <a:spLocks noChangeAspect="1"/>
            </p:cNvSpPr>
            <p:nvPr userDrawn="1"/>
          </p:nvSpPr>
          <p:spPr>
            <a:xfrm>
              <a:off x="4628989" y="941382"/>
              <a:ext cx="98730" cy="99603"/>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5" name="Oval 84"/>
            <p:cNvSpPr>
              <a:spLocks noChangeAspect="1"/>
            </p:cNvSpPr>
            <p:nvPr userDrawn="1"/>
          </p:nvSpPr>
          <p:spPr>
            <a:xfrm rot="2305559" flipH="1" flipV="1">
              <a:off x="4515726" y="785152"/>
              <a:ext cx="98730" cy="99603"/>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6" name="Oval 85"/>
            <p:cNvSpPr>
              <a:spLocks noChangeAspect="1"/>
            </p:cNvSpPr>
            <p:nvPr userDrawn="1"/>
          </p:nvSpPr>
          <p:spPr>
            <a:xfrm rot="2305559" flipH="1" flipV="1">
              <a:off x="4525521" y="1107942"/>
              <a:ext cx="98730" cy="99603"/>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7" name="Oval 86"/>
            <p:cNvSpPr>
              <a:spLocks noChangeAspect="1"/>
            </p:cNvSpPr>
            <p:nvPr userDrawn="1"/>
          </p:nvSpPr>
          <p:spPr>
            <a:xfrm rot="2305559" flipH="1" flipV="1">
              <a:off x="4727324" y="1067365"/>
              <a:ext cx="84626" cy="8537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8" name="Oval 87"/>
            <p:cNvSpPr>
              <a:spLocks noChangeAspect="1"/>
            </p:cNvSpPr>
            <p:nvPr userDrawn="1"/>
          </p:nvSpPr>
          <p:spPr>
            <a:xfrm rot="2305559" flipH="1" flipV="1">
              <a:off x="4345333" y="1085297"/>
              <a:ext cx="84626" cy="8537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9" name="Oval 88"/>
            <p:cNvSpPr>
              <a:spLocks noChangeAspect="1"/>
            </p:cNvSpPr>
            <p:nvPr userDrawn="1"/>
          </p:nvSpPr>
          <p:spPr>
            <a:xfrm rot="2305559" flipH="1" flipV="1">
              <a:off x="4614299" y="127842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0" name="Oval 89"/>
            <p:cNvSpPr>
              <a:spLocks noChangeAspect="1"/>
            </p:cNvSpPr>
            <p:nvPr userDrawn="1"/>
          </p:nvSpPr>
          <p:spPr>
            <a:xfrm rot="2305559" flipH="1" flipV="1">
              <a:off x="4614299" y="127734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1" name="Oval 90"/>
            <p:cNvSpPr>
              <a:spLocks noChangeAspect="1"/>
            </p:cNvSpPr>
            <p:nvPr userDrawn="1"/>
          </p:nvSpPr>
          <p:spPr>
            <a:xfrm rot="2305559" flipH="1" flipV="1">
              <a:off x="4416962" y="1281712"/>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2" name="Oval 91"/>
            <p:cNvSpPr>
              <a:spLocks noChangeAspect="1"/>
            </p:cNvSpPr>
            <p:nvPr userDrawn="1"/>
          </p:nvSpPr>
          <p:spPr>
            <a:xfrm rot="2305559" flipH="1" flipV="1">
              <a:off x="4416962" y="1280632"/>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3" name="Oval 92"/>
            <p:cNvSpPr>
              <a:spLocks noChangeAspect="1"/>
            </p:cNvSpPr>
            <p:nvPr userDrawn="1"/>
          </p:nvSpPr>
          <p:spPr>
            <a:xfrm rot="2305559" flipH="1" flipV="1">
              <a:off x="4239212" y="118618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4" name="Oval 93"/>
            <p:cNvSpPr>
              <a:spLocks noChangeAspect="1"/>
            </p:cNvSpPr>
            <p:nvPr userDrawn="1"/>
          </p:nvSpPr>
          <p:spPr>
            <a:xfrm rot="2305559" flipH="1" flipV="1">
              <a:off x="4239212" y="118510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5" name="Oval 94"/>
            <p:cNvSpPr>
              <a:spLocks noChangeAspect="1"/>
            </p:cNvSpPr>
            <p:nvPr userDrawn="1"/>
          </p:nvSpPr>
          <p:spPr>
            <a:xfrm rot="2305559" flipH="1" flipV="1">
              <a:off x="4178238" y="1001728"/>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6" name="Oval 95"/>
            <p:cNvSpPr>
              <a:spLocks noChangeAspect="1"/>
            </p:cNvSpPr>
            <p:nvPr userDrawn="1"/>
          </p:nvSpPr>
          <p:spPr>
            <a:xfrm rot="2305559" flipH="1" flipV="1">
              <a:off x="4178238" y="1000648"/>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7" name="Oval 96"/>
            <p:cNvSpPr>
              <a:spLocks noChangeAspect="1"/>
            </p:cNvSpPr>
            <p:nvPr userDrawn="1"/>
          </p:nvSpPr>
          <p:spPr>
            <a:xfrm rot="2305559" flipH="1" flipV="1">
              <a:off x="4227212" y="837033"/>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8" name="Oval 97"/>
            <p:cNvSpPr>
              <a:spLocks noChangeAspect="1"/>
            </p:cNvSpPr>
            <p:nvPr userDrawn="1"/>
          </p:nvSpPr>
          <p:spPr>
            <a:xfrm rot="2305559" flipH="1" flipV="1">
              <a:off x="4227212" y="835953"/>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9" name="Oval 98"/>
            <p:cNvSpPr>
              <a:spLocks noChangeAspect="1"/>
            </p:cNvSpPr>
            <p:nvPr userDrawn="1"/>
          </p:nvSpPr>
          <p:spPr>
            <a:xfrm rot="2305559" flipH="1" flipV="1">
              <a:off x="4341483" y="701979"/>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0" name="Oval 99"/>
            <p:cNvSpPr>
              <a:spLocks noChangeAspect="1"/>
            </p:cNvSpPr>
            <p:nvPr userDrawn="1"/>
          </p:nvSpPr>
          <p:spPr>
            <a:xfrm rot="2305559" flipH="1" flipV="1">
              <a:off x="4341483" y="700899"/>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1" name="Oval 100"/>
            <p:cNvSpPr>
              <a:spLocks noChangeAspect="1"/>
            </p:cNvSpPr>
            <p:nvPr userDrawn="1"/>
          </p:nvSpPr>
          <p:spPr>
            <a:xfrm rot="2305559" flipH="1" flipV="1">
              <a:off x="4516352" y="606499"/>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2" name="Oval 101"/>
            <p:cNvSpPr>
              <a:spLocks noChangeAspect="1"/>
            </p:cNvSpPr>
            <p:nvPr userDrawn="1"/>
          </p:nvSpPr>
          <p:spPr>
            <a:xfrm rot="2305559" flipH="1" flipV="1">
              <a:off x="4516352" y="605419"/>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3" name="Oval 102"/>
            <p:cNvSpPr>
              <a:spLocks noChangeAspect="1"/>
            </p:cNvSpPr>
            <p:nvPr userDrawn="1"/>
          </p:nvSpPr>
          <p:spPr>
            <a:xfrm rot="2305559" flipH="1" flipV="1">
              <a:off x="4717338" y="70201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4" name="Oval 103"/>
            <p:cNvSpPr>
              <a:spLocks noChangeAspect="1"/>
            </p:cNvSpPr>
            <p:nvPr userDrawn="1"/>
          </p:nvSpPr>
          <p:spPr>
            <a:xfrm rot="2305559" flipH="1" flipV="1">
              <a:off x="4717338" y="70093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5" name="Oval 104"/>
            <p:cNvSpPr>
              <a:spLocks noChangeAspect="1"/>
            </p:cNvSpPr>
            <p:nvPr userDrawn="1"/>
          </p:nvSpPr>
          <p:spPr>
            <a:xfrm rot="2305559" flipH="1" flipV="1">
              <a:off x="4797528" y="846942"/>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6" name="Oval 105"/>
            <p:cNvSpPr>
              <a:spLocks noChangeAspect="1"/>
            </p:cNvSpPr>
            <p:nvPr userDrawn="1"/>
          </p:nvSpPr>
          <p:spPr>
            <a:xfrm rot="2305559" flipH="1" flipV="1">
              <a:off x="4797528" y="845862"/>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7" name="Oval 106"/>
            <p:cNvSpPr>
              <a:spLocks noChangeAspect="1"/>
            </p:cNvSpPr>
            <p:nvPr userDrawn="1"/>
          </p:nvSpPr>
          <p:spPr>
            <a:xfrm rot="2305559" flipH="1" flipV="1">
              <a:off x="4795303" y="1199375"/>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8" name="Oval 107"/>
            <p:cNvSpPr>
              <a:spLocks noChangeAspect="1"/>
            </p:cNvSpPr>
            <p:nvPr userDrawn="1"/>
          </p:nvSpPr>
          <p:spPr>
            <a:xfrm rot="2305559" flipH="1" flipV="1">
              <a:off x="4795303" y="1198295"/>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9" name="Oval 108"/>
            <p:cNvSpPr>
              <a:spLocks noChangeAspect="1"/>
            </p:cNvSpPr>
            <p:nvPr userDrawn="1"/>
          </p:nvSpPr>
          <p:spPr>
            <a:xfrm rot="2305559" flipH="1" flipV="1">
              <a:off x="4868959" y="1031394"/>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0" name="Oval 109"/>
            <p:cNvSpPr>
              <a:spLocks noChangeAspect="1"/>
            </p:cNvSpPr>
            <p:nvPr userDrawn="1"/>
          </p:nvSpPr>
          <p:spPr>
            <a:xfrm rot="2305559" flipH="1" flipV="1">
              <a:off x="4868959" y="1030314"/>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111" name="Group 110"/>
          <p:cNvGrpSpPr>
            <a:grpSpLocks noChangeAspect="1"/>
          </p:cNvGrpSpPr>
          <p:nvPr userDrawn="1"/>
        </p:nvGrpSpPr>
        <p:grpSpPr>
          <a:xfrm>
            <a:off x="7169460" y="457201"/>
            <a:ext cx="910232" cy="908413"/>
            <a:chOff x="4011927" y="457200"/>
            <a:chExt cx="1093473" cy="1091294"/>
          </a:xfrm>
          <a:solidFill>
            <a:schemeClr val="accent4">
              <a:lumMod val="75000"/>
            </a:schemeClr>
          </a:solidFill>
        </p:grpSpPr>
        <p:sp>
          <p:nvSpPr>
            <p:cNvPr id="112" name="Dodecagon 111"/>
            <p:cNvSpPr>
              <a:spLocks noChangeAspect="1"/>
            </p:cNvSpPr>
            <p:nvPr userDrawn="1"/>
          </p:nvSpPr>
          <p:spPr>
            <a:xfrm>
              <a:off x="4531043" y="457200"/>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3" name="Dodecagon 112"/>
            <p:cNvSpPr>
              <a:spLocks noChangeAspect="1"/>
            </p:cNvSpPr>
            <p:nvPr userDrawn="1"/>
          </p:nvSpPr>
          <p:spPr>
            <a:xfrm>
              <a:off x="4335150" y="496725"/>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4" name="Dodecagon 113"/>
            <p:cNvSpPr>
              <a:spLocks noChangeAspect="1"/>
            </p:cNvSpPr>
            <p:nvPr userDrawn="1"/>
          </p:nvSpPr>
          <p:spPr>
            <a:xfrm>
              <a:off x="4707346" y="496725"/>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5" name="Dodecagon 114"/>
            <p:cNvSpPr>
              <a:spLocks noChangeAspect="1"/>
            </p:cNvSpPr>
            <p:nvPr userDrawn="1"/>
          </p:nvSpPr>
          <p:spPr>
            <a:xfrm>
              <a:off x="4873855" y="599493"/>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6" name="Dodecagon 115"/>
            <p:cNvSpPr>
              <a:spLocks noChangeAspect="1"/>
            </p:cNvSpPr>
            <p:nvPr userDrawn="1"/>
          </p:nvSpPr>
          <p:spPr>
            <a:xfrm>
              <a:off x="4985517" y="767475"/>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7" name="Dodecagon 116"/>
            <p:cNvSpPr>
              <a:spLocks noChangeAspect="1"/>
            </p:cNvSpPr>
            <p:nvPr userDrawn="1"/>
          </p:nvSpPr>
          <p:spPr>
            <a:xfrm>
              <a:off x="5020774" y="955219"/>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8" name="Dodecagon 117"/>
            <p:cNvSpPr>
              <a:spLocks noChangeAspect="1"/>
            </p:cNvSpPr>
            <p:nvPr userDrawn="1"/>
          </p:nvSpPr>
          <p:spPr>
            <a:xfrm>
              <a:off x="4178436" y="605419"/>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9" name="Dodecagon 118"/>
            <p:cNvSpPr>
              <a:spLocks noChangeAspect="1"/>
            </p:cNvSpPr>
            <p:nvPr userDrawn="1"/>
          </p:nvSpPr>
          <p:spPr>
            <a:xfrm>
              <a:off x="4981596" y="1158770"/>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0" name="Dodecagon 119"/>
            <p:cNvSpPr>
              <a:spLocks noChangeAspect="1"/>
            </p:cNvSpPr>
            <p:nvPr userDrawn="1"/>
          </p:nvSpPr>
          <p:spPr>
            <a:xfrm>
              <a:off x="4060900" y="773401"/>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1" name="Dodecagon 120"/>
            <p:cNvSpPr>
              <a:spLocks noChangeAspect="1"/>
            </p:cNvSpPr>
            <p:nvPr userDrawn="1"/>
          </p:nvSpPr>
          <p:spPr>
            <a:xfrm>
              <a:off x="4883649" y="1326752"/>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2" name="Dodecagon 121"/>
            <p:cNvSpPr>
              <a:spLocks noChangeAspect="1"/>
            </p:cNvSpPr>
            <p:nvPr userDrawn="1"/>
          </p:nvSpPr>
          <p:spPr>
            <a:xfrm>
              <a:off x="4717141" y="1429520"/>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3" name="Dodecagon 122"/>
            <p:cNvSpPr>
              <a:spLocks noChangeAspect="1"/>
            </p:cNvSpPr>
            <p:nvPr userDrawn="1"/>
          </p:nvSpPr>
          <p:spPr>
            <a:xfrm>
              <a:off x="4531043" y="1463120"/>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4" name="Dodecagon 123"/>
            <p:cNvSpPr>
              <a:spLocks noChangeAspect="1"/>
            </p:cNvSpPr>
            <p:nvPr userDrawn="1"/>
          </p:nvSpPr>
          <p:spPr>
            <a:xfrm>
              <a:off x="4335150" y="1435446"/>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5" name="Dodecagon 124"/>
            <p:cNvSpPr>
              <a:spLocks noChangeAspect="1"/>
            </p:cNvSpPr>
            <p:nvPr userDrawn="1"/>
          </p:nvSpPr>
          <p:spPr>
            <a:xfrm>
              <a:off x="4168641" y="1318841"/>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6" name="Dodecagon 125"/>
            <p:cNvSpPr>
              <a:spLocks noChangeAspect="1"/>
            </p:cNvSpPr>
            <p:nvPr userDrawn="1"/>
          </p:nvSpPr>
          <p:spPr>
            <a:xfrm>
              <a:off x="4011927" y="971026"/>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7" name="Dodecagon 126"/>
            <p:cNvSpPr>
              <a:spLocks noChangeAspect="1"/>
            </p:cNvSpPr>
            <p:nvPr userDrawn="1"/>
          </p:nvSpPr>
          <p:spPr>
            <a:xfrm>
              <a:off x="4060900" y="1148889"/>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8" name="Dodecagon 127"/>
            <p:cNvSpPr>
              <a:spLocks noChangeAspect="1"/>
            </p:cNvSpPr>
            <p:nvPr userDrawn="1"/>
          </p:nvSpPr>
          <p:spPr>
            <a:xfrm>
              <a:off x="4423302" y="941382"/>
              <a:ext cx="98730" cy="99603"/>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9" name="Dodecagon 128"/>
            <p:cNvSpPr>
              <a:spLocks noChangeAspect="1"/>
            </p:cNvSpPr>
            <p:nvPr userDrawn="1"/>
          </p:nvSpPr>
          <p:spPr>
            <a:xfrm>
              <a:off x="4628989" y="941382"/>
              <a:ext cx="98730" cy="99603"/>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0" name="Oval 129"/>
            <p:cNvSpPr>
              <a:spLocks noChangeAspect="1"/>
            </p:cNvSpPr>
            <p:nvPr userDrawn="1"/>
          </p:nvSpPr>
          <p:spPr>
            <a:xfrm rot="2305559" flipH="1" flipV="1">
              <a:off x="4515726" y="785152"/>
              <a:ext cx="98730" cy="99603"/>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1" name="Oval 130"/>
            <p:cNvSpPr>
              <a:spLocks noChangeAspect="1"/>
            </p:cNvSpPr>
            <p:nvPr userDrawn="1"/>
          </p:nvSpPr>
          <p:spPr>
            <a:xfrm rot="2305559" flipH="1" flipV="1">
              <a:off x="4525521" y="1107942"/>
              <a:ext cx="98730" cy="99603"/>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2" name="Oval 131"/>
            <p:cNvSpPr>
              <a:spLocks noChangeAspect="1"/>
            </p:cNvSpPr>
            <p:nvPr userDrawn="1"/>
          </p:nvSpPr>
          <p:spPr>
            <a:xfrm rot="2305559" flipH="1" flipV="1">
              <a:off x="4727324" y="1067365"/>
              <a:ext cx="84626" cy="8537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3" name="Oval 132"/>
            <p:cNvSpPr>
              <a:spLocks noChangeAspect="1"/>
            </p:cNvSpPr>
            <p:nvPr userDrawn="1"/>
          </p:nvSpPr>
          <p:spPr>
            <a:xfrm rot="2305559" flipH="1" flipV="1">
              <a:off x="4345333" y="1085297"/>
              <a:ext cx="84626" cy="8537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4" name="Oval 133"/>
            <p:cNvSpPr>
              <a:spLocks noChangeAspect="1"/>
            </p:cNvSpPr>
            <p:nvPr userDrawn="1"/>
          </p:nvSpPr>
          <p:spPr>
            <a:xfrm rot="2305559" flipH="1" flipV="1">
              <a:off x="4614299" y="127842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5" name="Oval 134"/>
            <p:cNvSpPr>
              <a:spLocks noChangeAspect="1"/>
            </p:cNvSpPr>
            <p:nvPr userDrawn="1"/>
          </p:nvSpPr>
          <p:spPr>
            <a:xfrm rot="2305559" flipH="1" flipV="1">
              <a:off x="4614299" y="127734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6" name="Oval 135"/>
            <p:cNvSpPr>
              <a:spLocks noChangeAspect="1"/>
            </p:cNvSpPr>
            <p:nvPr userDrawn="1"/>
          </p:nvSpPr>
          <p:spPr>
            <a:xfrm rot="2305559" flipH="1" flipV="1">
              <a:off x="4416962" y="1281712"/>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7" name="Oval 136"/>
            <p:cNvSpPr>
              <a:spLocks noChangeAspect="1"/>
            </p:cNvSpPr>
            <p:nvPr userDrawn="1"/>
          </p:nvSpPr>
          <p:spPr>
            <a:xfrm rot="2305559" flipH="1" flipV="1">
              <a:off x="4416962" y="1280632"/>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8" name="Oval 137"/>
            <p:cNvSpPr>
              <a:spLocks noChangeAspect="1"/>
            </p:cNvSpPr>
            <p:nvPr userDrawn="1"/>
          </p:nvSpPr>
          <p:spPr>
            <a:xfrm rot="2305559" flipH="1" flipV="1">
              <a:off x="4239212" y="118618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9" name="Oval 138"/>
            <p:cNvSpPr>
              <a:spLocks noChangeAspect="1"/>
            </p:cNvSpPr>
            <p:nvPr userDrawn="1"/>
          </p:nvSpPr>
          <p:spPr>
            <a:xfrm rot="2305559" flipH="1" flipV="1">
              <a:off x="4239212" y="118510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0" name="Oval 139"/>
            <p:cNvSpPr>
              <a:spLocks noChangeAspect="1"/>
            </p:cNvSpPr>
            <p:nvPr userDrawn="1"/>
          </p:nvSpPr>
          <p:spPr>
            <a:xfrm rot="2305559" flipH="1" flipV="1">
              <a:off x="4178238" y="1001728"/>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1" name="Oval 140"/>
            <p:cNvSpPr>
              <a:spLocks noChangeAspect="1"/>
            </p:cNvSpPr>
            <p:nvPr userDrawn="1"/>
          </p:nvSpPr>
          <p:spPr>
            <a:xfrm rot="2305559" flipH="1" flipV="1">
              <a:off x="4178238" y="1000648"/>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2" name="Oval 141"/>
            <p:cNvSpPr>
              <a:spLocks noChangeAspect="1"/>
            </p:cNvSpPr>
            <p:nvPr userDrawn="1"/>
          </p:nvSpPr>
          <p:spPr>
            <a:xfrm rot="2305559" flipH="1" flipV="1">
              <a:off x="4227212" y="837033"/>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3" name="Oval 142"/>
            <p:cNvSpPr>
              <a:spLocks noChangeAspect="1"/>
            </p:cNvSpPr>
            <p:nvPr userDrawn="1"/>
          </p:nvSpPr>
          <p:spPr>
            <a:xfrm rot="2305559" flipH="1" flipV="1">
              <a:off x="4227212" y="835953"/>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4" name="Oval 143"/>
            <p:cNvSpPr>
              <a:spLocks noChangeAspect="1"/>
            </p:cNvSpPr>
            <p:nvPr userDrawn="1"/>
          </p:nvSpPr>
          <p:spPr>
            <a:xfrm rot="2305559" flipH="1" flipV="1">
              <a:off x="4341483" y="701979"/>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5" name="Oval 144"/>
            <p:cNvSpPr>
              <a:spLocks noChangeAspect="1"/>
            </p:cNvSpPr>
            <p:nvPr userDrawn="1"/>
          </p:nvSpPr>
          <p:spPr>
            <a:xfrm rot="2305559" flipH="1" flipV="1">
              <a:off x="4341483" y="700899"/>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6" name="Oval 145"/>
            <p:cNvSpPr>
              <a:spLocks noChangeAspect="1"/>
            </p:cNvSpPr>
            <p:nvPr userDrawn="1"/>
          </p:nvSpPr>
          <p:spPr>
            <a:xfrm rot="2305559" flipH="1" flipV="1">
              <a:off x="4516352" y="606499"/>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7" name="Oval 146"/>
            <p:cNvSpPr>
              <a:spLocks noChangeAspect="1"/>
            </p:cNvSpPr>
            <p:nvPr userDrawn="1"/>
          </p:nvSpPr>
          <p:spPr>
            <a:xfrm rot="2305559" flipH="1" flipV="1">
              <a:off x="4516352" y="605419"/>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8" name="Oval 147"/>
            <p:cNvSpPr>
              <a:spLocks noChangeAspect="1"/>
            </p:cNvSpPr>
            <p:nvPr userDrawn="1"/>
          </p:nvSpPr>
          <p:spPr>
            <a:xfrm rot="2305559" flipH="1" flipV="1">
              <a:off x="4717338" y="70201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9" name="Oval 148"/>
            <p:cNvSpPr>
              <a:spLocks noChangeAspect="1"/>
            </p:cNvSpPr>
            <p:nvPr userDrawn="1"/>
          </p:nvSpPr>
          <p:spPr>
            <a:xfrm rot="2305559" flipH="1" flipV="1">
              <a:off x="4717338" y="70093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0" name="Oval 149"/>
            <p:cNvSpPr>
              <a:spLocks noChangeAspect="1"/>
            </p:cNvSpPr>
            <p:nvPr userDrawn="1"/>
          </p:nvSpPr>
          <p:spPr>
            <a:xfrm rot="2305559" flipH="1" flipV="1">
              <a:off x="4797528" y="846942"/>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1" name="Oval 150"/>
            <p:cNvSpPr>
              <a:spLocks noChangeAspect="1"/>
            </p:cNvSpPr>
            <p:nvPr userDrawn="1"/>
          </p:nvSpPr>
          <p:spPr>
            <a:xfrm rot="2305559" flipH="1" flipV="1">
              <a:off x="4797528" y="845862"/>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2" name="Oval 151"/>
            <p:cNvSpPr>
              <a:spLocks noChangeAspect="1"/>
            </p:cNvSpPr>
            <p:nvPr userDrawn="1"/>
          </p:nvSpPr>
          <p:spPr>
            <a:xfrm rot="2305559" flipH="1" flipV="1">
              <a:off x="4795303" y="1199375"/>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3" name="Oval 152"/>
            <p:cNvSpPr>
              <a:spLocks noChangeAspect="1"/>
            </p:cNvSpPr>
            <p:nvPr userDrawn="1"/>
          </p:nvSpPr>
          <p:spPr>
            <a:xfrm rot="2305559" flipH="1" flipV="1">
              <a:off x="4795303" y="1198295"/>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4" name="Oval 153"/>
            <p:cNvSpPr>
              <a:spLocks noChangeAspect="1"/>
            </p:cNvSpPr>
            <p:nvPr userDrawn="1"/>
          </p:nvSpPr>
          <p:spPr>
            <a:xfrm rot="2305559" flipH="1" flipV="1">
              <a:off x="4868959" y="1031394"/>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5" name="Oval 154"/>
            <p:cNvSpPr>
              <a:spLocks noChangeAspect="1"/>
            </p:cNvSpPr>
            <p:nvPr userDrawn="1"/>
          </p:nvSpPr>
          <p:spPr>
            <a:xfrm rot="2305559" flipH="1" flipV="1">
              <a:off x="4868959" y="1030314"/>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156" name="Group 155"/>
          <p:cNvGrpSpPr>
            <a:grpSpLocks noChangeAspect="1"/>
          </p:cNvGrpSpPr>
          <p:nvPr userDrawn="1"/>
        </p:nvGrpSpPr>
        <p:grpSpPr>
          <a:xfrm>
            <a:off x="1073460" y="457201"/>
            <a:ext cx="910232" cy="908413"/>
            <a:chOff x="1573527" y="457200"/>
            <a:chExt cx="1093473" cy="1091294"/>
          </a:xfrm>
          <a:solidFill>
            <a:schemeClr val="tx2"/>
          </a:solidFill>
        </p:grpSpPr>
        <p:sp>
          <p:nvSpPr>
            <p:cNvPr id="157" name="Dodecagon 156"/>
            <p:cNvSpPr>
              <a:spLocks noChangeAspect="1"/>
            </p:cNvSpPr>
            <p:nvPr userDrawn="1"/>
          </p:nvSpPr>
          <p:spPr>
            <a:xfrm>
              <a:off x="2092643" y="457200"/>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8" name="Dodecagon 157"/>
            <p:cNvSpPr>
              <a:spLocks noChangeAspect="1"/>
            </p:cNvSpPr>
            <p:nvPr userDrawn="1"/>
          </p:nvSpPr>
          <p:spPr>
            <a:xfrm>
              <a:off x="1896750" y="496725"/>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9" name="Dodecagon 158"/>
            <p:cNvSpPr>
              <a:spLocks noChangeAspect="1"/>
            </p:cNvSpPr>
            <p:nvPr userDrawn="1"/>
          </p:nvSpPr>
          <p:spPr>
            <a:xfrm>
              <a:off x="2268946" y="496725"/>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0" name="Dodecagon 159"/>
            <p:cNvSpPr>
              <a:spLocks noChangeAspect="1"/>
            </p:cNvSpPr>
            <p:nvPr userDrawn="1"/>
          </p:nvSpPr>
          <p:spPr>
            <a:xfrm>
              <a:off x="2435455" y="599493"/>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1" name="Dodecagon 160"/>
            <p:cNvSpPr>
              <a:spLocks noChangeAspect="1"/>
            </p:cNvSpPr>
            <p:nvPr userDrawn="1"/>
          </p:nvSpPr>
          <p:spPr>
            <a:xfrm>
              <a:off x="2547117" y="767475"/>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2" name="Dodecagon 161"/>
            <p:cNvSpPr>
              <a:spLocks noChangeAspect="1"/>
            </p:cNvSpPr>
            <p:nvPr userDrawn="1"/>
          </p:nvSpPr>
          <p:spPr>
            <a:xfrm>
              <a:off x="2582374" y="955219"/>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3" name="Dodecagon 162"/>
            <p:cNvSpPr>
              <a:spLocks noChangeAspect="1"/>
            </p:cNvSpPr>
            <p:nvPr userDrawn="1"/>
          </p:nvSpPr>
          <p:spPr>
            <a:xfrm>
              <a:off x="1740036" y="605419"/>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4" name="Dodecagon 163"/>
            <p:cNvSpPr>
              <a:spLocks noChangeAspect="1"/>
            </p:cNvSpPr>
            <p:nvPr userDrawn="1"/>
          </p:nvSpPr>
          <p:spPr>
            <a:xfrm>
              <a:off x="2543196" y="1158770"/>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5" name="Dodecagon 164"/>
            <p:cNvSpPr>
              <a:spLocks noChangeAspect="1"/>
            </p:cNvSpPr>
            <p:nvPr userDrawn="1"/>
          </p:nvSpPr>
          <p:spPr>
            <a:xfrm>
              <a:off x="1622500" y="773401"/>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6" name="Dodecagon 165"/>
            <p:cNvSpPr>
              <a:spLocks noChangeAspect="1"/>
            </p:cNvSpPr>
            <p:nvPr userDrawn="1"/>
          </p:nvSpPr>
          <p:spPr>
            <a:xfrm>
              <a:off x="2445249" y="1326752"/>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7" name="Dodecagon 166"/>
            <p:cNvSpPr>
              <a:spLocks noChangeAspect="1"/>
            </p:cNvSpPr>
            <p:nvPr userDrawn="1"/>
          </p:nvSpPr>
          <p:spPr>
            <a:xfrm>
              <a:off x="2278741" y="1429520"/>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8" name="Dodecagon 167"/>
            <p:cNvSpPr>
              <a:spLocks noChangeAspect="1"/>
            </p:cNvSpPr>
            <p:nvPr userDrawn="1"/>
          </p:nvSpPr>
          <p:spPr>
            <a:xfrm>
              <a:off x="2092643" y="1463120"/>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9" name="Dodecagon 168"/>
            <p:cNvSpPr>
              <a:spLocks noChangeAspect="1"/>
            </p:cNvSpPr>
            <p:nvPr userDrawn="1"/>
          </p:nvSpPr>
          <p:spPr>
            <a:xfrm>
              <a:off x="1896750" y="1435446"/>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0" name="Dodecagon 169"/>
            <p:cNvSpPr>
              <a:spLocks noChangeAspect="1"/>
            </p:cNvSpPr>
            <p:nvPr userDrawn="1"/>
          </p:nvSpPr>
          <p:spPr>
            <a:xfrm>
              <a:off x="1730241" y="1318841"/>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1" name="Dodecagon 170"/>
            <p:cNvSpPr>
              <a:spLocks noChangeAspect="1"/>
            </p:cNvSpPr>
            <p:nvPr userDrawn="1"/>
          </p:nvSpPr>
          <p:spPr>
            <a:xfrm>
              <a:off x="1573527" y="971026"/>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2" name="Dodecagon 171"/>
            <p:cNvSpPr>
              <a:spLocks noChangeAspect="1"/>
            </p:cNvSpPr>
            <p:nvPr userDrawn="1"/>
          </p:nvSpPr>
          <p:spPr>
            <a:xfrm>
              <a:off x="1622500" y="1148889"/>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3" name="Dodecagon 172"/>
            <p:cNvSpPr>
              <a:spLocks noChangeAspect="1"/>
            </p:cNvSpPr>
            <p:nvPr userDrawn="1"/>
          </p:nvSpPr>
          <p:spPr>
            <a:xfrm>
              <a:off x="1984902" y="941382"/>
              <a:ext cx="98730" cy="99603"/>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4" name="Dodecagon 173"/>
            <p:cNvSpPr>
              <a:spLocks noChangeAspect="1"/>
            </p:cNvSpPr>
            <p:nvPr userDrawn="1"/>
          </p:nvSpPr>
          <p:spPr>
            <a:xfrm>
              <a:off x="2190589" y="941382"/>
              <a:ext cx="98730" cy="99603"/>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5" name="Oval 174"/>
            <p:cNvSpPr>
              <a:spLocks noChangeAspect="1"/>
            </p:cNvSpPr>
            <p:nvPr userDrawn="1"/>
          </p:nvSpPr>
          <p:spPr>
            <a:xfrm rot="2305559" flipH="1" flipV="1">
              <a:off x="2077326" y="785152"/>
              <a:ext cx="98730" cy="99603"/>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6" name="Oval 175"/>
            <p:cNvSpPr>
              <a:spLocks noChangeAspect="1"/>
            </p:cNvSpPr>
            <p:nvPr userDrawn="1"/>
          </p:nvSpPr>
          <p:spPr>
            <a:xfrm rot="2305559" flipH="1" flipV="1">
              <a:off x="2087121" y="1107942"/>
              <a:ext cx="98730" cy="99603"/>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7" name="Oval 176"/>
            <p:cNvSpPr>
              <a:spLocks noChangeAspect="1"/>
            </p:cNvSpPr>
            <p:nvPr userDrawn="1"/>
          </p:nvSpPr>
          <p:spPr>
            <a:xfrm rot="2305559" flipH="1" flipV="1">
              <a:off x="2288924" y="1067365"/>
              <a:ext cx="84626" cy="8537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8" name="Oval 177"/>
            <p:cNvSpPr>
              <a:spLocks noChangeAspect="1"/>
            </p:cNvSpPr>
            <p:nvPr userDrawn="1"/>
          </p:nvSpPr>
          <p:spPr>
            <a:xfrm rot="2305559" flipH="1" flipV="1">
              <a:off x="1906933" y="1085297"/>
              <a:ext cx="84626" cy="8537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9" name="Oval 178"/>
            <p:cNvSpPr>
              <a:spLocks noChangeAspect="1"/>
            </p:cNvSpPr>
            <p:nvPr userDrawn="1"/>
          </p:nvSpPr>
          <p:spPr>
            <a:xfrm rot="2305559" flipH="1" flipV="1">
              <a:off x="2175899" y="127842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0" name="Oval 179"/>
            <p:cNvSpPr>
              <a:spLocks noChangeAspect="1"/>
            </p:cNvSpPr>
            <p:nvPr userDrawn="1"/>
          </p:nvSpPr>
          <p:spPr>
            <a:xfrm rot="2305559" flipH="1" flipV="1">
              <a:off x="2175899" y="127734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1" name="Oval 180"/>
            <p:cNvSpPr>
              <a:spLocks noChangeAspect="1"/>
            </p:cNvSpPr>
            <p:nvPr userDrawn="1"/>
          </p:nvSpPr>
          <p:spPr>
            <a:xfrm rot="2305559" flipH="1" flipV="1">
              <a:off x="1978562" y="1281712"/>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2" name="Oval 181"/>
            <p:cNvSpPr>
              <a:spLocks noChangeAspect="1"/>
            </p:cNvSpPr>
            <p:nvPr userDrawn="1"/>
          </p:nvSpPr>
          <p:spPr>
            <a:xfrm rot="2305559" flipH="1" flipV="1">
              <a:off x="1978562" y="1280632"/>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3" name="Oval 182"/>
            <p:cNvSpPr>
              <a:spLocks noChangeAspect="1"/>
            </p:cNvSpPr>
            <p:nvPr userDrawn="1"/>
          </p:nvSpPr>
          <p:spPr>
            <a:xfrm rot="2305559" flipH="1" flipV="1">
              <a:off x="1800812" y="118618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4" name="Oval 183"/>
            <p:cNvSpPr>
              <a:spLocks noChangeAspect="1"/>
            </p:cNvSpPr>
            <p:nvPr userDrawn="1"/>
          </p:nvSpPr>
          <p:spPr>
            <a:xfrm rot="2305559" flipH="1" flipV="1">
              <a:off x="1800812" y="118510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5" name="Oval 184"/>
            <p:cNvSpPr>
              <a:spLocks noChangeAspect="1"/>
            </p:cNvSpPr>
            <p:nvPr userDrawn="1"/>
          </p:nvSpPr>
          <p:spPr>
            <a:xfrm rot="2305559" flipH="1" flipV="1">
              <a:off x="1739838" y="1001728"/>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6" name="Oval 185"/>
            <p:cNvSpPr>
              <a:spLocks noChangeAspect="1"/>
            </p:cNvSpPr>
            <p:nvPr userDrawn="1"/>
          </p:nvSpPr>
          <p:spPr>
            <a:xfrm rot="2305559" flipH="1" flipV="1">
              <a:off x="1739838" y="1000648"/>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7" name="Oval 186"/>
            <p:cNvSpPr>
              <a:spLocks noChangeAspect="1"/>
            </p:cNvSpPr>
            <p:nvPr userDrawn="1"/>
          </p:nvSpPr>
          <p:spPr>
            <a:xfrm rot="2305559" flipH="1" flipV="1">
              <a:off x="1788812" y="837033"/>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8" name="Oval 187"/>
            <p:cNvSpPr>
              <a:spLocks noChangeAspect="1"/>
            </p:cNvSpPr>
            <p:nvPr userDrawn="1"/>
          </p:nvSpPr>
          <p:spPr>
            <a:xfrm rot="2305559" flipH="1" flipV="1">
              <a:off x="1788812" y="835953"/>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9" name="Oval 188"/>
            <p:cNvSpPr>
              <a:spLocks noChangeAspect="1"/>
            </p:cNvSpPr>
            <p:nvPr userDrawn="1"/>
          </p:nvSpPr>
          <p:spPr>
            <a:xfrm rot="2305559" flipH="1" flipV="1">
              <a:off x="1903083" y="701979"/>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0" name="Oval 189"/>
            <p:cNvSpPr>
              <a:spLocks noChangeAspect="1"/>
            </p:cNvSpPr>
            <p:nvPr userDrawn="1"/>
          </p:nvSpPr>
          <p:spPr>
            <a:xfrm rot="2305559" flipH="1" flipV="1">
              <a:off x="1903083" y="700899"/>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1" name="Oval 190"/>
            <p:cNvSpPr>
              <a:spLocks noChangeAspect="1"/>
            </p:cNvSpPr>
            <p:nvPr userDrawn="1"/>
          </p:nvSpPr>
          <p:spPr>
            <a:xfrm rot="2305559" flipH="1" flipV="1">
              <a:off x="2077952" y="606499"/>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2" name="Oval 191"/>
            <p:cNvSpPr>
              <a:spLocks noChangeAspect="1"/>
            </p:cNvSpPr>
            <p:nvPr userDrawn="1"/>
          </p:nvSpPr>
          <p:spPr>
            <a:xfrm rot="2305559" flipH="1" flipV="1">
              <a:off x="2077952" y="605419"/>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3" name="Oval 192"/>
            <p:cNvSpPr>
              <a:spLocks noChangeAspect="1"/>
            </p:cNvSpPr>
            <p:nvPr userDrawn="1"/>
          </p:nvSpPr>
          <p:spPr>
            <a:xfrm rot="2305559" flipH="1" flipV="1">
              <a:off x="2278938" y="70201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4" name="Oval 193"/>
            <p:cNvSpPr>
              <a:spLocks noChangeAspect="1"/>
            </p:cNvSpPr>
            <p:nvPr userDrawn="1"/>
          </p:nvSpPr>
          <p:spPr>
            <a:xfrm rot="2305559" flipH="1" flipV="1">
              <a:off x="2278938" y="70093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5" name="Oval 194"/>
            <p:cNvSpPr>
              <a:spLocks noChangeAspect="1"/>
            </p:cNvSpPr>
            <p:nvPr userDrawn="1"/>
          </p:nvSpPr>
          <p:spPr>
            <a:xfrm rot="2305559" flipH="1" flipV="1">
              <a:off x="2359128" y="846942"/>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6" name="Oval 195"/>
            <p:cNvSpPr>
              <a:spLocks noChangeAspect="1"/>
            </p:cNvSpPr>
            <p:nvPr userDrawn="1"/>
          </p:nvSpPr>
          <p:spPr>
            <a:xfrm rot="2305559" flipH="1" flipV="1">
              <a:off x="2359128" y="845862"/>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7" name="Oval 196"/>
            <p:cNvSpPr>
              <a:spLocks noChangeAspect="1"/>
            </p:cNvSpPr>
            <p:nvPr userDrawn="1"/>
          </p:nvSpPr>
          <p:spPr>
            <a:xfrm rot="2305559" flipH="1" flipV="1">
              <a:off x="2356903" y="1199375"/>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8" name="Oval 197"/>
            <p:cNvSpPr>
              <a:spLocks noChangeAspect="1"/>
            </p:cNvSpPr>
            <p:nvPr userDrawn="1"/>
          </p:nvSpPr>
          <p:spPr>
            <a:xfrm rot="2305559" flipH="1" flipV="1">
              <a:off x="2356903" y="1198295"/>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9" name="Oval 198"/>
            <p:cNvSpPr>
              <a:spLocks noChangeAspect="1"/>
            </p:cNvSpPr>
            <p:nvPr userDrawn="1"/>
          </p:nvSpPr>
          <p:spPr>
            <a:xfrm rot="2305559" flipH="1" flipV="1">
              <a:off x="2430559" y="1031394"/>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0" name="Oval 199"/>
            <p:cNvSpPr>
              <a:spLocks noChangeAspect="1"/>
            </p:cNvSpPr>
            <p:nvPr userDrawn="1"/>
          </p:nvSpPr>
          <p:spPr>
            <a:xfrm rot="2305559" flipH="1" flipV="1">
              <a:off x="2430559" y="1030314"/>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201" name="Group 200"/>
          <p:cNvGrpSpPr>
            <a:grpSpLocks noChangeAspect="1"/>
          </p:cNvGrpSpPr>
          <p:nvPr userDrawn="1"/>
        </p:nvGrpSpPr>
        <p:grpSpPr>
          <a:xfrm>
            <a:off x="4121460" y="457201"/>
            <a:ext cx="910232" cy="908413"/>
            <a:chOff x="1573527" y="457200"/>
            <a:chExt cx="1093473" cy="1091294"/>
          </a:xfrm>
          <a:solidFill>
            <a:srgbClr val="687E3C"/>
          </a:solidFill>
        </p:grpSpPr>
        <p:sp>
          <p:nvSpPr>
            <p:cNvPr id="202" name="Dodecagon 201"/>
            <p:cNvSpPr>
              <a:spLocks noChangeAspect="1"/>
            </p:cNvSpPr>
            <p:nvPr userDrawn="1"/>
          </p:nvSpPr>
          <p:spPr>
            <a:xfrm>
              <a:off x="2092643" y="457200"/>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3" name="Dodecagon 202"/>
            <p:cNvSpPr>
              <a:spLocks noChangeAspect="1"/>
            </p:cNvSpPr>
            <p:nvPr userDrawn="1"/>
          </p:nvSpPr>
          <p:spPr>
            <a:xfrm>
              <a:off x="1896750" y="496725"/>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4" name="Dodecagon 203"/>
            <p:cNvSpPr>
              <a:spLocks noChangeAspect="1"/>
            </p:cNvSpPr>
            <p:nvPr userDrawn="1"/>
          </p:nvSpPr>
          <p:spPr>
            <a:xfrm>
              <a:off x="2268946" y="496725"/>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5" name="Dodecagon 204"/>
            <p:cNvSpPr>
              <a:spLocks noChangeAspect="1"/>
            </p:cNvSpPr>
            <p:nvPr userDrawn="1"/>
          </p:nvSpPr>
          <p:spPr>
            <a:xfrm>
              <a:off x="2435455" y="599493"/>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6" name="Dodecagon 205"/>
            <p:cNvSpPr>
              <a:spLocks noChangeAspect="1"/>
            </p:cNvSpPr>
            <p:nvPr userDrawn="1"/>
          </p:nvSpPr>
          <p:spPr>
            <a:xfrm>
              <a:off x="2547117" y="767475"/>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7" name="Dodecagon 206"/>
            <p:cNvSpPr>
              <a:spLocks noChangeAspect="1"/>
            </p:cNvSpPr>
            <p:nvPr userDrawn="1"/>
          </p:nvSpPr>
          <p:spPr>
            <a:xfrm>
              <a:off x="2582374" y="955219"/>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8" name="Dodecagon 207"/>
            <p:cNvSpPr>
              <a:spLocks noChangeAspect="1"/>
            </p:cNvSpPr>
            <p:nvPr userDrawn="1"/>
          </p:nvSpPr>
          <p:spPr>
            <a:xfrm>
              <a:off x="1740036" y="605419"/>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9" name="Dodecagon 208"/>
            <p:cNvSpPr>
              <a:spLocks noChangeAspect="1"/>
            </p:cNvSpPr>
            <p:nvPr userDrawn="1"/>
          </p:nvSpPr>
          <p:spPr>
            <a:xfrm>
              <a:off x="2543196" y="1158770"/>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0" name="Dodecagon 209"/>
            <p:cNvSpPr>
              <a:spLocks noChangeAspect="1"/>
            </p:cNvSpPr>
            <p:nvPr userDrawn="1"/>
          </p:nvSpPr>
          <p:spPr>
            <a:xfrm>
              <a:off x="1622500" y="773401"/>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1" name="Dodecagon 210"/>
            <p:cNvSpPr>
              <a:spLocks noChangeAspect="1"/>
            </p:cNvSpPr>
            <p:nvPr userDrawn="1"/>
          </p:nvSpPr>
          <p:spPr>
            <a:xfrm>
              <a:off x="2445249" y="1326752"/>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2" name="Dodecagon 211"/>
            <p:cNvSpPr>
              <a:spLocks noChangeAspect="1"/>
            </p:cNvSpPr>
            <p:nvPr userDrawn="1"/>
          </p:nvSpPr>
          <p:spPr>
            <a:xfrm>
              <a:off x="2278741" y="1429520"/>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3" name="Dodecagon 212"/>
            <p:cNvSpPr>
              <a:spLocks noChangeAspect="1"/>
            </p:cNvSpPr>
            <p:nvPr userDrawn="1"/>
          </p:nvSpPr>
          <p:spPr>
            <a:xfrm>
              <a:off x="2092643" y="1463120"/>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4" name="Dodecagon 213"/>
            <p:cNvSpPr>
              <a:spLocks noChangeAspect="1"/>
            </p:cNvSpPr>
            <p:nvPr userDrawn="1"/>
          </p:nvSpPr>
          <p:spPr>
            <a:xfrm>
              <a:off x="1896750" y="1435446"/>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5" name="Dodecagon 214"/>
            <p:cNvSpPr>
              <a:spLocks noChangeAspect="1"/>
            </p:cNvSpPr>
            <p:nvPr userDrawn="1"/>
          </p:nvSpPr>
          <p:spPr>
            <a:xfrm>
              <a:off x="1730241" y="1318841"/>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6" name="Dodecagon 215"/>
            <p:cNvSpPr>
              <a:spLocks noChangeAspect="1"/>
            </p:cNvSpPr>
            <p:nvPr userDrawn="1"/>
          </p:nvSpPr>
          <p:spPr>
            <a:xfrm>
              <a:off x="1573527" y="971026"/>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7" name="Dodecagon 216"/>
            <p:cNvSpPr>
              <a:spLocks noChangeAspect="1"/>
            </p:cNvSpPr>
            <p:nvPr userDrawn="1"/>
          </p:nvSpPr>
          <p:spPr>
            <a:xfrm>
              <a:off x="1622500" y="1148889"/>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8" name="Dodecagon 217"/>
            <p:cNvSpPr>
              <a:spLocks noChangeAspect="1"/>
            </p:cNvSpPr>
            <p:nvPr userDrawn="1"/>
          </p:nvSpPr>
          <p:spPr>
            <a:xfrm>
              <a:off x="1984902" y="941382"/>
              <a:ext cx="98730" cy="99603"/>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9" name="Dodecagon 218"/>
            <p:cNvSpPr>
              <a:spLocks noChangeAspect="1"/>
            </p:cNvSpPr>
            <p:nvPr userDrawn="1"/>
          </p:nvSpPr>
          <p:spPr>
            <a:xfrm>
              <a:off x="2190589" y="941382"/>
              <a:ext cx="98730" cy="99603"/>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0" name="Oval 219"/>
            <p:cNvSpPr>
              <a:spLocks noChangeAspect="1"/>
            </p:cNvSpPr>
            <p:nvPr userDrawn="1"/>
          </p:nvSpPr>
          <p:spPr>
            <a:xfrm rot="2305559" flipH="1" flipV="1">
              <a:off x="2077326" y="785152"/>
              <a:ext cx="98730" cy="99603"/>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1" name="Oval 220"/>
            <p:cNvSpPr>
              <a:spLocks noChangeAspect="1"/>
            </p:cNvSpPr>
            <p:nvPr userDrawn="1"/>
          </p:nvSpPr>
          <p:spPr>
            <a:xfrm rot="2305559" flipH="1" flipV="1">
              <a:off x="2087121" y="1107942"/>
              <a:ext cx="98730" cy="99603"/>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2" name="Oval 221"/>
            <p:cNvSpPr>
              <a:spLocks noChangeAspect="1"/>
            </p:cNvSpPr>
            <p:nvPr userDrawn="1"/>
          </p:nvSpPr>
          <p:spPr>
            <a:xfrm rot="2305559" flipH="1" flipV="1">
              <a:off x="2288924" y="1067365"/>
              <a:ext cx="84626" cy="8537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3" name="Oval 222"/>
            <p:cNvSpPr>
              <a:spLocks noChangeAspect="1"/>
            </p:cNvSpPr>
            <p:nvPr userDrawn="1"/>
          </p:nvSpPr>
          <p:spPr>
            <a:xfrm rot="2305559" flipH="1" flipV="1">
              <a:off x="1906933" y="1085297"/>
              <a:ext cx="84626" cy="8537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4" name="Oval 223"/>
            <p:cNvSpPr>
              <a:spLocks noChangeAspect="1"/>
            </p:cNvSpPr>
            <p:nvPr userDrawn="1"/>
          </p:nvSpPr>
          <p:spPr>
            <a:xfrm rot="2305559" flipH="1" flipV="1">
              <a:off x="2175899" y="127842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5" name="Oval 224"/>
            <p:cNvSpPr>
              <a:spLocks noChangeAspect="1"/>
            </p:cNvSpPr>
            <p:nvPr userDrawn="1"/>
          </p:nvSpPr>
          <p:spPr>
            <a:xfrm rot="2305559" flipH="1" flipV="1">
              <a:off x="2175899" y="127734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6" name="Oval 225"/>
            <p:cNvSpPr>
              <a:spLocks noChangeAspect="1"/>
            </p:cNvSpPr>
            <p:nvPr userDrawn="1"/>
          </p:nvSpPr>
          <p:spPr>
            <a:xfrm rot="2305559" flipH="1" flipV="1">
              <a:off x="1978562" y="1281712"/>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7" name="Oval 226"/>
            <p:cNvSpPr>
              <a:spLocks noChangeAspect="1"/>
            </p:cNvSpPr>
            <p:nvPr userDrawn="1"/>
          </p:nvSpPr>
          <p:spPr>
            <a:xfrm rot="2305559" flipH="1" flipV="1">
              <a:off x="1978562" y="1280632"/>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8" name="Oval 227"/>
            <p:cNvSpPr>
              <a:spLocks noChangeAspect="1"/>
            </p:cNvSpPr>
            <p:nvPr userDrawn="1"/>
          </p:nvSpPr>
          <p:spPr>
            <a:xfrm rot="2305559" flipH="1" flipV="1">
              <a:off x="1800812" y="118618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9" name="Oval 228"/>
            <p:cNvSpPr>
              <a:spLocks noChangeAspect="1"/>
            </p:cNvSpPr>
            <p:nvPr userDrawn="1"/>
          </p:nvSpPr>
          <p:spPr>
            <a:xfrm rot="2305559" flipH="1" flipV="1">
              <a:off x="1800812" y="118510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0" name="Oval 229"/>
            <p:cNvSpPr>
              <a:spLocks noChangeAspect="1"/>
            </p:cNvSpPr>
            <p:nvPr userDrawn="1"/>
          </p:nvSpPr>
          <p:spPr>
            <a:xfrm rot="2305559" flipH="1" flipV="1">
              <a:off x="1739838" y="1001728"/>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1" name="Oval 230"/>
            <p:cNvSpPr>
              <a:spLocks noChangeAspect="1"/>
            </p:cNvSpPr>
            <p:nvPr userDrawn="1"/>
          </p:nvSpPr>
          <p:spPr>
            <a:xfrm rot="2305559" flipH="1" flipV="1">
              <a:off x="1739838" y="1000648"/>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2" name="Oval 231"/>
            <p:cNvSpPr>
              <a:spLocks noChangeAspect="1"/>
            </p:cNvSpPr>
            <p:nvPr userDrawn="1"/>
          </p:nvSpPr>
          <p:spPr>
            <a:xfrm rot="2305559" flipH="1" flipV="1">
              <a:off x="1788812" y="837033"/>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3" name="Oval 232"/>
            <p:cNvSpPr>
              <a:spLocks noChangeAspect="1"/>
            </p:cNvSpPr>
            <p:nvPr userDrawn="1"/>
          </p:nvSpPr>
          <p:spPr>
            <a:xfrm rot="2305559" flipH="1" flipV="1">
              <a:off x="1788812" y="835953"/>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4" name="Oval 233"/>
            <p:cNvSpPr>
              <a:spLocks noChangeAspect="1"/>
            </p:cNvSpPr>
            <p:nvPr userDrawn="1"/>
          </p:nvSpPr>
          <p:spPr>
            <a:xfrm rot="2305559" flipH="1" flipV="1">
              <a:off x="1903083" y="701979"/>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5" name="Oval 234"/>
            <p:cNvSpPr>
              <a:spLocks noChangeAspect="1"/>
            </p:cNvSpPr>
            <p:nvPr userDrawn="1"/>
          </p:nvSpPr>
          <p:spPr>
            <a:xfrm rot="2305559" flipH="1" flipV="1">
              <a:off x="1903083" y="700899"/>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6" name="Oval 235"/>
            <p:cNvSpPr>
              <a:spLocks noChangeAspect="1"/>
            </p:cNvSpPr>
            <p:nvPr userDrawn="1"/>
          </p:nvSpPr>
          <p:spPr>
            <a:xfrm rot="2305559" flipH="1" flipV="1">
              <a:off x="2077952" y="606499"/>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7" name="Oval 236"/>
            <p:cNvSpPr>
              <a:spLocks noChangeAspect="1"/>
            </p:cNvSpPr>
            <p:nvPr userDrawn="1"/>
          </p:nvSpPr>
          <p:spPr>
            <a:xfrm rot="2305559" flipH="1" flipV="1">
              <a:off x="2077952" y="605419"/>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8" name="Oval 237"/>
            <p:cNvSpPr>
              <a:spLocks noChangeAspect="1"/>
            </p:cNvSpPr>
            <p:nvPr userDrawn="1"/>
          </p:nvSpPr>
          <p:spPr>
            <a:xfrm rot="2305559" flipH="1" flipV="1">
              <a:off x="2278938" y="70201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9" name="Oval 238"/>
            <p:cNvSpPr>
              <a:spLocks noChangeAspect="1"/>
            </p:cNvSpPr>
            <p:nvPr userDrawn="1"/>
          </p:nvSpPr>
          <p:spPr>
            <a:xfrm rot="2305559" flipH="1" flipV="1">
              <a:off x="2278938" y="70093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0" name="Oval 239"/>
            <p:cNvSpPr>
              <a:spLocks noChangeAspect="1"/>
            </p:cNvSpPr>
            <p:nvPr userDrawn="1"/>
          </p:nvSpPr>
          <p:spPr>
            <a:xfrm rot="2305559" flipH="1" flipV="1">
              <a:off x="2359128" y="846942"/>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1" name="Oval 240"/>
            <p:cNvSpPr>
              <a:spLocks noChangeAspect="1"/>
            </p:cNvSpPr>
            <p:nvPr userDrawn="1"/>
          </p:nvSpPr>
          <p:spPr>
            <a:xfrm rot="2305559" flipH="1" flipV="1">
              <a:off x="2359128" y="845862"/>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2" name="Oval 241"/>
            <p:cNvSpPr>
              <a:spLocks noChangeAspect="1"/>
            </p:cNvSpPr>
            <p:nvPr userDrawn="1"/>
          </p:nvSpPr>
          <p:spPr>
            <a:xfrm rot="2305559" flipH="1" flipV="1">
              <a:off x="2356903" y="1199375"/>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3" name="Oval 242"/>
            <p:cNvSpPr>
              <a:spLocks noChangeAspect="1"/>
            </p:cNvSpPr>
            <p:nvPr userDrawn="1"/>
          </p:nvSpPr>
          <p:spPr>
            <a:xfrm rot="2305559" flipH="1" flipV="1">
              <a:off x="2356903" y="1198295"/>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4" name="Oval 243"/>
            <p:cNvSpPr>
              <a:spLocks noChangeAspect="1"/>
            </p:cNvSpPr>
            <p:nvPr userDrawn="1"/>
          </p:nvSpPr>
          <p:spPr>
            <a:xfrm rot="2305559" flipH="1" flipV="1">
              <a:off x="2430559" y="1031394"/>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5" name="Oval 244"/>
            <p:cNvSpPr>
              <a:spLocks noChangeAspect="1"/>
            </p:cNvSpPr>
            <p:nvPr userDrawn="1"/>
          </p:nvSpPr>
          <p:spPr>
            <a:xfrm rot="2305559" flipH="1" flipV="1">
              <a:off x="2430559" y="1030314"/>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246" name="Title 1"/>
          <p:cNvSpPr>
            <a:spLocks noGrp="1"/>
          </p:cNvSpPr>
          <p:nvPr>
            <p:ph type="ctrTitle" hasCustomPrompt="1"/>
          </p:nvPr>
        </p:nvSpPr>
        <p:spPr>
          <a:xfrm>
            <a:off x="431652" y="3318780"/>
            <a:ext cx="8314182" cy="1131570"/>
          </a:xfrm>
          <a:prstGeom prst="rect">
            <a:avLst/>
          </a:prstGeom>
        </p:spPr>
        <p:txBody>
          <a:bodyPr anchor="ctr" anchorCtr="0">
            <a:normAutofit/>
          </a:bodyPr>
          <a:lstStyle>
            <a:lvl1pPr algn="l">
              <a:defRPr sz="3600">
                <a:solidFill>
                  <a:schemeClr val="bg1"/>
                </a:solidFill>
              </a:defRPr>
            </a:lvl1pPr>
          </a:lstStyle>
          <a:p>
            <a:r>
              <a:rPr lang="en-US" dirty="0" smtClean="0"/>
              <a:t>Add title</a:t>
            </a:r>
            <a:endParaRPr lang="en-US" dirty="0"/>
          </a:p>
        </p:txBody>
      </p:sp>
      <p:sp>
        <p:nvSpPr>
          <p:cNvPr id="247" name="Text Placeholder 18"/>
          <p:cNvSpPr>
            <a:spLocks noGrp="1"/>
          </p:cNvSpPr>
          <p:nvPr>
            <p:ph type="body" sz="quarter" idx="10" hasCustomPrompt="1"/>
          </p:nvPr>
        </p:nvSpPr>
        <p:spPr>
          <a:xfrm>
            <a:off x="430890" y="5162255"/>
            <a:ext cx="8314944" cy="545592"/>
          </a:xfrm>
          <a:prstGeom prst="rect">
            <a:avLst/>
          </a:prstGeom>
        </p:spPr>
        <p:txBody>
          <a:bodyPr vert="horz" anchor="ctr"/>
          <a:lstStyle>
            <a:lvl1pPr marL="0" indent="0">
              <a:spcBef>
                <a:spcPts val="0"/>
              </a:spcBef>
              <a:buNone/>
              <a:defRPr sz="1400" baseline="0">
                <a:solidFill>
                  <a:schemeClr val="accent5">
                    <a:lumMod val="20000"/>
                    <a:lumOff val="80000"/>
                  </a:schemeClr>
                </a:solidFill>
                <a:latin typeface="Arial"/>
              </a:defRPr>
            </a:lvl1pPr>
          </a:lstStyle>
          <a:p>
            <a:pPr lvl="0"/>
            <a:r>
              <a:rPr lang="en-US" dirty="0" smtClean="0"/>
              <a:t>Add Presenter Information</a:t>
            </a:r>
          </a:p>
        </p:txBody>
      </p:sp>
      <p:grpSp>
        <p:nvGrpSpPr>
          <p:cNvPr id="248" name="Group 247"/>
          <p:cNvGrpSpPr>
            <a:grpSpLocks noChangeAspect="1"/>
          </p:cNvGrpSpPr>
          <p:nvPr userDrawn="1"/>
        </p:nvGrpSpPr>
        <p:grpSpPr>
          <a:xfrm>
            <a:off x="2861580" y="2150932"/>
            <a:ext cx="223524" cy="223072"/>
            <a:chOff x="1573527" y="457200"/>
            <a:chExt cx="1093473" cy="1091294"/>
          </a:xfrm>
          <a:solidFill>
            <a:srgbClr val="FFFFFF"/>
          </a:solidFill>
        </p:grpSpPr>
        <p:sp>
          <p:nvSpPr>
            <p:cNvPr id="249" name="Dodecagon 248"/>
            <p:cNvSpPr>
              <a:spLocks noChangeAspect="1"/>
            </p:cNvSpPr>
            <p:nvPr userDrawn="1"/>
          </p:nvSpPr>
          <p:spPr>
            <a:xfrm>
              <a:off x="2092643" y="457200"/>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0" name="Dodecagon 249"/>
            <p:cNvSpPr>
              <a:spLocks noChangeAspect="1"/>
            </p:cNvSpPr>
            <p:nvPr userDrawn="1"/>
          </p:nvSpPr>
          <p:spPr>
            <a:xfrm>
              <a:off x="1896750" y="496725"/>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1" name="Dodecagon 250"/>
            <p:cNvSpPr>
              <a:spLocks noChangeAspect="1"/>
            </p:cNvSpPr>
            <p:nvPr userDrawn="1"/>
          </p:nvSpPr>
          <p:spPr>
            <a:xfrm>
              <a:off x="2268946" y="496725"/>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2" name="Dodecagon 251"/>
            <p:cNvSpPr>
              <a:spLocks noChangeAspect="1"/>
            </p:cNvSpPr>
            <p:nvPr userDrawn="1"/>
          </p:nvSpPr>
          <p:spPr>
            <a:xfrm>
              <a:off x="2435455" y="599493"/>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3" name="Dodecagon 252"/>
            <p:cNvSpPr>
              <a:spLocks noChangeAspect="1"/>
            </p:cNvSpPr>
            <p:nvPr userDrawn="1"/>
          </p:nvSpPr>
          <p:spPr>
            <a:xfrm>
              <a:off x="2547117" y="767475"/>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4" name="Dodecagon 253"/>
            <p:cNvSpPr>
              <a:spLocks noChangeAspect="1"/>
            </p:cNvSpPr>
            <p:nvPr userDrawn="1"/>
          </p:nvSpPr>
          <p:spPr>
            <a:xfrm>
              <a:off x="2582374" y="955219"/>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5" name="Dodecagon 254"/>
            <p:cNvSpPr>
              <a:spLocks noChangeAspect="1"/>
            </p:cNvSpPr>
            <p:nvPr userDrawn="1"/>
          </p:nvSpPr>
          <p:spPr>
            <a:xfrm>
              <a:off x="1740036" y="605419"/>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6" name="Dodecagon 255"/>
            <p:cNvSpPr>
              <a:spLocks noChangeAspect="1"/>
            </p:cNvSpPr>
            <p:nvPr userDrawn="1"/>
          </p:nvSpPr>
          <p:spPr>
            <a:xfrm>
              <a:off x="2543196" y="1158770"/>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7" name="Dodecagon 256"/>
            <p:cNvSpPr>
              <a:spLocks noChangeAspect="1"/>
            </p:cNvSpPr>
            <p:nvPr userDrawn="1"/>
          </p:nvSpPr>
          <p:spPr>
            <a:xfrm>
              <a:off x="1622500" y="773401"/>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8" name="Dodecagon 257"/>
            <p:cNvSpPr>
              <a:spLocks noChangeAspect="1"/>
            </p:cNvSpPr>
            <p:nvPr userDrawn="1"/>
          </p:nvSpPr>
          <p:spPr>
            <a:xfrm>
              <a:off x="2445249" y="1326752"/>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9" name="Dodecagon 258"/>
            <p:cNvSpPr>
              <a:spLocks noChangeAspect="1"/>
            </p:cNvSpPr>
            <p:nvPr userDrawn="1"/>
          </p:nvSpPr>
          <p:spPr>
            <a:xfrm>
              <a:off x="2278741" y="1429520"/>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0" name="Dodecagon 259"/>
            <p:cNvSpPr>
              <a:spLocks noChangeAspect="1"/>
            </p:cNvSpPr>
            <p:nvPr userDrawn="1"/>
          </p:nvSpPr>
          <p:spPr>
            <a:xfrm>
              <a:off x="2092643" y="1463120"/>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1" name="Dodecagon 260"/>
            <p:cNvSpPr>
              <a:spLocks noChangeAspect="1"/>
            </p:cNvSpPr>
            <p:nvPr userDrawn="1"/>
          </p:nvSpPr>
          <p:spPr>
            <a:xfrm>
              <a:off x="1896750" y="1435446"/>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2" name="Dodecagon 261"/>
            <p:cNvSpPr>
              <a:spLocks noChangeAspect="1"/>
            </p:cNvSpPr>
            <p:nvPr userDrawn="1"/>
          </p:nvSpPr>
          <p:spPr>
            <a:xfrm>
              <a:off x="1730241" y="1318841"/>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3" name="Dodecagon 262"/>
            <p:cNvSpPr>
              <a:spLocks noChangeAspect="1"/>
            </p:cNvSpPr>
            <p:nvPr userDrawn="1"/>
          </p:nvSpPr>
          <p:spPr>
            <a:xfrm>
              <a:off x="1573527" y="971026"/>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4" name="Dodecagon 263"/>
            <p:cNvSpPr>
              <a:spLocks noChangeAspect="1"/>
            </p:cNvSpPr>
            <p:nvPr userDrawn="1"/>
          </p:nvSpPr>
          <p:spPr>
            <a:xfrm>
              <a:off x="1622500" y="1148889"/>
              <a:ext cx="84626" cy="85374"/>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5" name="Dodecagon 264"/>
            <p:cNvSpPr>
              <a:spLocks noChangeAspect="1"/>
            </p:cNvSpPr>
            <p:nvPr userDrawn="1"/>
          </p:nvSpPr>
          <p:spPr>
            <a:xfrm>
              <a:off x="1984902" y="941382"/>
              <a:ext cx="98730" cy="99603"/>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6" name="Dodecagon 265"/>
            <p:cNvSpPr>
              <a:spLocks noChangeAspect="1"/>
            </p:cNvSpPr>
            <p:nvPr userDrawn="1"/>
          </p:nvSpPr>
          <p:spPr>
            <a:xfrm>
              <a:off x="2190589" y="941382"/>
              <a:ext cx="98730" cy="99603"/>
            </a:xfrm>
            <a:prstGeom prst="dodecagon">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7" name="Oval 266"/>
            <p:cNvSpPr>
              <a:spLocks noChangeAspect="1"/>
            </p:cNvSpPr>
            <p:nvPr userDrawn="1"/>
          </p:nvSpPr>
          <p:spPr>
            <a:xfrm rot="2305559" flipH="1" flipV="1">
              <a:off x="2077326" y="785152"/>
              <a:ext cx="98730" cy="99603"/>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8" name="Oval 267"/>
            <p:cNvSpPr>
              <a:spLocks noChangeAspect="1"/>
            </p:cNvSpPr>
            <p:nvPr userDrawn="1"/>
          </p:nvSpPr>
          <p:spPr>
            <a:xfrm rot="2305559" flipH="1" flipV="1">
              <a:off x="2087121" y="1107942"/>
              <a:ext cx="98730" cy="99603"/>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9" name="Oval 268"/>
            <p:cNvSpPr>
              <a:spLocks noChangeAspect="1"/>
            </p:cNvSpPr>
            <p:nvPr userDrawn="1"/>
          </p:nvSpPr>
          <p:spPr>
            <a:xfrm rot="2305559" flipH="1" flipV="1">
              <a:off x="2288924" y="1067365"/>
              <a:ext cx="84626" cy="8537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0" name="Oval 269"/>
            <p:cNvSpPr>
              <a:spLocks noChangeAspect="1"/>
            </p:cNvSpPr>
            <p:nvPr userDrawn="1"/>
          </p:nvSpPr>
          <p:spPr>
            <a:xfrm rot="2305559" flipH="1" flipV="1">
              <a:off x="1906933" y="1085297"/>
              <a:ext cx="84626" cy="8537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1" name="Oval 270"/>
            <p:cNvSpPr>
              <a:spLocks noChangeAspect="1"/>
            </p:cNvSpPr>
            <p:nvPr userDrawn="1"/>
          </p:nvSpPr>
          <p:spPr>
            <a:xfrm rot="2305559" flipH="1" flipV="1">
              <a:off x="2175899" y="127842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2" name="Oval 271"/>
            <p:cNvSpPr>
              <a:spLocks noChangeAspect="1"/>
            </p:cNvSpPr>
            <p:nvPr userDrawn="1"/>
          </p:nvSpPr>
          <p:spPr>
            <a:xfrm rot="2305559" flipH="1" flipV="1">
              <a:off x="2175899" y="127734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3" name="Oval 272"/>
            <p:cNvSpPr>
              <a:spLocks noChangeAspect="1"/>
            </p:cNvSpPr>
            <p:nvPr userDrawn="1"/>
          </p:nvSpPr>
          <p:spPr>
            <a:xfrm rot="2305559" flipH="1" flipV="1">
              <a:off x="1978562" y="1281712"/>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4" name="Oval 273"/>
            <p:cNvSpPr>
              <a:spLocks noChangeAspect="1"/>
            </p:cNvSpPr>
            <p:nvPr userDrawn="1"/>
          </p:nvSpPr>
          <p:spPr>
            <a:xfrm rot="2305559" flipH="1" flipV="1">
              <a:off x="1978562" y="1280632"/>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5" name="Oval 274"/>
            <p:cNvSpPr>
              <a:spLocks noChangeAspect="1"/>
            </p:cNvSpPr>
            <p:nvPr userDrawn="1"/>
          </p:nvSpPr>
          <p:spPr>
            <a:xfrm rot="2305559" flipH="1" flipV="1">
              <a:off x="1800812" y="118618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6" name="Oval 275"/>
            <p:cNvSpPr>
              <a:spLocks noChangeAspect="1"/>
            </p:cNvSpPr>
            <p:nvPr userDrawn="1"/>
          </p:nvSpPr>
          <p:spPr>
            <a:xfrm rot="2305559" flipH="1" flipV="1">
              <a:off x="1800812" y="118510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7" name="Oval 276"/>
            <p:cNvSpPr>
              <a:spLocks noChangeAspect="1"/>
            </p:cNvSpPr>
            <p:nvPr userDrawn="1"/>
          </p:nvSpPr>
          <p:spPr>
            <a:xfrm rot="2305559" flipH="1" flipV="1">
              <a:off x="1739838" y="1001728"/>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8" name="Oval 277"/>
            <p:cNvSpPr>
              <a:spLocks noChangeAspect="1"/>
            </p:cNvSpPr>
            <p:nvPr userDrawn="1"/>
          </p:nvSpPr>
          <p:spPr>
            <a:xfrm rot="2305559" flipH="1" flipV="1">
              <a:off x="1739838" y="1000648"/>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9" name="Oval 278"/>
            <p:cNvSpPr>
              <a:spLocks noChangeAspect="1"/>
            </p:cNvSpPr>
            <p:nvPr userDrawn="1"/>
          </p:nvSpPr>
          <p:spPr>
            <a:xfrm rot="2305559" flipH="1" flipV="1">
              <a:off x="1788812" y="837033"/>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0" name="Oval 279"/>
            <p:cNvSpPr>
              <a:spLocks noChangeAspect="1"/>
            </p:cNvSpPr>
            <p:nvPr userDrawn="1"/>
          </p:nvSpPr>
          <p:spPr>
            <a:xfrm rot="2305559" flipH="1" flipV="1">
              <a:off x="1788812" y="835953"/>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1" name="Oval 280"/>
            <p:cNvSpPr>
              <a:spLocks noChangeAspect="1"/>
            </p:cNvSpPr>
            <p:nvPr userDrawn="1"/>
          </p:nvSpPr>
          <p:spPr>
            <a:xfrm rot="2305559" flipH="1" flipV="1">
              <a:off x="1903083" y="701979"/>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2" name="Oval 281"/>
            <p:cNvSpPr>
              <a:spLocks noChangeAspect="1"/>
            </p:cNvSpPr>
            <p:nvPr userDrawn="1"/>
          </p:nvSpPr>
          <p:spPr>
            <a:xfrm rot="2305559" flipH="1" flipV="1">
              <a:off x="1903083" y="700899"/>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3" name="Oval 282"/>
            <p:cNvSpPr>
              <a:spLocks noChangeAspect="1"/>
            </p:cNvSpPr>
            <p:nvPr userDrawn="1"/>
          </p:nvSpPr>
          <p:spPr>
            <a:xfrm rot="2305559" flipH="1" flipV="1">
              <a:off x="2077952" y="606499"/>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4" name="Oval 283"/>
            <p:cNvSpPr>
              <a:spLocks noChangeAspect="1"/>
            </p:cNvSpPr>
            <p:nvPr userDrawn="1"/>
          </p:nvSpPr>
          <p:spPr>
            <a:xfrm rot="2305559" flipH="1" flipV="1">
              <a:off x="2077952" y="605419"/>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5" name="Oval 284"/>
            <p:cNvSpPr>
              <a:spLocks noChangeAspect="1"/>
            </p:cNvSpPr>
            <p:nvPr userDrawn="1"/>
          </p:nvSpPr>
          <p:spPr>
            <a:xfrm rot="2305559" flipH="1" flipV="1">
              <a:off x="2278938" y="70201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6" name="Oval 285"/>
            <p:cNvSpPr>
              <a:spLocks noChangeAspect="1"/>
            </p:cNvSpPr>
            <p:nvPr userDrawn="1"/>
          </p:nvSpPr>
          <p:spPr>
            <a:xfrm rot="2305559" flipH="1" flipV="1">
              <a:off x="2278938" y="700936"/>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7" name="Oval 286"/>
            <p:cNvSpPr>
              <a:spLocks noChangeAspect="1"/>
            </p:cNvSpPr>
            <p:nvPr userDrawn="1"/>
          </p:nvSpPr>
          <p:spPr>
            <a:xfrm rot="2305559" flipH="1" flipV="1">
              <a:off x="2359128" y="846942"/>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8" name="Oval 287"/>
            <p:cNvSpPr>
              <a:spLocks noChangeAspect="1"/>
            </p:cNvSpPr>
            <p:nvPr userDrawn="1"/>
          </p:nvSpPr>
          <p:spPr>
            <a:xfrm rot="2305559" flipH="1" flipV="1">
              <a:off x="2359128" y="845862"/>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9" name="Oval 288"/>
            <p:cNvSpPr>
              <a:spLocks noChangeAspect="1"/>
            </p:cNvSpPr>
            <p:nvPr userDrawn="1"/>
          </p:nvSpPr>
          <p:spPr>
            <a:xfrm rot="2305559" flipH="1" flipV="1">
              <a:off x="2356903" y="1199375"/>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0" name="Oval 289"/>
            <p:cNvSpPr>
              <a:spLocks noChangeAspect="1"/>
            </p:cNvSpPr>
            <p:nvPr userDrawn="1"/>
          </p:nvSpPr>
          <p:spPr>
            <a:xfrm rot="2305559" flipH="1" flipV="1">
              <a:off x="2356903" y="1198295"/>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1" name="Oval 290"/>
            <p:cNvSpPr>
              <a:spLocks noChangeAspect="1"/>
            </p:cNvSpPr>
            <p:nvPr userDrawn="1"/>
          </p:nvSpPr>
          <p:spPr>
            <a:xfrm rot="2305559" flipH="1" flipV="1">
              <a:off x="2430559" y="1031394"/>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2" name="Oval 291"/>
            <p:cNvSpPr>
              <a:spLocks noChangeAspect="1"/>
            </p:cNvSpPr>
            <p:nvPr userDrawn="1"/>
          </p:nvSpPr>
          <p:spPr>
            <a:xfrm rot="2305559" flipH="1" flipV="1">
              <a:off x="2430559" y="1030314"/>
              <a:ext cx="84626" cy="84294"/>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293" name="Rectangle 292"/>
          <p:cNvSpPr/>
          <p:nvPr userDrawn="1"/>
        </p:nvSpPr>
        <p:spPr>
          <a:xfrm>
            <a:off x="3123619" y="2057400"/>
            <a:ext cx="4092701" cy="369332"/>
          </a:xfrm>
          <a:prstGeom prst="rect">
            <a:avLst/>
          </a:prstGeom>
        </p:spPr>
        <p:txBody>
          <a:bodyPr wrap="square">
            <a:spAutoFit/>
          </a:bodyPr>
          <a:lstStyle/>
          <a:p>
            <a:pPr algn="l" defTabSz="457200">
              <a:spcAft>
                <a:spcPts val="300"/>
              </a:spcAft>
            </a:pPr>
            <a:r>
              <a:rPr lang="en-US" sz="1800" cap="small" dirty="0" smtClean="0">
                <a:solidFill>
                  <a:schemeClr val="accent5">
                    <a:lumMod val="40000"/>
                    <a:lumOff val="60000"/>
                  </a:schemeClr>
                </a:solidFill>
                <a:latin typeface="Arial" pitchFamily="-108" charset="0"/>
                <a:ea typeface="ＭＳ Ｐゴシック" pitchFamily="-108" charset="-128"/>
                <a:cs typeface="ＭＳ Ｐゴシック" pitchFamily="-108" charset="-128"/>
              </a:rPr>
              <a:t>Hepatitis C Online</a:t>
            </a:r>
          </a:p>
        </p:txBody>
      </p:sp>
    </p:spTree>
    <p:extLst>
      <p:ext uri="{BB962C8B-B14F-4D97-AF65-F5344CB8AC3E}">
        <p14:creationId xmlns:p14="http://schemas.microsoft.com/office/powerpoint/2010/main" val="4250899186"/>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aphic C">
    <p:spTree>
      <p:nvGrpSpPr>
        <p:cNvPr id="1" name=""/>
        <p:cNvGrpSpPr/>
        <p:nvPr/>
      </p:nvGrpSpPr>
      <p:grpSpPr>
        <a:xfrm>
          <a:off x="0" y="0"/>
          <a:ext cx="0" cy="0"/>
          <a:chOff x="0" y="0"/>
          <a:chExt cx="0" cy="0"/>
        </a:xfrm>
      </p:grpSpPr>
      <p:pic>
        <p:nvPicPr>
          <p:cNvPr id="15" name="Picture 14"/>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280160"/>
          </a:xfrm>
          <a:prstGeom prst="rect">
            <a:avLst/>
          </a:prstGeom>
        </p:spPr>
      </p:pic>
      <p:sp>
        <p:nvSpPr>
          <p:cNvPr id="16" name="Text Placeholder 19"/>
          <p:cNvSpPr>
            <a:spLocks/>
          </p:cNvSpPr>
          <p:nvPr userDrawn="1"/>
        </p:nvSpPr>
        <p:spPr bwMode="invGray">
          <a:xfrm>
            <a:off x="0" y="-12701"/>
            <a:ext cx="9162288" cy="316990"/>
          </a:xfrm>
          <a:prstGeom prst="rect">
            <a:avLst/>
          </a:prstGeom>
          <a:solidFill>
            <a:srgbClr val="002B3E"/>
          </a:solidFill>
          <a:ln w="9525">
            <a:noFill/>
            <a:miter lim="800000"/>
            <a:headEnd/>
            <a:tailEnd/>
          </a:ln>
        </p:spPr>
        <p:txBody>
          <a:bodyPr anchor="ctr">
            <a:prstTxWarp prst="textNoShape">
              <a:avLst/>
            </a:prstTxWarp>
          </a:bodyPr>
          <a:lstStyle/>
          <a:p>
            <a:pPr marL="342900" indent="-342900" defTabSz="457200">
              <a:lnSpc>
                <a:spcPct val="60000"/>
              </a:lnSpc>
              <a:buClr>
                <a:srgbClr val="7592A4"/>
              </a:buClr>
              <a:buFont typeface="Arial" pitchFamily="-110" charset="0"/>
              <a:buNone/>
            </a:pPr>
            <a:endParaRPr lang="en-US" sz="1400" dirty="0">
              <a:solidFill>
                <a:schemeClr val="bg1"/>
              </a:solidFill>
              <a:latin typeface="Arial" pitchFamily="-110" charset="0"/>
              <a:ea typeface="ＭＳ Ｐゴシック" pitchFamily="-110" charset="-128"/>
              <a:cs typeface="ＭＳ Ｐゴシック" pitchFamily="-110" charset="-128"/>
            </a:endParaRPr>
          </a:p>
        </p:txBody>
      </p:sp>
      <p:sp>
        <p:nvSpPr>
          <p:cNvPr id="2" name="Title 1"/>
          <p:cNvSpPr>
            <a:spLocks noGrp="1"/>
          </p:cNvSpPr>
          <p:nvPr>
            <p:ph type="title" hasCustomPrompt="1"/>
          </p:nvPr>
        </p:nvSpPr>
        <p:spPr>
          <a:xfrm>
            <a:off x="323850" y="304800"/>
            <a:ext cx="8515350" cy="990600"/>
          </a:xfrm>
          <a:prstGeom prst="rect">
            <a:avLst/>
          </a:prstGeom>
        </p:spPr>
        <p:txBody>
          <a:bodyPr anchor="ctr" anchorCtr="0">
            <a:normAutofit/>
          </a:bodyPr>
          <a:lstStyle>
            <a:lvl1pPr>
              <a:defRPr sz="2800">
                <a:solidFill>
                  <a:schemeClr val="bg1"/>
                </a:solidFill>
              </a:defRPr>
            </a:lvl1pPr>
          </a:lstStyle>
          <a:p>
            <a:r>
              <a:rPr lang="en-US" dirty="0" smtClean="0"/>
              <a:t>Data Slide: click to add title</a:t>
            </a:r>
            <a:endParaRPr lang="en-US" dirty="0"/>
          </a:p>
        </p:txBody>
      </p:sp>
      <p:sp>
        <p:nvSpPr>
          <p:cNvPr id="8" name="Rectangle 3"/>
          <p:cNvSpPr>
            <a:spLocks noChangeArrowheads="1"/>
          </p:cNvSpPr>
          <p:nvPr/>
        </p:nvSpPr>
        <p:spPr bwMode="invGray">
          <a:xfrm>
            <a:off x="-5588" y="1386845"/>
            <a:ext cx="9162288" cy="365755"/>
          </a:xfrm>
          <a:prstGeom prst="rect">
            <a:avLst/>
          </a:prstGeom>
          <a:solidFill>
            <a:srgbClr val="5A646E"/>
          </a:solidFill>
          <a:ln>
            <a:no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457200">
              <a:lnSpc>
                <a:spcPct val="85000"/>
              </a:lnSpc>
            </a:pPr>
            <a:endParaRPr lang="en-US" sz="2000" dirty="0">
              <a:solidFill>
                <a:schemeClr val="bg1"/>
              </a:solidFill>
              <a:latin typeface="Arial" pitchFamily="-110" charset="0"/>
              <a:ea typeface="ＭＳ Ｐゴシック" pitchFamily="-110" charset="-128"/>
              <a:cs typeface="ＭＳ Ｐゴシック" pitchFamily="-110" charset="-128"/>
            </a:endParaRPr>
          </a:p>
        </p:txBody>
      </p:sp>
      <p:sp>
        <p:nvSpPr>
          <p:cNvPr id="9" name="Text Placeholder 2"/>
          <p:cNvSpPr>
            <a:spLocks noGrp="1"/>
          </p:cNvSpPr>
          <p:nvPr>
            <p:ph type="body" idx="10" hasCustomPrompt="1"/>
          </p:nvPr>
        </p:nvSpPr>
        <p:spPr>
          <a:xfrm>
            <a:off x="0" y="1386843"/>
            <a:ext cx="9144000" cy="359663"/>
          </a:xfrm>
          <a:prstGeom prst="rect">
            <a:avLst/>
          </a:prstGeom>
        </p:spPr>
        <p:txBody>
          <a:bodyPr anchor="b">
            <a:noAutofit/>
          </a:bodyPr>
          <a:lstStyle>
            <a:lvl1pPr marL="0" indent="0" algn="ctr">
              <a:buNone/>
              <a:defRPr sz="2000" b="0">
                <a:solidFill>
                  <a:srgbClr val="FFFFF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text</a:t>
            </a:r>
          </a:p>
        </p:txBody>
      </p:sp>
      <p:sp>
        <p:nvSpPr>
          <p:cNvPr id="13" name="Content Placeholder 4"/>
          <p:cNvSpPr>
            <a:spLocks noGrp="1"/>
          </p:cNvSpPr>
          <p:nvPr>
            <p:ph sz="quarter" idx="13" hasCustomPrompt="1"/>
          </p:nvPr>
        </p:nvSpPr>
        <p:spPr>
          <a:xfrm>
            <a:off x="304818" y="6461760"/>
            <a:ext cx="7388319" cy="320040"/>
          </a:xfrm>
          <a:prstGeom prst="rect">
            <a:avLst/>
          </a:prstGeom>
        </p:spPr>
        <p:txBody>
          <a:bodyPr vert="horz" anchor="ctr"/>
          <a:lstStyle>
            <a:lvl1pPr marL="0" indent="0">
              <a:buNone/>
              <a:defRPr sz="1400" b="1">
                <a:solidFill>
                  <a:srgbClr val="285078"/>
                </a:solidFill>
                <a:latin typeface="Arial"/>
                <a:cs typeface="Arial"/>
              </a:defRPr>
            </a:lvl1pPr>
          </a:lstStyle>
          <a:p>
            <a:pPr lvl="0"/>
            <a:r>
              <a:rPr lang="en-US" dirty="0" smtClean="0"/>
              <a:t>Click to Add Source</a:t>
            </a:r>
            <a:endParaRPr lang="en-US" dirty="0"/>
          </a:p>
        </p:txBody>
      </p:sp>
      <p:cxnSp>
        <p:nvCxnSpPr>
          <p:cNvPr id="11" name="Straight Connector 10"/>
          <p:cNvCxnSpPr/>
          <p:nvPr userDrawn="1"/>
        </p:nvCxnSpPr>
        <p:spPr>
          <a:xfrm>
            <a:off x="1" y="1282700"/>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raphic 2 Line Title">
    <p:spTree>
      <p:nvGrpSpPr>
        <p:cNvPr id="1" name=""/>
        <p:cNvGrpSpPr/>
        <p:nvPr/>
      </p:nvGrpSpPr>
      <p:grpSpPr>
        <a:xfrm>
          <a:off x="0" y="0"/>
          <a:ext cx="0" cy="0"/>
          <a:chOff x="0" y="0"/>
          <a:chExt cx="0" cy="0"/>
        </a:xfrm>
      </p:grpSpPr>
      <p:pic>
        <p:nvPicPr>
          <p:cNvPr id="8" name="Picture 7"/>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280160"/>
          </a:xfrm>
          <a:prstGeom prst="rect">
            <a:avLst/>
          </a:prstGeom>
        </p:spPr>
      </p:pic>
      <p:sp>
        <p:nvSpPr>
          <p:cNvPr id="5" name="Content Placeholder 4"/>
          <p:cNvSpPr>
            <a:spLocks noGrp="1"/>
          </p:cNvSpPr>
          <p:nvPr>
            <p:ph sz="quarter" idx="13" hasCustomPrompt="1"/>
          </p:nvPr>
        </p:nvSpPr>
        <p:spPr>
          <a:xfrm>
            <a:off x="304801" y="6461760"/>
            <a:ext cx="7382254" cy="320040"/>
          </a:xfrm>
          <a:prstGeom prst="rect">
            <a:avLst/>
          </a:prstGeom>
        </p:spPr>
        <p:txBody>
          <a:bodyPr vert="horz" anchor="ctr"/>
          <a:lstStyle>
            <a:lvl1pPr marL="0" indent="0">
              <a:buNone/>
              <a:defRPr sz="1400" b="1">
                <a:solidFill>
                  <a:srgbClr val="285078"/>
                </a:solidFill>
                <a:latin typeface="Arial"/>
                <a:cs typeface="Arial"/>
              </a:defRPr>
            </a:lvl1pPr>
          </a:lstStyle>
          <a:p>
            <a:pPr lvl="0"/>
            <a:r>
              <a:rPr lang="en-US" dirty="0" smtClean="0"/>
              <a:t>Click to Add Source</a:t>
            </a:r>
            <a:endParaRPr lang="en-US" dirty="0"/>
          </a:p>
        </p:txBody>
      </p:sp>
      <p:sp>
        <p:nvSpPr>
          <p:cNvPr id="9" name="Text Placeholder 19"/>
          <p:cNvSpPr>
            <a:spLocks/>
          </p:cNvSpPr>
          <p:nvPr userDrawn="1"/>
        </p:nvSpPr>
        <p:spPr bwMode="invGray">
          <a:xfrm>
            <a:off x="0" y="-12701"/>
            <a:ext cx="9162288" cy="316990"/>
          </a:xfrm>
          <a:prstGeom prst="rect">
            <a:avLst/>
          </a:prstGeom>
          <a:solidFill>
            <a:srgbClr val="002B3E"/>
          </a:solidFill>
          <a:ln w="9525">
            <a:noFill/>
            <a:miter lim="800000"/>
            <a:headEnd/>
            <a:tailEnd/>
          </a:ln>
        </p:spPr>
        <p:txBody>
          <a:bodyPr anchor="ctr">
            <a:prstTxWarp prst="textNoShape">
              <a:avLst/>
            </a:prstTxWarp>
          </a:bodyPr>
          <a:lstStyle/>
          <a:p>
            <a:pPr marL="342900" indent="-342900" defTabSz="457200">
              <a:lnSpc>
                <a:spcPct val="60000"/>
              </a:lnSpc>
              <a:buClr>
                <a:srgbClr val="7592A4"/>
              </a:buClr>
              <a:buFont typeface="Arial" pitchFamily="-110" charset="0"/>
              <a:buNone/>
            </a:pPr>
            <a:endParaRPr lang="en-US" sz="1400" dirty="0">
              <a:solidFill>
                <a:schemeClr val="bg1"/>
              </a:solidFill>
              <a:latin typeface="Arial" pitchFamily="-110" charset="0"/>
              <a:ea typeface="ＭＳ Ｐゴシック" pitchFamily="-110" charset="-128"/>
              <a:cs typeface="ＭＳ Ｐゴシック" pitchFamily="-110" charset="-128"/>
            </a:endParaRPr>
          </a:p>
        </p:txBody>
      </p:sp>
      <p:sp>
        <p:nvSpPr>
          <p:cNvPr id="10" name="Title 1"/>
          <p:cNvSpPr>
            <a:spLocks noGrp="1"/>
          </p:cNvSpPr>
          <p:nvPr>
            <p:ph type="title" hasCustomPrompt="1"/>
          </p:nvPr>
        </p:nvSpPr>
        <p:spPr>
          <a:xfrm>
            <a:off x="323850" y="304800"/>
            <a:ext cx="8515350" cy="990600"/>
          </a:xfrm>
          <a:prstGeom prst="rect">
            <a:avLst/>
          </a:prstGeom>
        </p:spPr>
        <p:txBody>
          <a:bodyPr anchor="ctr" anchorCtr="0">
            <a:normAutofit/>
          </a:bodyPr>
          <a:lstStyle>
            <a:lvl1pPr>
              <a:defRPr sz="2600" baseline="0">
                <a:solidFill>
                  <a:schemeClr val="bg1"/>
                </a:solidFill>
              </a:defRPr>
            </a:lvl1pPr>
          </a:lstStyle>
          <a:p>
            <a:r>
              <a:rPr lang="en-US" dirty="0" smtClean="0"/>
              <a:t>Data/Image slide two line title: click to add title</a:t>
            </a:r>
            <a:endParaRPr lang="en-US" dirty="0"/>
          </a:p>
        </p:txBody>
      </p:sp>
      <p:cxnSp>
        <p:nvCxnSpPr>
          <p:cNvPr id="11" name="Straight Connector 10"/>
          <p:cNvCxnSpPr/>
          <p:nvPr userDrawn="1"/>
        </p:nvCxnSpPr>
        <p:spPr>
          <a:xfrm>
            <a:off x="1" y="1282700"/>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62654219"/>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Graphic Blue">
    <p:spTree>
      <p:nvGrpSpPr>
        <p:cNvPr id="1" name=""/>
        <p:cNvGrpSpPr/>
        <p:nvPr/>
      </p:nvGrpSpPr>
      <p:grpSpPr>
        <a:xfrm>
          <a:off x="0" y="0"/>
          <a:ext cx="0" cy="0"/>
          <a:chOff x="0" y="0"/>
          <a:chExt cx="0" cy="0"/>
        </a:xfrm>
      </p:grpSpPr>
      <p:sp>
        <p:nvSpPr>
          <p:cNvPr id="18" name="Rectangle 17"/>
          <p:cNvSpPr/>
          <p:nvPr userDrawn="1"/>
        </p:nvSpPr>
        <p:spPr>
          <a:xfrm>
            <a:off x="0" y="1295401"/>
            <a:ext cx="9162288" cy="5590031"/>
          </a:xfrm>
          <a:prstGeom prst="rect">
            <a:avLst/>
          </a:prstGeom>
          <a:gradFill>
            <a:gsLst>
              <a:gs pos="0">
                <a:srgbClr val="194A5A"/>
              </a:gs>
              <a:gs pos="80000">
                <a:srgbClr val="24708B"/>
              </a:gs>
              <a:gs pos="100000">
                <a:srgbClr val="2E84AA"/>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9" name="Straight Connector 18"/>
          <p:cNvCxnSpPr/>
          <p:nvPr userDrawn="1"/>
        </p:nvCxnSpPr>
        <p:spPr>
          <a:xfrm>
            <a:off x="1" y="1282700"/>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21" name="Picture 20"/>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280160"/>
          </a:xfrm>
          <a:prstGeom prst="rect">
            <a:avLst/>
          </a:prstGeom>
        </p:spPr>
      </p:pic>
      <p:sp>
        <p:nvSpPr>
          <p:cNvPr id="22" name="Text Placeholder 19"/>
          <p:cNvSpPr>
            <a:spLocks/>
          </p:cNvSpPr>
          <p:nvPr userDrawn="1"/>
        </p:nvSpPr>
        <p:spPr bwMode="invGray">
          <a:xfrm>
            <a:off x="0" y="-12701"/>
            <a:ext cx="9162288" cy="316990"/>
          </a:xfrm>
          <a:prstGeom prst="rect">
            <a:avLst/>
          </a:prstGeom>
          <a:solidFill>
            <a:srgbClr val="002B3E"/>
          </a:solidFill>
          <a:ln w="9525">
            <a:noFill/>
            <a:miter lim="800000"/>
            <a:headEnd/>
            <a:tailEnd/>
          </a:ln>
        </p:spPr>
        <p:txBody>
          <a:bodyPr anchor="ctr">
            <a:prstTxWarp prst="textNoShape">
              <a:avLst/>
            </a:prstTxWarp>
          </a:bodyPr>
          <a:lstStyle/>
          <a:p>
            <a:pPr marL="342900" indent="-342900" defTabSz="457200">
              <a:lnSpc>
                <a:spcPct val="60000"/>
              </a:lnSpc>
              <a:buClr>
                <a:srgbClr val="7592A4"/>
              </a:buClr>
              <a:buFont typeface="Arial" pitchFamily="-110" charset="0"/>
              <a:buNone/>
            </a:pPr>
            <a:endParaRPr lang="en-US" sz="1400" dirty="0">
              <a:solidFill>
                <a:schemeClr val="bg1"/>
              </a:solidFill>
              <a:latin typeface="Arial" pitchFamily="-110" charset="0"/>
              <a:ea typeface="ＭＳ Ｐゴシック" pitchFamily="-110" charset="-128"/>
              <a:cs typeface="ＭＳ Ｐゴシック" pitchFamily="-110" charset="-128"/>
            </a:endParaRPr>
          </a:p>
        </p:txBody>
      </p:sp>
      <p:sp>
        <p:nvSpPr>
          <p:cNvPr id="24" name="Title 1"/>
          <p:cNvSpPr>
            <a:spLocks noGrp="1"/>
          </p:cNvSpPr>
          <p:nvPr>
            <p:ph type="title"/>
          </p:nvPr>
        </p:nvSpPr>
        <p:spPr>
          <a:xfrm>
            <a:off x="323850" y="304800"/>
            <a:ext cx="8515350" cy="990600"/>
          </a:xfrm>
          <a:prstGeom prst="rect">
            <a:avLst/>
          </a:prstGeom>
        </p:spPr>
        <p:txBody>
          <a:bodyPr anchor="ctr" anchorCtr="0">
            <a:normAutofit/>
          </a:bodyPr>
          <a:lstStyle>
            <a:lvl1pPr>
              <a:defRPr sz="2800">
                <a:solidFill>
                  <a:schemeClr val="bg1"/>
                </a:solidFill>
              </a:defRPr>
            </a:lvl1pPr>
          </a:lstStyle>
          <a:p>
            <a:r>
              <a:rPr lang="en-US" dirty="0" smtClean="0"/>
              <a:t>Click to edit Master title style</a:t>
            </a:r>
            <a:endParaRPr lang="en-US" dirty="0"/>
          </a:p>
        </p:txBody>
      </p:sp>
      <p:grpSp>
        <p:nvGrpSpPr>
          <p:cNvPr id="9" name="Group 8"/>
          <p:cNvGrpSpPr/>
          <p:nvPr userDrawn="1"/>
        </p:nvGrpSpPr>
        <p:grpSpPr>
          <a:xfrm>
            <a:off x="7740233" y="6336972"/>
            <a:ext cx="1399539" cy="494594"/>
            <a:chOff x="7740233" y="6336972"/>
            <a:chExt cx="1399539" cy="494594"/>
          </a:xfrm>
        </p:grpSpPr>
        <p:sp>
          <p:nvSpPr>
            <p:cNvPr id="10" name="Rectangle 9"/>
            <p:cNvSpPr/>
            <p:nvPr/>
          </p:nvSpPr>
          <p:spPr>
            <a:xfrm>
              <a:off x="7994114" y="6336972"/>
              <a:ext cx="1136904" cy="3048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b="0" dirty="0" smtClean="0">
                  <a:solidFill>
                    <a:srgbClr val="FFFFFF"/>
                  </a:solidFill>
                  <a:latin typeface="Myriad Pro"/>
                  <a:cs typeface="Myriad Pro"/>
                </a:rPr>
                <a:t>Hepatitis</a:t>
              </a:r>
              <a:endParaRPr lang="en-US" sz="1800" b="0" dirty="0">
                <a:solidFill>
                  <a:srgbClr val="FFFFFF"/>
                </a:solidFill>
                <a:latin typeface="Myriad Pro"/>
                <a:cs typeface="Myriad Pro"/>
              </a:endParaRPr>
            </a:p>
          </p:txBody>
        </p:sp>
        <p:sp>
          <p:nvSpPr>
            <p:cNvPr id="11" name="Rectangle 10"/>
            <p:cNvSpPr/>
            <p:nvPr/>
          </p:nvSpPr>
          <p:spPr>
            <a:xfrm>
              <a:off x="8102609" y="6526766"/>
              <a:ext cx="1037163" cy="3048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smtClean="0">
                  <a:solidFill>
                    <a:srgbClr val="C25858"/>
                  </a:solidFill>
                  <a:latin typeface="Myriad Pro"/>
                  <a:cs typeface="Myriad Pro"/>
                </a:rPr>
                <a:t>web study</a:t>
              </a:r>
              <a:endParaRPr lang="en-US" sz="1300" dirty="0">
                <a:solidFill>
                  <a:srgbClr val="C25858"/>
                </a:solidFill>
                <a:latin typeface="Myriad Pro"/>
                <a:cs typeface="Myriad Pro"/>
              </a:endParaRPr>
            </a:p>
          </p:txBody>
        </p:sp>
        <p:grpSp>
          <p:nvGrpSpPr>
            <p:cNvPr id="12" name="Group 11"/>
            <p:cNvGrpSpPr/>
            <p:nvPr/>
          </p:nvGrpSpPr>
          <p:grpSpPr>
            <a:xfrm>
              <a:off x="7740233" y="6413546"/>
              <a:ext cx="354457" cy="350649"/>
              <a:chOff x="7752933" y="6426246"/>
              <a:chExt cx="354457" cy="350649"/>
            </a:xfrm>
          </p:grpSpPr>
          <p:sp>
            <p:nvSpPr>
              <p:cNvPr id="13" name="Dodecagon 12"/>
              <p:cNvSpPr>
                <a:spLocks noChangeAspect="1"/>
              </p:cNvSpPr>
              <p:nvPr/>
            </p:nvSpPr>
            <p:spPr>
              <a:xfrm>
                <a:off x="7921208" y="64262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Dodecagon 13"/>
              <p:cNvSpPr>
                <a:spLocks noChangeAspect="1"/>
              </p:cNvSpPr>
              <p:nvPr/>
            </p:nvSpPr>
            <p:spPr>
              <a:xfrm>
                <a:off x="7857708" y="64389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Dodecagon 14"/>
              <p:cNvSpPr>
                <a:spLocks noChangeAspect="1"/>
              </p:cNvSpPr>
              <p:nvPr/>
            </p:nvSpPr>
            <p:spPr>
              <a:xfrm>
                <a:off x="7978358" y="64389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Dodecagon 15"/>
              <p:cNvSpPr>
                <a:spLocks noChangeAspect="1"/>
              </p:cNvSpPr>
              <p:nvPr/>
            </p:nvSpPr>
            <p:spPr>
              <a:xfrm>
                <a:off x="8032333" y="6471967"/>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Dodecagon 16"/>
              <p:cNvSpPr>
                <a:spLocks noChangeAspect="1"/>
              </p:cNvSpPr>
              <p:nvPr/>
            </p:nvSpPr>
            <p:spPr>
              <a:xfrm>
                <a:off x="8068529" y="6525942"/>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Dodecagon 24"/>
              <p:cNvSpPr>
                <a:spLocks noChangeAspect="1"/>
              </p:cNvSpPr>
              <p:nvPr/>
            </p:nvSpPr>
            <p:spPr>
              <a:xfrm>
                <a:off x="8079958" y="6586267"/>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 name="Dodecagon 25"/>
              <p:cNvSpPr>
                <a:spLocks noChangeAspect="1"/>
              </p:cNvSpPr>
              <p:nvPr/>
            </p:nvSpPr>
            <p:spPr>
              <a:xfrm>
                <a:off x="7806908" y="6473871"/>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Dodecagon 26"/>
              <p:cNvSpPr>
                <a:spLocks noChangeAspect="1"/>
              </p:cNvSpPr>
              <p:nvPr/>
            </p:nvSpPr>
            <p:spPr>
              <a:xfrm>
                <a:off x="8067258" y="6651671"/>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Dodecagon 27"/>
              <p:cNvSpPr>
                <a:spLocks noChangeAspect="1"/>
              </p:cNvSpPr>
              <p:nvPr/>
            </p:nvSpPr>
            <p:spPr>
              <a:xfrm>
                <a:off x="7768808" y="65278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Dodecagon 28"/>
              <p:cNvSpPr>
                <a:spLocks noChangeAspect="1"/>
              </p:cNvSpPr>
              <p:nvPr/>
            </p:nvSpPr>
            <p:spPr>
              <a:xfrm>
                <a:off x="8035508" y="67056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Dodecagon 29"/>
              <p:cNvSpPr>
                <a:spLocks noChangeAspect="1"/>
              </p:cNvSpPr>
              <p:nvPr/>
            </p:nvSpPr>
            <p:spPr>
              <a:xfrm>
                <a:off x="7981533" y="6738667"/>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Dodecagon 30"/>
              <p:cNvSpPr>
                <a:spLocks noChangeAspect="1"/>
              </p:cNvSpPr>
              <p:nvPr/>
            </p:nvSpPr>
            <p:spPr>
              <a:xfrm>
                <a:off x="7921208" y="6749463"/>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 name="Dodecagon 31"/>
              <p:cNvSpPr>
                <a:spLocks noChangeAspect="1"/>
              </p:cNvSpPr>
              <p:nvPr/>
            </p:nvSpPr>
            <p:spPr>
              <a:xfrm>
                <a:off x="7857708" y="6740571"/>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Dodecagon 32"/>
              <p:cNvSpPr>
                <a:spLocks noChangeAspect="1"/>
              </p:cNvSpPr>
              <p:nvPr/>
            </p:nvSpPr>
            <p:spPr>
              <a:xfrm>
                <a:off x="7803733" y="6703104"/>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Dodecagon 33"/>
              <p:cNvSpPr>
                <a:spLocks noChangeAspect="1"/>
              </p:cNvSpPr>
              <p:nvPr/>
            </p:nvSpPr>
            <p:spPr>
              <a:xfrm>
                <a:off x="7752933" y="65913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Dodecagon 34"/>
              <p:cNvSpPr>
                <a:spLocks noChangeAspect="1"/>
              </p:cNvSpPr>
              <p:nvPr/>
            </p:nvSpPr>
            <p:spPr>
              <a:xfrm>
                <a:off x="7768808" y="664849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Dodecagon 35"/>
              <p:cNvSpPr>
                <a:spLocks noChangeAspect="1"/>
              </p:cNvSpPr>
              <p:nvPr/>
            </p:nvSpPr>
            <p:spPr>
              <a:xfrm>
                <a:off x="7886283" y="6581821"/>
                <a:ext cx="32004" cy="32004"/>
              </a:xfrm>
              <a:prstGeom prst="dodecagon">
                <a:avLst/>
              </a:prstGeom>
              <a:solidFill>
                <a:srgbClr val="CB3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7" name="Dodecagon 36"/>
              <p:cNvSpPr>
                <a:spLocks noChangeAspect="1"/>
              </p:cNvSpPr>
              <p:nvPr/>
            </p:nvSpPr>
            <p:spPr>
              <a:xfrm>
                <a:off x="7952958" y="6581821"/>
                <a:ext cx="32004" cy="32004"/>
              </a:xfrm>
              <a:prstGeom prst="dodecagon">
                <a:avLst/>
              </a:prstGeom>
              <a:solidFill>
                <a:srgbClr val="CB3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8" name="Oval 37"/>
              <p:cNvSpPr>
                <a:spLocks noChangeAspect="1"/>
              </p:cNvSpPr>
              <p:nvPr/>
            </p:nvSpPr>
            <p:spPr>
              <a:xfrm rot="2305559" flipH="1" flipV="1">
                <a:off x="7916243" y="6531622"/>
                <a:ext cx="32004" cy="32004"/>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9" name="Oval 38"/>
              <p:cNvSpPr>
                <a:spLocks noChangeAspect="1"/>
              </p:cNvSpPr>
              <p:nvPr/>
            </p:nvSpPr>
            <p:spPr>
              <a:xfrm rot="2305559" flipH="1" flipV="1">
                <a:off x="7919418" y="6635339"/>
                <a:ext cx="32004" cy="32004"/>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0" name="Oval 39"/>
              <p:cNvSpPr>
                <a:spLocks noChangeAspect="1"/>
              </p:cNvSpPr>
              <p:nvPr/>
            </p:nvSpPr>
            <p:spPr>
              <a:xfrm rot="2305559" flipH="1" flipV="1">
                <a:off x="7984834" y="6622301"/>
                <a:ext cx="27432" cy="27432"/>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Oval 40"/>
              <p:cNvSpPr>
                <a:spLocks noChangeAspect="1"/>
              </p:cNvSpPr>
              <p:nvPr/>
            </p:nvSpPr>
            <p:spPr>
              <a:xfrm rot="2305559" flipH="1" flipV="1">
                <a:off x="7861009" y="6628063"/>
                <a:ext cx="27432" cy="27432"/>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Oval 41"/>
              <p:cNvSpPr>
                <a:spLocks noChangeAspect="1"/>
              </p:cNvSpPr>
              <p:nvPr/>
            </p:nvSpPr>
            <p:spPr>
              <a:xfrm rot="2305559" flipH="1" flipV="1">
                <a:off x="7948196" y="6690118"/>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3" name="Oval 42"/>
              <p:cNvSpPr>
                <a:spLocks noChangeAspect="1"/>
              </p:cNvSpPr>
              <p:nvPr/>
            </p:nvSpPr>
            <p:spPr>
              <a:xfrm rot="2305559" flipH="1" flipV="1">
                <a:off x="7948196" y="6689771"/>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4" name="Oval 43"/>
              <p:cNvSpPr>
                <a:spLocks noChangeAspect="1"/>
              </p:cNvSpPr>
              <p:nvPr/>
            </p:nvSpPr>
            <p:spPr>
              <a:xfrm rot="2305559" flipH="1" flipV="1">
                <a:off x="7884228" y="6691174"/>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5" name="Oval 44"/>
              <p:cNvSpPr>
                <a:spLocks noChangeAspect="1"/>
              </p:cNvSpPr>
              <p:nvPr/>
            </p:nvSpPr>
            <p:spPr>
              <a:xfrm rot="2305559" flipH="1" flipV="1">
                <a:off x="7884228" y="6690827"/>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6" name="Oval 45"/>
              <p:cNvSpPr>
                <a:spLocks noChangeAspect="1"/>
              </p:cNvSpPr>
              <p:nvPr/>
            </p:nvSpPr>
            <p:spPr>
              <a:xfrm rot="2305559" flipH="1" flipV="1">
                <a:off x="7826609" y="6660480"/>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7" name="Oval 46"/>
              <p:cNvSpPr>
                <a:spLocks noChangeAspect="1"/>
              </p:cNvSpPr>
              <p:nvPr/>
            </p:nvSpPr>
            <p:spPr>
              <a:xfrm rot="2305559" flipH="1" flipV="1">
                <a:off x="7826609" y="6660133"/>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8" name="Oval 47"/>
              <p:cNvSpPr>
                <a:spLocks noChangeAspect="1"/>
              </p:cNvSpPr>
              <p:nvPr/>
            </p:nvSpPr>
            <p:spPr>
              <a:xfrm rot="2305559" flipH="1" flipV="1">
                <a:off x="7806844" y="6601211"/>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9" name="Oval 48"/>
              <p:cNvSpPr>
                <a:spLocks noChangeAspect="1"/>
              </p:cNvSpPr>
              <p:nvPr/>
            </p:nvSpPr>
            <p:spPr>
              <a:xfrm rot="2305559" flipH="1" flipV="1">
                <a:off x="7806844" y="6600864"/>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0" name="Oval 49"/>
              <p:cNvSpPr>
                <a:spLocks noChangeAspect="1"/>
              </p:cNvSpPr>
              <p:nvPr/>
            </p:nvSpPr>
            <p:spPr>
              <a:xfrm rot="2305559" flipH="1" flipV="1">
                <a:off x="7822719" y="6548292"/>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1" name="Oval 50"/>
              <p:cNvSpPr>
                <a:spLocks noChangeAspect="1"/>
              </p:cNvSpPr>
              <p:nvPr/>
            </p:nvSpPr>
            <p:spPr>
              <a:xfrm rot="2305559" flipH="1" flipV="1">
                <a:off x="7822719" y="6547945"/>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2" name="Oval 51"/>
              <p:cNvSpPr>
                <a:spLocks noChangeAspect="1"/>
              </p:cNvSpPr>
              <p:nvPr/>
            </p:nvSpPr>
            <p:spPr>
              <a:xfrm rot="2305559" flipH="1" flipV="1">
                <a:off x="7859761" y="6504897"/>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3" name="Oval 52"/>
              <p:cNvSpPr>
                <a:spLocks noChangeAspect="1"/>
              </p:cNvSpPr>
              <p:nvPr/>
            </p:nvSpPr>
            <p:spPr>
              <a:xfrm rot="2305559" flipH="1" flipV="1">
                <a:off x="7859761" y="6504550"/>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4" name="Oval 53"/>
              <p:cNvSpPr>
                <a:spLocks noChangeAspect="1"/>
              </p:cNvSpPr>
              <p:nvPr/>
            </p:nvSpPr>
            <p:spPr>
              <a:xfrm rot="2305559" flipH="1" flipV="1">
                <a:off x="7916446" y="6474218"/>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5" name="Oval 54"/>
              <p:cNvSpPr>
                <a:spLocks noChangeAspect="1"/>
              </p:cNvSpPr>
              <p:nvPr/>
            </p:nvSpPr>
            <p:spPr>
              <a:xfrm rot="2305559" flipH="1" flipV="1">
                <a:off x="7916446" y="6473871"/>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6" name="Oval 55"/>
              <p:cNvSpPr>
                <a:spLocks noChangeAspect="1"/>
              </p:cNvSpPr>
              <p:nvPr/>
            </p:nvSpPr>
            <p:spPr>
              <a:xfrm rot="2305559" flipH="1" flipV="1">
                <a:off x="7981597" y="6504909"/>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7" name="Oval 56"/>
              <p:cNvSpPr>
                <a:spLocks noChangeAspect="1"/>
              </p:cNvSpPr>
              <p:nvPr/>
            </p:nvSpPr>
            <p:spPr>
              <a:xfrm rot="2305559" flipH="1" flipV="1">
                <a:off x="7981597" y="6504562"/>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8" name="Oval 57"/>
              <p:cNvSpPr>
                <a:spLocks noChangeAspect="1"/>
              </p:cNvSpPr>
              <p:nvPr/>
            </p:nvSpPr>
            <p:spPr>
              <a:xfrm rot="2305559" flipH="1" flipV="1">
                <a:off x="8007591" y="6551476"/>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rot="2305559" flipH="1" flipV="1">
                <a:off x="8007591" y="6551129"/>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0" name="Oval 59"/>
              <p:cNvSpPr>
                <a:spLocks noChangeAspect="1"/>
              </p:cNvSpPr>
              <p:nvPr/>
            </p:nvSpPr>
            <p:spPr>
              <a:xfrm rot="2305559" flipH="1" flipV="1">
                <a:off x="8006870" y="6664718"/>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1" name="Oval 60"/>
              <p:cNvSpPr>
                <a:spLocks noChangeAspect="1"/>
              </p:cNvSpPr>
              <p:nvPr/>
            </p:nvSpPr>
            <p:spPr>
              <a:xfrm rot="2305559" flipH="1" flipV="1">
                <a:off x="8006870" y="6664371"/>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2" name="Oval 61"/>
              <p:cNvSpPr>
                <a:spLocks noChangeAspect="1"/>
              </p:cNvSpPr>
              <p:nvPr/>
            </p:nvSpPr>
            <p:spPr>
              <a:xfrm rot="2305559" flipH="1" flipV="1">
                <a:off x="8030746" y="6610743"/>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3" name="Oval 62"/>
              <p:cNvSpPr>
                <a:spLocks noChangeAspect="1"/>
              </p:cNvSpPr>
              <p:nvPr/>
            </p:nvSpPr>
            <p:spPr>
              <a:xfrm rot="2305559" flipH="1" flipV="1">
                <a:off x="8030746" y="6610396"/>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sp>
        <p:nvSpPr>
          <p:cNvPr id="65" name="Content Placeholder 4"/>
          <p:cNvSpPr>
            <a:spLocks noGrp="1"/>
          </p:cNvSpPr>
          <p:nvPr>
            <p:ph sz="quarter" idx="13" hasCustomPrompt="1"/>
          </p:nvPr>
        </p:nvSpPr>
        <p:spPr>
          <a:xfrm>
            <a:off x="304818" y="6461760"/>
            <a:ext cx="7388319" cy="320040"/>
          </a:xfrm>
          <a:prstGeom prst="rect">
            <a:avLst/>
          </a:prstGeom>
        </p:spPr>
        <p:txBody>
          <a:bodyPr vert="horz" anchor="ctr"/>
          <a:lstStyle>
            <a:lvl1pPr marL="0" indent="0">
              <a:buNone/>
              <a:defRPr sz="1400" b="1">
                <a:solidFill>
                  <a:schemeClr val="bg1"/>
                </a:solidFill>
                <a:latin typeface="Arial"/>
                <a:cs typeface="Arial"/>
              </a:defRPr>
            </a:lvl1pPr>
          </a:lstStyle>
          <a:p>
            <a:pPr lvl="0"/>
            <a:r>
              <a:rPr lang="en-US" dirty="0" smtClean="0"/>
              <a:t>Click to Add Source</a:t>
            </a:r>
            <a:endParaRPr lang="en-US" dirty="0"/>
          </a:p>
        </p:txBody>
      </p:sp>
    </p:spTree>
    <p:extLst>
      <p:ext uri="{BB962C8B-B14F-4D97-AF65-F5344CB8AC3E}">
        <p14:creationId xmlns:p14="http://schemas.microsoft.com/office/powerpoint/2010/main" val="602427498"/>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pen Blue">
    <p:spTree>
      <p:nvGrpSpPr>
        <p:cNvPr id="1" name=""/>
        <p:cNvGrpSpPr/>
        <p:nvPr/>
      </p:nvGrpSpPr>
      <p:grpSpPr>
        <a:xfrm>
          <a:off x="0" y="0"/>
          <a:ext cx="0" cy="0"/>
          <a:chOff x="0" y="0"/>
          <a:chExt cx="0" cy="0"/>
        </a:xfrm>
      </p:grpSpPr>
      <p:pic>
        <p:nvPicPr>
          <p:cNvPr id="21" name="Picture 20"/>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6873240"/>
          </a:xfrm>
          <a:prstGeom prst="rect">
            <a:avLst/>
          </a:prstGeom>
        </p:spPr>
      </p:pic>
      <p:grpSp>
        <p:nvGrpSpPr>
          <p:cNvPr id="9" name="Group 8"/>
          <p:cNvGrpSpPr/>
          <p:nvPr userDrawn="1"/>
        </p:nvGrpSpPr>
        <p:grpSpPr>
          <a:xfrm>
            <a:off x="7740233" y="6336972"/>
            <a:ext cx="1399539" cy="494594"/>
            <a:chOff x="7740233" y="6336972"/>
            <a:chExt cx="1399539" cy="494594"/>
          </a:xfrm>
        </p:grpSpPr>
        <p:sp>
          <p:nvSpPr>
            <p:cNvPr id="10" name="Rectangle 9"/>
            <p:cNvSpPr/>
            <p:nvPr/>
          </p:nvSpPr>
          <p:spPr>
            <a:xfrm>
              <a:off x="7994114" y="6336972"/>
              <a:ext cx="1136904" cy="3048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b="0" dirty="0" smtClean="0">
                  <a:solidFill>
                    <a:srgbClr val="FFFFFF"/>
                  </a:solidFill>
                  <a:latin typeface="Myriad Pro"/>
                  <a:cs typeface="Myriad Pro"/>
                </a:rPr>
                <a:t>Hepatitis</a:t>
              </a:r>
              <a:endParaRPr lang="en-US" sz="1800" b="0" dirty="0">
                <a:solidFill>
                  <a:srgbClr val="FFFFFF"/>
                </a:solidFill>
                <a:latin typeface="Myriad Pro"/>
                <a:cs typeface="Myriad Pro"/>
              </a:endParaRPr>
            </a:p>
          </p:txBody>
        </p:sp>
        <p:sp>
          <p:nvSpPr>
            <p:cNvPr id="11" name="Rectangle 10"/>
            <p:cNvSpPr/>
            <p:nvPr/>
          </p:nvSpPr>
          <p:spPr>
            <a:xfrm>
              <a:off x="8102609" y="6526766"/>
              <a:ext cx="1037163" cy="3048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smtClean="0">
                  <a:solidFill>
                    <a:srgbClr val="C25858"/>
                  </a:solidFill>
                  <a:latin typeface="Myriad Pro"/>
                  <a:cs typeface="Myriad Pro"/>
                </a:rPr>
                <a:t>web study</a:t>
              </a:r>
              <a:endParaRPr lang="en-US" sz="1300" dirty="0">
                <a:solidFill>
                  <a:srgbClr val="C25858"/>
                </a:solidFill>
                <a:latin typeface="Myriad Pro"/>
                <a:cs typeface="Myriad Pro"/>
              </a:endParaRPr>
            </a:p>
          </p:txBody>
        </p:sp>
        <p:grpSp>
          <p:nvGrpSpPr>
            <p:cNvPr id="12" name="Group 11"/>
            <p:cNvGrpSpPr/>
            <p:nvPr/>
          </p:nvGrpSpPr>
          <p:grpSpPr>
            <a:xfrm>
              <a:off x="7740233" y="6413546"/>
              <a:ext cx="354457" cy="350649"/>
              <a:chOff x="7752933" y="6426246"/>
              <a:chExt cx="354457" cy="350649"/>
            </a:xfrm>
          </p:grpSpPr>
          <p:sp>
            <p:nvSpPr>
              <p:cNvPr id="13" name="Dodecagon 12"/>
              <p:cNvSpPr>
                <a:spLocks noChangeAspect="1"/>
              </p:cNvSpPr>
              <p:nvPr/>
            </p:nvSpPr>
            <p:spPr>
              <a:xfrm>
                <a:off x="7921208" y="64262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Dodecagon 13"/>
              <p:cNvSpPr>
                <a:spLocks noChangeAspect="1"/>
              </p:cNvSpPr>
              <p:nvPr/>
            </p:nvSpPr>
            <p:spPr>
              <a:xfrm>
                <a:off x="7857708" y="64389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Dodecagon 14"/>
              <p:cNvSpPr>
                <a:spLocks noChangeAspect="1"/>
              </p:cNvSpPr>
              <p:nvPr/>
            </p:nvSpPr>
            <p:spPr>
              <a:xfrm>
                <a:off x="7978358" y="64389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Dodecagon 15"/>
              <p:cNvSpPr>
                <a:spLocks noChangeAspect="1"/>
              </p:cNvSpPr>
              <p:nvPr/>
            </p:nvSpPr>
            <p:spPr>
              <a:xfrm>
                <a:off x="8032333" y="6471967"/>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Dodecagon 16"/>
              <p:cNvSpPr>
                <a:spLocks noChangeAspect="1"/>
              </p:cNvSpPr>
              <p:nvPr/>
            </p:nvSpPr>
            <p:spPr>
              <a:xfrm>
                <a:off x="8068529" y="6525942"/>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Dodecagon 24"/>
              <p:cNvSpPr>
                <a:spLocks noChangeAspect="1"/>
              </p:cNvSpPr>
              <p:nvPr/>
            </p:nvSpPr>
            <p:spPr>
              <a:xfrm>
                <a:off x="8079958" y="6586267"/>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 name="Dodecagon 25"/>
              <p:cNvSpPr>
                <a:spLocks noChangeAspect="1"/>
              </p:cNvSpPr>
              <p:nvPr/>
            </p:nvSpPr>
            <p:spPr>
              <a:xfrm>
                <a:off x="7806908" y="6473871"/>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Dodecagon 26"/>
              <p:cNvSpPr>
                <a:spLocks noChangeAspect="1"/>
              </p:cNvSpPr>
              <p:nvPr/>
            </p:nvSpPr>
            <p:spPr>
              <a:xfrm>
                <a:off x="8067258" y="6651671"/>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Dodecagon 27"/>
              <p:cNvSpPr>
                <a:spLocks noChangeAspect="1"/>
              </p:cNvSpPr>
              <p:nvPr/>
            </p:nvSpPr>
            <p:spPr>
              <a:xfrm>
                <a:off x="7768808" y="65278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Dodecagon 28"/>
              <p:cNvSpPr>
                <a:spLocks noChangeAspect="1"/>
              </p:cNvSpPr>
              <p:nvPr/>
            </p:nvSpPr>
            <p:spPr>
              <a:xfrm>
                <a:off x="8035508" y="67056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Dodecagon 29"/>
              <p:cNvSpPr>
                <a:spLocks noChangeAspect="1"/>
              </p:cNvSpPr>
              <p:nvPr/>
            </p:nvSpPr>
            <p:spPr>
              <a:xfrm>
                <a:off x="7981533" y="6738667"/>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Dodecagon 30"/>
              <p:cNvSpPr>
                <a:spLocks noChangeAspect="1"/>
              </p:cNvSpPr>
              <p:nvPr/>
            </p:nvSpPr>
            <p:spPr>
              <a:xfrm>
                <a:off x="7921208" y="6749463"/>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 name="Dodecagon 31"/>
              <p:cNvSpPr>
                <a:spLocks noChangeAspect="1"/>
              </p:cNvSpPr>
              <p:nvPr/>
            </p:nvSpPr>
            <p:spPr>
              <a:xfrm>
                <a:off x="7857708" y="6740571"/>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Dodecagon 32"/>
              <p:cNvSpPr>
                <a:spLocks noChangeAspect="1"/>
              </p:cNvSpPr>
              <p:nvPr/>
            </p:nvSpPr>
            <p:spPr>
              <a:xfrm>
                <a:off x="7803733" y="6703104"/>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Dodecagon 33"/>
              <p:cNvSpPr>
                <a:spLocks noChangeAspect="1"/>
              </p:cNvSpPr>
              <p:nvPr/>
            </p:nvSpPr>
            <p:spPr>
              <a:xfrm>
                <a:off x="7752933" y="65913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Dodecagon 34"/>
              <p:cNvSpPr>
                <a:spLocks noChangeAspect="1"/>
              </p:cNvSpPr>
              <p:nvPr/>
            </p:nvSpPr>
            <p:spPr>
              <a:xfrm>
                <a:off x="7768808" y="664849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Dodecagon 35"/>
              <p:cNvSpPr>
                <a:spLocks noChangeAspect="1"/>
              </p:cNvSpPr>
              <p:nvPr/>
            </p:nvSpPr>
            <p:spPr>
              <a:xfrm>
                <a:off x="7886283" y="6581821"/>
                <a:ext cx="32004" cy="32004"/>
              </a:xfrm>
              <a:prstGeom prst="dodecagon">
                <a:avLst/>
              </a:prstGeom>
              <a:solidFill>
                <a:srgbClr val="CB3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7" name="Dodecagon 36"/>
              <p:cNvSpPr>
                <a:spLocks noChangeAspect="1"/>
              </p:cNvSpPr>
              <p:nvPr/>
            </p:nvSpPr>
            <p:spPr>
              <a:xfrm>
                <a:off x="7952958" y="6581821"/>
                <a:ext cx="32004" cy="32004"/>
              </a:xfrm>
              <a:prstGeom prst="dodecagon">
                <a:avLst/>
              </a:prstGeom>
              <a:solidFill>
                <a:srgbClr val="CB3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8" name="Oval 37"/>
              <p:cNvSpPr>
                <a:spLocks noChangeAspect="1"/>
              </p:cNvSpPr>
              <p:nvPr/>
            </p:nvSpPr>
            <p:spPr>
              <a:xfrm rot="2305559" flipH="1" flipV="1">
                <a:off x="7916243" y="6531622"/>
                <a:ext cx="32004" cy="32004"/>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9" name="Oval 38"/>
              <p:cNvSpPr>
                <a:spLocks noChangeAspect="1"/>
              </p:cNvSpPr>
              <p:nvPr/>
            </p:nvSpPr>
            <p:spPr>
              <a:xfrm rot="2305559" flipH="1" flipV="1">
                <a:off x="7919418" y="6635339"/>
                <a:ext cx="32004" cy="32004"/>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0" name="Oval 39"/>
              <p:cNvSpPr>
                <a:spLocks noChangeAspect="1"/>
              </p:cNvSpPr>
              <p:nvPr/>
            </p:nvSpPr>
            <p:spPr>
              <a:xfrm rot="2305559" flipH="1" flipV="1">
                <a:off x="7984834" y="6622301"/>
                <a:ext cx="27432" cy="27432"/>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Oval 40"/>
              <p:cNvSpPr>
                <a:spLocks noChangeAspect="1"/>
              </p:cNvSpPr>
              <p:nvPr/>
            </p:nvSpPr>
            <p:spPr>
              <a:xfrm rot="2305559" flipH="1" flipV="1">
                <a:off x="7861009" y="6628063"/>
                <a:ext cx="27432" cy="27432"/>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Oval 41"/>
              <p:cNvSpPr>
                <a:spLocks noChangeAspect="1"/>
              </p:cNvSpPr>
              <p:nvPr/>
            </p:nvSpPr>
            <p:spPr>
              <a:xfrm rot="2305559" flipH="1" flipV="1">
                <a:off x="7948196" y="6690118"/>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3" name="Oval 42"/>
              <p:cNvSpPr>
                <a:spLocks noChangeAspect="1"/>
              </p:cNvSpPr>
              <p:nvPr/>
            </p:nvSpPr>
            <p:spPr>
              <a:xfrm rot="2305559" flipH="1" flipV="1">
                <a:off x="7948196" y="6689771"/>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4" name="Oval 43"/>
              <p:cNvSpPr>
                <a:spLocks noChangeAspect="1"/>
              </p:cNvSpPr>
              <p:nvPr/>
            </p:nvSpPr>
            <p:spPr>
              <a:xfrm rot="2305559" flipH="1" flipV="1">
                <a:off x="7884228" y="6691174"/>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5" name="Oval 44"/>
              <p:cNvSpPr>
                <a:spLocks noChangeAspect="1"/>
              </p:cNvSpPr>
              <p:nvPr/>
            </p:nvSpPr>
            <p:spPr>
              <a:xfrm rot="2305559" flipH="1" flipV="1">
                <a:off x="7884228" y="6690827"/>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6" name="Oval 45"/>
              <p:cNvSpPr>
                <a:spLocks noChangeAspect="1"/>
              </p:cNvSpPr>
              <p:nvPr/>
            </p:nvSpPr>
            <p:spPr>
              <a:xfrm rot="2305559" flipH="1" flipV="1">
                <a:off x="7826609" y="6660480"/>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7" name="Oval 46"/>
              <p:cNvSpPr>
                <a:spLocks noChangeAspect="1"/>
              </p:cNvSpPr>
              <p:nvPr/>
            </p:nvSpPr>
            <p:spPr>
              <a:xfrm rot="2305559" flipH="1" flipV="1">
                <a:off x="7826609" y="6660133"/>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8" name="Oval 47"/>
              <p:cNvSpPr>
                <a:spLocks noChangeAspect="1"/>
              </p:cNvSpPr>
              <p:nvPr/>
            </p:nvSpPr>
            <p:spPr>
              <a:xfrm rot="2305559" flipH="1" flipV="1">
                <a:off x="7806844" y="6601211"/>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9" name="Oval 48"/>
              <p:cNvSpPr>
                <a:spLocks noChangeAspect="1"/>
              </p:cNvSpPr>
              <p:nvPr/>
            </p:nvSpPr>
            <p:spPr>
              <a:xfrm rot="2305559" flipH="1" flipV="1">
                <a:off x="7806844" y="6600864"/>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0" name="Oval 49"/>
              <p:cNvSpPr>
                <a:spLocks noChangeAspect="1"/>
              </p:cNvSpPr>
              <p:nvPr/>
            </p:nvSpPr>
            <p:spPr>
              <a:xfrm rot="2305559" flipH="1" flipV="1">
                <a:off x="7822719" y="6548292"/>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1" name="Oval 50"/>
              <p:cNvSpPr>
                <a:spLocks noChangeAspect="1"/>
              </p:cNvSpPr>
              <p:nvPr/>
            </p:nvSpPr>
            <p:spPr>
              <a:xfrm rot="2305559" flipH="1" flipV="1">
                <a:off x="7822719" y="6547945"/>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2" name="Oval 51"/>
              <p:cNvSpPr>
                <a:spLocks noChangeAspect="1"/>
              </p:cNvSpPr>
              <p:nvPr/>
            </p:nvSpPr>
            <p:spPr>
              <a:xfrm rot="2305559" flipH="1" flipV="1">
                <a:off x="7859761" y="6504897"/>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3" name="Oval 52"/>
              <p:cNvSpPr>
                <a:spLocks noChangeAspect="1"/>
              </p:cNvSpPr>
              <p:nvPr/>
            </p:nvSpPr>
            <p:spPr>
              <a:xfrm rot="2305559" flipH="1" flipV="1">
                <a:off x="7859761" y="6504550"/>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4" name="Oval 53"/>
              <p:cNvSpPr>
                <a:spLocks noChangeAspect="1"/>
              </p:cNvSpPr>
              <p:nvPr/>
            </p:nvSpPr>
            <p:spPr>
              <a:xfrm rot="2305559" flipH="1" flipV="1">
                <a:off x="7916446" y="6474218"/>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5" name="Oval 54"/>
              <p:cNvSpPr>
                <a:spLocks noChangeAspect="1"/>
              </p:cNvSpPr>
              <p:nvPr/>
            </p:nvSpPr>
            <p:spPr>
              <a:xfrm rot="2305559" flipH="1" flipV="1">
                <a:off x="7916446" y="6473871"/>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6" name="Oval 55"/>
              <p:cNvSpPr>
                <a:spLocks noChangeAspect="1"/>
              </p:cNvSpPr>
              <p:nvPr/>
            </p:nvSpPr>
            <p:spPr>
              <a:xfrm rot="2305559" flipH="1" flipV="1">
                <a:off x="7981597" y="6504909"/>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7" name="Oval 56"/>
              <p:cNvSpPr>
                <a:spLocks noChangeAspect="1"/>
              </p:cNvSpPr>
              <p:nvPr/>
            </p:nvSpPr>
            <p:spPr>
              <a:xfrm rot="2305559" flipH="1" flipV="1">
                <a:off x="7981597" y="6504562"/>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8" name="Oval 57"/>
              <p:cNvSpPr>
                <a:spLocks noChangeAspect="1"/>
              </p:cNvSpPr>
              <p:nvPr/>
            </p:nvSpPr>
            <p:spPr>
              <a:xfrm rot="2305559" flipH="1" flipV="1">
                <a:off x="8007591" y="6551476"/>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rot="2305559" flipH="1" flipV="1">
                <a:off x="8007591" y="6551129"/>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0" name="Oval 59"/>
              <p:cNvSpPr>
                <a:spLocks noChangeAspect="1"/>
              </p:cNvSpPr>
              <p:nvPr/>
            </p:nvSpPr>
            <p:spPr>
              <a:xfrm rot="2305559" flipH="1" flipV="1">
                <a:off x="8006870" y="6664718"/>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1" name="Oval 60"/>
              <p:cNvSpPr>
                <a:spLocks noChangeAspect="1"/>
              </p:cNvSpPr>
              <p:nvPr/>
            </p:nvSpPr>
            <p:spPr>
              <a:xfrm rot="2305559" flipH="1" flipV="1">
                <a:off x="8006870" y="6664371"/>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2" name="Oval 61"/>
              <p:cNvSpPr>
                <a:spLocks noChangeAspect="1"/>
              </p:cNvSpPr>
              <p:nvPr/>
            </p:nvSpPr>
            <p:spPr>
              <a:xfrm rot="2305559" flipH="1" flipV="1">
                <a:off x="8030746" y="6610743"/>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3" name="Oval 62"/>
              <p:cNvSpPr>
                <a:spLocks noChangeAspect="1"/>
              </p:cNvSpPr>
              <p:nvPr/>
            </p:nvSpPr>
            <p:spPr>
              <a:xfrm rot="2305559" flipH="1" flipV="1">
                <a:off x="8030746" y="6610396"/>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sp>
        <p:nvSpPr>
          <p:cNvPr id="65" name="Content Placeholder 4"/>
          <p:cNvSpPr>
            <a:spLocks noGrp="1"/>
          </p:cNvSpPr>
          <p:nvPr>
            <p:ph sz="quarter" idx="13" hasCustomPrompt="1"/>
          </p:nvPr>
        </p:nvSpPr>
        <p:spPr>
          <a:xfrm>
            <a:off x="304818" y="6461760"/>
            <a:ext cx="7388319" cy="320040"/>
          </a:xfrm>
          <a:prstGeom prst="rect">
            <a:avLst/>
          </a:prstGeom>
        </p:spPr>
        <p:txBody>
          <a:bodyPr vert="horz" anchor="ctr"/>
          <a:lstStyle>
            <a:lvl1pPr marL="0" indent="0">
              <a:buNone/>
              <a:defRPr sz="1400" b="1">
                <a:solidFill>
                  <a:schemeClr val="bg1"/>
                </a:solidFill>
                <a:latin typeface="Arial"/>
                <a:cs typeface="Arial"/>
              </a:defRPr>
            </a:lvl1pPr>
          </a:lstStyle>
          <a:p>
            <a:pPr lvl="0"/>
            <a:r>
              <a:rPr lang="en-US" dirty="0" smtClean="0"/>
              <a:t>Click to Add Source</a:t>
            </a:r>
            <a:endParaRPr lang="en-US" dirty="0"/>
          </a:p>
        </p:txBody>
      </p:sp>
    </p:spTree>
    <p:extLst>
      <p:ext uri="{BB962C8B-B14F-4D97-AF65-F5344CB8AC3E}">
        <p14:creationId xmlns:p14="http://schemas.microsoft.com/office/powerpoint/2010/main" val="917713818"/>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A">
    <p:spTree>
      <p:nvGrpSpPr>
        <p:cNvPr id="1" name=""/>
        <p:cNvGrpSpPr/>
        <p:nvPr/>
      </p:nvGrpSpPr>
      <p:grpSpPr>
        <a:xfrm>
          <a:off x="0" y="0"/>
          <a:ext cx="0" cy="0"/>
          <a:chOff x="0" y="0"/>
          <a:chExt cx="0" cy="0"/>
        </a:xfrm>
      </p:grpSpPr>
      <p:pic>
        <p:nvPicPr>
          <p:cNvPr id="16" name="Picture 15"/>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828798"/>
          </a:xfrm>
          <a:prstGeom prst="rect">
            <a:avLst/>
          </a:prstGeom>
        </p:spPr>
      </p:pic>
      <p:sp>
        <p:nvSpPr>
          <p:cNvPr id="2" name="Title 1"/>
          <p:cNvSpPr>
            <a:spLocks noGrp="1"/>
          </p:cNvSpPr>
          <p:nvPr>
            <p:ph type="title" hasCustomPrompt="1"/>
          </p:nvPr>
        </p:nvSpPr>
        <p:spPr>
          <a:xfrm>
            <a:off x="533401" y="3276600"/>
            <a:ext cx="8077200" cy="1238250"/>
          </a:xfrm>
          <a:prstGeom prst="rect">
            <a:avLst/>
          </a:prstGeom>
        </p:spPr>
        <p:txBody>
          <a:bodyPr tIns="0" anchor="t">
            <a:normAutofit/>
          </a:bodyPr>
          <a:lstStyle>
            <a:lvl1pPr algn="ctr">
              <a:defRPr sz="3200" b="0" cap="none">
                <a:solidFill>
                  <a:srgbClr val="003A78"/>
                </a:solidFill>
              </a:defRPr>
            </a:lvl1pPr>
          </a:lstStyle>
          <a:p>
            <a:r>
              <a:rPr lang="en-US" dirty="0" smtClean="0"/>
              <a:t>Click To Edit Section Title</a:t>
            </a:r>
            <a:endParaRPr lang="en-US" dirty="0"/>
          </a:p>
        </p:txBody>
      </p:sp>
      <p:sp>
        <p:nvSpPr>
          <p:cNvPr id="3" name="Text Placeholder 2"/>
          <p:cNvSpPr>
            <a:spLocks noGrp="1"/>
          </p:cNvSpPr>
          <p:nvPr>
            <p:ph type="body" idx="1" hasCustomPrompt="1"/>
          </p:nvPr>
        </p:nvSpPr>
        <p:spPr>
          <a:xfrm>
            <a:off x="533401" y="2476500"/>
            <a:ext cx="8077200" cy="790576"/>
          </a:xfrm>
          <a:prstGeom prst="rect">
            <a:avLst/>
          </a:prstGeom>
        </p:spPr>
        <p:txBody>
          <a:bodyPr bIns="0" anchor="b"/>
          <a:lstStyle>
            <a:lvl1pPr marL="0" indent="0" algn="ctr">
              <a:buNone/>
              <a:defRPr sz="2000" cap="small" baseline="0">
                <a:solidFill>
                  <a:srgbClr val="003A7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ADD HEADER TEXT</a:t>
            </a:r>
          </a:p>
        </p:txBody>
      </p:sp>
      <p:pic>
        <p:nvPicPr>
          <p:cNvPr id="12" name="Picture 11"/>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flipH="1">
            <a:off x="0" y="5029202"/>
            <a:ext cx="9157371" cy="1828798"/>
          </a:xfrm>
          <a:prstGeom prst="rect">
            <a:avLst/>
          </a:prstGeom>
        </p:spPr>
      </p:pic>
      <p:cxnSp>
        <p:nvCxnSpPr>
          <p:cNvPr id="13" name="Straight Connector 12"/>
          <p:cNvCxnSpPr/>
          <p:nvPr userDrawn="1"/>
        </p:nvCxnSpPr>
        <p:spPr>
          <a:xfrm>
            <a:off x="1" y="5040312"/>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1" y="1822978"/>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5" name="Text Placeholder 19"/>
          <p:cNvSpPr>
            <a:spLocks/>
          </p:cNvSpPr>
          <p:nvPr userDrawn="1"/>
        </p:nvSpPr>
        <p:spPr bwMode="invGray">
          <a:xfrm>
            <a:off x="0" y="-12701"/>
            <a:ext cx="9162288" cy="316990"/>
          </a:xfrm>
          <a:prstGeom prst="rect">
            <a:avLst/>
          </a:prstGeom>
          <a:solidFill>
            <a:srgbClr val="002B3E"/>
          </a:solidFill>
          <a:ln w="9525">
            <a:noFill/>
            <a:miter lim="800000"/>
            <a:headEnd/>
            <a:tailEnd/>
          </a:ln>
        </p:spPr>
        <p:txBody>
          <a:bodyPr anchor="ctr">
            <a:prstTxWarp prst="textNoShape">
              <a:avLst/>
            </a:prstTxWarp>
          </a:bodyPr>
          <a:lstStyle/>
          <a:p>
            <a:pPr marL="342900" indent="-342900" defTabSz="457200">
              <a:lnSpc>
                <a:spcPct val="60000"/>
              </a:lnSpc>
              <a:buClr>
                <a:srgbClr val="7592A4"/>
              </a:buClr>
              <a:buFont typeface="Arial" pitchFamily="-110" charset="0"/>
              <a:buNone/>
            </a:pPr>
            <a:endParaRPr lang="en-US" sz="1400" dirty="0">
              <a:solidFill>
                <a:schemeClr val="bg1"/>
              </a:solidFill>
              <a:latin typeface="Arial" pitchFamily="-110" charset="0"/>
              <a:ea typeface="ＭＳ Ｐゴシック" pitchFamily="-110" charset="-128"/>
              <a:cs typeface="ＭＳ Ｐゴシック" pitchFamily="-110" charset="-128"/>
            </a:endParaRPr>
          </a:p>
        </p:txBody>
      </p:sp>
      <p:grpSp>
        <p:nvGrpSpPr>
          <p:cNvPr id="4" name="Group 3"/>
          <p:cNvGrpSpPr/>
          <p:nvPr userDrawn="1"/>
        </p:nvGrpSpPr>
        <p:grpSpPr>
          <a:xfrm>
            <a:off x="7740233" y="6336972"/>
            <a:ext cx="1399539" cy="494594"/>
            <a:chOff x="7740233" y="6336972"/>
            <a:chExt cx="1399539" cy="494594"/>
          </a:xfrm>
        </p:grpSpPr>
        <p:sp>
          <p:nvSpPr>
            <p:cNvPr id="11" name="Rectangle 10"/>
            <p:cNvSpPr/>
            <p:nvPr/>
          </p:nvSpPr>
          <p:spPr>
            <a:xfrm>
              <a:off x="7994114" y="6336972"/>
              <a:ext cx="1136904" cy="3048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b="0" dirty="0" smtClean="0">
                  <a:solidFill>
                    <a:srgbClr val="FFFFFF"/>
                  </a:solidFill>
                  <a:latin typeface="Myriad Pro"/>
                  <a:cs typeface="Myriad Pro"/>
                </a:rPr>
                <a:t>Hepatitis</a:t>
              </a:r>
              <a:endParaRPr lang="en-US" sz="1800" b="0" dirty="0">
                <a:solidFill>
                  <a:srgbClr val="FFFFFF"/>
                </a:solidFill>
                <a:latin typeface="Myriad Pro"/>
                <a:cs typeface="Myriad Pro"/>
              </a:endParaRPr>
            </a:p>
          </p:txBody>
        </p:sp>
        <p:sp>
          <p:nvSpPr>
            <p:cNvPr id="18" name="Rectangle 17"/>
            <p:cNvSpPr/>
            <p:nvPr/>
          </p:nvSpPr>
          <p:spPr>
            <a:xfrm>
              <a:off x="8102609" y="6526766"/>
              <a:ext cx="1037163" cy="3048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smtClean="0">
                  <a:solidFill>
                    <a:srgbClr val="C25858"/>
                  </a:solidFill>
                  <a:latin typeface="Myriad Pro"/>
                  <a:cs typeface="Myriad Pro"/>
                </a:rPr>
                <a:t>web study</a:t>
              </a:r>
              <a:endParaRPr lang="en-US" sz="1300" dirty="0">
                <a:solidFill>
                  <a:srgbClr val="C25858"/>
                </a:solidFill>
                <a:latin typeface="Myriad Pro"/>
                <a:cs typeface="Myriad Pro"/>
              </a:endParaRPr>
            </a:p>
          </p:txBody>
        </p:sp>
        <p:grpSp>
          <p:nvGrpSpPr>
            <p:cNvPr id="19" name="Group 18"/>
            <p:cNvGrpSpPr/>
            <p:nvPr/>
          </p:nvGrpSpPr>
          <p:grpSpPr>
            <a:xfrm>
              <a:off x="7740233" y="6413546"/>
              <a:ext cx="354457" cy="350649"/>
              <a:chOff x="7752933" y="6426246"/>
              <a:chExt cx="354457" cy="350649"/>
            </a:xfrm>
          </p:grpSpPr>
          <p:sp>
            <p:nvSpPr>
              <p:cNvPr id="20" name="Dodecagon 19"/>
              <p:cNvSpPr>
                <a:spLocks noChangeAspect="1"/>
              </p:cNvSpPr>
              <p:nvPr/>
            </p:nvSpPr>
            <p:spPr>
              <a:xfrm>
                <a:off x="7921208" y="64262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Dodecagon 20"/>
              <p:cNvSpPr>
                <a:spLocks noChangeAspect="1"/>
              </p:cNvSpPr>
              <p:nvPr/>
            </p:nvSpPr>
            <p:spPr>
              <a:xfrm>
                <a:off x="7857708" y="64389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 name="Dodecagon 21"/>
              <p:cNvSpPr>
                <a:spLocks noChangeAspect="1"/>
              </p:cNvSpPr>
              <p:nvPr/>
            </p:nvSpPr>
            <p:spPr>
              <a:xfrm>
                <a:off x="7978358" y="64389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Dodecagon 22"/>
              <p:cNvSpPr>
                <a:spLocks noChangeAspect="1"/>
              </p:cNvSpPr>
              <p:nvPr/>
            </p:nvSpPr>
            <p:spPr>
              <a:xfrm>
                <a:off x="8032333" y="6471967"/>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 name="Dodecagon 23"/>
              <p:cNvSpPr>
                <a:spLocks noChangeAspect="1"/>
              </p:cNvSpPr>
              <p:nvPr/>
            </p:nvSpPr>
            <p:spPr>
              <a:xfrm>
                <a:off x="8068529" y="6525942"/>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Dodecagon 24"/>
              <p:cNvSpPr>
                <a:spLocks noChangeAspect="1"/>
              </p:cNvSpPr>
              <p:nvPr/>
            </p:nvSpPr>
            <p:spPr>
              <a:xfrm>
                <a:off x="8079958" y="6586267"/>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 name="Dodecagon 25"/>
              <p:cNvSpPr>
                <a:spLocks noChangeAspect="1"/>
              </p:cNvSpPr>
              <p:nvPr/>
            </p:nvSpPr>
            <p:spPr>
              <a:xfrm>
                <a:off x="7806908" y="6473871"/>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Dodecagon 26"/>
              <p:cNvSpPr>
                <a:spLocks noChangeAspect="1"/>
              </p:cNvSpPr>
              <p:nvPr/>
            </p:nvSpPr>
            <p:spPr>
              <a:xfrm>
                <a:off x="8067258" y="6651671"/>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Dodecagon 27"/>
              <p:cNvSpPr>
                <a:spLocks noChangeAspect="1"/>
              </p:cNvSpPr>
              <p:nvPr/>
            </p:nvSpPr>
            <p:spPr>
              <a:xfrm>
                <a:off x="7768808" y="65278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Dodecagon 28"/>
              <p:cNvSpPr>
                <a:spLocks noChangeAspect="1"/>
              </p:cNvSpPr>
              <p:nvPr/>
            </p:nvSpPr>
            <p:spPr>
              <a:xfrm>
                <a:off x="8035508" y="67056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Dodecagon 29"/>
              <p:cNvSpPr>
                <a:spLocks noChangeAspect="1"/>
              </p:cNvSpPr>
              <p:nvPr/>
            </p:nvSpPr>
            <p:spPr>
              <a:xfrm>
                <a:off x="7981533" y="6738667"/>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Dodecagon 30"/>
              <p:cNvSpPr>
                <a:spLocks noChangeAspect="1"/>
              </p:cNvSpPr>
              <p:nvPr/>
            </p:nvSpPr>
            <p:spPr>
              <a:xfrm>
                <a:off x="7921208" y="6749463"/>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 name="Dodecagon 31"/>
              <p:cNvSpPr>
                <a:spLocks noChangeAspect="1"/>
              </p:cNvSpPr>
              <p:nvPr/>
            </p:nvSpPr>
            <p:spPr>
              <a:xfrm>
                <a:off x="7857708" y="6740571"/>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Dodecagon 32"/>
              <p:cNvSpPr>
                <a:spLocks noChangeAspect="1"/>
              </p:cNvSpPr>
              <p:nvPr/>
            </p:nvSpPr>
            <p:spPr>
              <a:xfrm>
                <a:off x="7803733" y="6703104"/>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Dodecagon 33"/>
              <p:cNvSpPr>
                <a:spLocks noChangeAspect="1"/>
              </p:cNvSpPr>
              <p:nvPr/>
            </p:nvSpPr>
            <p:spPr>
              <a:xfrm>
                <a:off x="7752933" y="65913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Dodecagon 34"/>
              <p:cNvSpPr>
                <a:spLocks noChangeAspect="1"/>
              </p:cNvSpPr>
              <p:nvPr/>
            </p:nvSpPr>
            <p:spPr>
              <a:xfrm>
                <a:off x="7768808" y="664849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Dodecagon 35"/>
              <p:cNvSpPr>
                <a:spLocks noChangeAspect="1"/>
              </p:cNvSpPr>
              <p:nvPr/>
            </p:nvSpPr>
            <p:spPr>
              <a:xfrm>
                <a:off x="7886283" y="6581821"/>
                <a:ext cx="32004" cy="32004"/>
              </a:xfrm>
              <a:prstGeom prst="dodecagon">
                <a:avLst/>
              </a:prstGeom>
              <a:solidFill>
                <a:srgbClr val="CB3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7" name="Dodecagon 36"/>
              <p:cNvSpPr>
                <a:spLocks noChangeAspect="1"/>
              </p:cNvSpPr>
              <p:nvPr/>
            </p:nvSpPr>
            <p:spPr>
              <a:xfrm>
                <a:off x="7952958" y="6581821"/>
                <a:ext cx="32004" cy="32004"/>
              </a:xfrm>
              <a:prstGeom prst="dodecagon">
                <a:avLst/>
              </a:prstGeom>
              <a:solidFill>
                <a:srgbClr val="CB3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8" name="Oval 37"/>
              <p:cNvSpPr>
                <a:spLocks noChangeAspect="1"/>
              </p:cNvSpPr>
              <p:nvPr/>
            </p:nvSpPr>
            <p:spPr>
              <a:xfrm rot="2305559" flipH="1" flipV="1">
                <a:off x="7916243" y="6531622"/>
                <a:ext cx="32004" cy="32004"/>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9" name="Oval 38"/>
              <p:cNvSpPr>
                <a:spLocks noChangeAspect="1"/>
              </p:cNvSpPr>
              <p:nvPr/>
            </p:nvSpPr>
            <p:spPr>
              <a:xfrm rot="2305559" flipH="1" flipV="1">
                <a:off x="7919418" y="6635339"/>
                <a:ext cx="32004" cy="32004"/>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0" name="Oval 39"/>
              <p:cNvSpPr>
                <a:spLocks noChangeAspect="1"/>
              </p:cNvSpPr>
              <p:nvPr/>
            </p:nvSpPr>
            <p:spPr>
              <a:xfrm rot="2305559" flipH="1" flipV="1">
                <a:off x="7984834" y="6622301"/>
                <a:ext cx="27432" cy="27432"/>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Oval 40"/>
              <p:cNvSpPr>
                <a:spLocks noChangeAspect="1"/>
              </p:cNvSpPr>
              <p:nvPr/>
            </p:nvSpPr>
            <p:spPr>
              <a:xfrm rot="2305559" flipH="1" flipV="1">
                <a:off x="7861009" y="6628063"/>
                <a:ext cx="27432" cy="27432"/>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Oval 41"/>
              <p:cNvSpPr>
                <a:spLocks noChangeAspect="1"/>
              </p:cNvSpPr>
              <p:nvPr/>
            </p:nvSpPr>
            <p:spPr>
              <a:xfrm rot="2305559" flipH="1" flipV="1">
                <a:off x="7948196" y="6690118"/>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3" name="Oval 42"/>
              <p:cNvSpPr>
                <a:spLocks noChangeAspect="1"/>
              </p:cNvSpPr>
              <p:nvPr/>
            </p:nvSpPr>
            <p:spPr>
              <a:xfrm rot="2305559" flipH="1" flipV="1">
                <a:off x="7948196" y="6689771"/>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4" name="Oval 43"/>
              <p:cNvSpPr>
                <a:spLocks noChangeAspect="1"/>
              </p:cNvSpPr>
              <p:nvPr/>
            </p:nvSpPr>
            <p:spPr>
              <a:xfrm rot="2305559" flipH="1" flipV="1">
                <a:off x="7884228" y="6691174"/>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5" name="Oval 44"/>
              <p:cNvSpPr>
                <a:spLocks noChangeAspect="1"/>
              </p:cNvSpPr>
              <p:nvPr/>
            </p:nvSpPr>
            <p:spPr>
              <a:xfrm rot="2305559" flipH="1" flipV="1">
                <a:off x="7884228" y="6690827"/>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6" name="Oval 45"/>
              <p:cNvSpPr>
                <a:spLocks noChangeAspect="1"/>
              </p:cNvSpPr>
              <p:nvPr/>
            </p:nvSpPr>
            <p:spPr>
              <a:xfrm rot="2305559" flipH="1" flipV="1">
                <a:off x="7826609" y="6660480"/>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7" name="Oval 46"/>
              <p:cNvSpPr>
                <a:spLocks noChangeAspect="1"/>
              </p:cNvSpPr>
              <p:nvPr/>
            </p:nvSpPr>
            <p:spPr>
              <a:xfrm rot="2305559" flipH="1" flipV="1">
                <a:off x="7826609" y="6660133"/>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8" name="Oval 47"/>
              <p:cNvSpPr>
                <a:spLocks noChangeAspect="1"/>
              </p:cNvSpPr>
              <p:nvPr/>
            </p:nvSpPr>
            <p:spPr>
              <a:xfrm rot="2305559" flipH="1" flipV="1">
                <a:off x="7806844" y="6601211"/>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9" name="Oval 48"/>
              <p:cNvSpPr>
                <a:spLocks noChangeAspect="1"/>
              </p:cNvSpPr>
              <p:nvPr/>
            </p:nvSpPr>
            <p:spPr>
              <a:xfrm rot="2305559" flipH="1" flipV="1">
                <a:off x="7806844" y="6600864"/>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0" name="Oval 49"/>
              <p:cNvSpPr>
                <a:spLocks noChangeAspect="1"/>
              </p:cNvSpPr>
              <p:nvPr/>
            </p:nvSpPr>
            <p:spPr>
              <a:xfrm rot="2305559" flipH="1" flipV="1">
                <a:off x="7822719" y="6548292"/>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1" name="Oval 50"/>
              <p:cNvSpPr>
                <a:spLocks noChangeAspect="1"/>
              </p:cNvSpPr>
              <p:nvPr/>
            </p:nvSpPr>
            <p:spPr>
              <a:xfrm rot="2305559" flipH="1" flipV="1">
                <a:off x="7822719" y="6547945"/>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2" name="Oval 51"/>
              <p:cNvSpPr>
                <a:spLocks noChangeAspect="1"/>
              </p:cNvSpPr>
              <p:nvPr/>
            </p:nvSpPr>
            <p:spPr>
              <a:xfrm rot="2305559" flipH="1" flipV="1">
                <a:off x="7859761" y="6504897"/>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3" name="Oval 52"/>
              <p:cNvSpPr>
                <a:spLocks noChangeAspect="1"/>
              </p:cNvSpPr>
              <p:nvPr/>
            </p:nvSpPr>
            <p:spPr>
              <a:xfrm rot="2305559" flipH="1" flipV="1">
                <a:off x="7859761" y="6504550"/>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4" name="Oval 53"/>
              <p:cNvSpPr>
                <a:spLocks noChangeAspect="1"/>
              </p:cNvSpPr>
              <p:nvPr/>
            </p:nvSpPr>
            <p:spPr>
              <a:xfrm rot="2305559" flipH="1" flipV="1">
                <a:off x="7916446" y="6474218"/>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5" name="Oval 54"/>
              <p:cNvSpPr>
                <a:spLocks noChangeAspect="1"/>
              </p:cNvSpPr>
              <p:nvPr/>
            </p:nvSpPr>
            <p:spPr>
              <a:xfrm rot="2305559" flipH="1" flipV="1">
                <a:off x="7916446" y="6473871"/>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6" name="Oval 55"/>
              <p:cNvSpPr>
                <a:spLocks noChangeAspect="1"/>
              </p:cNvSpPr>
              <p:nvPr/>
            </p:nvSpPr>
            <p:spPr>
              <a:xfrm rot="2305559" flipH="1" flipV="1">
                <a:off x="7981597" y="6504909"/>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7" name="Oval 56"/>
              <p:cNvSpPr>
                <a:spLocks noChangeAspect="1"/>
              </p:cNvSpPr>
              <p:nvPr/>
            </p:nvSpPr>
            <p:spPr>
              <a:xfrm rot="2305559" flipH="1" flipV="1">
                <a:off x="7981597" y="6504562"/>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8" name="Oval 57"/>
              <p:cNvSpPr>
                <a:spLocks noChangeAspect="1"/>
              </p:cNvSpPr>
              <p:nvPr/>
            </p:nvSpPr>
            <p:spPr>
              <a:xfrm rot="2305559" flipH="1" flipV="1">
                <a:off x="8007591" y="6551476"/>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rot="2305559" flipH="1" flipV="1">
                <a:off x="8007591" y="6551129"/>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0" name="Oval 59"/>
              <p:cNvSpPr>
                <a:spLocks noChangeAspect="1"/>
              </p:cNvSpPr>
              <p:nvPr/>
            </p:nvSpPr>
            <p:spPr>
              <a:xfrm rot="2305559" flipH="1" flipV="1">
                <a:off x="8006870" y="6664718"/>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1" name="Oval 60"/>
              <p:cNvSpPr>
                <a:spLocks noChangeAspect="1"/>
              </p:cNvSpPr>
              <p:nvPr/>
            </p:nvSpPr>
            <p:spPr>
              <a:xfrm rot="2305559" flipH="1" flipV="1">
                <a:off x="8006870" y="6664371"/>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2" name="Oval 61"/>
              <p:cNvSpPr>
                <a:spLocks noChangeAspect="1"/>
              </p:cNvSpPr>
              <p:nvPr/>
            </p:nvSpPr>
            <p:spPr>
              <a:xfrm rot="2305559" flipH="1" flipV="1">
                <a:off x="8030746" y="6610743"/>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3" name="Oval 62"/>
              <p:cNvSpPr>
                <a:spLocks noChangeAspect="1"/>
              </p:cNvSpPr>
              <p:nvPr/>
            </p:nvSpPr>
            <p:spPr>
              <a:xfrm rot="2305559" flipH="1" flipV="1">
                <a:off x="8030746" y="6610396"/>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Divider B">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3400" y="2600325"/>
            <a:ext cx="3657600" cy="685800"/>
          </a:xfrm>
          <a:prstGeom prst="rect">
            <a:avLst/>
          </a:prstGeom>
        </p:spPr>
        <p:txBody>
          <a:bodyPr tIns="0" anchor="t">
            <a:normAutofit/>
          </a:bodyPr>
          <a:lstStyle>
            <a:lvl1pPr algn="l">
              <a:defRPr sz="3200" b="0" cap="none">
                <a:solidFill>
                  <a:srgbClr val="003A78"/>
                </a:solidFill>
              </a:defRPr>
            </a:lvl1pPr>
          </a:lstStyle>
          <a:p>
            <a:r>
              <a:rPr lang="en-US" dirty="0" smtClean="0"/>
              <a:t>Title</a:t>
            </a:r>
            <a:endParaRPr lang="en-US" dirty="0"/>
          </a:p>
        </p:txBody>
      </p:sp>
      <p:sp>
        <p:nvSpPr>
          <p:cNvPr id="3" name="Text Placeholder 2"/>
          <p:cNvSpPr>
            <a:spLocks noGrp="1"/>
          </p:cNvSpPr>
          <p:nvPr>
            <p:ph type="body" idx="1" hasCustomPrompt="1"/>
          </p:nvPr>
        </p:nvSpPr>
        <p:spPr>
          <a:xfrm>
            <a:off x="533400" y="2028825"/>
            <a:ext cx="3657600" cy="533400"/>
          </a:xfrm>
          <a:prstGeom prst="rect">
            <a:avLst/>
          </a:prstGeom>
        </p:spPr>
        <p:txBody>
          <a:bodyPr bIns="0" anchor="b"/>
          <a:lstStyle>
            <a:lvl1pPr marL="0" indent="0" algn="l">
              <a:buNone/>
              <a:defRPr sz="2400" cap="small" baseline="0">
                <a:solidFill>
                  <a:srgbClr val="003A7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subtitle</a:t>
            </a:r>
          </a:p>
        </p:txBody>
      </p:sp>
      <p:sp>
        <p:nvSpPr>
          <p:cNvPr id="14" name="Rectangle 13"/>
          <p:cNvSpPr/>
          <p:nvPr/>
        </p:nvSpPr>
        <p:spPr>
          <a:xfrm>
            <a:off x="9525" y="3429002"/>
            <a:ext cx="4572001" cy="1612899"/>
          </a:xfrm>
          <a:prstGeom prst="rect">
            <a:avLst/>
          </a:prstGeom>
          <a:solidFill>
            <a:srgbClr val="F0EADC"/>
          </a:solidFill>
          <a:ln>
            <a:solidFill>
              <a:srgbClr val="78A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4588933" y="1828800"/>
            <a:ext cx="4572001" cy="1581150"/>
          </a:xfrm>
          <a:prstGeom prst="rect">
            <a:avLst/>
          </a:prstGeom>
          <a:solidFill>
            <a:srgbClr val="F0EADC"/>
          </a:solidFill>
          <a:ln>
            <a:solidFill>
              <a:srgbClr val="78A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Content Placeholder 16"/>
          <p:cNvSpPr>
            <a:spLocks noGrp="1"/>
          </p:cNvSpPr>
          <p:nvPr>
            <p:ph sz="quarter" idx="10" hasCustomPrompt="1"/>
          </p:nvPr>
        </p:nvSpPr>
        <p:spPr>
          <a:xfrm>
            <a:off x="4876800" y="3581400"/>
            <a:ext cx="3962400" cy="1219200"/>
          </a:xfrm>
          <a:prstGeom prst="rect">
            <a:avLst/>
          </a:prstGeom>
        </p:spPr>
        <p:txBody>
          <a:bodyPr/>
          <a:lstStyle>
            <a:lvl1pPr marL="228600" indent="-228600">
              <a:defRPr sz="2000">
                <a:solidFill>
                  <a:srgbClr val="003A78"/>
                </a:solidFill>
              </a:defRPr>
            </a:lvl1pPr>
          </a:lstStyle>
          <a:p>
            <a:pPr lvl="0"/>
            <a:r>
              <a:rPr lang="en-US" dirty="0" smtClean="0"/>
              <a:t>Click to edit text</a:t>
            </a:r>
          </a:p>
        </p:txBody>
      </p:sp>
      <p:pic>
        <p:nvPicPr>
          <p:cNvPr id="18" name="Picture 17"/>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828798"/>
          </a:xfrm>
          <a:prstGeom prst="rect">
            <a:avLst/>
          </a:prstGeom>
        </p:spPr>
      </p:pic>
      <p:sp>
        <p:nvSpPr>
          <p:cNvPr id="19" name="Text Placeholder 19"/>
          <p:cNvSpPr>
            <a:spLocks/>
          </p:cNvSpPr>
          <p:nvPr userDrawn="1"/>
        </p:nvSpPr>
        <p:spPr bwMode="invGray">
          <a:xfrm>
            <a:off x="0" y="-12701"/>
            <a:ext cx="9162288" cy="316990"/>
          </a:xfrm>
          <a:prstGeom prst="rect">
            <a:avLst/>
          </a:prstGeom>
          <a:solidFill>
            <a:srgbClr val="002B3E"/>
          </a:solidFill>
          <a:ln w="9525">
            <a:noFill/>
            <a:miter lim="800000"/>
            <a:headEnd/>
            <a:tailEnd/>
          </a:ln>
        </p:spPr>
        <p:txBody>
          <a:bodyPr anchor="ctr">
            <a:prstTxWarp prst="textNoShape">
              <a:avLst/>
            </a:prstTxWarp>
          </a:bodyPr>
          <a:lstStyle/>
          <a:p>
            <a:pPr marL="342900" indent="-342900" defTabSz="457200">
              <a:lnSpc>
                <a:spcPct val="60000"/>
              </a:lnSpc>
              <a:buClr>
                <a:srgbClr val="7592A4"/>
              </a:buClr>
              <a:buFont typeface="Arial" pitchFamily="-110" charset="0"/>
              <a:buNone/>
            </a:pPr>
            <a:endParaRPr lang="en-US" sz="1400" dirty="0">
              <a:solidFill>
                <a:schemeClr val="bg1"/>
              </a:solidFill>
              <a:latin typeface="Arial" pitchFamily="-110" charset="0"/>
              <a:ea typeface="ＭＳ Ｐゴシック" pitchFamily="-110" charset="-128"/>
              <a:cs typeface="ＭＳ Ｐゴシック" pitchFamily="-110" charset="-128"/>
            </a:endParaRPr>
          </a:p>
        </p:txBody>
      </p:sp>
      <p:cxnSp>
        <p:nvCxnSpPr>
          <p:cNvPr id="21" name="Straight Connector 20"/>
          <p:cNvCxnSpPr/>
          <p:nvPr userDrawn="1"/>
        </p:nvCxnSpPr>
        <p:spPr>
          <a:xfrm>
            <a:off x="1" y="1822978"/>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22" name="Picture 21"/>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flipH="1">
            <a:off x="0" y="5029202"/>
            <a:ext cx="9157371" cy="1828798"/>
          </a:xfrm>
          <a:prstGeom prst="rect">
            <a:avLst/>
          </a:prstGeom>
        </p:spPr>
      </p:pic>
      <p:cxnSp>
        <p:nvCxnSpPr>
          <p:cNvPr id="23" name="Straight Connector 22"/>
          <p:cNvCxnSpPr/>
          <p:nvPr userDrawn="1"/>
        </p:nvCxnSpPr>
        <p:spPr>
          <a:xfrm>
            <a:off x="1" y="5040312"/>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nvGrpSpPr>
          <p:cNvPr id="13" name="Group 12"/>
          <p:cNvGrpSpPr/>
          <p:nvPr userDrawn="1"/>
        </p:nvGrpSpPr>
        <p:grpSpPr>
          <a:xfrm>
            <a:off x="7740233" y="6336972"/>
            <a:ext cx="1399539" cy="494594"/>
            <a:chOff x="7740233" y="6336972"/>
            <a:chExt cx="1399539" cy="494594"/>
          </a:xfrm>
        </p:grpSpPr>
        <p:sp>
          <p:nvSpPr>
            <p:cNvPr id="16" name="Rectangle 15"/>
            <p:cNvSpPr/>
            <p:nvPr/>
          </p:nvSpPr>
          <p:spPr>
            <a:xfrm>
              <a:off x="7994114" y="6336972"/>
              <a:ext cx="1136904" cy="3048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b="0" dirty="0" smtClean="0">
                  <a:solidFill>
                    <a:srgbClr val="FFFFFF"/>
                  </a:solidFill>
                  <a:latin typeface="Myriad Pro"/>
                  <a:cs typeface="Myriad Pro"/>
                </a:rPr>
                <a:t>Hepatitis</a:t>
              </a:r>
              <a:endParaRPr lang="en-US" sz="1800" b="0" dirty="0">
                <a:solidFill>
                  <a:srgbClr val="FFFFFF"/>
                </a:solidFill>
                <a:latin typeface="Myriad Pro"/>
                <a:cs typeface="Myriad Pro"/>
              </a:endParaRPr>
            </a:p>
          </p:txBody>
        </p:sp>
        <p:sp>
          <p:nvSpPr>
            <p:cNvPr id="24" name="Rectangle 23"/>
            <p:cNvSpPr/>
            <p:nvPr/>
          </p:nvSpPr>
          <p:spPr>
            <a:xfrm>
              <a:off x="8102609" y="6526766"/>
              <a:ext cx="1037163" cy="3048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smtClean="0">
                  <a:solidFill>
                    <a:srgbClr val="C25858"/>
                  </a:solidFill>
                  <a:latin typeface="Myriad Pro"/>
                  <a:cs typeface="Myriad Pro"/>
                </a:rPr>
                <a:t>web study</a:t>
              </a:r>
              <a:endParaRPr lang="en-US" sz="1300" dirty="0">
                <a:solidFill>
                  <a:srgbClr val="C25858"/>
                </a:solidFill>
                <a:latin typeface="Myriad Pro"/>
                <a:cs typeface="Myriad Pro"/>
              </a:endParaRPr>
            </a:p>
          </p:txBody>
        </p:sp>
        <p:grpSp>
          <p:nvGrpSpPr>
            <p:cNvPr id="25" name="Group 24"/>
            <p:cNvGrpSpPr/>
            <p:nvPr/>
          </p:nvGrpSpPr>
          <p:grpSpPr>
            <a:xfrm>
              <a:off x="7740233" y="6413546"/>
              <a:ext cx="354457" cy="350649"/>
              <a:chOff x="7752933" y="6426246"/>
              <a:chExt cx="354457" cy="350649"/>
            </a:xfrm>
          </p:grpSpPr>
          <p:sp>
            <p:nvSpPr>
              <p:cNvPr id="26" name="Dodecagon 25"/>
              <p:cNvSpPr>
                <a:spLocks noChangeAspect="1"/>
              </p:cNvSpPr>
              <p:nvPr/>
            </p:nvSpPr>
            <p:spPr>
              <a:xfrm>
                <a:off x="7921208" y="64262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Dodecagon 26"/>
              <p:cNvSpPr>
                <a:spLocks noChangeAspect="1"/>
              </p:cNvSpPr>
              <p:nvPr/>
            </p:nvSpPr>
            <p:spPr>
              <a:xfrm>
                <a:off x="7857708" y="64389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Dodecagon 27"/>
              <p:cNvSpPr>
                <a:spLocks noChangeAspect="1"/>
              </p:cNvSpPr>
              <p:nvPr/>
            </p:nvSpPr>
            <p:spPr>
              <a:xfrm>
                <a:off x="7978358" y="64389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Dodecagon 28"/>
              <p:cNvSpPr>
                <a:spLocks noChangeAspect="1"/>
              </p:cNvSpPr>
              <p:nvPr/>
            </p:nvSpPr>
            <p:spPr>
              <a:xfrm>
                <a:off x="8032333" y="6471967"/>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Dodecagon 29"/>
              <p:cNvSpPr>
                <a:spLocks noChangeAspect="1"/>
              </p:cNvSpPr>
              <p:nvPr/>
            </p:nvSpPr>
            <p:spPr>
              <a:xfrm>
                <a:off x="8068529" y="6525942"/>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Dodecagon 30"/>
              <p:cNvSpPr>
                <a:spLocks noChangeAspect="1"/>
              </p:cNvSpPr>
              <p:nvPr/>
            </p:nvSpPr>
            <p:spPr>
              <a:xfrm>
                <a:off x="8079958" y="6586267"/>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 name="Dodecagon 31"/>
              <p:cNvSpPr>
                <a:spLocks noChangeAspect="1"/>
              </p:cNvSpPr>
              <p:nvPr/>
            </p:nvSpPr>
            <p:spPr>
              <a:xfrm>
                <a:off x="7806908" y="6473871"/>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Dodecagon 32"/>
              <p:cNvSpPr>
                <a:spLocks noChangeAspect="1"/>
              </p:cNvSpPr>
              <p:nvPr/>
            </p:nvSpPr>
            <p:spPr>
              <a:xfrm>
                <a:off x="8067258" y="6651671"/>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Dodecagon 33"/>
              <p:cNvSpPr>
                <a:spLocks noChangeAspect="1"/>
              </p:cNvSpPr>
              <p:nvPr/>
            </p:nvSpPr>
            <p:spPr>
              <a:xfrm>
                <a:off x="7768808" y="65278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Dodecagon 34"/>
              <p:cNvSpPr>
                <a:spLocks noChangeAspect="1"/>
              </p:cNvSpPr>
              <p:nvPr/>
            </p:nvSpPr>
            <p:spPr>
              <a:xfrm>
                <a:off x="8035508" y="67056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Dodecagon 35"/>
              <p:cNvSpPr>
                <a:spLocks noChangeAspect="1"/>
              </p:cNvSpPr>
              <p:nvPr/>
            </p:nvSpPr>
            <p:spPr>
              <a:xfrm>
                <a:off x="7981533" y="6738667"/>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7" name="Dodecagon 36"/>
              <p:cNvSpPr>
                <a:spLocks noChangeAspect="1"/>
              </p:cNvSpPr>
              <p:nvPr/>
            </p:nvSpPr>
            <p:spPr>
              <a:xfrm>
                <a:off x="7921208" y="6749463"/>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8" name="Dodecagon 37"/>
              <p:cNvSpPr>
                <a:spLocks noChangeAspect="1"/>
              </p:cNvSpPr>
              <p:nvPr/>
            </p:nvSpPr>
            <p:spPr>
              <a:xfrm>
                <a:off x="7857708" y="6740571"/>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9" name="Dodecagon 38"/>
              <p:cNvSpPr>
                <a:spLocks noChangeAspect="1"/>
              </p:cNvSpPr>
              <p:nvPr/>
            </p:nvSpPr>
            <p:spPr>
              <a:xfrm>
                <a:off x="7803733" y="6703104"/>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0" name="Dodecagon 39"/>
              <p:cNvSpPr>
                <a:spLocks noChangeAspect="1"/>
              </p:cNvSpPr>
              <p:nvPr/>
            </p:nvSpPr>
            <p:spPr>
              <a:xfrm>
                <a:off x="7752933" y="65913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Dodecagon 40"/>
              <p:cNvSpPr>
                <a:spLocks noChangeAspect="1"/>
              </p:cNvSpPr>
              <p:nvPr/>
            </p:nvSpPr>
            <p:spPr>
              <a:xfrm>
                <a:off x="7768808" y="664849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Dodecagon 41"/>
              <p:cNvSpPr>
                <a:spLocks noChangeAspect="1"/>
              </p:cNvSpPr>
              <p:nvPr/>
            </p:nvSpPr>
            <p:spPr>
              <a:xfrm>
                <a:off x="7886283" y="6581821"/>
                <a:ext cx="32004" cy="32004"/>
              </a:xfrm>
              <a:prstGeom prst="dodecagon">
                <a:avLst/>
              </a:prstGeom>
              <a:solidFill>
                <a:srgbClr val="CB3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3" name="Dodecagon 42"/>
              <p:cNvSpPr>
                <a:spLocks noChangeAspect="1"/>
              </p:cNvSpPr>
              <p:nvPr/>
            </p:nvSpPr>
            <p:spPr>
              <a:xfrm>
                <a:off x="7952958" y="6581821"/>
                <a:ext cx="32004" cy="32004"/>
              </a:xfrm>
              <a:prstGeom prst="dodecagon">
                <a:avLst/>
              </a:prstGeom>
              <a:solidFill>
                <a:srgbClr val="CB3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4" name="Oval 43"/>
              <p:cNvSpPr>
                <a:spLocks noChangeAspect="1"/>
              </p:cNvSpPr>
              <p:nvPr/>
            </p:nvSpPr>
            <p:spPr>
              <a:xfrm rot="2305559" flipH="1" flipV="1">
                <a:off x="7916243" y="6531622"/>
                <a:ext cx="32004" cy="32004"/>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5" name="Oval 44"/>
              <p:cNvSpPr>
                <a:spLocks noChangeAspect="1"/>
              </p:cNvSpPr>
              <p:nvPr/>
            </p:nvSpPr>
            <p:spPr>
              <a:xfrm rot="2305559" flipH="1" flipV="1">
                <a:off x="7919418" y="6635339"/>
                <a:ext cx="32004" cy="32004"/>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6" name="Oval 45"/>
              <p:cNvSpPr>
                <a:spLocks noChangeAspect="1"/>
              </p:cNvSpPr>
              <p:nvPr/>
            </p:nvSpPr>
            <p:spPr>
              <a:xfrm rot="2305559" flipH="1" flipV="1">
                <a:off x="7984834" y="6622301"/>
                <a:ext cx="27432" cy="27432"/>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7" name="Oval 46"/>
              <p:cNvSpPr>
                <a:spLocks noChangeAspect="1"/>
              </p:cNvSpPr>
              <p:nvPr/>
            </p:nvSpPr>
            <p:spPr>
              <a:xfrm rot="2305559" flipH="1" flipV="1">
                <a:off x="7861009" y="6628063"/>
                <a:ext cx="27432" cy="27432"/>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8" name="Oval 47"/>
              <p:cNvSpPr>
                <a:spLocks noChangeAspect="1"/>
              </p:cNvSpPr>
              <p:nvPr/>
            </p:nvSpPr>
            <p:spPr>
              <a:xfrm rot="2305559" flipH="1" flipV="1">
                <a:off x="7948196" y="6690118"/>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9" name="Oval 48"/>
              <p:cNvSpPr>
                <a:spLocks noChangeAspect="1"/>
              </p:cNvSpPr>
              <p:nvPr/>
            </p:nvSpPr>
            <p:spPr>
              <a:xfrm rot="2305559" flipH="1" flipV="1">
                <a:off x="7948196" y="6689771"/>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0" name="Oval 49"/>
              <p:cNvSpPr>
                <a:spLocks noChangeAspect="1"/>
              </p:cNvSpPr>
              <p:nvPr/>
            </p:nvSpPr>
            <p:spPr>
              <a:xfrm rot="2305559" flipH="1" flipV="1">
                <a:off x="7884228" y="6691174"/>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1" name="Oval 50"/>
              <p:cNvSpPr>
                <a:spLocks noChangeAspect="1"/>
              </p:cNvSpPr>
              <p:nvPr/>
            </p:nvSpPr>
            <p:spPr>
              <a:xfrm rot="2305559" flipH="1" flipV="1">
                <a:off x="7884228" y="6690827"/>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2" name="Oval 51"/>
              <p:cNvSpPr>
                <a:spLocks noChangeAspect="1"/>
              </p:cNvSpPr>
              <p:nvPr/>
            </p:nvSpPr>
            <p:spPr>
              <a:xfrm rot="2305559" flipH="1" flipV="1">
                <a:off x="7826609" y="6660480"/>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3" name="Oval 52"/>
              <p:cNvSpPr>
                <a:spLocks noChangeAspect="1"/>
              </p:cNvSpPr>
              <p:nvPr/>
            </p:nvSpPr>
            <p:spPr>
              <a:xfrm rot="2305559" flipH="1" flipV="1">
                <a:off x="7826609" y="6660133"/>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4" name="Oval 53"/>
              <p:cNvSpPr>
                <a:spLocks noChangeAspect="1"/>
              </p:cNvSpPr>
              <p:nvPr/>
            </p:nvSpPr>
            <p:spPr>
              <a:xfrm rot="2305559" flipH="1" flipV="1">
                <a:off x="7806844" y="6601211"/>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5" name="Oval 54"/>
              <p:cNvSpPr>
                <a:spLocks noChangeAspect="1"/>
              </p:cNvSpPr>
              <p:nvPr/>
            </p:nvSpPr>
            <p:spPr>
              <a:xfrm rot="2305559" flipH="1" flipV="1">
                <a:off x="7806844" y="6600864"/>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6" name="Oval 55"/>
              <p:cNvSpPr>
                <a:spLocks noChangeAspect="1"/>
              </p:cNvSpPr>
              <p:nvPr/>
            </p:nvSpPr>
            <p:spPr>
              <a:xfrm rot="2305559" flipH="1" flipV="1">
                <a:off x="7822719" y="6548292"/>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7" name="Oval 56"/>
              <p:cNvSpPr>
                <a:spLocks noChangeAspect="1"/>
              </p:cNvSpPr>
              <p:nvPr/>
            </p:nvSpPr>
            <p:spPr>
              <a:xfrm rot="2305559" flipH="1" flipV="1">
                <a:off x="7822719" y="6547945"/>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8" name="Oval 57"/>
              <p:cNvSpPr>
                <a:spLocks noChangeAspect="1"/>
              </p:cNvSpPr>
              <p:nvPr/>
            </p:nvSpPr>
            <p:spPr>
              <a:xfrm rot="2305559" flipH="1" flipV="1">
                <a:off x="7859761" y="6504897"/>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rot="2305559" flipH="1" flipV="1">
                <a:off x="7859761" y="6504550"/>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0" name="Oval 59"/>
              <p:cNvSpPr>
                <a:spLocks noChangeAspect="1"/>
              </p:cNvSpPr>
              <p:nvPr/>
            </p:nvSpPr>
            <p:spPr>
              <a:xfrm rot="2305559" flipH="1" flipV="1">
                <a:off x="7916446" y="6474218"/>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1" name="Oval 60"/>
              <p:cNvSpPr>
                <a:spLocks noChangeAspect="1"/>
              </p:cNvSpPr>
              <p:nvPr/>
            </p:nvSpPr>
            <p:spPr>
              <a:xfrm rot="2305559" flipH="1" flipV="1">
                <a:off x="7916446" y="6473871"/>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2" name="Oval 61"/>
              <p:cNvSpPr>
                <a:spLocks noChangeAspect="1"/>
              </p:cNvSpPr>
              <p:nvPr/>
            </p:nvSpPr>
            <p:spPr>
              <a:xfrm rot="2305559" flipH="1" flipV="1">
                <a:off x="7981597" y="6504909"/>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3" name="Oval 62"/>
              <p:cNvSpPr>
                <a:spLocks noChangeAspect="1"/>
              </p:cNvSpPr>
              <p:nvPr/>
            </p:nvSpPr>
            <p:spPr>
              <a:xfrm rot="2305559" flipH="1" flipV="1">
                <a:off x="7981597" y="6504562"/>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4" name="Oval 63"/>
              <p:cNvSpPr>
                <a:spLocks noChangeAspect="1"/>
              </p:cNvSpPr>
              <p:nvPr/>
            </p:nvSpPr>
            <p:spPr>
              <a:xfrm rot="2305559" flipH="1" flipV="1">
                <a:off x="8007591" y="6551476"/>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5" name="Oval 64"/>
              <p:cNvSpPr>
                <a:spLocks noChangeAspect="1"/>
              </p:cNvSpPr>
              <p:nvPr/>
            </p:nvSpPr>
            <p:spPr>
              <a:xfrm rot="2305559" flipH="1" flipV="1">
                <a:off x="8007591" y="6551129"/>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6" name="Oval 65"/>
              <p:cNvSpPr>
                <a:spLocks noChangeAspect="1"/>
              </p:cNvSpPr>
              <p:nvPr/>
            </p:nvSpPr>
            <p:spPr>
              <a:xfrm rot="2305559" flipH="1" flipV="1">
                <a:off x="8006870" y="6664718"/>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7" name="Oval 66"/>
              <p:cNvSpPr>
                <a:spLocks noChangeAspect="1"/>
              </p:cNvSpPr>
              <p:nvPr/>
            </p:nvSpPr>
            <p:spPr>
              <a:xfrm rot="2305559" flipH="1" flipV="1">
                <a:off x="8006870" y="6664371"/>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8" name="Oval 67"/>
              <p:cNvSpPr>
                <a:spLocks noChangeAspect="1"/>
              </p:cNvSpPr>
              <p:nvPr/>
            </p:nvSpPr>
            <p:spPr>
              <a:xfrm rot="2305559" flipH="1" flipV="1">
                <a:off x="8030746" y="6610743"/>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9" name="Oval 68"/>
              <p:cNvSpPr>
                <a:spLocks noChangeAspect="1"/>
              </p:cNvSpPr>
              <p:nvPr/>
            </p:nvSpPr>
            <p:spPr>
              <a:xfrm rot="2305559" flipH="1" flipV="1">
                <a:off x="8030746" y="6610396"/>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C">
    <p:spTree>
      <p:nvGrpSpPr>
        <p:cNvPr id="1" name=""/>
        <p:cNvGrpSpPr/>
        <p:nvPr/>
      </p:nvGrpSpPr>
      <p:grpSpPr>
        <a:xfrm>
          <a:off x="0" y="0"/>
          <a:ext cx="0" cy="0"/>
          <a:chOff x="0" y="0"/>
          <a:chExt cx="0" cy="0"/>
        </a:xfrm>
      </p:grpSpPr>
      <p:pic>
        <p:nvPicPr>
          <p:cNvPr id="13" name="Picture 12"/>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828798"/>
          </a:xfrm>
          <a:prstGeom prst="rect">
            <a:avLst/>
          </a:prstGeom>
        </p:spPr>
      </p:pic>
      <p:pic>
        <p:nvPicPr>
          <p:cNvPr id="14" name="Picture 13"/>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flipH="1">
            <a:off x="0" y="5029202"/>
            <a:ext cx="9157371" cy="1828798"/>
          </a:xfrm>
          <a:prstGeom prst="rect">
            <a:avLst/>
          </a:prstGeom>
        </p:spPr>
      </p:pic>
      <p:sp>
        <p:nvSpPr>
          <p:cNvPr id="12" name="Title 4"/>
          <p:cNvSpPr txBox="1">
            <a:spLocks/>
          </p:cNvSpPr>
          <p:nvPr userDrawn="1"/>
        </p:nvSpPr>
        <p:spPr>
          <a:xfrm>
            <a:off x="0" y="2794000"/>
            <a:ext cx="9143999" cy="1295400"/>
          </a:xfrm>
          <a:prstGeom prst="rect">
            <a:avLst/>
          </a:prstGeom>
          <a:solidFill>
            <a:srgbClr val="F0EADC"/>
          </a:solidFill>
        </p:spPr>
        <p:txBody>
          <a:bodyPr tIns="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200" b="0" i="0" u="none" strike="noStrike" kern="1200" cap="none" spc="0" normalizeH="0" baseline="0" noProof="0" dirty="0">
              <a:ln>
                <a:noFill/>
              </a:ln>
              <a:solidFill>
                <a:schemeClr val="tx2"/>
              </a:solidFill>
              <a:effectLst/>
              <a:uLnTx/>
              <a:uFillTx/>
              <a:latin typeface="+mj-lt"/>
              <a:ea typeface="+mj-ea"/>
              <a:cs typeface="+mj-cs"/>
            </a:endParaRPr>
          </a:p>
        </p:txBody>
      </p:sp>
      <p:sp>
        <p:nvSpPr>
          <p:cNvPr id="2" name="Title 1"/>
          <p:cNvSpPr>
            <a:spLocks noGrp="1"/>
          </p:cNvSpPr>
          <p:nvPr>
            <p:ph type="title" hasCustomPrompt="1"/>
          </p:nvPr>
        </p:nvSpPr>
        <p:spPr>
          <a:xfrm>
            <a:off x="241301" y="2806700"/>
            <a:ext cx="8686800" cy="1274826"/>
          </a:xfrm>
          <a:prstGeom prst="rect">
            <a:avLst/>
          </a:prstGeom>
        </p:spPr>
        <p:txBody>
          <a:bodyPr tIns="0" anchor="ctr">
            <a:normAutofit/>
          </a:bodyPr>
          <a:lstStyle>
            <a:lvl1pPr algn="ctr">
              <a:defRPr sz="3200" b="0" cap="none">
                <a:solidFill>
                  <a:schemeClr val="tx2"/>
                </a:solidFill>
              </a:defRPr>
            </a:lvl1pPr>
          </a:lstStyle>
          <a:p>
            <a:r>
              <a:rPr lang="en-US" dirty="0" smtClean="0"/>
              <a:t>Click To Edit Title</a:t>
            </a:r>
            <a:endParaRPr lang="en-US" dirty="0"/>
          </a:p>
        </p:txBody>
      </p:sp>
      <p:cxnSp>
        <p:nvCxnSpPr>
          <p:cNvPr id="15" name="Straight Connector 14"/>
          <p:cNvCxnSpPr/>
          <p:nvPr userDrawn="1"/>
        </p:nvCxnSpPr>
        <p:spPr>
          <a:xfrm>
            <a:off x="1" y="5040312"/>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1" y="1822978"/>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nvGrpSpPr>
          <p:cNvPr id="8" name="Group 7"/>
          <p:cNvGrpSpPr/>
          <p:nvPr userDrawn="1"/>
        </p:nvGrpSpPr>
        <p:grpSpPr>
          <a:xfrm>
            <a:off x="7740233" y="6336972"/>
            <a:ext cx="1399539" cy="494594"/>
            <a:chOff x="7740233" y="6336972"/>
            <a:chExt cx="1399539" cy="494594"/>
          </a:xfrm>
        </p:grpSpPr>
        <p:sp>
          <p:nvSpPr>
            <p:cNvPr id="9" name="Rectangle 8"/>
            <p:cNvSpPr/>
            <p:nvPr/>
          </p:nvSpPr>
          <p:spPr>
            <a:xfrm>
              <a:off x="7994114" y="6336972"/>
              <a:ext cx="1136904" cy="3048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b="0" dirty="0" smtClean="0">
                  <a:solidFill>
                    <a:srgbClr val="FFFFFF"/>
                  </a:solidFill>
                  <a:latin typeface="Myriad Pro"/>
                  <a:cs typeface="Myriad Pro"/>
                </a:rPr>
                <a:t>Hepatitis</a:t>
              </a:r>
              <a:endParaRPr lang="en-US" sz="1800" b="0" dirty="0">
                <a:solidFill>
                  <a:srgbClr val="FFFFFF"/>
                </a:solidFill>
                <a:latin typeface="Myriad Pro"/>
                <a:cs typeface="Myriad Pro"/>
              </a:endParaRPr>
            </a:p>
          </p:txBody>
        </p:sp>
        <p:sp>
          <p:nvSpPr>
            <p:cNvPr id="10" name="Rectangle 9"/>
            <p:cNvSpPr/>
            <p:nvPr/>
          </p:nvSpPr>
          <p:spPr>
            <a:xfrm>
              <a:off x="8102609" y="6526766"/>
              <a:ext cx="1037163" cy="3048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smtClean="0">
                  <a:solidFill>
                    <a:srgbClr val="C25858"/>
                  </a:solidFill>
                  <a:latin typeface="Myriad Pro"/>
                  <a:cs typeface="Myriad Pro"/>
                </a:rPr>
                <a:t>web study</a:t>
              </a:r>
              <a:endParaRPr lang="en-US" sz="1300" dirty="0">
                <a:solidFill>
                  <a:srgbClr val="C25858"/>
                </a:solidFill>
                <a:latin typeface="Myriad Pro"/>
                <a:cs typeface="Myriad Pro"/>
              </a:endParaRPr>
            </a:p>
          </p:txBody>
        </p:sp>
        <p:grpSp>
          <p:nvGrpSpPr>
            <p:cNvPr id="11" name="Group 10"/>
            <p:cNvGrpSpPr/>
            <p:nvPr/>
          </p:nvGrpSpPr>
          <p:grpSpPr>
            <a:xfrm>
              <a:off x="7740233" y="6413546"/>
              <a:ext cx="354457" cy="350649"/>
              <a:chOff x="7752933" y="6426246"/>
              <a:chExt cx="354457" cy="350649"/>
            </a:xfrm>
          </p:grpSpPr>
          <p:sp>
            <p:nvSpPr>
              <p:cNvPr id="17" name="Dodecagon 16"/>
              <p:cNvSpPr>
                <a:spLocks noChangeAspect="1"/>
              </p:cNvSpPr>
              <p:nvPr/>
            </p:nvSpPr>
            <p:spPr>
              <a:xfrm>
                <a:off x="7921208" y="64262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Dodecagon 17"/>
              <p:cNvSpPr>
                <a:spLocks noChangeAspect="1"/>
              </p:cNvSpPr>
              <p:nvPr/>
            </p:nvSpPr>
            <p:spPr>
              <a:xfrm>
                <a:off x="7857708" y="64389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Dodecagon 18"/>
              <p:cNvSpPr>
                <a:spLocks noChangeAspect="1"/>
              </p:cNvSpPr>
              <p:nvPr/>
            </p:nvSpPr>
            <p:spPr>
              <a:xfrm>
                <a:off x="7978358" y="64389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Dodecagon 19"/>
              <p:cNvSpPr>
                <a:spLocks noChangeAspect="1"/>
              </p:cNvSpPr>
              <p:nvPr/>
            </p:nvSpPr>
            <p:spPr>
              <a:xfrm>
                <a:off x="8032333" y="6471967"/>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Dodecagon 20"/>
              <p:cNvSpPr>
                <a:spLocks noChangeAspect="1"/>
              </p:cNvSpPr>
              <p:nvPr/>
            </p:nvSpPr>
            <p:spPr>
              <a:xfrm>
                <a:off x="8068529" y="6525942"/>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 name="Dodecagon 21"/>
              <p:cNvSpPr>
                <a:spLocks noChangeAspect="1"/>
              </p:cNvSpPr>
              <p:nvPr/>
            </p:nvSpPr>
            <p:spPr>
              <a:xfrm>
                <a:off x="8079958" y="6586267"/>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Dodecagon 22"/>
              <p:cNvSpPr>
                <a:spLocks noChangeAspect="1"/>
              </p:cNvSpPr>
              <p:nvPr/>
            </p:nvSpPr>
            <p:spPr>
              <a:xfrm>
                <a:off x="7806908" y="6473871"/>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 name="Dodecagon 23"/>
              <p:cNvSpPr>
                <a:spLocks noChangeAspect="1"/>
              </p:cNvSpPr>
              <p:nvPr/>
            </p:nvSpPr>
            <p:spPr>
              <a:xfrm>
                <a:off x="8067258" y="6651671"/>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Dodecagon 24"/>
              <p:cNvSpPr>
                <a:spLocks noChangeAspect="1"/>
              </p:cNvSpPr>
              <p:nvPr/>
            </p:nvSpPr>
            <p:spPr>
              <a:xfrm>
                <a:off x="7768808" y="65278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 name="Dodecagon 25"/>
              <p:cNvSpPr>
                <a:spLocks noChangeAspect="1"/>
              </p:cNvSpPr>
              <p:nvPr/>
            </p:nvSpPr>
            <p:spPr>
              <a:xfrm>
                <a:off x="8035508" y="67056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Dodecagon 26"/>
              <p:cNvSpPr>
                <a:spLocks noChangeAspect="1"/>
              </p:cNvSpPr>
              <p:nvPr/>
            </p:nvSpPr>
            <p:spPr>
              <a:xfrm>
                <a:off x="7981533" y="6738667"/>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Dodecagon 27"/>
              <p:cNvSpPr>
                <a:spLocks noChangeAspect="1"/>
              </p:cNvSpPr>
              <p:nvPr/>
            </p:nvSpPr>
            <p:spPr>
              <a:xfrm>
                <a:off x="7921208" y="6749463"/>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Dodecagon 28"/>
              <p:cNvSpPr>
                <a:spLocks noChangeAspect="1"/>
              </p:cNvSpPr>
              <p:nvPr/>
            </p:nvSpPr>
            <p:spPr>
              <a:xfrm>
                <a:off x="7857708" y="6740571"/>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Dodecagon 29"/>
              <p:cNvSpPr>
                <a:spLocks noChangeAspect="1"/>
              </p:cNvSpPr>
              <p:nvPr/>
            </p:nvSpPr>
            <p:spPr>
              <a:xfrm>
                <a:off x="7803733" y="6703104"/>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Dodecagon 30"/>
              <p:cNvSpPr>
                <a:spLocks noChangeAspect="1"/>
              </p:cNvSpPr>
              <p:nvPr/>
            </p:nvSpPr>
            <p:spPr>
              <a:xfrm>
                <a:off x="7752933" y="65913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 name="Dodecagon 31"/>
              <p:cNvSpPr>
                <a:spLocks noChangeAspect="1"/>
              </p:cNvSpPr>
              <p:nvPr/>
            </p:nvSpPr>
            <p:spPr>
              <a:xfrm>
                <a:off x="7768808" y="664849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Dodecagon 32"/>
              <p:cNvSpPr>
                <a:spLocks noChangeAspect="1"/>
              </p:cNvSpPr>
              <p:nvPr/>
            </p:nvSpPr>
            <p:spPr>
              <a:xfrm>
                <a:off x="7886283" y="6581821"/>
                <a:ext cx="32004" cy="32004"/>
              </a:xfrm>
              <a:prstGeom prst="dodecagon">
                <a:avLst/>
              </a:prstGeom>
              <a:solidFill>
                <a:srgbClr val="CB3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Dodecagon 33"/>
              <p:cNvSpPr>
                <a:spLocks noChangeAspect="1"/>
              </p:cNvSpPr>
              <p:nvPr/>
            </p:nvSpPr>
            <p:spPr>
              <a:xfrm>
                <a:off x="7952958" y="6581821"/>
                <a:ext cx="32004" cy="32004"/>
              </a:xfrm>
              <a:prstGeom prst="dodecagon">
                <a:avLst/>
              </a:prstGeom>
              <a:solidFill>
                <a:srgbClr val="CB3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Oval 34"/>
              <p:cNvSpPr>
                <a:spLocks noChangeAspect="1"/>
              </p:cNvSpPr>
              <p:nvPr/>
            </p:nvSpPr>
            <p:spPr>
              <a:xfrm rot="2305559" flipH="1" flipV="1">
                <a:off x="7916243" y="6531622"/>
                <a:ext cx="32004" cy="32004"/>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Oval 35"/>
              <p:cNvSpPr>
                <a:spLocks noChangeAspect="1"/>
              </p:cNvSpPr>
              <p:nvPr/>
            </p:nvSpPr>
            <p:spPr>
              <a:xfrm rot="2305559" flipH="1" flipV="1">
                <a:off x="7919418" y="6635339"/>
                <a:ext cx="32004" cy="32004"/>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7" name="Oval 36"/>
              <p:cNvSpPr>
                <a:spLocks noChangeAspect="1"/>
              </p:cNvSpPr>
              <p:nvPr/>
            </p:nvSpPr>
            <p:spPr>
              <a:xfrm rot="2305559" flipH="1" flipV="1">
                <a:off x="7984834" y="6622301"/>
                <a:ext cx="27432" cy="27432"/>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8" name="Oval 37"/>
              <p:cNvSpPr>
                <a:spLocks noChangeAspect="1"/>
              </p:cNvSpPr>
              <p:nvPr/>
            </p:nvSpPr>
            <p:spPr>
              <a:xfrm rot="2305559" flipH="1" flipV="1">
                <a:off x="7861009" y="6628063"/>
                <a:ext cx="27432" cy="27432"/>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9" name="Oval 38"/>
              <p:cNvSpPr>
                <a:spLocks noChangeAspect="1"/>
              </p:cNvSpPr>
              <p:nvPr/>
            </p:nvSpPr>
            <p:spPr>
              <a:xfrm rot="2305559" flipH="1" flipV="1">
                <a:off x="7948196" y="6690118"/>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0" name="Oval 39"/>
              <p:cNvSpPr>
                <a:spLocks noChangeAspect="1"/>
              </p:cNvSpPr>
              <p:nvPr/>
            </p:nvSpPr>
            <p:spPr>
              <a:xfrm rot="2305559" flipH="1" flipV="1">
                <a:off x="7948196" y="6689771"/>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Oval 40"/>
              <p:cNvSpPr>
                <a:spLocks noChangeAspect="1"/>
              </p:cNvSpPr>
              <p:nvPr/>
            </p:nvSpPr>
            <p:spPr>
              <a:xfrm rot="2305559" flipH="1" flipV="1">
                <a:off x="7884228" y="6691174"/>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Oval 41"/>
              <p:cNvSpPr>
                <a:spLocks noChangeAspect="1"/>
              </p:cNvSpPr>
              <p:nvPr/>
            </p:nvSpPr>
            <p:spPr>
              <a:xfrm rot="2305559" flipH="1" flipV="1">
                <a:off x="7884228" y="6690827"/>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3" name="Oval 42"/>
              <p:cNvSpPr>
                <a:spLocks noChangeAspect="1"/>
              </p:cNvSpPr>
              <p:nvPr/>
            </p:nvSpPr>
            <p:spPr>
              <a:xfrm rot="2305559" flipH="1" flipV="1">
                <a:off x="7826609" y="6660480"/>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4" name="Oval 43"/>
              <p:cNvSpPr>
                <a:spLocks noChangeAspect="1"/>
              </p:cNvSpPr>
              <p:nvPr/>
            </p:nvSpPr>
            <p:spPr>
              <a:xfrm rot="2305559" flipH="1" flipV="1">
                <a:off x="7826609" y="6660133"/>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5" name="Oval 44"/>
              <p:cNvSpPr>
                <a:spLocks noChangeAspect="1"/>
              </p:cNvSpPr>
              <p:nvPr/>
            </p:nvSpPr>
            <p:spPr>
              <a:xfrm rot="2305559" flipH="1" flipV="1">
                <a:off x="7806844" y="6601211"/>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6" name="Oval 45"/>
              <p:cNvSpPr>
                <a:spLocks noChangeAspect="1"/>
              </p:cNvSpPr>
              <p:nvPr/>
            </p:nvSpPr>
            <p:spPr>
              <a:xfrm rot="2305559" flipH="1" flipV="1">
                <a:off x="7806844" y="6600864"/>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7" name="Oval 46"/>
              <p:cNvSpPr>
                <a:spLocks noChangeAspect="1"/>
              </p:cNvSpPr>
              <p:nvPr/>
            </p:nvSpPr>
            <p:spPr>
              <a:xfrm rot="2305559" flipH="1" flipV="1">
                <a:off x="7822719" y="6548292"/>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8" name="Oval 47"/>
              <p:cNvSpPr>
                <a:spLocks noChangeAspect="1"/>
              </p:cNvSpPr>
              <p:nvPr/>
            </p:nvSpPr>
            <p:spPr>
              <a:xfrm rot="2305559" flipH="1" flipV="1">
                <a:off x="7822719" y="6547945"/>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9" name="Oval 48"/>
              <p:cNvSpPr>
                <a:spLocks noChangeAspect="1"/>
              </p:cNvSpPr>
              <p:nvPr/>
            </p:nvSpPr>
            <p:spPr>
              <a:xfrm rot="2305559" flipH="1" flipV="1">
                <a:off x="7859761" y="6504897"/>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0" name="Oval 49"/>
              <p:cNvSpPr>
                <a:spLocks noChangeAspect="1"/>
              </p:cNvSpPr>
              <p:nvPr/>
            </p:nvSpPr>
            <p:spPr>
              <a:xfrm rot="2305559" flipH="1" flipV="1">
                <a:off x="7859761" y="6504550"/>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1" name="Oval 50"/>
              <p:cNvSpPr>
                <a:spLocks noChangeAspect="1"/>
              </p:cNvSpPr>
              <p:nvPr/>
            </p:nvSpPr>
            <p:spPr>
              <a:xfrm rot="2305559" flipH="1" flipV="1">
                <a:off x="7916446" y="6474218"/>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2" name="Oval 51"/>
              <p:cNvSpPr>
                <a:spLocks noChangeAspect="1"/>
              </p:cNvSpPr>
              <p:nvPr/>
            </p:nvSpPr>
            <p:spPr>
              <a:xfrm rot="2305559" flipH="1" flipV="1">
                <a:off x="7916446" y="6473871"/>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3" name="Oval 52"/>
              <p:cNvSpPr>
                <a:spLocks noChangeAspect="1"/>
              </p:cNvSpPr>
              <p:nvPr/>
            </p:nvSpPr>
            <p:spPr>
              <a:xfrm rot="2305559" flipH="1" flipV="1">
                <a:off x="7981597" y="6504909"/>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4" name="Oval 53"/>
              <p:cNvSpPr>
                <a:spLocks noChangeAspect="1"/>
              </p:cNvSpPr>
              <p:nvPr/>
            </p:nvSpPr>
            <p:spPr>
              <a:xfrm rot="2305559" flipH="1" flipV="1">
                <a:off x="7981597" y="6504562"/>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5" name="Oval 54"/>
              <p:cNvSpPr>
                <a:spLocks noChangeAspect="1"/>
              </p:cNvSpPr>
              <p:nvPr/>
            </p:nvSpPr>
            <p:spPr>
              <a:xfrm rot="2305559" flipH="1" flipV="1">
                <a:off x="8007591" y="6551476"/>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6" name="Oval 55"/>
              <p:cNvSpPr>
                <a:spLocks noChangeAspect="1"/>
              </p:cNvSpPr>
              <p:nvPr/>
            </p:nvSpPr>
            <p:spPr>
              <a:xfrm rot="2305559" flipH="1" flipV="1">
                <a:off x="8007591" y="6551129"/>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7" name="Oval 56"/>
              <p:cNvSpPr>
                <a:spLocks noChangeAspect="1"/>
              </p:cNvSpPr>
              <p:nvPr/>
            </p:nvSpPr>
            <p:spPr>
              <a:xfrm rot="2305559" flipH="1" flipV="1">
                <a:off x="8006870" y="6664718"/>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8" name="Oval 57"/>
              <p:cNvSpPr>
                <a:spLocks noChangeAspect="1"/>
              </p:cNvSpPr>
              <p:nvPr/>
            </p:nvSpPr>
            <p:spPr>
              <a:xfrm rot="2305559" flipH="1" flipV="1">
                <a:off x="8006870" y="6664371"/>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rot="2305559" flipH="1" flipV="1">
                <a:off x="8030746" y="6610743"/>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0" name="Oval 59"/>
              <p:cNvSpPr>
                <a:spLocks noChangeAspect="1"/>
              </p:cNvSpPr>
              <p:nvPr/>
            </p:nvSpPr>
            <p:spPr>
              <a:xfrm rot="2305559" flipH="1" flipV="1">
                <a:off x="8030746" y="6610396"/>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spTree>
    <p:extLst>
      <p:ext uri="{BB962C8B-B14F-4D97-AF65-F5344CB8AC3E}">
        <p14:creationId xmlns:p14="http://schemas.microsoft.com/office/powerpoint/2010/main" val="224487319"/>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Divider D">
    <p:spTree>
      <p:nvGrpSpPr>
        <p:cNvPr id="1" name=""/>
        <p:cNvGrpSpPr/>
        <p:nvPr/>
      </p:nvGrpSpPr>
      <p:grpSpPr>
        <a:xfrm>
          <a:off x="0" y="0"/>
          <a:ext cx="0" cy="0"/>
          <a:chOff x="0" y="0"/>
          <a:chExt cx="0" cy="0"/>
        </a:xfrm>
      </p:grpSpPr>
      <p:pic>
        <p:nvPicPr>
          <p:cNvPr id="13" name="Picture 12"/>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828798"/>
          </a:xfrm>
          <a:prstGeom prst="rect">
            <a:avLst/>
          </a:prstGeom>
        </p:spPr>
      </p:pic>
      <p:pic>
        <p:nvPicPr>
          <p:cNvPr id="14" name="Picture 13"/>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flipH="1">
            <a:off x="0" y="5029202"/>
            <a:ext cx="9157371" cy="1828798"/>
          </a:xfrm>
          <a:prstGeom prst="rect">
            <a:avLst/>
          </a:prstGeom>
        </p:spPr>
      </p:pic>
      <p:sp>
        <p:nvSpPr>
          <p:cNvPr id="12" name="Title 4"/>
          <p:cNvSpPr txBox="1">
            <a:spLocks/>
          </p:cNvSpPr>
          <p:nvPr userDrawn="1"/>
        </p:nvSpPr>
        <p:spPr>
          <a:xfrm>
            <a:off x="0" y="1828800"/>
            <a:ext cx="9143999" cy="3200400"/>
          </a:xfrm>
          <a:prstGeom prst="rect">
            <a:avLst/>
          </a:prstGeom>
          <a:solidFill>
            <a:srgbClr val="F0EADC"/>
          </a:solidFill>
        </p:spPr>
        <p:txBody>
          <a:bodyPr tIns="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200" b="0" i="0" u="none" strike="noStrike" kern="1200" cap="none" spc="0" normalizeH="0" baseline="0" noProof="0" dirty="0">
              <a:ln>
                <a:noFill/>
              </a:ln>
              <a:solidFill>
                <a:schemeClr val="tx2"/>
              </a:solidFill>
              <a:effectLst/>
              <a:uLnTx/>
              <a:uFillTx/>
              <a:latin typeface="+mj-lt"/>
              <a:ea typeface="+mj-ea"/>
              <a:cs typeface="+mj-cs"/>
            </a:endParaRPr>
          </a:p>
        </p:txBody>
      </p:sp>
      <p:sp>
        <p:nvSpPr>
          <p:cNvPr id="2" name="Title 1"/>
          <p:cNvSpPr>
            <a:spLocks noGrp="1"/>
          </p:cNvSpPr>
          <p:nvPr>
            <p:ph type="title" hasCustomPrompt="1"/>
          </p:nvPr>
        </p:nvSpPr>
        <p:spPr>
          <a:xfrm>
            <a:off x="241301" y="2705100"/>
            <a:ext cx="8686800" cy="1457706"/>
          </a:xfrm>
          <a:prstGeom prst="rect">
            <a:avLst/>
          </a:prstGeom>
        </p:spPr>
        <p:txBody>
          <a:bodyPr tIns="0" anchor="ctr">
            <a:normAutofit/>
          </a:bodyPr>
          <a:lstStyle>
            <a:lvl1pPr algn="ctr">
              <a:lnSpc>
                <a:spcPts val="3600"/>
              </a:lnSpc>
              <a:spcBef>
                <a:spcPts val="800"/>
              </a:spcBef>
              <a:defRPr sz="3200" b="0" cap="none">
                <a:solidFill>
                  <a:schemeClr val="tx2"/>
                </a:solidFill>
              </a:defRPr>
            </a:lvl1pPr>
          </a:lstStyle>
          <a:p>
            <a:r>
              <a:rPr lang="en-US" dirty="0" smtClean="0"/>
              <a:t>Click To Edit Title</a:t>
            </a:r>
            <a:endParaRPr lang="en-US" dirty="0"/>
          </a:p>
        </p:txBody>
      </p:sp>
      <p:cxnSp>
        <p:nvCxnSpPr>
          <p:cNvPr id="15" name="Straight Connector 14"/>
          <p:cNvCxnSpPr/>
          <p:nvPr userDrawn="1"/>
        </p:nvCxnSpPr>
        <p:spPr>
          <a:xfrm>
            <a:off x="1" y="5040312"/>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1" y="1822978"/>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nvGrpSpPr>
          <p:cNvPr id="8" name="Group 7"/>
          <p:cNvGrpSpPr/>
          <p:nvPr userDrawn="1"/>
        </p:nvGrpSpPr>
        <p:grpSpPr>
          <a:xfrm>
            <a:off x="7740233" y="6336972"/>
            <a:ext cx="1399539" cy="494594"/>
            <a:chOff x="7740233" y="6336972"/>
            <a:chExt cx="1399539" cy="494594"/>
          </a:xfrm>
        </p:grpSpPr>
        <p:sp>
          <p:nvSpPr>
            <p:cNvPr id="9" name="Rectangle 8"/>
            <p:cNvSpPr/>
            <p:nvPr/>
          </p:nvSpPr>
          <p:spPr>
            <a:xfrm>
              <a:off x="7994114" y="6336972"/>
              <a:ext cx="1136904" cy="3048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b="0" dirty="0" smtClean="0">
                  <a:solidFill>
                    <a:srgbClr val="FFFFFF"/>
                  </a:solidFill>
                  <a:latin typeface="Myriad Pro"/>
                  <a:cs typeface="Myriad Pro"/>
                </a:rPr>
                <a:t>Hepatitis</a:t>
              </a:r>
              <a:endParaRPr lang="en-US" sz="1800" b="0" dirty="0">
                <a:solidFill>
                  <a:srgbClr val="FFFFFF"/>
                </a:solidFill>
                <a:latin typeface="Myriad Pro"/>
                <a:cs typeface="Myriad Pro"/>
              </a:endParaRPr>
            </a:p>
          </p:txBody>
        </p:sp>
        <p:sp>
          <p:nvSpPr>
            <p:cNvPr id="10" name="Rectangle 9"/>
            <p:cNvSpPr/>
            <p:nvPr/>
          </p:nvSpPr>
          <p:spPr>
            <a:xfrm>
              <a:off x="8102609" y="6526766"/>
              <a:ext cx="1037163" cy="3048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smtClean="0">
                  <a:solidFill>
                    <a:srgbClr val="C25858"/>
                  </a:solidFill>
                  <a:latin typeface="Myriad Pro"/>
                  <a:cs typeface="Myriad Pro"/>
                </a:rPr>
                <a:t>web study</a:t>
              </a:r>
              <a:endParaRPr lang="en-US" sz="1300" dirty="0">
                <a:solidFill>
                  <a:srgbClr val="C25858"/>
                </a:solidFill>
                <a:latin typeface="Myriad Pro"/>
                <a:cs typeface="Myriad Pro"/>
              </a:endParaRPr>
            </a:p>
          </p:txBody>
        </p:sp>
        <p:grpSp>
          <p:nvGrpSpPr>
            <p:cNvPr id="11" name="Group 10"/>
            <p:cNvGrpSpPr/>
            <p:nvPr/>
          </p:nvGrpSpPr>
          <p:grpSpPr>
            <a:xfrm>
              <a:off x="7740233" y="6413546"/>
              <a:ext cx="354457" cy="350649"/>
              <a:chOff x="7752933" y="6426246"/>
              <a:chExt cx="354457" cy="350649"/>
            </a:xfrm>
          </p:grpSpPr>
          <p:sp>
            <p:nvSpPr>
              <p:cNvPr id="17" name="Dodecagon 16"/>
              <p:cNvSpPr>
                <a:spLocks noChangeAspect="1"/>
              </p:cNvSpPr>
              <p:nvPr/>
            </p:nvSpPr>
            <p:spPr>
              <a:xfrm>
                <a:off x="7921208" y="64262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Dodecagon 17"/>
              <p:cNvSpPr>
                <a:spLocks noChangeAspect="1"/>
              </p:cNvSpPr>
              <p:nvPr/>
            </p:nvSpPr>
            <p:spPr>
              <a:xfrm>
                <a:off x="7857708" y="64389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Dodecagon 18"/>
              <p:cNvSpPr>
                <a:spLocks noChangeAspect="1"/>
              </p:cNvSpPr>
              <p:nvPr/>
            </p:nvSpPr>
            <p:spPr>
              <a:xfrm>
                <a:off x="7978358" y="64389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Dodecagon 19"/>
              <p:cNvSpPr>
                <a:spLocks noChangeAspect="1"/>
              </p:cNvSpPr>
              <p:nvPr/>
            </p:nvSpPr>
            <p:spPr>
              <a:xfrm>
                <a:off x="8032333" y="6471967"/>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Dodecagon 20"/>
              <p:cNvSpPr>
                <a:spLocks noChangeAspect="1"/>
              </p:cNvSpPr>
              <p:nvPr/>
            </p:nvSpPr>
            <p:spPr>
              <a:xfrm>
                <a:off x="8068529" y="6525942"/>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 name="Dodecagon 21"/>
              <p:cNvSpPr>
                <a:spLocks noChangeAspect="1"/>
              </p:cNvSpPr>
              <p:nvPr/>
            </p:nvSpPr>
            <p:spPr>
              <a:xfrm>
                <a:off x="8079958" y="6586267"/>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Dodecagon 22"/>
              <p:cNvSpPr>
                <a:spLocks noChangeAspect="1"/>
              </p:cNvSpPr>
              <p:nvPr/>
            </p:nvSpPr>
            <p:spPr>
              <a:xfrm>
                <a:off x="7806908" y="6473871"/>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 name="Dodecagon 23"/>
              <p:cNvSpPr>
                <a:spLocks noChangeAspect="1"/>
              </p:cNvSpPr>
              <p:nvPr/>
            </p:nvSpPr>
            <p:spPr>
              <a:xfrm>
                <a:off x="8067258" y="6651671"/>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Dodecagon 24"/>
              <p:cNvSpPr>
                <a:spLocks noChangeAspect="1"/>
              </p:cNvSpPr>
              <p:nvPr/>
            </p:nvSpPr>
            <p:spPr>
              <a:xfrm>
                <a:off x="7768808" y="65278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 name="Dodecagon 25"/>
              <p:cNvSpPr>
                <a:spLocks noChangeAspect="1"/>
              </p:cNvSpPr>
              <p:nvPr/>
            </p:nvSpPr>
            <p:spPr>
              <a:xfrm>
                <a:off x="8035508" y="67056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Dodecagon 26"/>
              <p:cNvSpPr>
                <a:spLocks noChangeAspect="1"/>
              </p:cNvSpPr>
              <p:nvPr/>
            </p:nvSpPr>
            <p:spPr>
              <a:xfrm>
                <a:off x="7981533" y="6738667"/>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Dodecagon 27"/>
              <p:cNvSpPr>
                <a:spLocks noChangeAspect="1"/>
              </p:cNvSpPr>
              <p:nvPr/>
            </p:nvSpPr>
            <p:spPr>
              <a:xfrm>
                <a:off x="7921208" y="6749463"/>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Dodecagon 28"/>
              <p:cNvSpPr>
                <a:spLocks noChangeAspect="1"/>
              </p:cNvSpPr>
              <p:nvPr/>
            </p:nvSpPr>
            <p:spPr>
              <a:xfrm>
                <a:off x="7857708" y="6740571"/>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Dodecagon 29"/>
              <p:cNvSpPr>
                <a:spLocks noChangeAspect="1"/>
              </p:cNvSpPr>
              <p:nvPr/>
            </p:nvSpPr>
            <p:spPr>
              <a:xfrm>
                <a:off x="7803733" y="6703104"/>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Dodecagon 30"/>
              <p:cNvSpPr>
                <a:spLocks noChangeAspect="1"/>
              </p:cNvSpPr>
              <p:nvPr/>
            </p:nvSpPr>
            <p:spPr>
              <a:xfrm>
                <a:off x="7752933" y="65913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 name="Dodecagon 31"/>
              <p:cNvSpPr>
                <a:spLocks noChangeAspect="1"/>
              </p:cNvSpPr>
              <p:nvPr/>
            </p:nvSpPr>
            <p:spPr>
              <a:xfrm>
                <a:off x="7768808" y="664849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Dodecagon 32"/>
              <p:cNvSpPr>
                <a:spLocks noChangeAspect="1"/>
              </p:cNvSpPr>
              <p:nvPr/>
            </p:nvSpPr>
            <p:spPr>
              <a:xfrm>
                <a:off x="7886283" y="6581821"/>
                <a:ext cx="32004" cy="32004"/>
              </a:xfrm>
              <a:prstGeom prst="dodecagon">
                <a:avLst/>
              </a:prstGeom>
              <a:solidFill>
                <a:srgbClr val="CB3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Dodecagon 33"/>
              <p:cNvSpPr>
                <a:spLocks noChangeAspect="1"/>
              </p:cNvSpPr>
              <p:nvPr/>
            </p:nvSpPr>
            <p:spPr>
              <a:xfrm>
                <a:off x="7952958" y="6581821"/>
                <a:ext cx="32004" cy="32004"/>
              </a:xfrm>
              <a:prstGeom prst="dodecagon">
                <a:avLst/>
              </a:prstGeom>
              <a:solidFill>
                <a:srgbClr val="CB3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Oval 34"/>
              <p:cNvSpPr>
                <a:spLocks noChangeAspect="1"/>
              </p:cNvSpPr>
              <p:nvPr/>
            </p:nvSpPr>
            <p:spPr>
              <a:xfrm rot="2305559" flipH="1" flipV="1">
                <a:off x="7916243" y="6531622"/>
                <a:ext cx="32004" cy="32004"/>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Oval 35"/>
              <p:cNvSpPr>
                <a:spLocks noChangeAspect="1"/>
              </p:cNvSpPr>
              <p:nvPr/>
            </p:nvSpPr>
            <p:spPr>
              <a:xfrm rot="2305559" flipH="1" flipV="1">
                <a:off x="7919418" y="6635339"/>
                <a:ext cx="32004" cy="32004"/>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7" name="Oval 36"/>
              <p:cNvSpPr>
                <a:spLocks noChangeAspect="1"/>
              </p:cNvSpPr>
              <p:nvPr/>
            </p:nvSpPr>
            <p:spPr>
              <a:xfrm rot="2305559" flipH="1" flipV="1">
                <a:off x="7984834" y="6622301"/>
                <a:ext cx="27432" cy="27432"/>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8" name="Oval 37"/>
              <p:cNvSpPr>
                <a:spLocks noChangeAspect="1"/>
              </p:cNvSpPr>
              <p:nvPr/>
            </p:nvSpPr>
            <p:spPr>
              <a:xfrm rot="2305559" flipH="1" flipV="1">
                <a:off x="7861009" y="6628063"/>
                <a:ext cx="27432" cy="27432"/>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9" name="Oval 38"/>
              <p:cNvSpPr>
                <a:spLocks noChangeAspect="1"/>
              </p:cNvSpPr>
              <p:nvPr/>
            </p:nvSpPr>
            <p:spPr>
              <a:xfrm rot="2305559" flipH="1" flipV="1">
                <a:off x="7948196" y="6690118"/>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0" name="Oval 39"/>
              <p:cNvSpPr>
                <a:spLocks noChangeAspect="1"/>
              </p:cNvSpPr>
              <p:nvPr/>
            </p:nvSpPr>
            <p:spPr>
              <a:xfrm rot="2305559" flipH="1" flipV="1">
                <a:off x="7948196" y="6689771"/>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Oval 40"/>
              <p:cNvSpPr>
                <a:spLocks noChangeAspect="1"/>
              </p:cNvSpPr>
              <p:nvPr/>
            </p:nvSpPr>
            <p:spPr>
              <a:xfrm rot="2305559" flipH="1" flipV="1">
                <a:off x="7884228" y="6691174"/>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Oval 41"/>
              <p:cNvSpPr>
                <a:spLocks noChangeAspect="1"/>
              </p:cNvSpPr>
              <p:nvPr/>
            </p:nvSpPr>
            <p:spPr>
              <a:xfrm rot="2305559" flipH="1" flipV="1">
                <a:off x="7884228" y="6690827"/>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3" name="Oval 42"/>
              <p:cNvSpPr>
                <a:spLocks noChangeAspect="1"/>
              </p:cNvSpPr>
              <p:nvPr/>
            </p:nvSpPr>
            <p:spPr>
              <a:xfrm rot="2305559" flipH="1" flipV="1">
                <a:off x="7826609" y="6660480"/>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4" name="Oval 43"/>
              <p:cNvSpPr>
                <a:spLocks noChangeAspect="1"/>
              </p:cNvSpPr>
              <p:nvPr/>
            </p:nvSpPr>
            <p:spPr>
              <a:xfrm rot="2305559" flipH="1" flipV="1">
                <a:off x="7826609" y="6660133"/>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5" name="Oval 44"/>
              <p:cNvSpPr>
                <a:spLocks noChangeAspect="1"/>
              </p:cNvSpPr>
              <p:nvPr/>
            </p:nvSpPr>
            <p:spPr>
              <a:xfrm rot="2305559" flipH="1" flipV="1">
                <a:off x="7806844" y="6601211"/>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6" name="Oval 45"/>
              <p:cNvSpPr>
                <a:spLocks noChangeAspect="1"/>
              </p:cNvSpPr>
              <p:nvPr/>
            </p:nvSpPr>
            <p:spPr>
              <a:xfrm rot="2305559" flipH="1" flipV="1">
                <a:off x="7806844" y="6600864"/>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7" name="Oval 46"/>
              <p:cNvSpPr>
                <a:spLocks noChangeAspect="1"/>
              </p:cNvSpPr>
              <p:nvPr/>
            </p:nvSpPr>
            <p:spPr>
              <a:xfrm rot="2305559" flipH="1" flipV="1">
                <a:off x="7822719" y="6548292"/>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8" name="Oval 47"/>
              <p:cNvSpPr>
                <a:spLocks noChangeAspect="1"/>
              </p:cNvSpPr>
              <p:nvPr/>
            </p:nvSpPr>
            <p:spPr>
              <a:xfrm rot="2305559" flipH="1" flipV="1">
                <a:off x="7822719" y="6547945"/>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9" name="Oval 48"/>
              <p:cNvSpPr>
                <a:spLocks noChangeAspect="1"/>
              </p:cNvSpPr>
              <p:nvPr/>
            </p:nvSpPr>
            <p:spPr>
              <a:xfrm rot="2305559" flipH="1" flipV="1">
                <a:off x="7859761" y="6504897"/>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0" name="Oval 49"/>
              <p:cNvSpPr>
                <a:spLocks noChangeAspect="1"/>
              </p:cNvSpPr>
              <p:nvPr/>
            </p:nvSpPr>
            <p:spPr>
              <a:xfrm rot="2305559" flipH="1" flipV="1">
                <a:off x="7859761" y="6504550"/>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1" name="Oval 50"/>
              <p:cNvSpPr>
                <a:spLocks noChangeAspect="1"/>
              </p:cNvSpPr>
              <p:nvPr/>
            </p:nvSpPr>
            <p:spPr>
              <a:xfrm rot="2305559" flipH="1" flipV="1">
                <a:off x="7916446" y="6474218"/>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2" name="Oval 51"/>
              <p:cNvSpPr>
                <a:spLocks noChangeAspect="1"/>
              </p:cNvSpPr>
              <p:nvPr/>
            </p:nvSpPr>
            <p:spPr>
              <a:xfrm rot="2305559" flipH="1" flipV="1">
                <a:off x="7916446" y="6473871"/>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3" name="Oval 52"/>
              <p:cNvSpPr>
                <a:spLocks noChangeAspect="1"/>
              </p:cNvSpPr>
              <p:nvPr/>
            </p:nvSpPr>
            <p:spPr>
              <a:xfrm rot="2305559" flipH="1" flipV="1">
                <a:off x="7981597" y="6504909"/>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4" name="Oval 53"/>
              <p:cNvSpPr>
                <a:spLocks noChangeAspect="1"/>
              </p:cNvSpPr>
              <p:nvPr/>
            </p:nvSpPr>
            <p:spPr>
              <a:xfrm rot="2305559" flipH="1" flipV="1">
                <a:off x="7981597" y="6504562"/>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5" name="Oval 54"/>
              <p:cNvSpPr>
                <a:spLocks noChangeAspect="1"/>
              </p:cNvSpPr>
              <p:nvPr/>
            </p:nvSpPr>
            <p:spPr>
              <a:xfrm rot="2305559" flipH="1" flipV="1">
                <a:off x="8007591" y="6551476"/>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6" name="Oval 55"/>
              <p:cNvSpPr>
                <a:spLocks noChangeAspect="1"/>
              </p:cNvSpPr>
              <p:nvPr/>
            </p:nvSpPr>
            <p:spPr>
              <a:xfrm rot="2305559" flipH="1" flipV="1">
                <a:off x="8007591" y="6551129"/>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7" name="Oval 56"/>
              <p:cNvSpPr>
                <a:spLocks noChangeAspect="1"/>
              </p:cNvSpPr>
              <p:nvPr/>
            </p:nvSpPr>
            <p:spPr>
              <a:xfrm rot="2305559" flipH="1" flipV="1">
                <a:off x="8006870" y="6664718"/>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8" name="Oval 57"/>
              <p:cNvSpPr>
                <a:spLocks noChangeAspect="1"/>
              </p:cNvSpPr>
              <p:nvPr/>
            </p:nvSpPr>
            <p:spPr>
              <a:xfrm rot="2305559" flipH="1" flipV="1">
                <a:off x="8006870" y="6664371"/>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rot="2305559" flipH="1" flipV="1">
                <a:off x="8030746" y="6610743"/>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0" name="Oval 59"/>
              <p:cNvSpPr>
                <a:spLocks noChangeAspect="1"/>
              </p:cNvSpPr>
              <p:nvPr/>
            </p:nvSpPr>
            <p:spPr>
              <a:xfrm rot="2305559" flipH="1" flipV="1">
                <a:off x="8030746" y="6610396"/>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sp>
        <p:nvSpPr>
          <p:cNvPr id="64" name="Text Placeholder 19"/>
          <p:cNvSpPr>
            <a:spLocks/>
          </p:cNvSpPr>
          <p:nvPr userDrawn="1"/>
        </p:nvSpPr>
        <p:spPr bwMode="invGray">
          <a:xfrm>
            <a:off x="0" y="-12701"/>
            <a:ext cx="9162288" cy="316990"/>
          </a:xfrm>
          <a:prstGeom prst="rect">
            <a:avLst/>
          </a:prstGeom>
          <a:solidFill>
            <a:srgbClr val="002B3E"/>
          </a:solidFill>
          <a:ln w="9525">
            <a:noFill/>
            <a:miter lim="800000"/>
            <a:headEnd/>
            <a:tailEnd/>
          </a:ln>
        </p:spPr>
        <p:txBody>
          <a:bodyPr anchor="ctr">
            <a:prstTxWarp prst="textNoShape">
              <a:avLst/>
            </a:prstTxWarp>
          </a:bodyPr>
          <a:lstStyle/>
          <a:p>
            <a:pPr marL="342900" indent="-342900" defTabSz="457200">
              <a:lnSpc>
                <a:spcPct val="60000"/>
              </a:lnSpc>
              <a:buClr>
                <a:srgbClr val="7592A4"/>
              </a:buClr>
              <a:buFont typeface="Arial" pitchFamily="-110" charset="0"/>
              <a:buNone/>
            </a:pPr>
            <a:endParaRPr lang="en-US" sz="1400" dirty="0">
              <a:solidFill>
                <a:schemeClr val="bg1"/>
              </a:solidFill>
              <a:latin typeface="Arial" pitchFamily="-110" charset="0"/>
              <a:ea typeface="ＭＳ Ｐゴシック" pitchFamily="-110" charset="-128"/>
              <a:cs typeface="ＭＳ Ｐゴシック" pitchFamily="-110" charset="-128"/>
            </a:endParaRPr>
          </a:p>
        </p:txBody>
      </p:sp>
      <p:sp>
        <p:nvSpPr>
          <p:cNvPr id="65" name="Title 1"/>
          <p:cNvSpPr txBox="1">
            <a:spLocks/>
          </p:cNvSpPr>
          <p:nvPr userDrawn="1"/>
        </p:nvSpPr>
        <p:spPr>
          <a:xfrm>
            <a:off x="228600" y="-4763"/>
            <a:ext cx="8610600" cy="309563"/>
          </a:xfrm>
          <a:prstGeom prst="rect">
            <a:avLst/>
          </a:prstGeom>
        </p:spPr>
        <p:txBody>
          <a:bodyPr tIns="0" anchor="ctr">
            <a:noAutofit/>
          </a:bodyPr>
          <a:lstStyle>
            <a:lvl1pPr algn="ctr" defTabSz="914400" rtl="0" eaLnBrk="1" latinLnBrk="0" hangingPunct="1">
              <a:spcBef>
                <a:spcPct val="0"/>
              </a:spcBef>
              <a:buNone/>
              <a:defRPr sz="3200" b="0" kern="1200" cap="none">
                <a:solidFill>
                  <a:schemeClr val="tx2"/>
                </a:solidFill>
                <a:latin typeface="+mj-lt"/>
                <a:ea typeface="+mj-ea"/>
                <a:cs typeface="+mj-cs"/>
              </a:defRPr>
            </a:lvl1pPr>
          </a:lstStyle>
          <a:p>
            <a:pPr algn="l"/>
            <a:endParaRPr lang="en-US" sz="1600" dirty="0">
              <a:solidFill>
                <a:srgbClr val="D3E5FF"/>
              </a:solidFill>
            </a:endParaRPr>
          </a:p>
        </p:txBody>
      </p:sp>
      <p:sp>
        <p:nvSpPr>
          <p:cNvPr id="66" name="Text Placeholder 2"/>
          <p:cNvSpPr>
            <a:spLocks noGrp="1"/>
          </p:cNvSpPr>
          <p:nvPr>
            <p:ph type="body" idx="1" hasCustomPrompt="1"/>
          </p:nvPr>
        </p:nvSpPr>
        <p:spPr>
          <a:xfrm>
            <a:off x="0" y="-9525"/>
            <a:ext cx="8839200" cy="304800"/>
          </a:xfrm>
          <a:prstGeom prst="rect">
            <a:avLst/>
          </a:prstGeom>
        </p:spPr>
        <p:txBody>
          <a:bodyPr lIns="274320" anchor="b">
            <a:normAutofit/>
          </a:bodyPr>
          <a:lstStyle>
            <a:lvl1pPr marL="0" indent="0">
              <a:buNone/>
              <a:defRPr sz="1200" b="0" baseline="0">
                <a:solidFill>
                  <a:srgbClr val="D3E5F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ADD SECTION TOPIC (OPTIONAL)</a:t>
            </a:r>
          </a:p>
        </p:txBody>
      </p:sp>
    </p:spTree>
    <p:extLst>
      <p:ext uri="{BB962C8B-B14F-4D97-AF65-F5344CB8AC3E}">
        <p14:creationId xmlns:p14="http://schemas.microsoft.com/office/powerpoint/2010/main" val="1444224999"/>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ection Divider D">
    <p:spTree>
      <p:nvGrpSpPr>
        <p:cNvPr id="1" name=""/>
        <p:cNvGrpSpPr/>
        <p:nvPr/>
      </p:nvGrpSpPr>
      <p:grpSpPr>
        <a:xfrm>
          <a:off x="0" y="0"/>
          <a:ext cx="0" cy="0"/>
          <a:chOff x="0" y="0"/>
          <a:chExt cx="0" cy="0"/>
        </a:xfrm>
      </p:grpSpPr>
      <p:pic>
        <p:nvPicPr>
          <p:cNvPr id="13" name="Picture 12"/>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828798"/>
          </a:xfrm>
          <a:prstGeom prst="rect">
            <a:avLst/>
          </a:prstGeom>
        </p:spPr>
      </p:pic>
      <p:pic>
        <p:nvPicPr>
          <p:cNvPr id="14" name="Picture 13"/>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flipH="1">
            <a:off x="0" y="5029202"/>
            <a:ext cx="9157371" cy="1828798"/>
          </a:xfrm>
          <a:prstGeom prst="rect">
            <a:avLst/>
          </a:prstGeom>
        </p:spPr>
      </p:pic>
      <p:sp>
        <p:nvSpPr>
          <p:cNvPr id="12" name="Title 4"/>
          <p:cNvSpPr txBox="1">
            <a:spLocks/>
          </p:cNvSpPr>
          <p:nvPr userDrawn="1"/>
        </p:nvSpPr>
        <p:spPr>
          <a:xfrm>
            <a:off x="0" y="1828800"/>
            <a:ext cx="9143999" cy="3200400"/>
          </a:xfrm>
          <a:prstGeom prst="rect">
            <a:avLst/>
          </a:prstGeom>
          <a:solidFill>
            <a:srgbClr val="F0EADC"/>
          </a:solidFill>
        </p:spPr>
        <p:txBody>
          <a:bodyPr tIns="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200" b="0" i="0" u="none" strike="noStrike" kern="1200" cap="none" spc="0" normalizeH="0" baseline="0" noProof="0" dirty="0">
              <a:ln>
                <a:noFill/>
              </a:ln>
              <a:solidFill>
                <a:schemeClr val="tx2"/>
              </a:solidFill>
              <a:effectLst/>
              <a:uLnTx/>
              <a:uFillTx/>
              <a:latin typeface="+mj-lt"/>
              <a:ea typeface="+mj-ea"/>
              <a:cs typeface="+mj-cs"/>
            </a:endParaRPr>
          </a:p>
        </p:txBody>
      </p:sp>
      <p:sp>
        <p:nvSpPr>
          <p:cNvPr id="2" name="Title 1"/>
          <p:cNvSpPr>
            <a:spLocks noGrp="1"/>
          </p:cNvSpPr>
          <p:nvPr>
            <p:ph type="title" hasCustomPrompt="1"/>
          </p:nvPr>
        </p:nvSpPr>
        <p:spPr>
          <a:xfrm>
            <a:off x="241301" y="2705100"/>
            <a:ext cx="8686800" cy="1640586"/>
          </a:xfrm>
          <a:prstGeom prst="rect">
            <a:avLst/>
          </a:prstGeom>
        </p:spPr>
        <p:txBody>
          <a:bodyPr tIns="0" anchor="ctr">
            <a:normAutofit/>
          </a:bodyPr>
          <a:lstStyle>
            <a:lvl1pPr algn="ctr">
              <a:lnSpc>
                <a:spcPts val="2800"/>
              </a:lnSpc>
              <a:spcBef>
                <a:spcPts val="1800"/>
              </a:spcBef>
              <a:defRPr sz="3200" b="0" cap="none">
                <a:solidFill>
                  <a:schemeClr val="tx2"/>
                </a:solidFill>
              </a:defRPr>
            </a:lvl1pPr>
          </a:lstStyle>
          <a:p>
            <a:r>
              <a:rPr lang="en-US" dirty="0" smtClean="0"/>
              <a:t>Two-Line Title</a:t>
            </a:r>
            <a:endParaRPr lang="en-US" dirty="0"/>
          </a:p>
        </p:txBody>
      </p:sp>
      <p:cxnSp>
        <p:nvCxnSpPr>
          <p:cNvPr id="15" name="Straight Connector 14"/>
          <p:cNvCxnSpPr/>
          <p:nvPr userDrawn="1"/>
        </p:nvCxnSpPr>
        <p:spPr>
          <a:xfrm>
            <a:off x="1" y="5040312"/>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1" y="1822978"/>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nvGrpSpPr>
          <p:cNvPr id="8" name="Group 7"/>
          <p:cNvGrpSpPr/>
          <p:nvPr userDrawn="1"/>
        </p:nvGrpSpPr>
        <p:grpSpPr>
          <a:xfrm>
            <a:off x="7740233" y="6336972"/>
            <a:ext cx="1399539" cy="494594"/>
            <a:chOff x="7740233" y="6336972"/>
            <a:chExt cx="1399539" cy="494594"/>
          </a:xfrm>
        </p:grpSpPr>
        <p:sp>
          <p:nvSpPr>
            <p:cNvPr id="9" name="Rectangle 8"/>
            <p:cNvSpPr/>
            <p:nvPr/>
          </p:nvSpPr>
          <p:spPr>
            <a:xfrm>
              <a:off x="7994114" y="6336972"/>
              <a:ext cx="1136904" cy="3048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b="0" dirty="0" smtClean="0">
                  <a:solidFill>
                    <a:srgbClr val="FFFFFF"/>
                  </a:solidFill>
                  <a:latin typeface="Myriad Pro"/>
                  <a:cs typeface="Myriad Pro"/>
                </a:rPr>
                <a:t>Hepatitis</a:t>
              </a:r>
              <a:endParaRPr lang="en-US" sz="1800" b="0" dirty="0">
                <a:solidFill>
                  <a:srgbClr val="FFFFFF"/>
                </a:solidFill>
                <a:latin typeface="Myriad Pro"/>
                <a:cs typeface="Myriad Pro"/>
              </a:endParaRPr>
            </a:p>
          </p:txBody>
        </p:sp>
        <p:sp>
          <p:nvSpPr>
            <p:cNvPr id="10" name="Rectangle 9"/>
            <p:cNvSpPr/>
            <p:nvPr/>
          </p:nvSpPr>
          <p:spPr>
            <a:xfrm>
              <a:off x="8102609" y="6526766"/>
              <a:ext cx="1037163" cy="3048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smtClean="0">
                  <a:solidFill>
                    <a:srgbClr val="C25858"/>
                  </a:solidFill>
                  <a:latin typeface="Myriad Pro"/>
                  <a:cs typeface="Myriad Pro"/>
                </a:rPr>
                <a:t>web study</a:t>
              </a:r>
              <a:endParaRPr lang="en-US" sz="1300" dirty="0">
                <a:solidFill>
                  <a:srgbClr val="C25858"/>
                </a:solidFill>
                <a:latin typeface="Myriad Pro"/>
                <a:cs typeface="Myriad Pro"/>
              </a:endParaRPr>
            </a:p>
          </p:txBody>
        </p:sp>
        <p:grpSp>
          <p:nvGrpSpPr>
            <p:cNvPr id="11" name="Group 10"/>
            <p:cNvGrpSpPr/>
            <p:nvPr/>
          </p:nvGrpSpPr>
          <p:grpSpPr>
            <a:xfrm>
              <a:off x="7740233" y="6413546"/>
              <a:ext cx="354457" cy="350649"/>
              <a:chOff x="7752933" y="6426246"/>
              <a:chExt cx="354457" cy="350649"/>
            </a:xfrm>
          </p:grpSpPr>
          <p:sp>
            <p:nvSpPr>
              <p:cNvPr id="17" name="Dodecagon 16"/>
              <p:cNvSpPr>
                <a:spLocks noChangeAspect="1"/>
              </p:cNvSpPr>
              <p:nvPr/>
            </p:nvSpPr>
            <p:spPr>
              <a:xfrm>
                <a:off x="7921208" y="64262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Dodecagon 17"/>
              <p:cNvSpPr>
                <a:spLocks noChangeAspect="1"/>
              </p:cNvSpPr>
              <p:nvPr/>
            </p:nvSpPr>
            <p:spPr>
              <a:xfrm>
                <a:off x="7857708" y="64389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Dodecagon 18"/>
              <p:cNvSpPr>
                <a:spLocks noChangeAspect="1"/>
              </p:cNvSpPr>
              <p:nvPr/>
            </p:nvSpPr>
            <p:spPr>
              <a:xfrm>
                <a:off x="7978358" y="64389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Dodecagon 19"/>
              <p:cNvSpPr>
                <a:spLocks noChangeAspect="1"/>
              </p:cNvSpPr>
              <p:nvPr/>
            </p:nvSpPr>
            <p:spPr>
              <a:xfrm>
                <a:off x="8032333" y="6471967"/>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Dodecagon 20"/>
              <p:cNvSpPr>
                <a:spLocks noChangeAspect="1"/>
              </p:cNvSpPr>
              <p:nvPr/>
            </p:nvSpPr>
            <p:spPr>
              <a:xfrm>
                <a:off x="8068529" y="6525942"/>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 name="Dodecagon 21"/>
              <p:cNvSpPr>
                <a:spLocks noChangeAspect="1"/>
              </p:cNvSpPr>
              <p:nvPr/>
            </p:nvSpPr>
            <p:spPr>
              <a:xfrm>
                <a:off x="8079958" y="6586267"/>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Dodecagon 22"/>
              <p:cNvSpPr>
                <a:spLocks noChangeAspect="1"/>
              </p:cNvSpPr>
              <p:nvPr/>
            </p:nvSpPr>
            <p:spPr>
              <a:xfrm>
                <a:off x="7806908" y="6473871"/>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 name="Dodecagon 23"/>
              <p:cNvSpPr>
                <a:spLocks noChangeAspect="1"/>
              </p:cNvSpPr>
              <p:nvPr/>
            </p:nvSpPr>
            <p:spPr>
              <a:xfrm>
                <a:off x="8067258" y="6651671"/>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Dodecagon 24"/>
              <p:cNvSpPr>
                <a:spLocks noChangeAspect="1"/>
              </p:cNvSpPr>
              <p:nvPr/>
            </p:nvSpPr>
            <p:spPr>
              <a:xfrm>
                <a:off x="7768808" y="65278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 name="Dodecagon 25"/>
              <p:cNvSpPr>
                <a:spLocks noChangeAspect="1"/>
              </p:cNvSpPr>
              <p:nvPr/>
            </p:nvSpPr>
            <p:spPr>
              <a:xfrm>
                <a:off x="8035508" y="67056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Dodecagon 26"/>
              <p:cNvSpPr>
                <a:spLocks noChangeAspect="1"/>
              </p:cNvSpPr>
              <p:nvPr/>
            </p:nvSpPr>
            <p:spPr>
              <a:xfrm>
                <a:off x="7981533" y="6738667"/>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Dodecagon 27"/>
              <p:cNvSpPr>
                <a:spLocks noChangeAspect="1"/>
              </p:cNvSpPr>
              <p:nvPr/>
            </p:nvSpPr>
            <p:spPr>
              <a:xfrm>
                <a:off x="7921208" y="6749463"/>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Dodecagon 28"/>
              <p:cNvSpPr>
                <a:spLocks noChangeAspect="1"/>
              </p:cNvSpPr>
              <p:nvPr/>
            </p:nvSpPr>
            <p:spPr>
              <a:xfrm>
                <a:off x="7857708" y="6740571"/>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Dodecagon 29"/>
              <p:cNvSpPr>
                <a:spLocks noChangeAspect="1"/>
              </p:cNvSpPr>
              <p:nvPr/>
            </p:nvSpPr>
            <p:spPr>
              <a:xfrm>
                <a:off x="7803733" y="6703104"/>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Dodecagon 30"/>
              <p:cNvSpPr>
                <a:spLocks noChangeAspect="1"/>
              </p:cNvSpPr>
              <p:nvPr/>
            </p:nvSpPr>
            <p:spPr>
              <a:xfrm>
                <a:off x="7752933" y="65913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 name="Dodecagon 31"/>
              <p:cNvSpPr>
                <a:spLocks noChangeAspect="1"/>
              </p:cNvSpPr>
              <p:nvPr/>
            </p:nvSpPr>
            <p:spPr>
              <a:xfrm>
                <a:off x="7768808" y="664849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Dodecagon 32"/>
              <p:cNvSpPr>
                <a:spLocks noChangeAspect="1"/>
              </p:cNvSpPr>
              <p:nvPr/>
            </p:nvSpPr>
            <p:spPr>
              <a:xfrm>
                <a:off x="7886283" y="6581821"/>
                <a:ext cx="32004" cy="32004"/>
              </a:xfrm>
              <a:prstGeom prst="dodecagon">
                <a:avLst/>
              </a:prstGeom>
              <a:solidFill>
                <a:srgbClr val="CB3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Dodecagon 33"/>
              <p:cNvSpPr>
                <a:spLocks noChangeAspect="1"/>
              </p:cNvSpPr>
              <p:nvPr/>
            </p:nvSpPr>
            <p:spPr>
              <a:xfrm>
                <a:off x="7952958" y="6581821"/>
                <a:ext cx="32004" cy="32004"/>
              </a:xfrm>
              <a:prstGeom prst="dodecagon">
                <a:avLst/>
              </a:prstGeom>
              <a:solidFill>
                <a:srgbClr val="CB3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Oval 34"/>
              <p:cNvSpPr>
                <a:spLocks noChangeAspect="1"/>
              </p:cNvSpPr>
              <p:nvPr/>
            </p:nvSpPr>
            <p:spPr>
              <a:xfrm rot="2305559" flipH="1" flipV="1">
                <a:off x="7916243" y="6531622"/>
                <a:ext cx="32004" cy="32004"/>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Oval 35"/>
              <p:cNvSpPr>
                <a:spLocks noChangeAspect="1"/>
              </p:cNvSpPr>
              <p:nvPr/>
            </p:nvSpPr>
            <p:spPr>
              <a:xfrm rot="2305559" flipH="1" flipV="1">
                <a:off x="7919418" y="6635339"/>
                <a:ext cx="32004" cy="32004"/>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7" name="Oval 36"/>
              <p:cNvSpPr>
                <a:spLocks noChangeAspect="1"/>
              </p:cNvSpPr>
              <p:nvPr/>
            </p:nvSpPr>
            <p:spPr>
              <a:xfrm rot="2305559" flipH="1" flipV="1">
                <a:off x="7984834" y="6622301"/>
                <a:ext cx="27432" cy="27432"/>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8" name="Oval 37"/>
              <p:cNvSpPr>
                <a:spLocks noChangeAspect="1"/>
              </p:cNvSpPr>
              <p:nvPr/>
            </p:nvSpPr>
            <p:spPr>
              <a:xfrm rot="2305559" flipH="1" flipV="1">
                <a:off x="7861009" y="6628063"/>
                <a:ext cx="27432" cy="27432"/>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9" name="Oval 38"/>
              <p:cNvSpPr>
                <a:spLocks noChangeAspect="1"/>
              </p:cNvSpPr>
              <p:nvPr/>
            </p:nvSpPr>
            <p:spPr>
              <a:xfrm rot="2305559" flipH="1" flipV="1">
                <a:off x="7948196" y="6690118"/>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0" name="Oval 39"/>
              <p:cNvSpPr>
                <a:spLocks noChangeAspect="1"/>
              </p:cNvSpPr>
              <p:nvPr/>
            </p:nvSpPr>
            <p:spPr>
              <a:xfrm rot="2305559" flipH="1" flipV="1">
                <a:off x="7948196" y="6689771"/>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Oval 40"/>
              <p:cNvSpPr>
                <a:spLocks noChangeAspect="1"/>
              </p:cNvSpPr>
              <p:nvPr/>
            </p:nvSpPr>
            <p:spPr>
              <a:xfrm rot="2305559" flipH="1" flipV="1">
                <a:off x="7884228" y="6691174"/>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Oval 41"/>
              <p:cNvSpPr>
                <a:spLocks noChangeAspect="1"/>
              </p:cNvSpPr>
              <p:nvPr/>
            </p:nvSpPr>
            <p:spPr>
              <a:xfrm rot="2305559" flipH="1" flipV="1">
                <a:off x="7884228" y="6690827"/>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3" name="Oval 42"/>
              <p:cNvSpPr>
                <a:spLocks noChangeAspect="1"/>
              </p:cNvSpPr>
              <p:nvPr/>
            </p:nvSpPr>
            <p:spPr>
              <a:xfrm rot="2305559" flipH="1" flipV="1">
                <a:off x="7826609" y="6660480"/>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4" name="Oval 43"/>
              <p:cNvSpPr>
                <a:spLocks noChangeAspect="1"/>
              </p:cNvSpPr>
              <p:nvPr/>
            </p:nvSpPr>
            <p:spPr>
              <a:xfrm rot="2305559" flipH="1" flipV="1">
                <a:off x="7826609" y="6660133"/>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5" name="Oval 44"/>
              <p:cNvSpPr>
                <a:spLocks noChangeAspect="1"/>
              </p:cNvSpPr>
              <p:nvPr/>
            </p:nvSpPr>
            <p:spPr>
              <a:xfrm rot="2305559" flipH="1" flipV="1">
                <a:off x="7806844" y="6601211"/>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6" name="Oval 45"/>
              <p:cNvSpPr>
                <a:spLocks noChangeAspect="1"/>
              </p:cNvSpPr>
              <p:nvPr/>
            </p:nvSpPr>
            <p:spPr>
              <a:xfrm rot="2305559" flipH="1" flipV="1">
                <a:off x="7806844" y="6600864"/>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7" name="Oval 46"/>
              <p:cNvSpPr>
                <a:spLocks noChangeAspect="1"/>
              </p:cNvSpPr>
              <p:nvPr/>
            </p:nvSpPr>
            <p:spPr>
              <a:xfrm rot="2305559" flipH="1" flipV="1">
                <a:off x="7822719" y="6548292"/>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8" name="Oval 47"/>
              <p:cNvSpPr>
                <a:spLocks noChangeAspect="1"/>
              </p:cNvSpPr>
              <p:nvPr/>
            </p:nvSpPr>
            <p:spPr>
              <a:xfrm rot="2305559" flipH="1" flipV="1">
                <a:off x="7822719" y="6547945"/>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9" name="Oval 48"/>
              <p:cNvSpPr>
                <a:spLocks noChangeAspect="1"/>
              </p:cNvSpPr>
              <p:nvPr/>
            </p:nvSpPr>
            <p:spPr>
              <a:xfrm rot="2305559" flipH="1" flipV="1">
                <a:off x="7859761" y="6504897"/>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0" name="Oval 49"/>
              <p:cNvSpPr>
                <a:spLocks noChangeAspect="1"/>
              </p:cNvSpPr>
              <p:nvPr/>
            </p:nvSpPr>
            <p:spPr>
              <a:xfrm rot="2305559" flipH="1" flipV="1">
                <a:off x="7859761" y="6504550"/>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1" name="Oval 50"/>
              <p:cNvSpPr>
                <a:spLocks noChangeAspect="1"/>
              </p:cNvSpPr>
              <p:nvPr/>
            </p:nvSpPr>
            <p:spPr>
              <a:xfrm rot="2305559" flipH="1" flipV="1">
                <a:off x="7916446" y="6474218"/>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2" name="Oval 51"/>
              <p:cNvSpPr>
                <a:spLocks noChangeAspect="1"/>
              </p:cNvSpPr>
              <p:nvPr/>
            </p:nvSpPr>
            <p:spPr>
              <a:xfrm rot="2305559" flipH="1" flipV="1">
                <a:off x="7916446" y="6473871"/>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3" name="Oval 52"/>
              <p:cNvSpPr>
                <a:spLocks noChangeAspect="1"/>
              </p:cNvSpPr>
              <p:nvPr/>
            </p:nvSpPr>
            <p:spPr>
              <a:xfrm rot="2305559" flipH="1" flipV="1">
                <a:off x="7981597" y="6504909"/>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4" name="Oval 53"/>
              <p:cNvSpPr>
                <a:spLocks noChangeAspect="1"/>
              </p:cNvSpPr>
              <p:nvPr/>
            </p:nvSpPr>
            <p:spPr>
              <a:xfrm rot="2305559" flipH="1" flipV="1">
                <a:off x="7981597" y="6504562"/>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5" name="Oval 54"/>
              <p:cNvSpPr>
                <a:spLocks noChangeAspect="1"/>
              </p:cNvSpPr>
              <p:nvPr/>
            </p:nvSpPr>
            <p:spPr>
              <a:xfrm rot="2305559" flipH="1" flipV="1">
                <a:off x="8007591" y="6551476"/>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6" name="Oval 55"/>
              <p:cNvSpPr>
                <a:spLocks noChangeAspect="1"/>
              </p:cNvSpPr>
              <p:nvPr/>
            </p:nvSpPr>
            <p:spPr>
              <a:xfrm rot="2305559" flipH="1" flipV="1">
                <a:off x="8007591" y="6551129"/>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7" name="Oval 56"/>
              <p:cNvSpPr>
                <a:spLocks noChangeAspect="1"/>
              </p:cNvSpPr>
              <p:nvPr/>
            </p:nvSpPr>
            <p:spPr>
              <a:xfrm rot="2305559" flipH="1" flipV="1">
                <a:off x="8006870" y="6664718"/>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8" name="Oval 57"/>
              <p:cNvSpPr>
                <a:spLocks noChangeAspect="1"/>
              </p:cNvSpPr>
              <p:nvPr/>
            </p:nvSpPr>
            <p:spPr>
              <a:xfrm rot="2305559" flipH="1" flipV="1">
                <a:off x="8006870" y="6664371"/>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rot="2305559" flipH="1" flipV="1">
                <a:off x="8030746" y="6610743"/>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0" name="Oval 59"/>
              <p:cNvSpPr>
                <a:spLocks noChangeAspect="1"/>
              </p:cNvSpPr>
              <p:nvPr/>
            </p:nvSpPr>
            <p:spPr>
              <a:xfrm rot="2305559" flipH="1" flipV="1">
                <a:off x="8030746" y="6610396"/>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sp>
        <p:nvSpPr>
          <p:cNvPr id="61" name="Text Placeholder 19"/>
          <p:cNvSpPr>
            <a:spLocks/>
          </p:cNvSpPr>
          <p:nvPr userDrawn="1"/>
        </p:nvSpPr>
        <p:spPr bwMode="invGray">
          <a:xfrm>
            <a:off x="0" y="-12701"/>
            <a:ext cx="9162288" cy="316990"/>
          </a:xfrm>
          <a:prstGeom prst="rect">
            <a:avLst/>
          </a:prstGeom>
          <a:solidFill>
            <a:srgbClr val="002B3E"/>
          </a:solidFill>
          <a:ln w="9525">
            <a:noFill/>
            <a:miter lim="800000"/>
            <a:headEnd/>
            <a:tailEnd/>
          </a:ln>
        </p:spPr>
        <p:txBody>
          <a:bodyPr anchor="ctr">
            <a:prstTxWarp prst="textNoShape">
              <a:avLst/>
            </a:prstTxWarp>
          </a:bodyPr>
          <a:lstStyle/>
          <a:p>
            <a:pPr marL="342900" indent="-342900" defTabSz="457200">
              <a:lnSpc>
                <a:spcPct val="60000"/>
              </a:lnSpc>
              <a:buClr>
                <a:srgbClr val="7592A4"/>
              </a:buClr>
              <a:buFont typeface="Arial" pitchFamily="-110" charset="0"/>
              <a:buNone/>
            </a:pPr>
            <a:endParaRPr lang="en-US" sz="1400" dirty="0">
              <a:solidFill>
                <a:schemeClr val="bg1"/>
              </a:solidFill>
              <a:latin typeface="Arial" pitchFamily="-110" charset="0"/>
              <a:ea typeface="ＭＳ Ｐゴシック" pitchFamily="-110" charset="-128"/>
              <a:cs typeface="ＭＳ Ｐゴシック" pitchFamily="-110" charset="-128"/>
            </a:endParaRPr>
          </a:p>
        </p:txBody>
      </p:sp>
      <p:sp>
        <p:nvSpPr>
          <p:cNvPr id="62" name="Text Placeholder 19"/>
          <p:cNvSpPr>
            <a:spLocks/>
          </p:cNvSpPr>
          <p:nvPr userDrawn="1"/>
        </p:nvSpPr>
        <p:spPr bwMode="invGray">
          <a:xfrm>
            <a:off x="0" y="-12701"/>
            <a:ext cx="9162288" cy="316990"/>
          </a:xfrm>
          <a:prstGeom prst="rect">
            <a:avLst/>
          </a:prstGeom>
          <a:solidFill>
            <a:srgbClr val="002B3E"/>
          </a:solidFill>
          <a:ln w="9525">
            <a:noFill/>
            <a:miter lim="800000"/>
            <a:headEnd/>
            <a:tailEnd/>
          </a:ln>
        </p:spPr>
        <p:txBody>
          <a:bodyPr anchor="ctr">
            <a:prstTxWarp prst="textNoShape">
              <a:avLst/>
            </a:prstTxWarp>
          </a:bodyPr>
          <a:lstStyle/>
          <a:p>
            <a:pPr marL="342900" indent="-342900" defTabSz="457200">
              <a:lnSpc>
                <a:spcPct val="60000"/>
              </a:lnSpc>
              <a:buClr>
                <a:srgbClr val="7592A4"/>
              </a:buClr>
              <a:buFont typeface="Arial" pitchFamily="-110" charset="0"/>
              <a:buNone/>
            </a:pPr>
            <a:endParaRPr lang="en-US" sz="1400" dirty="0">
              <a:solidFill>
                <a:schemeClr val="bg1"/>
              </a:solidFill>
              <a:latin typeface="Arial" pitchFamily="-110" charset="0"/>
              <a:ea typeface="ＭＳ Ｐゴシック" pitchFamily="-110" charset="-128"/>
              <a:cs typeface="ＭＳ Ｐゴシック" pitchFamily="-110" charset="-128"/>
            </a:endParaRPr>
          </a:p>
        </p:txBody>
      </p:sp>
      <p:sp>
        <p:nvSpPr>
          <p:cNvPr id="64" name="Text Placeholder 2"/>
          <p:cNvSpPr>
            <a:spLocks noGrp="1"/>
          </p:cNvSpPr>
          <p:nvPr>
            <p:ph type="body" idx="1" hasCustomPrompt="1"/>
          </p:nvPr>
        </p:nvSpPr>
        <p:spPr>
          <a:xfrm>
            <a:off x="0" y="-9525"/>
            <a:ext cx="8839200" cy="304800"/>
          </a:xfrm>
          <a:prstGeom prst="rect">
            <a:avLst/>
          </a:prstGeom>
        </p:spPr>
        <p:txBody>
          <a:bodyPr lIns="274320" anchor="b">
            <a:normAutofit/>
          </a:bodyPr>
          <a:lstStyle>
            <a:lvl1pPr marL="0" indent="0">
              <a:buNone/>
              <a:defRPr sz="1200" b="0" baseline="0">
                <a:solidFill>
                  <a:srgbClr val="D3E5F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ADD SECTION TOPIC (OPTIONAL)</a:t>
            </a:r>
          </a:p>
        </p:txBody>
      </p:sp>
    </p:spTree>
    <p:extLst>
      <p:ext uri="{BB962C8B-B14F-4D97-AF65-F5344CB8AC3E}">
        <p14:creationId xmlns:p14="http://schemas.microsoft.com/office/powerpoint/2010/main" val="1179923076"/>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pic>
        <p:nvPicPr>
          <p:cNvPr id="16" name="Picture 15"/>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280160"/>
          </a:xfrm>
          <a:prstGeom prst="rect">
            <a:avLst/>
          </a:prstGeom>
        </p:spPr>
      </p:pic>
      <p:sp>
        <p:nvSpPr>
          <p:cNvPr id="14" name="Text Placeholder 19"/>
          <p:cNvSpPr>
            <a:spLocks/>
          </p:cNvSpPr>
          <p:nvPr userDrawn="1"/>
        </p:nvSpPr>
        <p:spPr bwMode="invGray">
          <a:xfrm>
            <a:off x="0" y="-12701"/>
            <a:ext cx="9162288" cy="316990"/>
          </a:xfrm>
          <a:prstGeom prst="rect">
            <a:avLst/>
          </a:prstGeom>
          <a:solidFill>
            <a:srgbClr val="002B3E"/>
          </a:solidFill>
          <a:ln w="9525">
            <a:noFill/>
            <a:miter lim="800000"/>
            <a:headEnd/>
            <a:tailEnd/>
          </a:ln>
        </p:spPr>
        <p:txBody>
          <a:bodyPr anchor="ctr">
            <a:prstTxWarp prst="textNoShape">
              <a:avLst/>
            </a:prstTxWarp>
          </a:bodyPr>
          <a:lstStyle/>
          <a:p>
            <a:pPr marL="342900" indent="-342900" defTabSz="457200">
              <a:lnSpc>
                <a:spcPct val="60000"/>
              </a:lnSpc>
              <a:buClr>
                <a:srgbClr val="7592A4"/>
              </a:buClr>
              <a:buFont typeface="Arial" pitchFamily="-110" charset="0"/>
              <a:buNone/>
            </a:pPr>
            <a:endParaRPr lang="en-US" sz="1400" dirty="0">
              <a:solidFill>
                <a:schemeClr val="bg1"/>
              </a:solidFill>
              <a:latin typeface="Arial" pitchFamily="-110" charset="0"/>
              <a:ea typeface="ＭＳ Ｐゴシック" pitchFamily="-110" charset="-128"/>
              <a:cs typeface="ＭＳ Ｐゴシック" pitchFamily="-110" charset="-128"/>
            </a:endParaRPr>
          </a:p>
        </p:txBody>
      </p:sp>
      <p:sp>
        <p:nvSpPr>
          <p:cNvPr id="2" name="Title 1"/>
          <p:cNvSpPr>
            <a:spLocks noGrp="1"/>
          </p:cNvSpPr>
          <p:nvPr>
            <p:ph type="title" hasCustomPrompt="1"/>
          </p:nvPr>
        </p:nvSpPr>
        <p:spPr>
          <a:xfrm>
            <a:off x="323850" y="304800"/>
            <a:ext cx="8515350" cy="990600"/>
          </a:xfrm>
          <a:prstGeom prst="rect">
            <a:avLst/>
          </a:prstGeom>
        </p:spPr>
        <p:txBody>
          <a:bodyPr anchor="ctr" anchorCtr="0">
            <a:normAutofit/>
          </a:bodyPr>
          <a:lstStyle>
            <a:lvl1pPr>
              <a:defRPr sz="2800" baseline="0">
                <a:solidFill>
                  <a:schemeClr val="bg1"/>
                </a:solidFill>
              </a:defRPr>
            </a:lvl1pPr>
          </a:lstStyle>
          <a:p>
            <a:r>
              <a:rPr lang="en-US" dirty="0" smtClean="0"/>
              <a:t>Text Slide: click to add title</a:t>
            </a:r>
            <a:endParaRPr lang="en-US" dirty="0"/>
          </a:p>
        </p:txBody>
      </p:sp>
      <p:sp>
        <p:nvSpPr>
          <p:cNvPr id="4" name="Content Placeholder 3"/>
          <p:cNvSpPr>
            <a:spLocks noGrp="1"/>
          </p:cNvSpPr>
          <p:nvPr>
            <p:ph sz="half" idx="2" hasCustomPrompt="1"/>
          </p:nvPr>
        </p:nvSpPr>
        <p:spPr>
          <a:xfrm>
            <a:off x="323850" y="1587500"/>
            <a:ext cx="8515350" cy="4800600"/>
          </a:xfrm>
          <a:prstGeom prst="rect">
            <a:avLst/>
          </a:prstGeom>
        </p:spPr>
        <p:txBody>
          <a:bodyPr anchor="t" anchorCtr="0">
            <a:normAutofit/>
          </a:bodyPr>
          <a:lstStyle>
            <a:lvl1pPr marL="228600" indent="-228600">
              <a:lnSpc>
                <a:spcPts val="2800"/>
              </a:lnSpc>
              <a:spcBef>
                <a:spcPts val="800"/>
              </a:spcBef>
              <a:buClr>
                <a:schemeClr val="tx2"/>
              </a:buClr>
              <a:defRPr sz="2400">
                <a:solidFill>
                  <a:srgbClr val="000000"/>
                </a:solidFill>
              </a:defRPr>
            </a:lvl1pPr>
            <a:lvl2pPr marL="400050" indent="-171450">
              <a:lnSpc>
                <a:spcPts val="2800"/>
              </a:lnSpc>
              <a:spcBef>
                <a:spcPts val="800"/>
              </a:spcBef>
              <a:buClr>
                <a:schemeClr val="tx2"/>
              </a:buClr>
              <a:buFont typeface="Arial" pitchFamily="34" charset="0"/>
              <a:buChar char="-"/>
              <a:defRPr sz="2400">
                <a:solidFill>
                  <a:srgbClr val="000000"/>
                </a:solidFill>
              </a:defRPr>
            </a:lvl2pPr>
            <a:lvl3pPr>
              <a:lnSpc>
                <a:spcPts val="2800"/>
              </a:lnSpc>
              <a:spcBef>
                <a:spcPts val="800"/>
              </a:spcBef>
              <a:defRPr sz="1600">
                <a:solidFill>
                  <a:srgbClr val="000000"/>
                </a:solidFill>
              </a:defRPr>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first level text</a:t>
            </a:r>
          </a:p>
          <a:p>
            <a:pPr lvl="1"/>
            <a:r>
              <a:rPr lang="en-US" dirty="0" smtClean="0"/>
              <a:t>Second level</a:t>
            </a:r>
          </a:p>
        </p:txBody>
      </p:sp>
      <p:sp>
        <p:nvSpPr>
          <p:cNvPr id="9" name="Content Placeholder 4"/>
          <p:cNvSpPr>
            <a:spLocks noGrp="1"/>
          </p:cNvSpPr>
          <p:nvPr>
            <p:ph sz="quarter" idx="13" hasCustomPrompt="1"/>
          </p:nvPr>
        </p:nvSpPr>
        <p:spPr>
          <a:xfrm>
            <a:off x="304801" y="6461760"/>
            <a:ext cx="7382254" cy="320040"/>
          </a:xfrm>
          <a:prstGeom prst="rect">
            <a:avLst/>
          </a:prstGeom>
        </p:spPr>
        <p:txBody>
          <a:bodyPr vert="horz" anchor="ctr"/>
          <a:lstStyle>
            <a:lvl1pPr marL="0" indent="0">
              <a:buNone/>
              <a:defRPr sz="1400" b="1">
                <a:solidFill>
                  <a:srgbClr val="285078"/>
                </a:solidFill>
                <a:latin typeface="Arial"/>
                <a:cs typeface="Arial"/>
              </a:defRPr>
            </a:lvl1pPr>
          </a:lstStyle>
          <a:p>
            <a:pPr lvl="0"/>
            <a:r>
              <a:rPr lang="en-US" dirty="0" smtClean="0"/>
              <a:t>Click to Add Source</a:t>
            </a:r>
            <a:endParaRPr lang="en-US" dirty="0"/>
          </a:p>
        </p:txBody>
      </p:sp>
      <p:cxnSp>
        <p:nvCxnSpPr>
          <p:cNvPr id="17" name="Straight Connector 16"/>
          <p:cNvCxnSpPr/>
          <p:nvPr userDrawn="1"/>
        </p:nvCxnSpPr>
        <p:spPr>
          <a:xfrm>
            <a:off x="1" y="1282700"/>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nd Data/Image">
    <p:spTree>
      <p:nvGrpSpPr>
        <p:cNvPr id="1" name=""/>
        <p:cNvGrpSpPr/>
        <p:nvPr/>
      </p:nvGrpSpPr>
      <p:grpSpPr>
        <a:xfrm>
          <a:off x="0" y="0"/>
          <a:ext cx="0" cy="0"/>
          <a:chOff x="0" y="0"/>
          <a:chExt cx="0" cy="0"/>
        </a:xfrm>
      </p:grpSpPr>
      <p:pic>
        <p:nvPicPr>
          <p:cNvPr id="16" name="Picture 15"/>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280160"/>
          </a:xfrm>
          <a:prstGeom prst="rect">
            <a:avLst/>
          </a:prstGeom>
        </p:spPr>
      </p:pic>
      <p:sp>
        <p:nvSpPr>
          <p:cNvPr id="14" name="Text Placeholder 19"/>
          <p:cNvSpPr>
            <a:spLocks/>
          </p:cNvSpPr>
          <p:nvPr userDrawn="1"/>
        </p:nvSpPr>
        <p:spPr bwMode="invGray">
          <a:xfrm>
            <a:off x="0" y="-12701"/>
            <a:ext cx="9162288" cy="316990"/>
          </a:xfrm>
          <a:prstGeom prst="rect">
            <a:avLst/>
          </a:prstGeom>
          <a:solidFill>
            <a:srgbClr val="002B3E"/>
          </a:solidFill>
          <a:ln w="9525">
            <a:noFill/>
            <a:miter lim="800000"/>
            <a:headEnd/>
            <a:tailEnd/>
          </a:ln>
        </p:spPr>
        <p:txBody>
          <a:bodyPr anchor="ctr">
            <a:prstTxWarp prst="textNoShape">
              <a:avLst/>
            </a:prstTxWarp>
          </a:bodyPr>
          <a:lstStyle/>
          <a:p>
            <a:pPr marL="342900" indent="-342900" defTabSz="457200">
              <a:lnSpc>
                <a:spcPct val="60000"/>
              </a:lnSpc>
              <a:buClr>
                <a:srgbClr val="7592A4"/>
              </a:buClr>
              <a:buFont typeface="Arial" pitchFamily="-110" charset="0"/>
              <a:buNone/>
            </a:pPr>
            <a:endParaRPr lang="en-US" sz="1400" dirty="0">
              <a:solidFill>
                <a:schemeClr val="bg1"/>
              </a:solidFill>
              <a:latin typeface="Arial" pitchFamily="-110" charset="0"/>
              <a:ea typeface="ＭＳ Ｐゴシック" pitchFamily="-110" charset="-128"/>
              <a:cs typeface="ＭＳ Ｐゴシック" pitchFamily="-110" charset="-128"/>
            </a:endParaRPr>
          </a:p>
        </p:txBody>
      </p:sp>
      <p:sp>
        <p:nvSpPr>
          <p:cNvPr id="2" name="Title 1"/>
          <p:cNvSpPr>
            <a:spLocks noGrp="1"/>
          </p:cNvSpPr>
          <p:nvPr>
            <p:ph type="title" hasCustomPrompt="1"/>
          </p:nvPr>
        </p:nvSpPr>
        <p:spPr>
          <a:xfrm>
            <a:off x="323850" y="304800"/>
            <a:ext cx="8515350" cy="990600"/>
          </a:xfrm>
          <a:prstGeom prst="rect">
            <a:avLst/>
          </a:prstGeom>
        </p:spPr>
        <p:txBody>
          <a:bodyPr anchor="ctr" anchorCtr="0">
            <a:normAutofit/>
          </a:bodyPr>
          <a:lstStyle>
            <a:lvl1pPr>
              <a:defRPr sz="2800" baseline="0">
                <a:solidFill>
                  <a:schemeClr val="bg1"/>
                </a:solidFill>
              </a:defRPr>
            </a:lvl1pPr>
          </a:lstStyle>
          <a:p>
            <a:r>
              <a:rPr lang="en-US" dirty="0" smtClean="0"/>
              <a:t>Text and Data/Image Slide: click to add title</a:t>
            </a:r>
            <a:endParaRPr lang="en-US" dirty="0"/>
          </a:p>
        </p:txBody>
      </p:sp>
      <p:sp>
        <p:nvSpPr>
          <p:cNvPr id="4" name="Content Placeholder 3"/>
          <p:cNvSpPr>
            <a:spLocks noGrp="1"/>
          </p:cNvSpPr>
          <p:nvPr>
            <p:ph sz="half" idx="2" hasCustomPrompt="1"/>
          </p:nvPr>
        </p:nvSpPr>
        <p:spPr>
          <a:xfrm>
            <a:off x="323850" y="1587500"/>
            <a:ext cx="4095750" cy="4800600"/>
          </a:xfrm>
          <a:prstGeom prst="rect">
            <a:avLst/>
          </a:prstGeom>
        </p:spPr>
        <p:txBody>
          <a:bodyPr anchor="t" anchorCtr="0">
            <a:normAutofit/>
          </a:bodyPr>
          <a:lstStyle>
            <a:lvl1pPr marL="228600" indent="-228600">
              <a:lnSpc>
                <a:spcPts val="2800"/>
              </a:lnSpc>
              <a:spcBef>
                <a:spcPts val="800"/>
              </a:spcBef>
              <a:buClr>
                <a:schemeClr val="tx2"/>
              </a:buClr>
              <a:defRPr sz="2400">
                <a:solidFill>
                  <a:srgbClr val="000000"/>
                </a:solidFill>
              </a:defRPr>
            </a:lvl1pPr>
            <a:lvl2pPr marL="400050" indent="-171450">
              <a:lnSpc>
                <a:spcPts val="2800"/>
              </a:lnSpc>
              <a:spcBef>
                <a:spcPts val="800"/>
              </a:spcBef>
              <a:buClr>
                <a:schemeClr val="tx2"/>
              </a:buClr>
              <a:buFont typeface="Arial" pitchFamily="34" charset="0"/>
              <a:buChar char="-"/>
              <a:defRPr sz="2400">
                <a:solidFill>
                  <a:srgbClr val="000000"/>
                </a:solidFill>
              </a:defRPr>
            </a:lvl2pPr>
            <a:lvl3pPr>
              <a:lnSpc>
                <a:spcPts val="2800"/>
              </a:lnSpc>
              <a:spcBef>
                <a:spcPts val="800"/>
              </a:spcBef>
              <a:defRPr sz="1600">
                <a:solidFill>
                  <a:srgbClr val="000000"/>
                </a:solidFill>
              </a:defRPr>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first level text</a:t>
            </a:r>
          </a:p>
          <a:p>
            <a:pPr lvl="1"/>
            <a:r>
              <a:rPr lang="en-US" dirty="0" smtClean="0"/>
              <a:t>Second level</a:t>
            </a:r>
          </a:p>
        </p:txBody>
      </p:sp>
      <p:sp>
        <p:nvSpPr>
          <p:cNvPr id="9" name="Content Placeholder 4"/>
          <p:cNvSpPr>
            <a:spLocks noGrp="1"/>
          </p:cNvSpPr>
          <p:nvPr>
            <p:ph sz="quarter" idx="13" hasCustomPrompt="1"/>
          </p:nvPr>
        </p:nvSpPr>
        <p:spPr>
          <a:xfrm>
            <a:off x="304801" y="6461760"/>
            <a:ext cx="7382254" cy="320040"/>
          </a:xfrm>
          <a:prstGeom prst="rect">
            <a:avLst/>
          </a:prstGeom>
        </p:spPr>
        <p:txBody>
          <a:bodyPr vert="horz" anchor="ctr"/>
          <a:lstStyle>
            <a:lvl1pPr marL="0" indent="0">
              <a:buNone/>
              <a:defRPr sz="1400" b="1">
                <a:solidFill>
                  <a:srgbClr val="285078"/>
                </a:solidFill>
                <a:latin typeface="Arial"/>
                <a:cs typeface="Arial"/>
              </a:defRPr>
            </a:lvl1pPr>
          </a:lstStyle>
          <a:p>
            <a:pPr lvl="0"/>
            <a:r>
              <a:rPr lang="en-US" dirty="0" smtClean="0"/>
              <a:t>Click to Add Source</a:t>
            </a:r>
            <a:endParaRPr lang="en-US" dirty="0"/>
          </a:p>
        </p:txBody>
      </p:sp>
      <p:cxnSp>
        <p:nvCxnSpPr>
          <p:cNvPr id="17" name="Straight Connector 16"/>
          <p:cNvCxnSpPr/>
          <p:nvPr userDrawn="1"/>
        </p:nvCxnSpPr>
        <p:spPr>
          <a:xfrm>
            <a:off x="1" y="1282700"/>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54260036"/>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Graphic 1 Line Title">
    <p:spTree>
      <p:nvGrpSpPr>
        <p:cNvPr id="1" name=""/>
        <p:cNvGrpSpPr/>
        <p:nvPr/>
      </p:nvGrpSpPr>
      <p:grpSpPr>
        <a:xfrm>
          <a:off x="0" y="0"/>
          <a:ext cx="0" cy="0"/>
          <a:chOff x="0" y="0"/>
          <a:chExt cx="0" cy="0"/>
        </a:xfrm>
      </p:grpSpPr>
      <p:pic>
        <p:nvPicPr>
          <p:cNvPr id="8" name="Picture 7"/>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280160"/>
          </a:xfrm>
          <a:prstGeom prst="rect">
            <a:avLst/>
          </a:prstGeom>
        </p:spPr>
      </p:pic>
      <p:sp>
        <p:nvSpPr>
          <p:cNvPr id="5" name="Content Placeholder 4"/>
          <p:cNvSpPr>
            <a:spLocks noGrp="1"/>
          </p:cNvSpPr>
          <p:nvPr>
            <p:ph sz="quarter" idx="13" hasCustomPrompt="1"/>
          </p:nvPr>
        </p:nvSpPr>
        <p:spPr>
          <a:xfrm>
            <a:off x="304801" y="6461760"/>
            <a:ext cx="7382254" cy="320040"/>
          </a:xfrm>
          <a:prstGeom prst="rect">
            <a:avLst/>
          </a:prstGeom>
        </p:spPr>
        <p:txBody>
          <a:bodyPr vert="horz" anchor="ctr"/>
          <a:lstStyle>
            <a:lvl1pPr marL="0" indent="0">
              <a:buNone/>
              <a:defRPr sz="1400" b="1">
                <a:solidFill>
                  <a:srgbClr val="285078"/>
                </a:solidFill>
                <a:latin typeface="Arial"/>
                <a:cs typeface="Arial"/>
              </a:defRPr>
            </a:lvl1pPr>
          </a:lstStyle>
          <a:p>
            <a:pPr lvl="0"/>
            <a:r>
              <a:rPr lang="en-US" dirty="0" smtClean="0"/>
              <a:t>Click to Add Source</a:t>
            </a:r>
            <a:endParaRPr lang="en-US" dirty="0"/>
          </a:p>
        </p:txBody>
      </p:sp>
      <p:sp>
        <p:nvSpPr>
          <p:cNvPr id="9" name="Text Placeholder 19"/>
          <p:cNvSpPr>
            <a:spLocks/>
          </p:cNvSpPr>
          <p:nvPr userDrawn="1"/>
        </p:nvSpPr>
        <p:spPr bwMode="invGray">
          <a:xfrm>
            <a:off x="0" y="-12701"/>
            <a:ext cx="9162288" cy="316990"/>
          </a:xfrm>
          <a:prstGeom prst="rect">
            <a:avLst/>
          </a:prstGeom>
          <a:solidFill>
            <a:srgbClr val="002B3E"/>
          </a:solidFill>
          <a:ln w="9525">
            <a:noFill/>
            <a:miter lim="800000"/>
            <a:headEnd/>
            <a:tailEnd/>
          </a:ln>
        </p:spPr>
        <p:txBody>
          <a:bodyPr anchor="ctr">
            <a:prstTxWarp prst="textNoShape">
              <a:avLst/>
            </a:prstTxWarp>
          </a:bodyPr>
          <a:lstStyle/>
          <a:p>
            <a:pPr marL="342900" indent="-342900" defTabSz="457200">
              <a:lnSpc>
                <a:spcPct val="60000"/>
              </a:lnSpc>
              <a:buClr>
                <a:srgbClr val="7592A4"/>
              </a:buClr>
              <a:buFont typeface="Arial" pitchFamily="-110" charset="0"/>
              <a:buNone/>
            </a:pPr>
            <a:endParaRPr lang="en-US" sz="1400" dirty="0">
              <a:solidFill>
                <a:schemeClr val="bg1"/>
              </a:solidFill>
              <a:latin typeface="Arial" pitchFamily="-110" charset="0"/>
              <a:ea typeface="ＭＳ Ｐゴシック" pitchFamily="-110" charset="-128"/>
              <a:cs typeface="ＭＳ Ｐゴシック" pitchFamily="-110" charset="-128"/>
            </a:endParaRPr>
          </a:p>
        </p:txBody>
      </p:sp>
      <p:sp>
        <p:nvSpPr>
          <p:cNvPr id="2" name="Title 1"/>
          <p:cNvSpPr>
            <a:spLocks noGrp="1"/>
          </p:cNvSpPr>
          <p:nvPr>
            <p:ph type="title" hasCustomPrompt="1"/>
          </p:nvPr>
        </p:nvSpPr>
        <p:spPr>
          <a:xfrm>
            <a:off x="323850" y="304800"/>
            <a:ext cx="8515350" cy="990600"/>
          </a:xfrm>
          <a:prstGeom prst="rect">
            <a:avLst/>
          </a:prstGeom>
        </p:spPr>
        <p:txBody>
          <a:bodyPr anchor="ctr" anchorCtr="0">
            <a:normAutofit/>
          </a:bodyPr>
          <a:lstStyle>
            <a:lvl1pPr>
              <a:defRPr sz="2800">
                <a:solidFill>
                  <a:schemeClr val="bg1"/>
                </a:solidFill>
              </a:defRPr>
            </a:lvl1pPr>
          </a:lstStyle>
          <a:p>
            <a:r>
              <a:rPr lang="en-US" dirty="0" smtClean="0"/>
              <a:t>Data/Image Slide One Line Title: click to add title</a:t>
            </a:r>
            <a:endParaRPr lang="en-US" dirty="0"/>
          </a:p>
        </p:txBody>
      </p:sp>
      <p:cxnSp>
        <p:nvCxnSpPr>
          <p:cNvPr id="10" name="Straight Connector 9"/>
          <p:cNvCxnSpPr/>
          <p:nvPr userDrawn="1"/>
        </p:nvCxnSpPr>
        <p:spPr>
          <a:xfrm>
            <a:off x="1" y="1282700"/>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 name="Group 3"/>
          <p:cNvGrpSpPr/>
          <p:nvPr userDrawn="1"/>
        </p:nvGrpSpPr>
        <p:grpSpPr>
          <a:xfrm>
            <a:off x="7740233" y="6336972"/>
            <a:ext cx="1399539" cy="494594"/>
            <a:chOff x="7752933" y="6349672"/>
            <a:chExt cx="1399539" cy="494594"/>
          </a:xfrm>
        </p:grpSpPr>
        <p:sp>
          <p:nvSpPr>
            <p:cNvPr id="5" name="Rectangle 4"/>
            <p:cNvSpPr/>
            <p:nvPr/>
          </p:nvSpPr>
          <p:spPr>
            <a:xfrm>
              <a:off x="8006814" y="6349672"/>
              <a:ext cx="1136904" cy="3048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solidFill>
                    <a:srgbClr val="1B2328"/>
                  </a:solidFill>
                  <a:latin typeface="Myriad Pro"/>
                  <a:cs typeface="Myriad Pro"/>
                </a:rPr>
                <a:t>Hepatitis</a:t>
              </a:r>
              <a:endParaRPr lang="en-US" sz="1800" dirty="0">
                <a:solidFill>
                  <a:srgbClr val="1B2328"/>
                </a:solidFill>
                <a:latin typeface="Myriad Pro"/>
                <a:cs typeface="Myriad Pro"/>
              </a:endParaRPr>
            </a:p>
          </p:txBody>
        </p:sp>
        <p:sp>
          <p:nvSpPr>
            <p:cNvPr id="6" name="Rectangle 5"/>
            <p:cNvSpPr/>
            <p:nvPr/>
          </p:nvSpPr>
          <p:spPr>
            <a:xfrm>
              <a:off x="8115309" y="6539466"/>
              <a:ext cx="1037163" cy="3048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00" dirty="0" smtClean="0">
                  <a:solidFill>
                    <a:srgbClr val="CE3729"/>
                  </a:solidFill>
                  <a:latin typeface="Myriad Pro"/>
                  <a:cs typeface="Myriad Pro"/>
                </a:rPr>
                <a:t>web study</a:t>
              </a:r>
              <a:endParaRPr lang="en-US" sz="1300" dirty="0">
                <a:solidFill>
                  <a:srgbClr val="CE3729"/>
                </a:solidFill>
                <a:latin typeface="Myriad Pro"/>
                <a:cs typeface="Myriad Pro"/>
              </a:endParaRPr>
            </a:p>
          </p:txBody>
        </p:sp>
        <p:grpSp>
          <p:nvGrpSpPr>
            <p:cNvPr id="7" name="Group 6"/>
            <p:cNvGrpSpPr/>
            <p:nvPr/>
          </p:nvGrpSpPr>
          <p:grpSpPr>
            <a:xfrm>
              <a:off x="7752933" y="6426246"/>
              <a:ext cx="354457" cy="350649"/>
              <a:chOff x="7752933" y="6426246"/>
              <a:chExt cx="354457" cy="350649"/>
            </a:xfrm>
          </p:grpSpPr>
          <p:sp>
            <p:nvSpPr>
              <p:cNvPr id="8" name="Dodecagon 7"/>
              <p:cNvSpPr>
                <a:spLocks noChangeAspect="1"/>
              </p:cNvSpPr>
              <p:nvPr/>
            </p:nvSpPr>
            <p:spPr>
              <a:xfrm>
                <a:off x="7921208" y="64262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Dodecagon 8"/>
              <p:cNvSpPr>
                <a:spLocks noChangeAspect="1"/>
              </p:cNvSpPr>
              <p:nvPr/>
            </p:nvSpPr>
            <p:spPr>
              <a:xfrm>
                <a:off x="7857708" y="64389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Dodecagon 9"/>
              <p:cNvSpPr>
                <a:spLocks noChangeAspect="1"/>
              </p:cNvSpPr>
              <p:nvPr/>
            </p:nvSpPr>
            <p:spPr>
              <a:xfrm>
                <a:off x="7978358" y="64389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Dodecagon 10"/>
              <p:cNvSpPr>
                <a:spLocks noChangeAspect="1"/>
              </p:cNvSpPr>
              <p:nvPr/>
            </p:nvSpPr>
            <p:spPr>
              <a:xfrm>
                <a:off x="8032333" y="6471967"/>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Dodecagon 11"/>
              <p:cNvSpPr>
                <a:spLocks noChangeAspect="1"/>
              </p:cNvSpPr>
              <p:nvPr/>
            </p:nvSpPr>
            <p:spPr>
              <a:xfrm>
                <a:off x="8068529" y="6525942"/>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Dodecagon 12"/>
              <p:cNvSpPr>
                <a:spLocks noChangeAspect="1"/>
              </p:cNvSpPr>
              <p:nvPr/>
            </p:nvSpPr>
            <p:spPr>
              <a:xfrm>
                <a:off x="8079958" y="6586267"/>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Dodecagon 13"/>
              <p:cNvSpPr>
                <a:spLocks noChangeAspect="1"/>
              </p:cNvSpPr>
              <p:nvPr/>
            </p:nvSpPr>
            <p:spPr>
              <a:xfrm>
                <a:off x="7806908" y="6473871"/>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Dodecagon 14"/>
              <p:cNvSpPr>
                <a:spLocks noChangeAspect="1"/>
              </p:cNvSpPr>
              <p:nvPr/>
            </p:nvSpPr>
            <p:spPr>
              <a:xfrm>
                <a:off x="8067258" y="6651671"/>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Dodecagon 15"/>
              <p:cNvSpPr>
                <a:spLocks noChangeAspect="1"/>
              </p:cNvSpPr>
              <p:nvPr/>
            </p:nvSpPr>
            <p:spPr>
              <a:xfrm>
                <a:off x="7768808" y="65278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Dodecagon 16"/>
              <p:cNvSpPr>
                <a:spLocks noChangeAspect="1"/>
              </p:cNvSpPr>
              <p:nvPr/>
            </p:nvSpPr>
            <p:spPr>
              <a:xfrm>
                <a:off x="8035508" y="67056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Dodecagon 17"/>
              <p:cNvSpPr>
                <a:spLocks noChangeAspect="1"/>
              </p:cNvSpPr>
              <p:nvPr/>
            </p:nvSpPr>
            <p:spPr>
              <a:xfrm>
                <a:off x="7981533" y="6738667"/>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Dodecagon 18"/>
              <p:cNvSpPr>
                <a:spLocks noChangeAspect="1"/>
              </p:cNvSpPr>
              <p:nvPr/>
            </p:nvSpPr>
            <p:spPr>
              <a:xfrm>
                <a:off x="7921208" y="6749463"/>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Dodecagon 19"/>
              <p:cNvSpPr>
                <a:spLocks noChangeAspect="1"/>
              </p:cNvSpPr>
              <p:nvPr/>
            </p:nvSpPr>
            <p:spPr>
              <a:xfrm>
                <a:off x="7857708" y="6740571"/>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Dodecagon 20"/>
              <p:cNvSpPr>
                <a:spLocks noChangeAspect="1"/>
              </p:cNvSpPr>
              <p:nvPr/>
            </p:nvSpPr>
            <p:spPr>
              <a:xfrm>
                <a:off x="7803733" y="6703104"/>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 name="Dodecagon 21"/>
              <p:cNvSpPr>
                <a:spLocks noChangeAspect="1"/>
              </p:cNvSpPr>
              <p:nvPr/>
            </p:nvSpPr>
            <p:spPr>
              <a:xfrm>
                <a:off x="7752933" y="659134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Dodecagon 22"/>
              <p:cNvSpPr>
                <a:spLocks noChangeAspect="1"/>
              </p:cNvSpPr>
              <p:nvPr/>
            </p:nvSpPr>
            <p:spPr>
              <a:xfrm>
                <a:off x="7768808" y="6648496"/>
                <a:ext cx="27432" cy="27432"/>
              </a:xfrm>
              <a:prstGeom prst="dodecagon">
                <a:avLst/>
              </a:prstGeom>
              <a:solidFill>
                <a:srgbClr val="659C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 name="Dodecagon 23"/>
              <p:cNvSpPr>
                <a:spLocks noChangeAspect="1"/>
              </p:cNvSpPr>
              <p:nvPr/>
            </p:nvSpPr>
            <p:spPr>
              <a:xfrm>
                <a:off x="7886283" y="6581821"/>
                <a:ext cx="32004" cy="32004"/>
              </a:xfrm>
              <a:prstGeom prst="dodecagon">
                <a:avLst/>
              </a:prstGeom>
              <a:solidFill>
                <a:srgbClr val="CB3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Dodecagon 24"/>
              <p:cNvSpPr>
                <a:spLocks noChangeAspect="1"/>
              </p:cNvSpPr>
              <p:nvPr/>
            </p:nvSpPr>
            <p:spPr>
              <a:xfrm>
                <a:off x="7952958" y="6581821"/>
                <a:ext cx="32004" cy="32004"/>
              </a:xfrm>
              <a:prstGeom prst="dodecagon">
                <a:avLst/>
              </a:prstGeom>
              <a:solidFill>
                <a:srgbClr val="CB3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 name="Oval 25"/>
              <p:cNvSpPr>
                <a:spLocks noChangeAspect="1"/>
              </p:cNvSpPr>
              <p:nvPr/>
            </p:nvSpPr>
            <p:spPr>
              <a:xfrm rot="2305559" flipH="1" flipV="1">
                <a:off x="7916243" y="6531622"/>
                <a:ext cx="32004" cy="32004"/>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Oval 26"/>
              <p:cNvSpPr>
                <a:spLocks noChangeAspect="1"/>
              </p:cNvSpPr>
              <p:nvPr/>
            </p:nvSpPr>
            <p:spPr>
              <a:xfrm rot="2305559" flipH="1" flipV="1">
                <a:off x="7919418" y="6635339"/>
                <a:ext cx="32004" cy="32004"/>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Oval 27"/>
              <p:cNvSpPr>
                <a:spLocks noChangeAspect="1"/>
              </p:cNvSpPr>
              <p:nvPr/>
            </p:nvSpPr>
            <p:spPr>
              <a:xfrm rot="2305559" flipH="1" flipV="1">
                <a:off x="7984834" y="6622301"/>
                <a:ext cx="27432" cy="27432"/>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Oval 28"/>
              <p:cNvSpPr>
                <a:spLocks noChangeAspect="1"/>
              </p:cNvSpPr>
              <p:nvPr/>
            </p:nvSpPr>
            <p:spPr>
              <a:xfrm rot="2305559" flipH="1" flipV="1">
                <a:off x="7861009" y="6628063"/>
                <a:ext cx="27432" cy="27432"/>
              </a:xfrm>
              <a:prstGeom prst="ellipse">
                <a:avLst/>
              </a:prstGeom>
              <a:gradFill flip="none" rotWithShape="1">
                <a:gsLst>
                  <a:gs pos="100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Oval 29"/>
              <p:cNvSpPr>
                <a:spLocks noChangeAspect="1"/>
              </p:cNvSpPr>
              <p:nvPr/>
            </p:nvSpPr>
            <p:spPr>
              <a:xfrm rot="2305559" flipH="1" flipV="1">
                <a:off x="7948196" y="6690118"/>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Oval 30"/>
              <p:cNvSpPr>
                <a:spLocks noChangeAspect="1"/>
              </p:cNvSpPr>
              <p:nvPr/>
            </p:nvSpPr>
            <p:spPr>
              <a:xfrm rot="2305559" flipH="1" flipV="1">
                <a:off x="7948196" y="6689771"/>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 name="Oval 31"/>
              <p:cNvSpPr>
                <a:spLocks noChangeAspect="1"/>
              </p:cNvSpPr>
              <p:nvPr/>
            </p:nvSpPr>
            <p:spPr>
              <a:xfrm rot="2305559" flipH="1" flipV="1">
                <a:off x="7884228" y="6691174"/>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Oval 32"/>
              <p:cNvSpPr>
                <a:spLocks noChangeAspect="1"/>
              </p:cNvSpPr>
              <p:nvPr/>
            </p:nvSpPr>
            <p:spPr>
              <a:xfrm rot="2305559" flipH="1" flipV="1">
                <a:off x="7884228" y="6690827"/>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Oval 33"/>
              <p:cNvSpPr>
                <a:spLocks noChangeAspect="1"/>
              </p:cNvSpPr>
              <p:nvPr/>
            </p:nvSpPr>
            <p:spPr>
              <a:xfrm rot="2305559" flipH="1" flipV="1">
                <a:off x="7826609" y="6660480"/>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Oval 34"/>
              <p:cNvSpPr>
                <a:spLocks noChangeAspect="1"/>
              </p:cNvSpPr>
              <p:nvPr/>
            </p:nvSpPr>
            <p:spPr>
              <a:xfrm rot="2305559" flipH="1" flipV="1">
                <a:off x="7826609" y="6660133"/>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Oval 35"/>
              <p:cNvSpPr>
                <a:spLocks noChangeAspect="1"/>
              </p:cNvSpPr>
              <p:nvPr/>
            </p:nvSpPr>
            <p:spPr>
              <a:xfrm rot="2305559" flipH="1" flipV="1">
                <a:off x="7806844" y="6601211"/>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7" name="Oval 36"/>
              <p:cNvSpPr>
                <a:spLocks noChangeAspect="1"/>
              </p:cNvSpPr>
              <p:nvPr/>
            </p:nvSpPr>
            <p:spPr>
              <a:xfrm rot="2305559" flipH="1" flipV="1">
                <a:off x="7806844" y="6600864"/>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8" name="Oval 37"/>
              <p:cNvSpPr>
                <a:spLocks noChangeAspect="1"/>
              </p:cNvSpPr>
              <p:nvPr/>
            </p:nvSpPr>
            <p:spPr>
              <a:xfrm rot="2305559" flipH="1" flipV="1">
                <a:off x="7822719" y="6548292"/>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9" name="Oval 38"/>
              <p:cNvSpPr>
                <a:spLocks noChangeAspect="1"/>
              </p:cNvSpPr>
              <p:nvPr/>
            </p:nvSpPr>
            <p:spPr>
              <a:xfrm rot="2305559" flipH="1" flipV="1">
                <a:off x="7822719" y="6547945"/>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0" name="Oval 39"/>
              <p:cNvSpPr>
                <a:spLocks noChangeAspect="1"/>
              </p:cNvSpPr>
              <p:nvPr/>
            </p:nvSpPr>
            <p:spPr>
              <a:xfrm rot="2305559" flipH="1" flipV="1">
                <a:off x="7859761" y="6504897"/>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Oval 40"/>
              <p:cNvSpPr>
                <a:spLocks noChangeAspect="1"/>
              </p:cNvSpPr>
              <p:nvPr/>
            </p:nvSpPr>
            <p:spPr>
              <a:xfrm rot="2305559" flipH="1" flipV="1">
                <a:off x="7859761" y="6504550"/>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Oval 41"/>
              <p:cNvSpPr>
                <a:spLocks noChangeAspect="1"/>
              </p:cNvSpPr>
              <p:nvPr/>
            </p:nvSpPr>
            <p:spPr>
              <a:xfrm rot="2305559" flipH="1" flipV="1">
                <a:off x="7916446" y="6474218"/>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3" name="Oval 42"/>
              <p:cNvSpPr>
                <a:spLocks noChangeAspect="1"/>
              </p:cNvSpPr>
              <p:nvPr/>
            </p:nvSpPr>
            <p:spPr>
              <a:xfrm rot="2305559" flipH="1" flipV="1">
                <a:off x="7916446" y="6473871"/>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4" name="Oval 43"/>
              <p:cNvSpPr>
                <a:spLocks noChangeAspect="1"/>
              </p:cNvSpPr>
              <p:nvPr/>
            </p:nvSpPr>
            <p:spPr>
              <a:xfrm rot="2305559" flipH="1" flipV="1">
                <a:off x="7981597" y="6504909"/>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5" name="Oval 44"/>
              <p:cNvSpPr>
                <a:spLocks noChangeAspect="1"/>
              </p:cNvSpPr>
              <p:nvPr/>
            </p:nvSpPr>
            <p:spPr>
              <a:xfrm rot="2305559" flipH="1" flipV="1">
                <a:off x="7981597" y="6504562"/>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6" name="Oval 45"/>
              <p:cNvSpPr>
                <a:spLocks noChangeAspect="1"/>
              </p:cNvSpPr>
              <p:nvPr/>
            </p:nvSpPr>
            <p:spPr>
              <a:xfrm rot="2305559" flipH="1" flipV="1">
                <a:off x="8007591" y="6551476"/>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7" name="Oval 46"/>
              <p:cNvSpPr>
                <a:spLocks noChangeAspect="1"/>
              </p:cNvSpPr>
              <p:nvPr/>
            </p:nvSpPr>
            <p:spPr>
              <a:xfrm rot="2305559" flipH="1" flipV="1">
                <a:off x="8007591" y="6551129"/>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8" name="Oval 47"/>
              <p:cNvSpPr>
                <a:spLocks noChangeAspect="1"/>
              </p:cNvSpPr>
              <p:nvPr/>
            </p:nvSpPr>
            <p:spPr>
              <a:xfrm rot="2305559" flipH="1" flipV="1">
                <a:off x="8006870" y="6664718"/>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9" name="Oval 48"/>
              <p:cNvSpPr>
                <a:spLocks noChangeAspect="1"/>
              </p:cNvSpPr>
              <p:nvPr/>
            </p:nvSpPr>
            <p:spPr>
              <a:xfrm rot="2305559" flipH="1" flipV="1">
                <a:off x="8006870" y="6664371"/>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0" name="Oval 49"/>
              <p:cNvSpPr>
                <a:spLocks noChangeAspect="1"/>
              </p:cNvSpPr>
              <p:nvPr/>
            </p:nvSpPr>
            <p:spPr>
              <a:xfrm rot="2305559" flipH="1" flipV="1">
                <a:off x="8030746" y="6610743"/>
                <a:ext cx="27432" cy="27085"/>
              </a:xfrm>
              <a:prstGeom prst="ellipse">
                <a:avLst/>
              </a:prstGeom>
              <a:gradFill flip="none" rotWithShape="1">
                <a:gsLst>
                  <a:gs pos="48000">
                    <a:srgbClr val="659CAB"/>
                  </a:gs>
                  <a:gs pos="1000">
                    <a:srgbClr val="CB392D"/>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1" name="Oval 50"/>
              <p:cNvSpPr>
                <a:spLocks noChangeAspect="1"/>
              </p:cNvSpPr>
              <p:nvPr/>
            </p:nvSpPr>
            <p:spPr>
              <a:xfrm rot="2305559" flipH="1" flipV="1">
                <a:off x="8030746" y="6610396"/>
                <a:ext cx="27432" cy="27085"/>
              </a:xfrm>
              <a:prstGeom prst="ellipse">
                <a:avLst/>
              </a:prstGeom>
              <a:gradFill flip="none" rotWithShape="1">
                <a:gsLst>
                  <a:gs pos="100000">
                    <a:srgbClr val="659CAB">
                      <a:alpha val="72000"/>
                    </a:srgbClr>
                  </a:gs>
                  <a:gs pos="1000">
                    <a:srgbClr val="CB392D">
                      <a:alpha val="72000"/>
                    </a:srgb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spTree>
  </p:cSld>
  <p:clrMap bg1="lt1" tx1="dk1" bg2="lt2" tx2="dk2" accent1="accent1" accent2="accent2" accent3="accent3" accent4="accent4" accent5="accent5" accent6="accent6" hlink="hlink" folHlink="folHlink"/>
  <p:sldLayoutIdLst>
    <p:sldLayoutId id="2147483697" r:id="rId1"/>
    <p:sldLayoutId id="2147483663" r:id="rId2"/>
    <p:sldLayoutId id="2147483664" r:id="rId3"/>
    <p:sldLayoutId id="2147483686" r:id="rId4"/>
    <p:sldLayoutId id="2147483691" r:id="rId5"/>
    <p:sldLayoutId id="2147483695" r:id="rId6"/>
    <p:sldLayoutId id="2147483665" r:id="rId7"/>
    <p:sldLayoutId id="2147483689" r:id="rId8"/>
    <p:sldLayoutId id="2147483666" r:id="rId9"/>
    <p:sldLayoutId id="2147483668" r:id="rId10"/>
    <p:sldLayoutId id="2147483688" r:id="rId11"/>
    <p:sldLayoutId id="2147483687" r:id="rId12"/>
    <p:sldLayoutId id="2147483690" r:id="rId13"/>
  </p:sldLayoutIdLst>
  <p:transition spd="slow"/>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hyperlink" Target="http://depts.washington.edu/hepstudy/" TargetMode="External"/><Relationship Id="rId2" Type="http://schemas.openxmlformats.org/officeDocument/2006/relationships/hyperlink" Target="http://www.hepatitisc.uw.edu"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pPr>
              <a:lnSpc>
                <a:spcPts val="4000"/>
              </a:lnSpc>
            </a:pPr>
            <a:r>
              <a:rPr lang="en-US" sz="2800" dirty="0"/>
              <a:t>Daclatasvir </a:t>
            </a:r>
            <a:r>
              <a:rPr lang="en-US" sz="2800" dirty="0" smtClean="0"/>
              <a:t>+ Sofosbuvir +/- Ribavirin in Genotype 1-3</a:t>
            </a:r>
            <a:r>
              <a:rPr lang="en-US" dirty="0"/>
              <a:t/>
            </a:r>
            <a:br>
              <a:rPr lang="en-US" dirty="0"/>
            </a:br>
            <a:r>
              <a:rPr lang="en-US" dirty="0" smtClean="0"/>
              <a:t>A1444040 Trial</a:t>
            </a:r>
            <a:endParaRPr lang="en-US" sz="2000" dirty="0"/>
          </a:p>
        </p:txBody>
      </p:sp>
      <p:sp>
        <p:nvSpPr>
          <p:cNvPr id="3" name="Text Placeholder 2"/>
          <p:cNvSpPr>
            <a:spLocks noGrp="1"/>
          </p:cNvSpPr>
          <p:nvPr>
            <p:ph type="body" idx="1"/>
          </p:nvPr>
        </p:nvSpPr>
        <p:spPr/>
        <p:txBody>
          <a:bodyPr/>
          <a:lstStyle/>
          <a:p>
            <a:r>
              <a:rPr lang="en-US" b="1" dirty="0">
                <a:solidFill>
                  <a:schemeClr val="accent5">
                    <a:lumMod val="20000"/>
                    <a:lumOff val="80000"/>
                  </a:schemeClr>
                </a:solidFill>
              </a:rPr>
              <a:t>Phase </a:t>
            </a:r>
            <a:r>
              <a:rPr lang="en-US" b="1" dirty="0" smtClean="0">
                <a:solidFill>
                  <a:schemeClr val="accent5">
                    <a:lumMod val="20000"/>
                    <a:lumOff val="80000"/>
                  </a:schemeClr>
                </a:solidFill>
              </a:rPr>
              <a:t>2a </a:t>
            </a:r>
            <a:endParaRPr lang="en-US" b="1" dirty="0">
              <a:solidFill>
                <a:schemeClr val="accent5">
                  <a:lumMod val="20000"/>
                  <a:lumOff val="80000"/>
                </a:schemeClr>
              </a:solidFill>
            </a:endParaRPr>
          </a:p>
        </p:txBody>
      </p:sp>
      <p:sp>
        <p:nvSpPr>
          <p:cNvPr id="7" name="Rectangle 6"/>
          <p:cNvSpPr/>
          <p:nvPr/>
        </p:nvSpPr>
        <p:spPr>
          <a:xfrm>
            <a:off x="-13512" y="1828801"/>
            <a:ext cx="9180577" cy="371855"/>
          </a:xfrm>
          <a:prstGeom prst="rect">
            <a:avLst/>
          </a:prstGeom>
          <a:solidFill>
            <a:srgbClr val="8B8E5E"/>
          </a:solidFill>
          <a:ln w="6350">
            <a:noFill/>
          </a:ln>
          <a:effectLst/>
        </p:spPr>
        <p:style>
          <a:lnRef idx="1">
            <a:schemeClr val="accent1"/>
          </a:lnRef>
          <a:fillRef idx="3">
            <a:schemeClr val="accent1"/>
          </a:fillRef>
          <a:effectRef idx="2">
            <a:schemeClr val="accent1"/>
          </a:effectRef>
          <a:fontRef idx="minor">
            <a:schemeClr val="lt1"/>
          </a:fontRef>
        </p:style>
        <p:txBody>
          <a:bodyPr lIns="274320" rtlCol="0" anchor="ctr"/>
          <a:lstStyle/>
          <a:p>
            <a:r>
              <a:rPr lang="en-US" sz="1400" dirty="0" smtClean="0">
                <a:solidFill>
                  <a:schemeClr val="bg1"/>
                </a:solidFill>
                <a:latin typeface="Arial"/>
                <a:cs typeface="Arial"/>
              </a:rPr>
              <a:t>Treatment</a:t>
            </a:r>
            <a:r>
              <a:rPr lang="en-US" sz="1400" dirty="0">
                <a:solidFill>
                  <a:schemeClr val="bg1"/>
                </a:solidFill>
                <a:latin typeface="Arial"/>
                <a:cs typeface="Arial"/>
              </a:rPr>
              <a:t>-</a:t>
            </a:r>
            <a:r>
              <a:rPr lang="en-US" sz="1400" dirty="0" smtClean="0">
                <a:solidFill>
                  <a:schemeClr val="bg1"/>
                </a:solidFill>
                <a:latin typeface="Arial"/>
                <a:cs typeface="Arial"/>
              </a:rPr>
              <a:t>Naïve </a:t>
            </a:r>
            <a:r>
              <a:rPr lang="en-US" sz="1400" dirty="0">
                <a:solidFill>
                  <a:schemeClr val="bg1"/>
                </a:solidFill>
                <a:latin typeface="Arial"/>
                <a:cs typeface="Arial"/>
              </a:rPr>
              <a:t>and </a:t>
            </a:r>
            <a:r>
              <a:rPr lang="en-US" sz="1400" dirty="0" smtClean="0">
                <a:solidFill>
                  <a:schemeClr val="bg1"/>
                </a:solidFill>
                <a:latin typeface="Arial"/>
                <a:cs typeface="Arial"/>
              </a:rPr>
              <a:t>Treatment-Experienced</a:t>
            </a:r>
            <a:endParaRPr lang="en-US" sz="1400" dirty="0">
              <a:solidFill>
                <a:schemeClr val="bg1"/>
              </a:solidFill>
              <a:latin typeface="Arial"/>
              <a:cs typeface="Arial"/>
            </a:endParaRPr>
          </a:p>
        </p:txBody>
      </p:sp>
      <p:sp>
        <p:nvSpPr>
          <p:cNvPr id="9" name="Rectangle 8"/>
          <p:cNvSpPr/>
          <p:nvPr/>
        </p:nvSpPr>
        <p:spPr>
          <a:xfrm>
            <a:off x="-13512" y="4659540"/>
            <a:ext cx="9180577" cy="371855"/>
          </a:xfrm>
          <a:prstGeom prst="rect">
            <a:avLst/>
          </a:prstGeom>
          <a:solidFill>
            <a:srgbClr val="8B8E5E"/>
          </a:solidFill>
          <a:ln w="6350">
            <a:noFill/>
          </a:ln>
          <a:effectLst/>
        </p:spPr>
        <p:style>
          <a:lnRef idx="1">
            <a:schemeClr val="accent1"/>
          </a:lnRef>
          <a:fillRef idx="3">
            <a:schemeClr val="accent1"/>
          </a:fillRef>
          <a:effectRef idx="2">
            <a:schemeClr val="accent1"/>
          </a:effectRef>
          <a:fontRef idx="minor">
            <a:schemeClr val="lt1"/>
          </a:fontRef>
        </p:style>
        <p:txBody>
          <a:bodyPr lIns="274320" rtlCol="0" anchor="ctr"/>
          <a:lstStyle/>
          <a:p>
            <a:r>
              <a:rPr lang="en-US" sz="1400" dirty="0">
                <a:latin typeface="Arial"/>
                <a:cs typeface="Arial"/>
              </a:rPr>
              <a:t>Sulkowski MS, et al. N Engl J Med. 2014;370:211-21</a:t>
            </a:r>
            <a:r>
              <a:rPr lang="en-US" sz="1400" dirty="0" smtClean="0">
                <a:latin typeface="Arial"/>
                <a:cs typeface="Arial"/>
              </a:rPr>
              <a:t>.</a:t>
            </a:r>
            <a:endParaRPr lang="en-US" sz="1400" dirty="0">
              <a:latin typeface="Arial"/>
              <a:cs typeface="Arial"/>
            </a:endParaRPr>
          </a:p>
        </p:txBody>
      </p:sp>
    </p:spTree>
    <p:extLst>
      <p:ext uri="{BB962C8B-B14F-4D97-AF65-F5344CB8AC3E}">
        <p14:creationId xmlns:p14="http://schemas.microsoft.com/office/powerpoint/2010/main" val="2123089187"/>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endParaRPr lang="en-US" dirty="0"/>
          </a:p>
        </p:txBody>
      </p:sp>
      <p:sp>
        <p:nvSpPr>
          <p:cNvPr id="3" name="Rectangle 2"/>
          <p:cNvSpPr/>
          <p:nvPr/>
        </p:nvSpPr>
        <p:spPr>
          <a:xfrm>
            <a:off x="369660" y="1295400"/>
            <a:ext cx="8432465" cy="4382993"/>
          </a:xfrm>
          <a:prstGeom prst="rect">
            <a:avLst/>
          </a:prstGeom>
          <a:solidFill>
            <a:schemeClr val="tx1">
              <a:alpha val="50000"/>
            </a:schemeClr>
          </a:solidFill>
        </p:spPr>
        <p:style>
          <a:lnRef idx="1">
            <a:schemeClr val="accent1"/>
          </a:lnRef>
          <a:fillRef idx="3">
            <a:schemeClr val="accent1"/>
          </a:fillRef>
          <a:effectRef idx="2">
            <a:schemeClr val="accent1"/>
          </a:effectRef>
          <a:fontRef idx="minor">
            <a:schemeClr val="lt1"/>
          </a:fontRef>
        </p:style>
        <p:txBody>
          <a:bodyPr lIns="182880" tIns="182880" rIns="182880" bIns="182880" rtlCol="0" anchor="ctr"/>
          <a:lstStyle/>
          <a:p>
            <a:pPr algn="ctr">
              <a:lnSpc>
                <a:spcPts val="2800"/>
              </a:lnSpc>
              <a:spcBef>
                <a:spcPts val="600"/>
              </a:spcBef>
            </a:pPr>
            <a:r>
              <a:rPr lang="en-US" dirty="0" smtClean="0"/>
              <a:t>This slide deck is from the University of Washington’s </a:t>
            </a:r>
            <a:r>
              <a:rPr lang="en-US" i="1" dirty="0" smtClean="0"/>
              <a:t>Hepatitis C Online </a:t>
            </a:r>
            <a:r>
              <a:rPr lang="en-US" dirty="0" smtClean="0"/>
              <a:t>and </a:t>
            </a:r>
            <a:r>
              <a:rPr lang="en-US" i="1" dirty="0" smtClean="0"/>
              <a:t>Hepatitis Web Study</a:t>
            </a:r>
            <a:r>
              <a:rPr lang="en-US" dirty="0" smtClean="0"/>
              <a:t> projects. </a:t>
            </a:r>
            <a:br>
              <a:rPr lang="en-US" dirty="0" smtClean="0"/>
            </a:br>
            <a:endParaRPr lang="en-US" sz="2000" dirty="0" smtClean="0"/>
          </a:p>
          <a:p>
            <a:pPr algn="ctr">
              <a:lnSpc>
                <a:spcPts val="2800"/>
              </a:lnSpc>
              <a:spcBef>
                <a:spcPts val="600"/>
              </a:spcBef>
            </a:pPr>
            <a:r>
              <a:rPr lang="en-US" sz="2000" dirty="0" smtClean="0">
                <a:solidFill>
                  <a:schemeClr val="accent5">
                    <a:lumMod val="20000"/>
                    <a:lumOff val="80000"/>
                  </a:schemeClr>
                </a:solidFill>
              </a:rPr>
              <a:t>Hepatitis C Online</a:t>
            </a:r>
            <a:br>
              <a:rPr lang="en-US" sz="2000" dirty="0" smtClean="0">
                <a:solidFill>
                  <a:schemeClr val="accent5">
                    <a:lumMod val="20000"/>
                    <a:lumOff val="80000"/>
                  </a:schemeClr>
                </a:solidFill>
              </a:rPr>
            </a:br>
            <a:r>
              <a:rPr lang="en-US" sz="2000" dirty="0" smtClean="0">
                <a:solidFill>
                  <a:srgbClr val="FCF5E6"/>
                </a:solidFill>
                <a:hlinkClick r:id="rId2"/>
              </a:rPr>
              <a:t>www.hepatitisc.uw.edu</a:t>
            </a:r>
            <a:endParaRPr lang="en-US" sz="2000" dirty="0" smtClean="0">
              <a:solidFill>
                <a:srgbClr val="FCF5E6"/>
              </a:solidFill>
            </a:endParaRPr>
          </a:p>
          <a:p>
            <a:pPr algn="ctr">
              <a:lnSpc>
                <a:spcPts val="2800"/>
              </a:lnSpc>
              <a:spcBef>
                <a:spcPts val="600"/>
              </a:spcBef>
            </a:pPr>
            <a:endParaRPr lang="en-US" sz="2000" dirty="0">
              <a:solidFill>
                <a:schemeClr val="accent5">
                  <a:lumMod val="20000"/>
                  <a:lumOff val="80000"/>
                </a:schemeClr>
              </a:solidFill>
            </a:endParaRPr>
          </a:p>
          <a:p>
            <a:pPr algn="ctr">
              <a:lnSpc>
                <a:spcPts val="2800"/>
              </a:lnSpc>
              <a:spcBef>
                <a:spcPts val="600"/>
              </a:spcBef>
            </a:pPr>
            <a:r>
              <a:rPr lang="en-US" sz="2000" dirty="0" smtClean="0">
                <a:solidFill>
                  <a:schemeClr val="accent5">
                    <a:lumMod val="20000"/>
                    <a:lumOff val="80000"/>
                  </a:schemeClr>
                </a:solidFill>
              </a:rPr>
              <a:t>Hepatitis </a:t>
            </a:r>
            <a:r>
              <a:rPr lang="en-US" sz="2000" dirty="0">
                <a:solidFill>
                  <a:schemeClr val="accent5">
                    <a:lumMod val="20000"/>
                    <a:lumOff val="80000"/>
                  </a:schemeClr>
                </a:solidFill>
              </a:rPr>
              <a:t>Web </a:t>
            </a:r>
            <a:r>
              <a:rPr lang="en-US" sz="2000" dirty="0" smtClean="0">
                <a:solidFill>
                  <a:schemeClr val="accent5">
                    <a:lumMod val="20000"/>
                    <a:lumOff val="80000"/>
                  </a:schemeClr>
                </a:solidFill>
              </a:rPr>
              <a:t>Study</a:t>
            </a:r>
            <a:br>
              <a:rPr lang="en-US" sz="2000" dirty="0" smtClean="0">
                <a:solidFill>
                  <a:schemeClr val="accent5">
                    <a:lumMod val="20000"/>
                    <a:lumOff val="80000"/>
                  </a:schemeClr>
                </a:solidFill>
              </a:rPr>
            </a:br>
            <a:r>
              <a:rPr lang="en-US" sz="2000" dirty="0" smtClean="0">
                <a:solidFill>
                  <a:schemeClr val="accent5">
                    <a:lumMod val="20000"/>
                    <a:lumOff val="80000"/>
                  </a:schemeClr>
                </a:solidFill>
                <a:hlinkClick r:id="rId3"/>
              </a:rPr>
              <a:t>http</a:t>
            </a:r>
            <a:r>
              <a:rPr lang="en-US" sz="2000" dirty="0">
                <a:solidFill>
                  <a:schemeClr val="accent5">
                    <a:lumMod val="20000"/>
                    <a:lumOff val="80000"/>
                  </a:schemeClr>
                </a:solidFill>
                <a:hlinkClick r:id="rId3"/>
              </a:rPr>
              <a:t>://depts.washington.edu/hepstudy</a:t>
            </a:r>
            <a:r>
              <a:rPr lang="en-US" sz="2000" dirty="0" smtClean="0">
                <a:solidFill>
                  <a:schemeClr val="accent5">
                    <a:lumMod val="20000"/>
                    <a:lumOff val="80000"/>
                  </a:schemeClr>
                </a:solidFill>
                <a:hlinkClick r:id="rId3"/>
              </a:rPr>
              <a:t>/</a:t>
            </a:r>
            <a:endParaRPr lang="en-US" sz="2000" dirty="0" smtClean="0">
              <a:solidFill>
                <a:schemeClr val="accent5">
                  <a:lumMod val="20000"/>
                  <a:lumOff val="80000"/>
                </a:schemeClr>
              </a:solidFill>
            </a:endParaRPr>
          </a:p>
          <a:p>
            <a:pPr algn="ctr">
              <a:lnSpc>
                <a:spcPts val="2800"/>
              </a:lnSpc>
              <a:spcBef>
                <a:spcPts val="600"/>
              </a:spcBef>
            </a:pPr>
            <a:endParaRPr lang="en-US" sz="2000" dirty="0" smtClean="0">
              <a:solidFill>
                <a:schemeClr val="accent5">
                  <a:lumMod val="20000"/>
                  <a:lumOff val="80000"/>
                </a:schemeClr>
              </a:solidFill>
            </a:endParaRPr>
          </a:p>
          <a:p>
            <a:pPr algn="ctr">
              <a:lnSpc>
                <a:spcPts val="2800"/>
              </a:lnSpc>
              <a:spcBef>
                <a:spcPts val="600"/>
              </a:spcBef>
            </a:pPr>
            <a:r>
              <a:rPr lang="en-US" sz="1800" dirty="0" smtClean="0">
                <a:solidFill>
                  <a:schemeClr val="bg1"/>
                </a:solidFill>
              </a:rPr>
              <a:t>Funded </a:t>
            </a:r>
            <a:r>
              <a:rPr lang="en-US" sz="1800" dirty="0">
                <a:solidFill>
                  <a:schemeClr val="bg1"/>
                </a:solidFill>
              </a:rPr>
              <a:t>by a grant from  the Centers for Disease Control and Prevention</a:t>
            </a:r>
            <a:r>
              <a:rPr lang="en-US" sz="1800" dirty="0">
                <a:solidFill>
                  <a:schemeClr val="accent5">
                    <a:lumMod val="20000"/>
                    <a:lumOff val="80000"/>
                  </a:schemeClr>
                </a:solidFill>
              </a:rPr>
              <a:t>. </a:t>
            </a:r>
            <a:endParaRPr lang="en-US" sz="1800" dirty="0" smtClean="0">
              <a:solidFill>
                <a:schemeClr val="accent5">
                  <a:lumMod val="20000"/>
                  <a:lumOff val="80000"/>
                </a:schemeClr>
              </a:solidFill>
            </a:endParaRPr>
          </a:p>
        </p:txBody>
      </p:sp>
    </p:spTree>
    <p:extLst>
      <p:ext uri="{BB962C8B-B14F-4D97-AF65-F5344CB8AC3E}">
        <p14:creationId xmlns:p14="http://schemas.microsoft.com/office/powerpoint/2010/main" val="372650851"/>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3"/>
          </p:nvPr>
        </p:nvSpPr>
        <p:spPr/>
        <p:txBody>
          <a:bodyPr/>
          <a:lstStyle/>
          <a:p>
            <a:r>
              <a:rPr lang="en-US" dirty="0"/>
              <a:t>Source: </a:t>
            </a:r>
            <a:r>
              <a:rPr lang="en-US" dirty="0" smtClean="0"/>
              <a:t>Sulkowski MS, et al. N Engl J Med. 2014;370:211-21.</a:t>
            </a:r>
            <a:endParaRPr lang="en-US" dirty="0">
              <a:latin typeface="Arial" pitchFamily="22" charset="0"/>
            </a:endParaRPr>
          </a:p>
        </p:txBody>
      </p:sp>
      <p:sp>
        <p:nvSpPr>
          <p:cNvPr id="2" name="Title 1"/>
          <p:cNvSpPr>
            <a:spLocks noGrp="1"/>
          </p:cNvSpPr>
          <p:nvPr>
            <p:ph type="title"/>
          </p:nvPr>
        </p:nvSpPr>
        <p:spPr/>
        <p:txBody>
          <a:bodyPr>
            <a:normAutofit/>
          </a:bodyPr>
          <a:lstStyle/>
          <a:p>
            <a:r>
              <a:rPr lang="en-US" sz="2400" dirty="0" smtClean="0">
                <a:solidFill>
                  <a:schemeClr val="accent5">
                    <a:lumMod val="20000"/>
                    <a:lumOff val="80000"/>
                  </a:schemeClr>
                </a:solidFill>
              </a:rPr>
              <a:t>Daclatasvir + </a:t>
            </a:r>
            <a:r>
              <a:rPr lang="en-US" sz="2400" dirty="0">
                <a:solidFill>
                  <a:schemeClr val="accent5">
                    <a:lumMod val="20000"/>
                    <a:lumOff val="80000"/>
                  </a:schemeClr>
                </a:solidFill>
              </a:rPr>
              <a:t>Sofosbuvir +</a:t>
            </a:r>
            <a:r>
              <a:rPr lang="en-US" sz="2400" dirty="0" smtClean="0">
                <a:solidFill>
                  <a:schemeClr val="accent5">
                    <a:lumMod val="20000"/>
                    <a:lumOff val="80000"/>
                  </a:schemeClr>
                </a:solidFill>
              </a:rPr>
              <a:t>/-</a:t>
            </a:r>
            <a:r>
              <a:rPr lang="en-US" sz="2400" dirty="0">
                <a:solidFill>
                  <a:schemeClr val="accent5">
                    <a:lumMod val="20000"/>
                    <a:lumOff val="80000"/>
                  </a:schemeClr>
                </a:solidFill>
              </a:rPr>
              <a:t> </a:t>
            </a:r>
            <a:r>
              <a:rPr lang="en-US" sz="2400" dirty="0" smtClean="0">
                <a:solidFill>
                  <a:schemeClr val="accent5">
                    <a:lumMod val="20000"/>
                    <a:lumOff val="80000"/>
                  </a:schemeClr>
                </a:solidFill>
              </a:rPr>
              <a:t>Ribavirin </a:t>
            </a:r>
            <a:r>
              <a:rPr lang="en-US" sz="2400" dirty="0">
                <a:solidFill>
                  <a:schemeClr val="accent5">
                    <a:lumMod val="20000"/>
                    <a:lumOff val="80000"/>
                  </a:schemeClr>
                </a:solidFill>
              </a:rPr>
              <a:t>for </a:t>
            </a:r>
            <a:r>
              <a:rPr lang="en-US" sz="2400" dirty="0" smtClean="0">
                <a:solidFill>
                  <a:schemeClr val="accent5">
                    <a:lumMod val="20000"/>
                    <a:lumOff val="80000"/>
                  </a:schemeClr>
                </a:solidFill>
              </a:rPr>
              <a:t>HCV</a:t>
            </a:r>
            <a:r>
              <a:rPr lang="en-US" sz="2400" dirty="0">
                <a:solidFill>
                  <a:schemeClr val="accent5">
                    <a:lumMod val="20000"/>
                    <a:lumOff val="80000"/>
                  </a:schemeClr>
                </a:solidFill>
              </a:rPr>
              <a:t> </a:t>
            </a:r>
            <a:r>
              <a:rPr lang="en-US" sz="2400" dirty="0" smtClean="0">
                <a:solidFill>
                  <a:schemeClr val="accent5">
                    <a:lumMod val="20000"/>
                    <a:lumOff val="80000"/>
                  </a:schemeClr>
                </a:solidFill>
              </a:rPr>
              <a:t>GT 1-3</a:t>
            </a:r>
            <a:r>
              <a:rPr lang="en-US" sz="2400" dirty="0"/>
              <a:t/>
            </a:r>
            <a:br>
              <a:rPr lang="en-US" sz="2400" dirty="0"/>
            </a:br>
            <a:r>
              <a:rPr lang="en-US" sz="2400" dirty="0" smtClean="0"/>
              <a:t>A1444040 Trial: Study Features</a:t>
            </a:r>
            <a:endParaRPr lang="en-US" sz="2400" dirty="0"/>
          </a:p>
        </p:txBody>
      </p:sp>
      <p:graphicFrame>
        <p:nvGraphicFramePr>
          <p:cNvPr id="30" name="Group 31"/>
          <p:cNvGraphicFramePr>
            <a:graphicFrameLocks noGrp="1"/>
          </p:cNvGraphicFramePr>
          <p:nvPr>
            <p:extLst>
              <p:ext uri="{D42A27DB-BD31-4B8C-83A1-F6EECF244321}">
                <p14:modId xmlns:p14="http://schemas.microsoft.com/office/powerpoint/2010/main" val="1219845184"/>
              </p:ext>
            </p:extLst>
          </p:nvPr>
        </p:nvGraphicFramePr>
        <p:xfrm>
          <a:off x="361950" y="1447800"/>
          <a:ext cx="8420100" cy="4876800"/>
        </p:xfrm>
        <a:graphic>
          <a:graphicData uri="http://schemas.openxmlformats.org/drawingml/2006/table">
            <a:tbl>
              <a:tblPr>
                <a:effectLst/>
              </a:tblPr>
              <a:tblGrid>
                <a:gridCol w="8420100">
                  <a:extLst>
                    <a:ext uri="{9D8B030D-6E8A-4147-A177-3AD203B41FA5}">
                      <a16:colId xmlns:a16="http://schemas.microsoft.com/office/drawing/2014/main" val="20000"/>
                    </a:ext>
                  </a:extLst>
                </a:gridCol>
              </a:tblGrid>
              <a:tr h="301976">
                <a:tc>
                  <a:txBody>
                    <a:bodyPr/>
                    <a:lstStyle/>
                    <a:p>
                      <a:pPr marL="0" marR="0" lvl="0" indent="0" algn="l" defTabSz="457200" rtl="0" eaLnBrk="0" fontAlgn="base" latinLnBrk="0" hangingPunct="0">
                        <a:lnSpc>
                          <a:spcPts val="2200"/>
                        </a:lnSpc>
                        <a:spcBef>
                          <a:spcPts val="1000"/>
                        </a:spcBef>
                        <a:spcAft>
                          <a:spcPct val="0"/>
                        </a:spcAft>
                        <a:buClr>
                          <a:srgbClr val="7592A4"/>
                        </a:buClr>
                        <a:buSzPct val="80000"/>
                        <a:buFontTx/>
                        <a:buNone/>
                        <a:tabLst/>
                      </a:pPr>
                      <a:r>
                        <a:rPr kumimoji="0" lang="en-US" sz="1800" b="1" i="0" u="none" strike="noStrike" cap="none" normalizeH="0" baseline="0" dirty="0" smtClean="0">
                          <a:ln>
                            <a:noFill/>
                          </a:ln>
                          <a:solidFill>
                            <a:srgbClr val="FFFFFF"/>
                          </a:solidFill>
                          <a:effectLst/>
                          <a:latin typeface="Arial"/>
                          <a:ea typeface="ＭＳ Ｐゴシック" pitchFamily="-108" charset="-128"/>
                          <a:cs typeface="Arial"/>
                        </a:rPr>
                        <a:t>Daclatasvir + Sofosbuvir Trial: Features</a:t>
                      </a:r>
                      <a:endParaRPr kumimoji="0" lang="en-US" sz="1800" b="1" i="0" u="none" strike="noStrike" cap="none" normalizeH="0" baseline="0" dirty="0">
                        <a:ln>
                          <a:noFill/>
                        </a:ln>
                        <a:solidFill>
                          <a:srgbClr val="FFFFFF"/>
                        </a:solidFill>
                        <a:effectLst/>
                        <a:latin typeface="Arial"/>
                        <a:ea typeface="ＭＳ Ｐゴシック" pitchFamily="-108" charset="-128"/>
                        <a:cs typeface="Arial"/>
                      </a:endParaRPr>
                    </a:p>
                  </a:txBody>
                  <a:tcPr marL="182880" marR="88898" marT="50005" marB="50005"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F4951"/>
                    </a:solidFill>
                  </a:tcPr>
                </a:tc>
                <a:extLst>
                  <a:ext uri="{0D108BD9-81ED-4DB2-BD59-A6C34878D82A}">
                    <a16:rowId xmlns:a16="http://schemas.microsoft.com/office/drawing/2014/main" val="10000"/>
                  </a:ext>
                </a:extLst>
              </a:tr>
              <a:tr h="4502470">
                <a:tc>
                  <a:txBody>
                    <a:bodyPr/>
                    <a:lstStyle/>
                    <a:p>
                      <a:pPr marL="192024" marR="0" lvl="0" indent="-192024" algn="l" defTabSz="457200" rtl="0" eaLnBrk="1" fontAlgn="base" latinLnBrk="0" hangingPunct="1">
                        <a:lnSpc>
                          <a:spcPts val="2200"/>
                        </a:lnSpc>
                        <a:spcBef>
                          <a:spcPts val="1000"/>
                        </a:spcBef>
                        <a:spcAft>
                          <a:spcPct val="0"/>
                        </a:spcAft>
                        <a:buClr>
                          <a:srgbClr val="126B8F"/>
                        </a:buClr>
                        <a:buSzPct val="90000"/>
                        <a:buFont typeface="Wingdings" charset="2"/>
                        <a:buChar char="§"/>
                        <a:tabLst/>
                        <a:defRPr/>
                      </a:pPr>
                      <a:r>
                        <a:rPr lang="en-US" sz="1800" b="1" dirty="0" smtClean="0">
                          <a:solidFill>
                            <a:srgbClr val="000000"/>
                          </a:solidFill>
                          <a:latin typeface="Arial" pitchFamily="22" charset="0"/>
                          <a:cs typeface="+mn-cs"/>
                        </a:rPr>
                        <a:t>Design</a:t>
                      </a:r>
                      <a:r>
                        <a:rPr lang="en-US" sz="1800" dirty="0" smtClean="0">
                          <a:solidFill>
                            <a:srgbClr val="000000"/>
                          </a:solidFill>
                          <a:latin typeface="Arial" pitchFamily="22" charset="0"/>
                          <a:cs typeface="+mn-cs"/>
                        </a:rPr>
                        <a:t>:</a:t>
                      </a:r>
                      <a:r>
                        <a:rPr lang="en-US" sz="1800" baseline="0" dirty="0" smtClean="0">
                          <a:solidFill>
                            <a:srgbClr val="000000"/>
                          </a:solidFill>
                          <a:latin typeface="Arial" pitchFamily="22" charset="0"/>
                          <a:cs typeface="+mn-cs"/>
                        </a:rPr>
                        <a:t> </a:t>
                      </a:r>
                      <a:r>
                        <a:rPr lang="en-US" sz="1800" dirty="0" smtClean="0">
                          <a:solidFill>
                            <a:srgbClr val="000000"/>
                          </a:solidFill>
                          <a:latin typeface="Arial" pitchFamily="22" charset="0"/>
                          <a:cs typeface="+mn-cs"/>
                        </a:rPr>
                        <a:t>Randomized</a:t>
                      </a:r>
                      <a:r>
                        <a:rPr lang="en-US" sz="1800" baseline="0" dirty="0" smtClean="0">
                          <a:solidFill>
                            <a:srgbClr val="000000"/>
                          </a:solidFill>
                          <a:latin typeface="Arial" pitchFamily="22" charset="0"/>
                        </a:rPr>
                        <a:t>, open-label, phase 2a trial, using daclatasvir plus sofosbuvir with or without ribavirin in treatment naive or experienced, chronic HCV GT 1-3</a:t>
                      </a:r>
                    </a:p>
                    <a:p>
                      <a:pPr marL="192024" marR="0" lvl="0" indent="-192024" algn="l" defTabSz="457200" rtl="0" eaLnBrk="1" fontAlgn="base" latinLnBrk="0" hangingPunct="1">
                        <a:lnSpc>
                          <a:spcPts val="2200"/>
                        </a:lnSpc>
                        <a:spcBef>
                          <a:spcPts val="1000"/>
                        </a:spcBef>
                        <a:spcAft>
                          <a:spcPct val="0"/>
                        </a:spcAft>
                        <a:buClr>
                          <a:srgbClr val="126B8F"/>
                        </a:buClr>
                        <a:buSzPct val="90000"/>
                        <a:buFont typeface="Wingdings" charset="2"/>
                        <a:buChar char="§"/>
                        <a:tabLst/>
                        <a:defRPr/>
                      </a:pPr>
                      <a:r>
                        <a:rPr lang="en-US" sz="1800" b="1" baseline="0" dirty="0" smtClean="0">
                          <a:solidFill>
                            <a:srgbClr val="000000"/>
                          </a:solidFill>
                          <a:latin typeface="Arial" pitchFamily="22" charset="0"/>
                        </a:rPr>
                        <a:t>Setting</a:t>
                      </a:r>
                      <a:r>
                        <a:rPr lang="en-US" sz="1800" baseline="0" dirty="0" smtClean="0">
                          <a:solidFill>
                            <a:srgbClr val="000000"/>
                          </a:solidFill>
                          <a:latin typeface="Arial" pitchFamily="22" charset="0"/>
                        </a:rPr>
                        <a:t>: United States</a:t>
                      </a:r>
                    </a:p>
                    <a:p>
                      <a:pPr marL="192024" marR="0" lvl="0" indent="-192024" algn="l" defTabSz="457200" rtl="0" eaLnBrk="1" fontAlgn="base" latinLnBrk="0" hangingPunct="1">
                        <a:lnSpc>
                          <a:spcPts val="2200"/>
                        </a:lnSpc>
                        <a:spcBef>
                          <a:spcPts val="1000"/>
                        </a:spcBef>
                        <a:spcAft>
                          <a:spcPct val="0"/>
                        </a:spcAft>
                        <a:buClr>
                          <a:srgbClr val="126B8F"/>
                        </a:buClr>
                        <a:buSzPct val="90000"/>
                        <a:buFont typeface="Wingdings" charset="2"/>
                        <a:buChar char="§"/>
                        <a:tabLst/>
                        <a:defRPr/>
                      </a:pPr>
                      <a:r>
                        <a:rPr lang="en-US" sz="1800" b="1" baseline="0" dirty="0" smtClean="0">
                          <a:solidFill>
                            <a:srgbClr val="000000"/>
                          </a:solidFill>
                          <a:latin typeface="Arial" pitchFamily="22" charset="0"/>
                        </a:rPr>
                        <a:t>Entry Criteria </a:t>
                      </a:r>
                      <a:r>
                        <a:rPr lang="en-US" sz="1800" baseline="0" dirty="0" smtClean="0">
                          <a:solidFill>
                            <a:srgbClr val="000000"/>
                          </a:solidFill>
                          <a:latin typeface="Arial" pitchFamily="22" charset="0"/>
                        </a:rPr>
                        <a:t/>
                      </a:r>
                      <a:br>
                        <a:rPr lang="en-US" sz="1800" baseline="0" dirty="0" smtClean="0">
                          <a:solidFill>
                            <a:srgbClr val="000000"/>
                          </a:solidFill>
                          <a:latin typeface="Arial" pitchFamily="22" charset="0"/>
                        </a:rPr>
                      </a:br>
                      <a:r>
                        <a:rPr lang="en-US" sz="1800" baseline="0" dirty="0" smtClean="0">
                          <a:solidFill>
                            <a:srgbClr val="000000"/>
                          </a:solidFill>
                          <a:latin typeface="Arial" pitchFamily="22" charset="0"/>
                        </a:rPr>
                        <a:t>- Chronic HCV Genotype 1, 2, or 3</a:t>
                      </a:r>
                      <a:br>
                        <a:rPr lang="en-US" sz="1800" baseline="0" dirty="0" smtClean="0">
                          <a:solidFill>
                            <a:srgbClr val="000000"/>
                          </a:solidFill>
                          <a:latin typeface="Arial" pitchFamily="22" charset="0"/>
                        </a:rPr>
                      </a:br>
                      <a:r>
                        <a:rPr lang="en-US" sz="1800" baseline="0" dirty="0" smtClean="0">
                          <a:solidFill>
                            <a:srgbClr val="000000"/>
                          </a:solidFill>
                          <a:latin typeface="Arial" pitchFamily="22" charset="0"/>
                        </a:rPr>
                        <a:t>- Treatment-naïve or treatment-experienced patients</a:t>
                      </a:r>
                      <a:br>
                        <a:rPr lang="en-US" sz="1800" baseline="0" dirty="0" smtClean="0">
                          <a:solidFill>
                            <a:srgbClr val="000000"/>
                          </a:solidFill>
                          <a:latin typeface="Arial" pitchFamily="22" charset="0"/>
                        </a:rPr>
                      </a:br>
                      <a:r>
                        <a:rPr lang="en-US" sz="1800" baseline="0" dirty="0" smtClean="0">
                          <a:solidFill>
                            <a:srgbClr val="000000"/>
                          </a:solidFill>
                          <a:latin typeface="Arial" pitchFamily="22" charset="0"/>
                        </a:rPr>
                        <a:t>- No evidence of cirrhosis</a:t>
                      </a:r>
                    </a:p>
                    <a:p>
                      <a:pPr marL="192024" marR="0" lvl="0" indent="-192024" algn="l" defTabSz="457200" rtl="0" eaLnBrk="1" fontAlgn="base" latinLnBrk="0" hangingPunct="1">
                        <a:lnSpc>
                          <a:spcPts val="2200"/>
                        </a:lnSpc>
                        <a:spcBef>
                          <a:spcPts val="1000"/>
                        </a:spcBef>
                        <a:spcAft>
                          <a:spcPct val="0"/>
                        </a:spcAft>
                        <a:buClr>
                          <a:srgbClr val="126B8F"/>
                        </a:buClr>
                        <a:buSzPct val="90000"/>
                        <a:buFont typeface="Wingdings" charset="2"/>
                        <a:buChar char="§"/>
                        <a:tabLst/>
                        <a:defRPr/>
                      </a:pPr>
                      <a:r>
                        <a:rPr lang="en-US" sz="1800" b="1" baseline="0" dirty="0" smtClean="0">
                          <a:solidFill>
                            <a:srgbClr val="000000"/>
                          </a:solidFill>
                          <a:latin typeface="Arial" pitchFamily="22" charset="0"/>
                        </a:rPr>
                        <a:t>Patient Groups</a:t>
                      </a:r>
                      <a:br>
                        <a:rPr lang="en-US" sz="1800" b="1" baseline="0" dirty="0" smtClean="0">
                          <a:solidFill>
                            <a:srgbClr val="000000"/>
                          </a:solidFill>
                          <a:latin typeface="Arial" pitchFamily="22" charset="0"/>
                        </a:rPr>
                      </a:br>
                      <a:r>
                        <a:rPr lang="en-US" sz="1800" baseline="0" dirty="0" smtClean="0">
                          <a:solidFill>
                            <a:schemeClr val="tx1"/>
                          </a:solidFill>
                          <a:latin typeface="Arial" pitchFamily="22" charset="0"/>
                        </a:rPr>
                        <a:t>- N = 211 total received treatment</a:t>
                      </a:r>
                      <a:br>
                        <a:rPr lang="en-US" sz="1800" baseline="0" dirty="0" smtClean="0">
                          <a:solidFill>
                            <a:schemeClr val="tx1"/>
                          </a:solidFill>
                          <a:latin typeface="Arial" pitchFamily="22" charset="0"/>
                        </a:rPr>
                      </a:br>
                      <a:r>
                        <a:rPr lang="en-US" sz="1800" baseline="0" dirty="0" smtClean="0">
                          <a:solidFill>
                            <a:schemeClr val="tx1"/>
                          </a:solidFill>
                          <a:latin typeface="Arial" pitchFamily="22" charset="0"/>
                        </a:rPr>
                        <a:t>- N = 44 Rx naïve with GT1: DCV+ SOF +/- RBV x 24 weeks</a:t>
                      </a:r>
                      <a:br>
                        <a:rPr lang="en-US" sz="1800" baseline="0" dirty="0" smtClean="0">
                          <a:solidFill>
                            <a:schemeClr val="tx1"/>
                          </a:solidFill>
                          <a:latin typeface="Arial" pitchFamily="22" charset="0"/>
                        </a:rPr>
                      </a:br>
                      <a:r>
                        <a:rPr lang="en-US" sz="1800" baseline="0" dirty="0" smtClean="0">
                          <a:solidFill>
                            <a:schemeClr val="tx1"/>
                          </a:solidFill>
                          <a:latin typeface="Arial" pitchFamily="22" charset="0"/>
                        </a:rPr>
                        <a:t>- N = 44 Rx naïve patients with GT 2 or 3: DCV+ SOF +/- RBV x 24 weeks</a:t>
                      </a:r>
                      <a:br>
                        <a:rPr lang="en-US" sz="1800" baseline="0" dirty="0" smtClean="0">
                          <a:solidFill>
                            <a:schemeClr val="tx1"/>
                          </a:solidFill>
                          <a:latin typeface="Arial" pitchFamily="22" charset="0"/>
                        </a:rPr>
                      </a:br>
                      <a:r>
                        <a:rPr lang="en-US" sz="1800" baseline="0" dirty="0" smtClean="0">
                          <a:solidFill>
                            <a:schemeClr val="tx1"/>
                          </a:solidFill>
                          <a:latin typeface="Arial" pitchFamily="22" charset="0"/>
                        </a:rPr>
                        <a:t>- N = 123 Rx naïve or experienced with GT 1: DCV+ SOF +/- RBV x 12 weeks</a:t>
                      </a:r>
                    </a:p>
                    <a:p>
                      <a:pPr marL="192024" marR="0" lvl="0" indent="-192024" algn="l" defTabSz="457200" rtl="0" eaLnBrk="1" fontAlgn="base" latinLnBrk="0" hangingPunct="1">
                        <a:lnSpc>
                          <a:spcPts val="2200"/>
                        </a:lnSpc>
                        <a:spcBef>
                          <a:spcPts val="1000"/>
                        </a:spcBef>
                        <a:spcAft>
                          <a:spcPct val="0"/>
                        </a:spcAft>
                        <a:buClr>
                          <a:srgbClr val="126B8F"/>
                        </a:buClr>
                        <a:buSzPct val="90000"/>
                        <a:buFont typeface="Wingdings" charset="2"/>
                        <a:buChar char="§"/>
                        <a:tabLst/>
                        <a:defRPr/>
                      </a:pPr>
                      <a:r>
                        <a:rPr lang="en-US" sz="1800" b="1" baseline="0" dirty="0" smtClean="0">
                          <a:solidFill>
                            <a:schemeClr val="tx1"/>
                          </a:solidFill>
                          <a:latin typeface="Arial" pitchFamily="22" charset="0"/>
                        </a:rPr>
                        <a:t>End-Points</a:t>
                      </a:r>
                      <a:r>
                        <a:rPr lang="en-US" sz="1800" baseline="0" dirty="0" smtClean="0">
                          <a:solidFill>
                            <a:schemeClr val="tx1"/>
                          </a:solidFill>
                          <a:latin typeface="Arial" pitchFamily="22" charset="0"/>
                        </a:rPr>
                        <a:t>: Primary = SVR12</a:t>
                      </a:r>
                    </a:p>
                  </a:txBody>
                  <a:tcPr marL="182880" marR="88898" marT="50005" marB="50005"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6EBF2"/>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866131038"/>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8" name="Straight Connector 57"/>
          <p:cNvCxnSpPr/>
          <p:nvPr/>
        </p:nvCxnSpPr>
        <p:spPr>
          <a:xfrm>
            <a:off x="5867400" y="2136780"/>
            <a:ext cx="1825750" cy="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 name="Content Placeholder 5"/>
          <p:cNvSpPr>
            <a:spLocks noGrp="1"/>
          </p:cNvSpPr>
          <p:nvPr>
            <p:ph sz="quarter" idx="13"/>
          </p:nvPr>
        </p:nvSpPr>
        <p:spPr/>
        <p:txBody>
          <a:bodyPr/>
          <a:lstStyle/>
          <a:p>
            <a:r>
              <a:rPr lang="en-US" dirty="0"/>
              <a:t>Source: Sulkowski MS, et al. N Engl J Med. 2014;370:211-21.</a:t>
            </a:r>
            <a:endParaRPr lang="en-US" dirty="0">
              <a:latin typeface="Arial" pitchFamily="22" charset="0"/>
            </a:endParaRPr>
          </a:p>
        </p:txBody>
      </p:sp>
      <p:sp>
        <p:nvSpPr>
          <p:cNvPr id="49" name="Title 1"/>
          <p:cNvSpPr>
            <a:spLocks noGrp="1"/>
          </p:cNvSpPr>
          <p:nvPr>
            <p:ph type="title"/>
          </p:nvPr>
        </p:nvSpPr>
        <p:spPr>
          <a:xfrm>
            <a:off x="323850" y="304800"/>
            <a:ext cx="8515350" cy="990600"/>
          </a:xfrm>
        </p:spPr>
        <p:txBody>
          <a:bodyPr>
            <a:normAutofit/>
          </a:bodyPr>
          <a:lstStyle/>
          <a:p>
            <a:r>
              <a:rPr lang="en-US" sz="2400" dirty="0">
                <a:solidFill>
                  <a:schemeClr val="accent5">
                    <a:lumMod val="20000"/>
                    <a:lumOff val="80000"/>
                  </a:schemeClr>
                </a:solidFill>
              </a:rPr>
              <a:t>Daclatasvir + Sofosbuvir +/- Ribavirin for HCV GT </a:t>
            </a:r>
            <a:r>
              <a:rPr lang="en-US" sz="2400" dirty="0" smtClean="0">
                <a:solidFill>
                  <a:schemeClr val="accent5">
                    <a:lumMod val="20000"/>
                    <a:lumOff val="80000"/>
                  </a:schemeClr>
                </a:solidFill>
              </a:rPr>
              <a:t>1-3</a:t>
            </a:r>
            <a:r>
              <a:rPr lang="en-US" sz="2400" dirty="0"/>
              <a:t/>
            </a:r>
            <a:br>
              <a:rPr lang="en-US" sz="2400" dirty="0"/>
            </a:br>
            <a:r>
              <a:rPr lang="en-US" sz="2400" dirty="0" smtClean="0"/>
              <a:t>A1444040 Design: Treatment-</a:t>
            </a:r>
            <a:r>
              <a:rPr lang="en-US" sz="2400" dirty="0"/>
              <a:t>Naïve 24 Week Rx </a:t>
            </a:r>
            <a:r>
              <a:rPr lang="en-US" sz="2400" dirty="0" smtClean="0"/>
              <a:t>(Part 1)</a:t>
            </a:r>
            <a:endParaRPr lang="en-US" sz="2400" dirty="0"/>
          </a:p>
        </p:txBody>
      </p:sp>
      <p:sp>
        <p:nvSpPr>
          <p:cNvPr id="64" name="Rectangle 5"/>
          <p:cNvSpPr>
            <a:spLocks noChangeArrowheads="1"/>
          </p:cNvSpPr>
          <p:nvPr/>
        </p:nvSpPr>
        <p:spPr bwMode="auto">
          <a:xfrm>
            <a:off x="2197134" y="1939020"/>
            <a:ext cx="3651435" cy="357567"/>
          </a:xfrm>
          <a:prstGeom prst="rect">
            <a:avLst/>
          </a:prstGeom>
          <a:solidFill>
            <a:schemeClr val="accent2">
              <a:lumMod val="40000"/>
              <a:lumOff val="60000"/>
            </a:schemeClr>
          </a:solidFill>
          <a:ln w="12700" cmpd="sng">
            <a:solidFill>
              <a:srgbClr val="000000"/>
            </a:solidFill>
            <a:miter lim="800000"/>
            <a:headEnd/>
            <a:tailEnd/>
          </a:ln>
          <a:effectLst/>
          <a:extLst/>
        </p:spPr>
        <p:txBody>
          <a:bodyPr wrap="none" anchor="ctr"/>
          <a:lstStyle/>
          <a:p>
            <a:r>
              <a:rPr lang="en-US" sz="1400" b="1" dirty="0" smtClean="0">
                <a:latin typeface="Arial"/>
                <a:cs typeface="Arial"/>
              </a:rPr>
              <a:t>SOF × 7 </a:t>
            </a:r>
            <a:r>
              <a:rPr lang="en-US" sz="1400" b="1" dirty="0">
                <a:latin typeface="Arial"/>
                <a:cs typeface="Arial"/>
              </a:rPr>
              <a:t>days, </a:t>
            </a:r>
            <a:r>
              <a:rPr lang="en-US" sz="1400" b="1" dirty="0" smtClean="0">
                <a:latin typeface="Arial"/>
                <a:cs typeface="Arial"/>
              </a:rPr>
              <a:t>then </a:t>
            </a:r>
            <a:r>
              <a:rPr lang="en-US" sz="1400" b="1" dirty="0">
                <a:latin typeface="Arial"/>
                <a:cs typeface="Arial"/>
              </a:rPr>
              <a:t>DCV </a:t>
            </a:r>
            <a:r>
              <a:rPr lang="en-US" sz="1400" b="1" dirty="0" smtClean="0">
                <a:latin typeface="Arial"/>
                <a:cs typeface="Arial"/>
              </a:rPr>
              <a:t>+ SOF</a:t>
            </a:r>
            <a:endParaRPr lang="en-US" sz="1400" b="1" dirty="0">
              <a:latin typeface="Arial"/>
              <a:cs typeface="Arial"/>
            </a:endParaRPr>
          </a:p>
        </p:txBody>
      </p:sp>
      <p:sp>
        <p:nvSpPr>
          <p:cNvPr id="66" name="Rectangle 65"/>
          <p:cNvSpPr/>
          <p:nvPr/>
        </p:nvSpPr>
        <p:spPr>
          <a:xfrm>
            <a:off x="7251960" y="1934173"/>
            <a:ext cx="876300" cy="4053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SVR12</a:t>
            </a:r>
            <a:endParaRPr lang="en-US" sz="1400" dirty="0">
              <a:solidFill>
                <a:srgbClr val="000000"/>
              </a:solidFill>
              <a:latin typeface="Arial"/>
              <a:cs typeface="Arial"/>
            </a:endParaRPr>
          </a:p>
        </p:txBody>
      </p:sp>
      <p:sp>
        <p:nvSpPr>
          <p:cNvPr id="78" name="Rectangle 77"/>
          <p:cNvSpPr/>
          <p:nvPr/>
        </p:nvSpPr>
        <p:spPr>
          <a:xfrm>
            <a:off x="762000" y="5349490"/>
            <a:ext cx="700900" cy="4053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400" dirty="0" smtClean="0">
                <a:solidFill>
                  <a:srgbClr val="000000"/>
                </a:solidFill>
              </a:rPr>
              <a:t>N =14</a:t>
            </a:r>
            <a:endParaRPr lang="en-US" sz="1400" dirty="0">
              <a:solidFill>
                <a:srgbClr val="000000"/>
              </a:solidFill>
            </a:endParaRPr>
          </a:p>
        </p:txBody>
      </p:sp>
      <p:sp>
        <p:nvSpPr>
          <p:cNvPr id="80" name="Rectangle 25"/>
          <p:cNvSpPr>
            <a:spLocks noChangeArrowheads="1"/>
          </p:cNvSpPr>
          <p:nvPr/>
        </p:nvSpPr>
        <p:spPr bwMode="auto">
          <a:xfrm>
            <a:off x="-18289" y="5128080"/>
            <a:ext cx="9180577" cy="1252717"/>
          </a:xfrm>
          <a:prstGeom prst="rect">
            <a:avLst/>
          </a:prstGeom>
          <a:solidFill>
            <a:schemeClr val="bg1">
              <a:lumMod val="95000"/>
            </a:schemeClr>
          </a:solidFill>
          <a:ln w="12700" cap="flat" cmpd="sng" algn="ctr">
            <a:solidFill>
              <a:schemeClr val="tx1"/>
            </a:solidFill>
            <a:prstDash val="sysDash"/>
            <a:miter lim="800000"/>
            <a:headEnd type="none" w="med" len="med"/>
            <a:tailEnd type="none" w="med" len="med"/>
          </a:ln>
          <a:effectLst/>
        </p:spPr>
        <p:txBody>
          <a:bodyPr lIns="457200" tIns="45431" rIns="92486" bIns="91440" anchor="ctr">
            <a:prstTxWarp prst="textNoShape">
              <a:avLst/>
            </a:prstTxWarp>
          </a:bodyPr>
          <a:lstStyle/>
          <a:p>
            <a:pPr defTabSz="935038">
              <a:lnSpc>
                <a:spcPts val="1800"/>
              </a:lnSpc>
              <a:spcBef>
                <a:spcPts val="600"/>
              </a:spcBef>
            </a:pPr>
            <a:r>
              <a:rPr lang="en-US" sz="1400" b="1" dirty="0">
                <a:solidFill>
                  <a:srgbClr val="000000"/>
                </a:solidFill>
                <a:latin typeface="Arial" pitchFamily="22" charset="0"/>
              </a:rPr>
              <a:t>Drug </a:t>
            </a:r>
            <a:r>
              <a:rPr lang="en-US" sz="1400" b="1" dirty="0" smtClean="0">
                <a:solidFill>
                  <a:srgbClr val="000000"/>
                </a:solidFill>
                <a:latin typeface="Arial" pitchFamily="22" charset="0"/>
              </a:rPr>
              <a:t>Dosing</a:t>
            </a:r>
            <a:r>
              <a:rPr lang="en-US" sz="1400" dirty="0">
                <a:solidFill>
                  <a:srgbClr val="000000"/>
                </a:solidFill>
                <a:latin typeface="Arial" pitchFamily="22" charset="0"/>
              </a:rPr>
              <a:t/>
            </a:r>
            <a:br>
              <a:rPr lang="en-US" sz="1400" dirty="0">
                <a:solidFill>
                  <a:srgbClr val="000000"/>
                </a:solidFill>
                <a:latin typeface="Arial" pitchFamily="22" charset="0"/>
              </a:rPr>
            </a:br>
            <a:r>
              <a:rPr lang="en-US" sz="1400" dirty="0" smtClean="0">
                <a:solidFill>
                  <a:srgbClr val="000000"/>
                </a:solidFill>
                <a:latin typeface="Arial" pitchFamily="22" charset="0"/>
              </a:rPr>
              <a:t>Daclatasvir (DCV): 60 </a:t>
            </a:r>
            <a:r>
              <a:rPr lang="en-US" sz="1400" dirty="0">
                <a:solidFill>
                  <a:srgbClr val="000000"/>
                </a:solidFill>
                <a:latin typeface="Arial" pitchFamily="22" charset="0"/>
              </a:rPr>
              <a:t>mg once </a:t>
            </a:r>
            <a:r>
              <a:rPr lang="en-US" sz="1400" dirty="0" smtClean="0">
                <a:solidFill>
                  <a:srgbClr val="000000"/>
                </a:solidFill>
                <a:latin typeface="Arial" pitchFamily="22" charset="0"/>
              </a:rPr>
              <a:t>daily</a:t>
            </a:r>
            <a:br>
              <a:rPr lang="en-US" sz="1400" dirty="0" smtClean="0">
                <a:solidFill>
                  <a:srgbClr val="000000"/>
                </a:solidFill>
                <a:latin typeface="Arial" pitchFamily="22" charset="0"/>
              </a:rPr>
            </a:br>
            <a:r>
              <a:rPr lang="en-US" sz="1400" dirty="0" smtClean="0">
                <a:solidFill>
                  <a:srgbClr val="000000"/>
                </a:solidFill>
                <a:latin typeface="Arial" pitchFamily="22" charset="0"/>
              </a:rPr>
              <a:t>Sofosbuvir (SOF): </a:t>
            </a:r>
            <a:r>
              <a:rPr lang="en-US" sz="1400" dirty="0">
                <a:solidFill>
                  <a:srgbClr val="000000"/>
                </a:solidFill>
                <a:latin typeface="Arial" pitchFamily="22" charset="0"/>
              </a:rPr>
              <a:t>400 mg once daily</a:t>
            </a:r>
            <a:br>
              <a:rPr lang="en-US" sz="1400" dirty="0">
                <a:solidFill>
                  <a:srgbClr val="000000"/>
                </a:solidFill>
                <a:latin typeface="Arial" pitchFamily="22" charset="0"/>
              </a:rPr>
            </a:br>
            <a:r>
              <a:rPr lang="en-US" sz="1400" dirty="0" smtClean="0">
                <a:solidFill>
                  <a:srgbClr val="000000"/>
                </a:solidFill>
                <a:latin typeface="Arial" pitchFamily="22" charset="0"/>
              </a:rPr>
              <a:t>Ribavirin (RBV): GT1, given weight</a:t>
            </a:r>
            <a:r>
              <a:rPr lang="en-US" sz="1400" dirty="0">
                <a:solidFill>
                  <a:srgbClr val="000000"/>
                </a:solidFill>
                <a:latin typeface="Arial" pitchFamily="22" charset="0"/>
              </a:rPr>
              <a:t>-based </a:t>
            </a:r>
            <a:r>
              <a:rPr lang="en-US" sz="1400" dirty="0" smtClean="0">
                <a:solidFill>
                  <a:srgbClr val="000000"/>
                </a:solidFill>
                <a:latin typeface="Arial" pitchFamily="22" charset="0"/>
              </a:rPr>
              <a:t>and divided bid</a:t>
            </a:r>
            <a:r>
              <a:rPr lang="en-US" sz="1400" dirty="0">
                <a:solidFill>
                  <a:srgbClr val="000000"/>
                </a:solidFill>
                <a:latin typeface="Arial" pitchFamily="22" charset="0"/>
              </a:rPr>
              <a:t> </a:t>
            </a:r>
            <a:r>
              <a:rPr lang="en-US" sz="1400" dirty="0" smtClean="0">
                <a:solidFill>
                  <a:srgbClr val="000000"/>
                </a:solidFill>
                <a:latin typeface="Arial" pitchFamily="22" charset="0"/>
              </a:rPr>
              <a:t>(1000 </a:t>
            </a:r>
            <a:r>
              <a:rPr lang="en-US" sz="1400" dirty="0">
                <a:solidFill>
                  <a:srgbClr val="000000"/>
                </a:solidFill>
                <a:latin typeface="Arial" pitchFamily="22" charset="0"/>
              </a:rPr>
              <a:t>mg/day if &lt; 75kg or 1200 mg/day if ≥ </a:t>
            </a:r>
            <a:r>
              <a:rPr lang="en-US" sz="1400" dirty="0" smtClean="0">
                <a:solidFill>
                  <a:srgbClr val="000000"/>
                </a:solidFill>
                <a:latin typeface="Arial" pitchFamily="22" charset="0"/>
              </a:rPr>
              <a:t>75kg)</a:t>
            </a:r>
            <a:r>
              <a:rPr lang="en-US" sz="1400" dirty="0">
                <a:solidFill>
                  <a:srgbClr val="000000"/>
                </a:solidFill>
                <a:latin typeface="Arial" pitchFamily="22" charset="0"/>
              </a:rPr>
              <a:t/>
            </a:r>
            <a:br>
              <a:rPr lang="en-US" sz="1400" dirty="0">
                <a:solidFill>
                  <a:srgbClr val="000000"/>
                </a:solidFill>
                <a:latin typeface="Arial" pitchFamily="22" charset="0"/>
              </a:rPr>
            </a:br>
            <a:r>
              <a:rPr lang="en-US" sz="1400" dirty="0" smtClean="0">
                <a:solidFill>
                  <a:srgbClr val="000000"/>
                </a:solidFill>
                <a:latin typeface="Arial" pitchFamily="22" charset="0"/>
              </a:rPr>
              <a:t>Ribavirin (RBV): GT 2,3</a:t>
            </a:r>
            <a:r>
              <a:rPr lang="en-US" sz="1400" dirty="0">
                <a:solidFill>
                  <a:srgbClr val="000000"/>
                </a:solidFill>
                <a:latin typeface="Arial" pitchFamily="22" charset="0"/>
              </a:rPr>
              <a:t> </a:t>
            </a:r>
            <a:r>
              <a:rPr lang="en-US" sz="1400" dirty="0" smtClean="0">
                <a:solidFill>
                  <a:srgbClr val="000000"/>
                </a:solidFill>
                <a:latin typeface="Arial" pitchFamily="22" charset="0"/>
              </a:rPr>
              <a:t>(800 </a:t>
            </a:r>
            <a:r>
              <a:rPr lang="en-US" sz="1400" dirty="0">
                <a:solidFill>
                  <a:srgbClr val="000000"/>
                </a:solidFill>
                <a:latin typeface="Arial" pitchFamily="22" charset="0"/>
              </a:rPr>
              <a:t>mg/</a:t>
            </a:r>
            <a:r>
              <a:rPr lang="en-US" sz="1400" dirty="0" smtClean="0">
                <a:solidFill>
                  <a:srgbClr val="000000"/>
                </a:solidFill>
                <a:latin typeface="Arial" pitchFamily="22" charset="0"/>
              </a:rPr>
              <a:t>day)</a:t>
            </a:r>
            <a:endParaRPr lang="en-US" sz="1400" dirty="0">
              <a:solidFill>
                <a:srgbClr val="000000"/>
              </a:solidFill>
              <a:latin typeface="Arial" pitchFamily="22" charset="0"/>
            </a:endParaRPr>
          </a:p>
        </p:txBody>
      </p:sp>
      <p:sp>
        <p:nvSpPr>
          <p:cNvPr id="90" name="Rectangle 89"/>
          <p:cNvSpPr/>
          <p:nvPr/>
        </p:nvSpPr>
        <p:spPr>
          <a:xfrm>
            <a:off x="152401" y="1922833"/>
            <a:ext cx="1295400" cy="1392936"/>
          </a:xfrm>
          <a:prstGeom prst="rect">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FFFFFF"/>
                </a:solidFill>
                <a:latin typeface="Arial"/>
                <a:cs typeface="Arial"/>
              </a:rPr>
              <a:t>Rx Naïve</a:t>
            </a:r>
          </a:p>
          <a:p>
            <a:pPr algn="ctr"/>
            <a:r>
              <a:rPr lang="en-US" sz="1600" b="1" dirty="0" smtClean="0">
                <a:solidFill>
                  <a:srgbClr val="FFFFFF"/>
                </a:solidFill>
                <a:latin typeface="Arial"/>
                <a:cs typeface="Arial"/>
              </a:rPr>
              <a:t>GT 2 or 3</a:t>
            </a:r>
            <a:br>
              <a:rPr lang="en-US" sz="1600" b="1" dirty="0" smtClean="0">
                <a:solidFill>
                  <a:srgbClr val="FFFFFF"/>
                </a:solidFill>
                <a:latin typeface="Arial"/>
                <a:cs typeface="Arial"/>
              </a:rPr>
            </a:br>
            <a:r>
              <a:rPr lang="en-US" sz="1600" b="1" dirty="0" smtClean="0">
                <a:solidFill>
                  <a:srgbClr val="FFFFFF"/>
                </a:solidFill>
                <a:latin typeface="Arial"/>
                <a:cs typeface="Arial"/>
              </a:rPr>
              <a:t/>
            </a:r>
            <a:br>
              <a:rPr lang="en-US" sz="1600" b="1" dirty="0" smtClean="0">
                <a:solidFill>
                  <a:srgbClr val="FFFFFF"/>
                </a:solidFill>
                <a:latin typeface="Arial"/>
                <a:cs typeface="Arial"/>
              </a:rPr>
            </a:br>
            <a:r>
              <a:rPr lang="en-US" sz="1600" b="1" dirty="0" smtClean="0">
                <a:solidFill>
                  <a:srgbClr val="FFFFFF"/>
                </a:solidFill>
                <a:latin typeface="Arial"/>
                <a:cs typeface="Arial"/>
              </a:rPr>
              <a:t>n = 44</a:t>
            </a:r>
            <a:endParaRPr lang="en-US" sz="1600" b="1" dirty="0">
              <a:solidFill>
                <a:srgbClr val="FFFFFF"/>
              </a:solidFill>
              <a:latin typeface="Arial"/>
              <a:cs typeface="Arial"/>
            </a:endParaRPr>
          </a:p>
        </p:txBody>
      </p:sp>
      <p:sp>
        <p:nvSpPr>
          <p:cNvPr id="28" name="Rectangle 27"/>
          <p:cNvSpPr/>
          <p:nvPr/>
        </p:nvSpPr>
        <p:spPr>
          <a:xfrm>
            <a:off x="1432700" y="2403292"/>
            <a:ext cx="700900" cy="4053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400" dirty="0" smtClean="0">
                <a:solidFill>
                  <a:srgbClr val="000000"/>
                </a:solidFill>
              </a:rPr>
              <a:t>n = 14</a:t>
            </a:r>
            <a:endParaRPr lang="en-US" sz="1400" dirty="0">
              <a:solidFill>
                <a:srgbClr val="000000"/>
              </a:solidFill>
            </a:endParaRPr>
          </a:p>
        </p:txBody>
      </p:sp>
      <p:sp>
        <p:nvSpPr>
          <p:cNvPr id="29" name="Rectangle 28"/>
          <p:cNvSpPr/>
          <p:nvPr/>
        </p:nvSpPr>
        <p:spPr>
          <a:xfrm>
            <a:off x="1432700" y="1905000"/>
            <a:ext cx="700900" cy="4053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400" dirty="0">
                <a:solidFill>
                  <a:srgbClr val="000000"/>
                </a:solidFill>
              </a:rPr>
              <a:t>n</a:t>
            </a:r>
            <a:r>
              <a:rPr lang="en-US" sz="1400" dirty="0" smtClean="0">
                <a:solidFill>
                  <a:srgbClr val="000000"/>
                </a:solidFill>
              </a:rPr>
              <a:t> =</a:t>
            </a:r>
            <a:r>
              <a:rPr lang="en-US" sz="1400" dirty="0">
                <a:solidFill>
                  <a:srgbClr val="000000"/>
                </a:solidFill>
              </a:rPr>
              <a:t> </a:t>
            </a:r>
            <a:r>
              <a:rPr lang="en-US" sz="1400" dirty="0" smtClean="0">
                <a:solidFill>
                  <a:srgbClr val="000000"/>
                </a:solidFill>
              </a:rPr>
              <a:t>16</a:t>
            </a:r>
            <a:endParaRPr lang="en-US" sz="1400" dirty="0">
              <a:solidFill>
                <a:srgbClr val="000000"/>
              </a:solidFill>
            </a:endParaRPr>
          </a:p>
        </p:txBody>
      </p:sp>
      <p:sp>
        <p:nvSpPr>
          <p:cNvPr id="35" name="Rectangle 5"/>
          <p:cNvSpPr>
            <a:spLocks noChangeArrowheads="1"/>
          </p:cNvSpPr>
          <p:nvPr/>
        </p:nvSpPr>
        <p:spPr bwMode="auto">
          <a:xfrm>
            <a:off x="2197134" y="2430240"/>
            <a:ext cx="3651435" cy="357567"/>
          </a:xfrm>
          <a:prstGeom prst="rect">
            <a:avLst/>
          </a:prstGeom>
          <a:solidFill>
            <a:schemeClr val="accent2">
              <a:lumMod val="40000"/>
              <a:lumOff val="60000"/>
            </a:schemeClr>
          </a:solidFill>
          <a:ln w="12700" cmpd="sng">
            <a:solidFill>
              <a:srgbClr val="000000"/>
            </a:solidFill>
            <a:miter lim="800000"/>
            <a:headEnd/>
            <a:tailEnd/>
          </a:ln>
          <a:effectLst/>
          <a:extLst/>
        </p:spPr>
        <p:txBody>
          <a:bodyPr wrap="none" anchor="ctr"/>
          <a:lstStyle/>
          <a:p>
            <a:r>
              <a:rPr lang="en-US" sz="1400" b="1" dirty="0" smtClean="0">
                <a:latin typeface="Arial"/>
                <a:cs typeface="Arial"/>
              </a:rPr>
              <a:t>DCV + SOF</a:t>
            </a:r>
            <a:endParaRPr lang="en-US" sz="1400" b="1" dirty="0">
              <a:latin typeface="Arial"/>
              <a:cs typeface="Arial"/>
            </a:endParaRPr>
          </a:p>
        </p:txBody>
      </p:sp>
      <p:sp>
        <p:nvSpPr>
          <p:cNvPr id="36" name="Rectangle 35"/>
          <p:cNvSpPr/>
          <p:nvPr/>
        </p:nvSpPr>
        <p:spPr>
          <a:xfrm>
            <a:off x="1432700" y="2910253"/>
            <a:ext cx="700900" cy="4053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400" dirty="0" smtClean="0">
                <a:solidFill>
                  <a:srgbClr val="000000"/>
                </a:solidFill>
              </a:rPr>
              <a:t>n = 14</a:t>
            </a:r>
            <a:endParaRPr lang="en-US" sz="1400" dirty="0">
              <a:solidFill>
                <a:srgbClr val="000000"/>
              </a:solidFill>
            </a:endParaRPr>
          </a:p>
        </p:txBody>
      </p:sp>
      <p:sp>
        <p:nvSpPr>
          <p:cNvPr id="37" name="Rectangle 5"/>
          <p:cNvSpPr>
            <a:spLocks noChangeArrowheads="1"/>
          </p:cNvSpPr>
          <p:nvPr/>
        </p:nvSpPr>
        <p:spPr bwMode="auto">
          <a:xfrm>
            <a:off x="2197134" y="2940960"/>
            <a:ext cx="3651435" cy="357567"/>
          </a:xfrm>
          <a:prstGeom prst="rect">
            <a:avLst/>
          </a:prstGeom>
          <a:solidFill>
            <a:schemeClr val="accent2">
              <a:lumMod val="40000"/>
              <a:lumOff val="60000"/>
            </a:schemeClr>
          </a:solidFill>
          <a:ln w="12700" cmpd="sng">
            <a:solidFill>
              <a:srgbClr val="000000"/>
            </a:solidFill>
            <a:miter lim="800000"/>
            <a:headEnd/>
            <a:tailEnd/>
          </a:ln>
          <a:effectLst/>
          <a:extLst/>
        </p:spPr>
        <p:txBody>
          <a:bodyPr wrap="none" anchor="ctr"/>
          <a:lstStyle/>
          <a:p>
            <a:r>
              <a:rPr lang="en-US" sz="1400" b="1" dirty="0" smtClean="0">
                <a:latin typeface="Arial"/>
                <a:cs typeface="Arial"/>
              </a:rPr>
              <a:t>DCV + SOF + RBV</a:t>
            </a:r>
            <a:endParaRPr lang="en-US" sz="1400" b="1" dirty="0">
              <a:latin typeface="Arial"/>
              <a:cs typeface="Arial"/>
            </a:endParaRPr>
          </a:p>
        </p:txBody>
      </p:sp>
      <p:cxnSp>
        <p:nvCxnSpPr>
          <p:cNvPr id="38" name="Straight Connector 37"/>
          <p:cNvCxnSpPr/>
          <p:nvPr/>
        </p:nvCxnSpPr>
        <p:spPr>
          <a:xfrm>
            <a:off x="5867400" y="2624820"/>
            <a:ext cx="1825750" cy="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9" name="Rectangle 38"/>
          <p:cNvSpPr/>
          <p:nvPr/>
        </p:nvSpPr>
        <p:spPr>
          <a:xfrm>
            <a:off x="7251960" y="2422213"/>
            <a:ext cx="876300" cy="4053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SVR12</a:t>
            </a:r>
            <a:endParaRPr lang="en-US" sz="1400" dirty="0">
              <a:solidFill>
                <a:srgbClr val="000000"/>
              </a:solidFill>
              <a:latin typeface="Arial"/>
              <a:cs typeface="Arial"/>
            </a:endParaRPr>
          </a:p>
        </p:txBody>
      </p:sp>
      <p:cxnSp>
        <p:nvCxnSpPr>
          <p:cNvPr id="40" name="Straight Connector 39"/>
          <p:cNvCxnSpPr/>
          <p:nvPr/>
        </p:nvCxnSpPr>
        <p:spPr>
          <a:xfrm>
            <a:off x="5867400" y="3135540"/>
            <a:ext cx="1825750" cy="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1" name="Rectangle 40"/>
          <p:cNvSpPr/>
          <p:nvPr/>
        </p:nvSpPr>
        <p:spPr>
          <a:xfrm>
            <a:off x="7251960" y="2932933"/>
            <a:ext cx="876300" cy="4053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SVR12</a:t>
            </a:r>
            <a:endParaRPr lang="en-US" sz="1400" dirty="0">
              <a:solidFill>
                <a:srgbClr val="000000"/>
              </a:solidFill>
              <a:latin typeface="Arial"/>
              <a:cs typeface="Arial"/>
            </a:endParaRPr>
          </a:p>
        </p:txBody>
      </p:sp>
      <p:cxnSp>
        <p:nvCxnSpPr>
          <p:cNvPr id="56" name="Straight Connector 55"/>
          <p:cNvCxnSpPr/>
          <p:nvPr/>
        </p:nvCxnSpPr>
        <p:spPr>
          <a:xfrm>
            <a:off x="5867400" y="3855360"/>
            <a:ext cx="1825750" cy="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7" name="Rectangle 5"/>
          <p:cNvSpPr>
            <a:spLocks noChangeArrowheads="1"/>
          </p:cNvSpPr>
          <p:nvPr/>
        </p:nvSpPr>
        <p:spPr bwMode="auto">
          <a:xfrm>
            <a:off x="2197134" y="3657600"/>
            <a:ext cx="3651435" cy="357567"/>
          </a:xfrm>
          <a:prstGeom prst="rect">
            <a:avLst/>
          </a:prstGeom>
          <a:solidFill>
            <a:srgbClr val="A2CCC4"/>
          </a:solidFill>
          <a:ln w="12700" cmpd="sng">
            <a:solidFill>
              <a:srgbClr val="000000"/>
            </a:solidFill>
            <a:miter lim="800000"/>
            <a:headEnd/>
            <a:tailEnd/>
          </a:ln>
          <a:effectLst/>
          <a:extLst/>
        </p:spPr>
        <p:txBody>
          <a:bodyPr wrap="none" anchor="ctr"/>
          <a:lstStyle/>
          <a:p>
            <a:r>
              <a:rPr lang="en-US" sz="1400" b="1" dirty="0" smtClean="0">
                <a:latin typeface="Arial"/>
                <a:cs typeface="Arial"/>
              </a:rPr>
              <a:t>SOF × 7 </a:t>
            </a:r>
            <a:r>
              <a:rPr lang="en-US" sz="1400" b="1" dirty="0">
                <a:latin typeface="Arial"/>
                <a:cs typeface="Arial"/>
              </a:rPr>
              <a:t>days, </a:t>
            </a:r>
            <a:r>
              <a:rPr lang="en-US" sz="1400" b="1" dirty="0" smtClean="0">
                <a:latin typeface="Arial"/>
                <a:cs typeface="Arial"/>
              </a:rPr>
              <a:t>then </a:t>
            </a:r>
            <a:r>
              <a:rPr lang="en-US" sz="1400" b="1" dirty="0">
                <a:latin typeface="Arial"/>
                <a:cs typeface="Arial"/>
              </a:rPr>
              <a:t>DCV </a:t>
            </a:r>
            <a:r>
              <a:rPr lang="en-US" sz="1400" b="1" dirty="0" smtClean="0">
                <a:latin typeface="Arial"/>
                <a:cs typeface="Arial"/>
              </a:rPr>
              <a:t>+ SOF</a:t>
            </a:r>
            <a:endParaRPr lang="en-US" sz="1400" b="1" dirty="0">
              <a:latin typeface="Arial"/>
              <a:cs typeface="Arial"/>
            </a:endParaRPr>
          </a:p>
        </p:txBody>
      </p:sp>
      <p:sp>
        <p:nvSpPr>
          <p:cNvPr id="59" name="Rectangle 58"/>
          <p:cNvSpPr/>
          <p:nvPr/>
        </p:nvSpPr>
        <p:spPr>
          <a:xfrm>
            <a:off x="7251960" y="3652753"/>
            <a:ext cx="876300" cy="4053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SVR12</a:t>
            </a:r>
            <a:endParaRPr lang="en-US" sz="1400" dirty="0">
              <a:solidFill>
                <a:srgbClr val="000000"/>
              </a:solidFill>
              <a:latin typeface="Arial"/>
              <a:cs typeface="Arial"/>
            </a:endParaRPr>
          </a:p>
        </p:txBody>
      </p:sp>
      <p:sp>
        <p:nvSpPr>
          <p:cNvPr id="60" name="Rectangle 59"/>
          <p:cNvSpPr/>
          <p:nvPr/>
        </p:nvSpPr>
        <p:spPr>
          <a:xfrm>
            <a:off x="152401" y="3641413"/>
            <a:ext cx="1295400" cy="1392936"/>
          </a:xfrm>
          <a:prstGeom prst="rect">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a:solidFill>
                  <a:srgbClr val="FFFFFF"/>
                </a:solidFill>
                <a:cs typeface="Arial"/>
              </a:rPr>
              <a:t>Rx </a:t>
            </a:r>
            <a:r>
              <a:rPr lang="en-US" sz="1600" b="1" dirty="0" smtClean="0">
                <a:solidFill>
                  <a:srgbClr val="FFFFFF"/>
                </a:solidFill>
                <a:cs typeface="Arial"/>
              </a:rPr>
              <a:t>Naïve</a:t>
            </a:r>
          </a:p>
          <a:p>
            <a:pPr algn="ctr"/>
            <a:r>
              <a:rPr lang="en-US" sz="1600" b="1" dirty="0" smtClean="0">
                <a:solidFill>
                  <a:srgbClr val="FFFFFF"/>
                </a:solidFill>
                <a:cs typeface="Arial"/>
              </a:rPr>
              <a:t>GT </a:t>
            </a:r>
            <a:r>
              <a:rPr lang="en-US" sz="1600" b="1" dirty="0" smtClean="0">
                <a:solidFill>
                  <a:srgbClr val="FFFFFF"/>
                </a:solidFill>
                <a:latin typeface="Arial"/>
                <a:cs typeface="Arial"/>
              </a:rPr>
              <a:t>1a/1b</a:t>
            </a:r>
            <a:br>
              <a:rPr lang="en-US" sz="1600" b="1" dirty="0" smtClean="0">
                <a:solidFill>
                  <a:srgbClr val="FFFFFF"/>
                </a:solidFill>
                <a:latin typeface="Arial"/>
                <a:cs typeface="Arial"/>
              </a:rPr>
            </a:br>
            <a:r>
              <a:rPr lang="en-US" sz="1600" b="1" dirty="0" smtClean="0">
                <a:solidFill>
                  <a:srgbClr val="FFFFFF"/>
                </a:solidFill>
                <a:latin typeface="Arial"/>
                <a:cs typeface="Arial"/>
              </a:rPr>
              <a:t/>
            </a:r>
            <a:br>
              <a:rPr lang="en-US" sz="1600" b="1" dirty="0" smtClean="0">
                <a:solidFill>
                  <a:srgbClr val="FFFFFF"/>
                </a:solidFill>
                <a:latin typeface="Arial"/>
                <a:cs typeface="Arial"/>
              </a:rPr>
            </a:br>
            <a:r>
              <a:rPr lang="en-US" sz="1600" b="1" dirty="0" smtClean="0">
                <a:solidFill>
                  <a:srgbClr val="FFFFFF"/>
                </a:solidFill>
                <a:latin typeface="Arial"/>
                <a:cs typeface="Arial"/>
              </a:rPr>
              <a:t>n = 44</a:t>
            </a:r>
            <a:endParaRPr lang="en-US" sz="1600" b="1" dirty="0">
              <a:solidFill>
                <a:srgbClr val="FFFFFF"/>
              </a:solidFill>
              <a:latin typeface="Arial"/>
              <a:cs typeface="Arial"/>
            </a:endParaRPr>
          </a:p>
        </p:txBody>
      </p:sp>
      <p:sp>
        <p:nvSpPr>
          <p:cNvPr id="61" name="Rectangle 60"/>
          <p:cNvSpPr/>
          <p:nvPr/>
        </p:nvSpPr>
        <p:spPr>
          <a:xfrm>
            <a:off x="1432700" y="4121872"/>
            <a:ext cx="700900" cy="4053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400" dirty="0" smtClean="0">
                <a:solidFill>
                  <a:srgbClr val="000000"/>
                </a:solidFill>
              </a:rPr>
              <a:t>n = 14</a:t>
            </a:r>
            <a:endParaRPr lang="en-US" sz="1400" dirty="0">
              <a:solidFill>
                <a:srgbClr val="000000"/>
              </a:solidFill>
            </a:endParaRPr>
          </a:p>
        </p:txBody>
      </p:sp>
      <p:sp>
        <p:nvSpPr>
          <p:cNvPr id="62" name="Rectangle 61"/>
          <p:cNvSpPr/>
          <p:nvPr/>
        </p:nvSpPr>
        <p:spPr>
          <a:xfrm>
            <a:off x="1432700" y="3623580"/>
            <a:ext cx="700900" cy="4053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400" dirty="0">
                <a:solidFill>
                  <a:srgbClr val="000000"/>
                </a:solidFill>
              </a:rPr>
              <a:t>n</a:t>
            </a:r>
            <a:r>
              <a:rPr lang="en-US" sz="1400" dirty="0" smtClean="0">
                <a:solidFill>
                  <a:srgbClr val="000000"/>
                </a:solidFill>
              </a:rPr>
              <a:t> =</a:t>
            </a:r>
            <a:r>
              <a:rPr lang="en-US" sz="1400" dirty="0">
                <a:solidFill>
                  <a:srgbClr val="000000"/>
                </a:solidFill>
              </a:rPr>
              <a:t> </a:t>
            </a:r>
            <a:r>
              <a:rPr lang="en-US" sz="1400" dirty="0" smtClean="0">
                <a:solidFill>
                  <a:srgbClr val="000000"/>
                </a:solidFill>
              </a:rPr>
              <a:t>15</a:t>
            </a:r>
            <a:endParaRPr lang="en-US" sz="1400" dirty="0">
              <a:solidFill>
                <a:srgbClr val="000000"/>
              </a:solidFill>
            </a:endParaRPr>
          </a:p>
        </p:txBody>
      </p:sp>
      <p:sp>
        <p:nvSpPr>
          <p:cNvPr id="65" name="Rectangle 5"/>
          <p:cNvSpPr>
            <a:spLocks noChangeArrowheads="1"/>
          </p:cNvSpPr>
          <p:nvPr/>
        </p:nvSpPr>
        <p:spPr bwMode="auto">
          <a:xfrm>
            <a:off x="2197134" y="4148820"/>
            <a:ext cx="3651435" cy="357567"/>
          </a:xfrm>
          <a:prstGeom prst="rect">
            <a:avLst/>
          </a:prstGeom>
          <a:solidFill>
            <a:srgbClr val="A2CCC4"/>
          </a:solidFill>
          <a:ln w="12700" cmpd="sng">
            <a:solidFill>
              <a:srgbClr val="000000"/>
            </a:solidFill>
            <a:miter lim="800000"/>
            <a:headEnd/>
            <a:tailEnd/>
          </a:ln>
          <a:effectLst/>
          <a:extLst/>
        </p:spPr>
        <p:txBody>
          <a:bodyPr wrap="none" anchor="ctr"/>
          <a:lstStyle/>
          <a:p>
            <a:r>
              <a:rPr lang="en-US" sz="1400" b="1" dirty="0" smtClean="0">
                <a:latin typeface="Arial"/>
                <a:cs typeface="Arial"/>
              </a:rPr>
              <a:t>DCV + SOF</a:t>
            </a:r>
            <a:endParaRPr lang="en-US" sz="1400" b="1" dirty="0">
              <a:latin typeface="Arial"/>
              <a:cs typeface="Arial"/>
            </a:endParaRPr>
          </a:p>
        </p:txBody>
      </p:sp>
      <p:sp>
        <p:nvSpPr>
          <p:cNvPr id="72" name="Rectangle 71"/>
          <p:cNvSpPr/>
          <p:nvPr/>
        </p:nvSpPr>
        <p:spPr>
          <a:xfrm>
            <a:off x="1432700" y="4628833"/>
            <a:ext cx="700900" cy="4053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400" dirty="0" smtClean="0">
                <a:solidFill>
                  <a:srgbClr val="000000"/>
                </a:solidFill>
              </a:rPr>
              <a:t>n = 15</a:t>
            </a:r>
            <a:endParaRPr lang="en-US" sz="1400" dirty="0">
              <a:solidFill>
                <a:srgbClr val="000000"/>
              </a:solidFill>
            </a:endParaRPr>
          </a:p>
        </p:txBody>
      </p:sp>
      <p:sp>
        <p:nvSpPr>
          <p:cNvPr id="74" name="Rectangle 5"/>
          <p:cNvSpPr>
            <a:spLocks noChangeArrowheads="1"/>
          </p:cNvSpPr>
          <p:nvPr/>
        </p:nvSpPr>
        <p:spPr bwMode="auto">
          <a:xfrm>
            <a:off x="2197134" y="4659540"/>
            <a:ext cx="3651435" cy="357567"/>
          </a:xfrm>
          <a:prstGeom prst="rect">
            <a:avLst/>
          </a:prstGeom>
          <a:solidFill>
            <a:srgbClr val="A2CCC4"/>
          </a:solidFill>
          <a:ln w="12700" cmpd="sng">
            <a:solidFill>
              <a:srgbClr val="000000"/>
            </a:solidFill>
            <a:miter lim="800000"/>
            <a:headEnd/>
            <a:tailEnd/>
          </a:ln>
          <a:effectLst/>
          <a:extLst/>
        </p:spPr>
        <p:txBody>
          <a:bodyPr wrap="none" anchor="ctr"/>
          <a:lstStyle/>
          <a:p>
            <a:r>
              <a:rPr lang="en-US" sz="1400" b="1" dirty="0" smtClean="0">
                <a:latin typeface="Arial"/>
                <a:cs typeface="Arial"/>
              </a:rPr>
              <a:t>DCV + SOF + RBV</a:t>
            </a:r>
            <a:endParaRPr lang="en-US" sz="1400" b="1" dirty="0">
              <a:latin typeface="Arial"/>
              <a:cs typeface="Arial"/>
            </a:endParaRPr>
          </a:p>
        </p:txBody>
      </p:sp>
      <p:cxnSp>
        <p:nvCxnSpPr>
          <p:cNvPr id="75" name="Straight Connector 74"/>
          <p:cNvCxnSpPr/>
          <p:nvPr/>
        </p:nvCxnSpPr>
        <p:spPr>
          <a:xfrm>
            <a:off x="5867400" y="4343400"/>
            <a:ext cx="1825750" cy="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6" name="Rectangle 75"/>
          <p:cNvSpPr/>
          <p:nvPr/>
        </p:nvSpPr>
        <p:spPr>
          <a:xfrm>
            <a:off x="7251960" y="4140793"/>
            <a:ext cx="876300" cy="4053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SVR12</a:t>
            </a:r>
            <a:endParaRPr lang="en-US" sz="1400" dirty="0">
              <a:solidFill>
                <a:srgbClr val="000000"/>
              </a:solidFill>
              <a:latin typeface="Arial"/>
              <a:cs typeface="Arial"/>
            </a:endParaRPr>
          </a:p>
        </p:txBody>
      </p:sp>
      <p:cxnSp>
        <p:nvCxnSpPr>
          <p:cNvPr id="77" name="Straight Connector 76"/>
          <p:cNvCxnSpPr/>
          <p:nvPr/>
        </p:nvCxnSpPr>
        <p:spPr>
          <a:xfrm>
            <a:off x="5867400" y="4854120"/>
            <a:ext cx="1825750" cy="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9" name="Rectangle 78"/>
          <p:cNvSpPr/>
          <p:nvPr/>
        </p:nvSpPr>
        <p:spPr>
          <a:xfrm>
            <a:off x="7251960" y="4651513"/>
            <a:ext cx="876300" cy="4053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SVR12</a:t>
            </a:r>
            <a:endParaRPr lang="en-US" sz="1400" dirty="0">
              <a:solidFill>
                <a:srgbClr val="000000"/>
              </a:solidFill>
              <a:latin typeface="Arial"/>
              <a:cs typeface="Arial"/>
            </a:endParaRPr>
          </a:p>
        </p:txBody>
      </p:sp>
      <p:grpSp>
        <p:nvGrpSpPr>
          <p:cNvPr id="42" name="Group 41"/>
          <p:cNvGrpSpPr/>
          <p:nvPr/>
        </p:nvGrpSpPr>
        <p:grpSpPr>
          <a:xfrm>
            <a:off x="-6113" y="1295400"/>
            <a:ext cx="9162291" cy="515104"/>
            <a:chOff x="-6113" y="1362488"/>
            <a:chExt cx="9162291" cy="515104"/>
          </a:xfrm>
        </p:grpSpPr>
        <p:sp>
          <p:nvSpPr>
            <p:cNvPr id="43" name="Rectangle 42"/>
            <p:cNvSpPr/>
            <p:nvPr/>
          </p:nvSpPr>
          <p:spPr>
            <a:xfrm>
              <a:off x="-6113" y="1447868"/>
              <a:ext cx="9162291" cy="410716"/>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600" dirty="0">
                <a:solidFill>
                  <a:srgbClr val="000000"/>
                </a:solidFill>
                <a:latin typeface="Arial"/>
                <a:cs typeface="Arial"/>
              </a:endParaRPr>
            </a:p>
          </p:txBody>
        </p:sp>
        <p:sp>
          <p:nvSpPr>
            <p:cNvPr id="44" name="Rectangle 43"/>
            <p:cNvSpPr/>
            <p:nvPr/>
          </p:nvSpPr>
          <p:spPr>
            <a:xfrm>
              <a:off x="1066800" y="1411256"/>
              <a:ext cx="838200" cy="39929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rPr>
                <a:t>Week</a:t>
              </a:r>
              <a:endParaRPr lang="en-US" sz="1400" dirty="0">
                <a:solidFill>
                  <a:srgbClr val="000000"/>
                </a:solidFill>
              </a:endParaRPr>
            </a:p>
          </p:txBody>
        </p:sp>
        <p:sp>
          <p:nvSpPr>
            <p:cNvPr id="45" name="Rectangle 44"/>
            <p:cNvSpPr/>
            <p:nvPr/>
          </p:nvSpPr>
          <p:spPr>
            <a:xfrm>
              <a:off x="1938880" y="1362488"/>
              <a:ext cx="545592" cy="51510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0</a:t>
              </a:r>
              <a:endParaRPr lang="en-US" sz="1400" dirty="0">
                <a:solidFill>
                  <a:srgbClr val="000000"/>
                </a:solidFill>
                <a:latin typeface="Arial"/>
                <a:cs typeface="Arial"/>
              </a:endParaRPr>
            </a:p>
          </p:txBody>
        </p:sp>
        <p:sp>
          <p:nvSpPr>
            <p:cNvPr id="46" name="Rectangle 45"/>
            <p:cNvSpPr/>
            <p:nvPr/>
          </p:nvSpPr>
          <p:spPr>
            <a:xfrm>
              <a:off x="5578900" y="1362488"/>
              <a:ext cx="545592" cy="51510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24</a:t>
              </a:r>
              <a:endParaRPr lang="en-US" sz="1400" dirty="0">
                <a:solidFill>
                  <a:srgbClr val="000000"/>
                </a:solidFill>
                <a:latin typeface="Arial"/>
                <a:cs typeface="Arial"/>
              </a:endParaRPr>
            </a:p>
          </p:txBody>
        </p:sp>
        <p:cxnSp>
          <p:nvCxnSpPr>
            <p:cNvPr id="47" name="Straight Connector 46"/>
            <p:cNvCxnSpPr/>
            <p:nvPr/>
          </p:nvCxnSpPr>
          <p:spPr>
            <a:xfrm flipV="1">
              <a:off x="-6113" y="1850184"/>
              <a:ext cx="9162291" cy="11472"/>
            </a:xfrm>
            <a:prstGeom prst="line">
              <a:avLst/>
            </a:prstGeom>
            <a:ln w="9525"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V="1">
              <a:off x="2210141" y="1770940"/>
              <a:ext cx="0" cy="87630"/>
            </a:xfrm>
            <a:prstGeom prst="line">
              <a:avLst/>
            </a:prstGeom>
            <a:ln w="127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V="1">
              <a:off x="5851696" y="1770940"/>
              <a:ext cx="0" cy="81894"/>
            </a:xfrm>
            <a:prstGeom prst="line">
              <a:avLst/>
            </a:prstGeom>
            <a:ln w="127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Rectangle 50"/>
            <p:cNvSpPr/>
            <p:nvPr/>
          </p:nvSpPr>
          <p:spPr>
            <a:xfrm>
              <a:off x="3962400" y="1362488"/>
              <a:ext cx="545592" cy="51510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12</a:t>
              </a:r>
              <a:endParaRPr lang="en-US" sz="1400" dirty="0">
                <a:solidFill>
                  <a:srgbClr val="000000"/>
                </a:solidFill>
                <a:latin typeface="Arial"/>
                <a:cs typeface="Arial"/>
              </a:endParaRPr>
            </a:p>
          </p:txBody>
        </p:sp>
        <p:cxnSp>
          <p:nvCxnSpPr>
            <p:cNvPr id="52" name="Straight Connector 51"/>
            <p:cNvCxnSpPr/>
            <p:nvPr/>
          </p:nvCxnSpPr>
          <p:spPr>
            <a:xfrm flipV="1">
              <a:off x="4244422" y="1770940"/>
              <a:ext cx="0" cy="81894"/>
            </a:xfrm>
            <a:prstGeom prst="line">
              <a:avLst/>
            </a:prstGeom>
            <a:ln w="127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7403380" y="1362488"/>
              <a:ext cx="545592" cy="51510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36</a:t>
              </a:r>
              <a:endParaRPr lang="en-US" sz="1400" dirty="0">
                <a:solidFill>
                  <a:srgbClr val="000000"/>
                </a:solidFill>
                <a:latin typeface="Arial"/>
                <a:cs typeface="Arial"/>
              </a:endParaRPr>
            </a:p>
          </p:txBody>
        </p:sp>
        <p:cxnSp>
          <p:nvCxnSpPr>
            <p:cNvPr id="54" name="Straight Connector 53"/>
            <p:cNvCxnSpPr/>
            <p:nvPr/>
          </p:nvCxnSpPr>
          <p:spPr>
            <a:xfrm flipV="1">
              <a:off x="7676176" y="1770940"/>
              <a:ext cx="0" cy="81894"/>
            </a:xfrm>
            <a:prstGeom prst="line">
              <a:avLst/>
            </a:prstGeom>
            <a:ln w="12700" cmpd="sng">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1519050"/>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8" name="Straight Connector 57"/>
          <p:cNvCxnSpPr/>
          <p:nvPr/>
        </p:nvCxnSpPr>
        <p:spPr>
          <a:xfrm>
            <a:off x="6403341" y="2136780"/>
            <a:ext cx="1716022" cy="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 name="Content Placeholder 5"/>
          <p:cNvSpPr>
            <a:spLocks noGrp="1"/>
          </p:cNvSpPr>
          <p:nvPr>
            <p:ph sz="quarter" idx="13"/>
          </p:nvPr>
        </p:nvSpPr>
        <p:spPr/>
        <p:txBody>
          <a:bodyPr/>
          <a:lstStyle/>
          <a:p>
            <a:r>
              <a:rPr lang="en-US" dirty="0"/>
              <a:t>Source: Sulkowski MS, et al. N Engl J Med. 2014;370:211-21.</a:t>
            </a:r>
            <a:endParaRPr lang="en-US" dirty="0">
              <a:latin typeface="Arial" pitchFamily="22" charset="0"/>
            </a:endParaRPr>
          </a:p>
        </p:txBody>
      </p:sp>
      <p:sp>
        <p:nvSpPr>
          <p:cNvPr id="49" name="Title 1"/>
          <p:cNvSpPr>
            <a:spLocks noGrp="1"/>
          </p:cNvSpPr>
          <p:nvPr>
            <p:ph type="title"/>
          </p:nvPr>
        </p:nvSpPr>
        <p:spPr>
          <a:xfrm>
            <a:off x="323850" y="304800"/>
            <a:ext cx="8515350" cy="990600"/>
          </a:xfrm>
        </p:spPr>
        <p:txBody>
          <a:bodyPr>
            <a:normAutofit/>
          </a:bodyPr>
          <a:lstStyle/>
          <a:p>
            <a:r>
              <a:rPr lang="en-US" sz="2400" dirty="0">
                <a:solidFill>
                  <a:schemeClr val="accent5">
                    <a:lumMod val="20000"/>
                    <a:lumOff val="80000"/>
                  </a:schemeClr>
                </a:solidFill>
              </a:rPr>
              <a:t>Daclatasvir + Sofosbuvir +/- Ribavirin for HCV GT </a:t>
            </a:r>
            <a:r>
              <a:rPr lang="en-US" sz="2400" dirty="0" smtClean="0">
                <a:solidFill>
                  <a:schemeClr val="accent5">
                    <a:lumMod val="20000"/>
                    <a:lumOff val="80000"/>
                  </a:schemeClr>
                </a:solidFill>
              </a:rPr>
              <a:t>1-3</a:t>
            </a:r>
            <a:br>
              <a:rPr lang="en-US" sz="2400" dirty="0" smtClean="0">
                <a:solidFill>
                  <a:schemeClr val="accent5">
                    <a:lumMod val="20000"/>
                    <a:lumOff val="80000"/>
                  </a:schemeClr>
                </a:solidFill>
              </a:rPr>
            </a:br>
            <a:r>
              <a:rPr lang="en-US" sz="2400" dirty="0" smtClean="0"/>
              <a:t>Treatment-</a:t>
            </a:r>
            <a:r>
              <a:rPr lang="en-US" sz="2400" dirty="0"/>
              <a:t>Naïve 24 Week Rx</a:t>
            </a:r>
            <a:r>
              <a:rPr lang="en-US" sz="2400" dirty="0" smtClean="0"/>
              <a:t>: Results </a:t>
            </a:r>
            <a:r>
              <a:rPr lang="en-US" sz="2400" dirty="0"/>
              <a:t>(Part 1)</a:t>
            </a:r>
          </a:p>
        </p:txBody>
      </p:sp>
      <p:sp>
        <p:nvSpPr>
          <p:cNvPr id="64" name="Rectangle 5"/>
          <p:cNvSpPr>
            <a:spLocks noChangeArrowheads="1"/>
          </p:cNvSpPr>
          <p:nvPr/>
        </p:nvSpPr>
        <p:spPr bwMode="auto">
          <a:xfrm>
            <a:off x="2197099" y="1939020"/>
            <a:ext cx="4191000" cy="357567"/>
          </a:xfrm>
          <a:prstGeom prst="rect">
            <a:avLst/>
          </a:prstGeom>
          <a:solidFill>
            <a:schemeClr val="accent2">
              <a:lumMod val="40000"/>
              <a:lumOff val="60000"/>
            </a:schemeClr>
          </a:solidFill>
          <a:ln w="12700" cmpd="sng">
            <a:solidFill>
              <a:srgbClr val="000000"/>
            </a:solidFill>
            <a:miter lim="800000"/>
            <a:headEnd/>
            <a:tailEnd/>
          </a:ln>
          <a:effectLst/>
          <a:extLst/>
        </p:spPr>
        <p:txBody>
          <a:bodyPr wrap="none" anchor="ctr"/>
          <a:lstStyle/>
          <a:p>
            <a:r>
              <a:rPr lang="en-US" sz="1400" b="1" dirty="0" smtClean="0">
                <a:latin typeface="Arial"/>
                <a:cs typeface="Arial"/>
              </a:rPr>
              <a:t>SOF × 7 </a:t>
            </a:r>
            <a:r>
              <a:rPr lang="en-US" sz="1400" b="1" dirty="0">
                <a:latin typeface="Arial"/>
                <a:cs typeface="Arial"/>
              </a:rPr>
              <a:t>days, </a:t>
            </a:r>
            <a:r>
              <a:rPr lang="en-US" sz="1400" b="1" dirty="0" smtClean="0">
                <a:latin typeface="Arial"/>
                <a:cs typeface="Arial"/>
              </a:rPr>
              <a:t>then </a:t>
            </a:r>
            <a:r>
              <a:rPr lang="en-US" sz="1400" b="1" dirty="0">
                <a:latin typeface="Arial"/>
                <a:cs typeface="Arial"/>
              </a:rPr>
              <a:t>DCV </a:t>
            </a:r>
            <a:r>
              <a:rPr lang="en-US" sz="1400" b="1" dirty="0" smtClean="0">
                <a:latin typeface="Arial"/>
                <a:cs typeface="Arial"/>
              </a:rPr>
              <a:t>+ SOF</a:t>
            </a:r>
            <a:endParaRPr lang="en-US" sz="1400" b="1" dirty="0">
              <a:latin typeface="Arial"/>
              <a:cs typeface="Arial"/>
            </a:endParaRPr>
          </a:p>
        </p:txBody>
      </p:sp>
      <p:sp>
        <p:nvSpPr>
          <p:cNvPr id="66" name="Rectangle 65"/>
          <p:cNvSpPr/>
          <p:nvPr/>
        </p:nvSpPr>
        <p:spPr>
          <a:xfrm>
            <a:off x="7639500" y="1922833"/>
            <a:ext cx="1444752" cy="4053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cs typeface="Arial"/>
              </a:rPr>
              <a:t>SVR12 </a:t>
            </a:r>
            <a:r>
              <a:rPr lang="en-US" sz="1400" dirty="0" smtClean="0">
                <a:solidFill>
                  <a:srgbClr val="000000"/>
                </a:solidFill>
                <a:latin typeface="Arial"/>
                <a:cs typeface="Arial"/>
              </a:rPr>
              <a:t>= 88%</a:t>
            </a:r>
            <a:endParaRPr lang="en-US" sz="1400" dirty="0">
              <a:solidFill>
                <a:srgbClr val="000000"/>
              </a:solidFill>
              <a:latin typeface="Arial"/>
              <a:cs typeface="Arial"/>
            </a:endParaRPr>
          </a:p>
        </p:txBody>
      </p:sp>
      <p:sp>
        <p:nvSpPr>
          <p:cNvPr id="78" name="Rectangle 77"/>
          <p:cNvSpPr/>
          <p:nvPr/>
        </p:nvSpPr>
        <p:spPr>
          <a:xfrm>
            <a:off x="762000" y="5349490"/>
            <a:ext cx="700900" cy="4053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400" dirty="0" smtClean="0">
                <a:solidFill>
                  <a:srgbClr val="000000"/>
                </a:solidFill>
              </a:rPr>
              <a:t>N =14</a:t>
            </a:r>
            <a:endParaRPr lang="en-US" sz="1400" dirty="0">
              <a:solidFill>
                <a:srgbClr val="000000"/>
              </a:solidFill>
            </a:endParaRPr>
          </a:p>
        </p:txBody>
      </p:sp>
      <p:sp>
        <p:nvSpPr>
          <p:cNvPr id="90" name="Rectangle 89"/>
          <p:cNvSpPr/>
          <p:nvPr/>
        </p:nvSpPr>
        <p:spPr>
          <a:xfrm>
            <a:off x="152401" y="1922833"/>
            <a:ext cx="1295400" cy="1420368"/>
          </a:xfrm>
          <a:prstGeom prst="rect">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FFFFFF"/>
                </a:solidFill>
                <a:latin typeface="Arial"/>
                <a:cs typeface="Arial"/>
              </a:rPr>
              <a:t>Rx Naïve</a:t>
            </a:r>
          </a:p>
          <a:p>
            <a:pPr algn="ctr"/>
            <a:r>
              <a:rPr lang="en-US" sz="1600" b="1" dirty="0" smtClean="0">
                <a:solidFill>
                  <a:srgbClr val="FFFFFF"/>
                </a:solidFill>
                <a:latin typeface="Arial"/>
                <a:cs typeface="Arial"/>
              </a:rPr>
              <a:t>GT 2 or 3</a:t>
            </a:r>
            <a:br>
              <a:rPr lang="en-US" sz="1600" b="1" dirty="0" smtClean="0">
                <a:solidFill>
                  <a:srgbClr val="FFFFFF"/>
                </a:solidFill>
                <a:latin typeface="Arial"/>
                <a:cs typeface="Arial"/>
              </a:rPr>
            </a:br>
            <a:r>
              <a:rPr lang="en-US" sz="1600" b="1" dirty="0" smtClean="0">
                <a:solidFill>
                  <a:srgbClr val="FFFFFF"/>
                </a:solidFill>
                <a:latin typeface="Arial"/>
                <a:cs typeface="Arial"/>
              </a:rPr>
              <a:t/>
            </a:r>
            <a:br>
              <a:rPr lang="en-US" sz="1600" b="1" dirty="0" smtClean="0">
                <a:solidFill>
                  <a:srgbClr val="FFFFFF"/>
                </a:solidFill>
                <a:latin typeface="Arial"/>
                <a:cs typeface="Arial"/>
              </a:rPr>
            </a:br>
            <a:r>
              <a:rPr lang="en-US" sz="1600" b="1" dirty="0" smtClean="0">
                <a:solidFill>
                  <a:srgbClr val="FFFFFF"/>
                </a:solidFill>
                <a:latin typeface="Arial"/>
                <a:cs typeface="Arial"/>
              </a:rPr>
              <a:t>n = 44</a:t>
            </a:r>
            <a:endParaRPr lang="en-US" sz="1600" b="1" dirty="0">
              <a:solidFill>
                <a:srgbClr val="FFFFFF"/>
              </a:solidFill>
              <a:latin typeface="Arial"/>
              <a:cs typeface="Arial"/>
            </a:endParaRPr>
          </a:p>
        </p:txBody>
      </p:sp>
      <p:sp>
        <p:nvSpPr>
          <p:cNvPr id="28" name="Rectangle 27"/>
          <p:cNvSpPr/>
          <p:nvPr/>
        </p:nvSpPr>
        <p:spPr>
          <a:xfrm>
            <a:off x="1432700" y="2403292"/>
            <a:ext cx="700900" cy="4053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400" dirty="0" smtClean="0">
                <a:solidFill>
                  <a:srgbClr val="000000"/>
                </a:solidFill>
              </a:rPr>
              <a:t>n = 14</a:t>
            </a:r>
            <a:endParaRPr lang="en-US" sz="1400" dirty="0">
              <a:solidFill>
                <a:srgbClr val="000000"/>
              </a:solidFill>
            </a:endParaRPr>
          </a:p>
        </p:txBody>
      </p:sp>
      <p:sp>
        <p:nvSpPr>
          <p:cNvPr id="29" name="Rectangle 28"/>
          <p:cNvSpPr/>
          <p:nvPr/>
        </p:nvSpPr>
        <p:spPr>
          <a:xfrm>
            <a:off x="1432700" y="1905000"/>
            <a:ext cx="700900" cy="4053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400" dirty="0">
                <a:solidFill>
                  <a:srgbClr val="000000"/>
                </a:solidFill>
              </a:rPr>
              <a:t>n</a:t>
            </a:r>
            <a:r>
              <a:rPr lang="en-US" sz="1400" dirty="0" smtClean="0">
                <a:solidFill>
                  <a:srgbClr val="000000"/>
                </a:solidFill>
              </a:rPr>
              <a:t> =</a:t>
            </a:r>
            <a:r>
              <a:rPr lang="en-US" sz="1400" dirty="0">
                <a:solidFill>
                  <a:srgbClr val="000000"/>
                </a:solidFill>
              </a:rPr>
              <a:t> </a:t>
            </a:r>
            <a:r>
              <a:rPr lang="en-US" sz="1400" dirty="0" smtClean="0">
                <a:solidFill>
                  <a:srgbClr val="000000"/>
                </a:solidFill>
              </a:rPr>
              <a:t>16</a:t>
            </a:r>
            <a:endParaRPr lang="en-US" sz="1400" dirty="0">
              <a:solidFill>
                <a:srgbClr val="000000"/>
              </a:solidFill>
            </a:endParaRPr>
          </a:p>
        </p:txBody>
      </p:sp>
      <p:sp>
        <p:nvSpPr>
          <p:cNvPr id="35" name="Rectangle 5"/>
          <p:cNvSpPr>
            <a:spLocks noChangeArrowheads="1"/>
          </p:cNvSpPr>
          <p:nvPr/>
        </p:nvSpPr>
        <p:spPr bwMode="auto">
          <a:xfrm>
            <a:off x="2197099" y="2430240"/>
            <a:ext cx="4191000" cy="357567"/>
          </a:xfrm>
          <a:prstGeom prst="rect">
            <a:avLst/>
          </a:prstGeom>
          <a:solidFill>
            <a:schemeClr val="accent2">
              <a:lumMod val="40000"/>
              <a:lumOff val="60000"/>
            </a:schemeClr>
          </a:solidFill>
          <a:ln w="12700" cmpd="sng">
            <a:solidFill>
              <a:srgbClr val="000000"/>
            </a:solidFill>
            <a:miter lim="800000"/>
            <a:headEnd/>
            <a:tailEnd/>
          </a:ln>
          <a:effectLst/>
          <a:extLst/>
        </p:spPr>
        <p:txBody>
          <a:bodyPr wrap="none" anchor="ctr"/>
          <a:lstStyle/>
          <a:p>
            <a:r>
              <a:rPr lang="en-US" sz="1400" b="1" dirty="0" smtClean="0">
                <a:latin typeface="Arial"/>
                <a:cs typeface="Arial"/>
              </a:rPr>
              <a:t>DCV + SOF</a:t>
            </a:r>
            <a:endParaRPr lang="en-US" sz="1400" b="1" dirty="0">
              <a:latin typeface="Arial"/>
              <a:cs typeface="Arial"/>
            </a:endParaRPr>
          </a:p>
        </p:txBody>
      </p:sp>
      <p:sp>
        <p:nvSpPr>
          <p:cNvPr id="36" name="Rectangle 35"/>
          <p:cNvSpPr/>
          <p:nvPr/>
        </p:nvSpPr>
        <p:spPr>
          <a:xfrm>
            <a:off x="1432700" y="2910253"/>
            <a:ext cx="700900" cy="4053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400" dirty="0" smtClean="0">
                <a:solidFill>
                  <a:srgbClr val="000000"/>
                </a:solidFill>
              </a:rPr>
              <a:t>n = 14</a:t>
            </a:r>
            <a:endParaRPr lang="en-US" sz="1400" dirty="0">
              <a:solidFill>
                <a:srgbClr val="000000"/>
              </a:solidFill>
            </a:endParaRPr>
          </a:p>
        </p:txBody>
      </p:sp>
      <p:sp>
        <p:nvSpPr>
          <p:cNvPr id="37" name="Rectangle 5"/>
          <p:cNvSpPr>
            <a:spLocks noChangeArrowheads="1"/>
          </p:cNvSpPr>
          <p:nvPr/>
        </p:nvSpPr>
        <p:spPr bwMode="auto">
          <a:xfrm>
            <a:off x="2197099" y="2940960"/>
            <a:ext cx="4191000" cy="357567"/>
          </a:xfrm>
          <a:prstGeom prst="rect">
            <a:avLst/>
          </a:prstGeom>
          <a:solidFill>
            <a:schemeClr val="accent2">
              <a:lumMod val="40000"/>
              <a:lumOff val="60000"/>
            </a:schemeClr>
          </a:solidFill>
          <a:ln w="12700" cmpd="sng">
            <a:solidFill>
              <a:srgbClr val="000000"/>
            </a:solidFill>
            <a:miter lim="800000"/>
            <a:headEnd/>
            <a:tailEnd/>
          </a:ln>
          <a:effectLst/>
          <a:extLst/>
        </p:spPr>
        <p:txBody>
          <a:bodyPr wrap="none" anchor="ctr"/>
          <a:lstStyle/>
          <a:p>
            <a:r>
              <a:rPr lang="en-US" sz="1400" b="1" dirty="0" smtClean="0">
                <a:latin typeface="Arial"/>
                <a:cs typeface="Arial"/>
              </a:rPr>
              <a:t>DCV + SOF + RBV</a:t>
            </a:r>
            <a:endParaRPr lang="en-US" sz="1400" b="1" dirty="0">
              <a:latin typeface="Arial"/>
              <a:cs typeface="Arial"/>
            </a:endParaRPr>
          </a:p>
        </p:txBody>
      </p:sp>
      <p:cxnSp>
        <p:nvCxnSpPr>
          <p:cNvPr id="38" name="Straight Connector 37"/>
          <p:cNvCxnSpPr/>
          <p:nvPr/>
        </p:nvCxnSpPr>
        <p:spPr>
          <a:xfrm>
            <a:off x="6403341" y="2624820"/>
            <a:ext cx="1716022" cy="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6403341" y="3135540"/>
            <a:ext cx="1716022" cy="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6" name="Straight Connector 55"/>
          <p:cNvCxnSpPr/>
          <p:nvPr/>
        </p:nvCxnSpPr>
        <p:spPr>
          <a:xfrm>
            <a:off x="6403341" y="3855360"/>
            <a:ext cx="1716022" cy="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7" name="Rectangle 5"/>
          <p:cNvSpPr>
            <a:spLocks noChangeArrowheads="1"/>
          </p:cNvSpPr>
          <p:nvPr/>
        </p:nvSpPr>
        <p:spPr bwMode="auto">
          <a:xfrm>
            <a:off x="2197099" y="3657600"/>
            <a:ext cx="4191000" cy="357567"/>
          </a:xfrm>
          <a:prstGeom prst="rect">
            <a:avLst/>
          </a:prstGeom>
          <a:solidFill>
            <a:srgbClr val="A2CCC4"/>
          </a:solidFill>
          <a:ln w="12700" cmpd="sng">
            <a:solidFill>
              <a:srgbClr val="000000"/>
            </a:solidFill>
            <a:miter lim="800000"/>
            <a:headEnd/>
            <a:tailEnd/>
          </a:ln>
          <a:effectLst/>
          <a:extLst/>
        </p:spPr>
        <p:txBody>
          <a:bodyPr wrap="none" anchor="ctr"/>
          <a:lstStyle/>
          <a:p>
            <a:r>
              <a:rPr lang="en-US" sz="1400" b="1" dirty="0" smtClean="0">
                <a:latin typeface="Arial"/>
                <a:cs typeface="Arial"/>
              </a:rPr>
              <a:t>SOF × 7 </a:t>
            </a:r>
            <a:r>
              <a:rPr lang="en-US" sz="1400" b="1" dirty="0">
                <a:latin typeface="Arial"/>
                <a:cs typeface="Arial"/>
              </a:rPr>
              <a:t>days, </a:t>
            </a:r>
            <a:r>
              <a:rPr lang="en-US" sz="1400" b="1" dirty="0" smtClean="0">
                <a:latin typeface="Arial"/>
                <a:cs typeface="Arial"/>
              </a:rPr>
              <a:t>then </a:t>
            </a:r>
            <a:r>
              <a:rPr lang="en-US" sz="1400" b="1" dirty="0">
                <a:latin typeface="Arial"/>
                <a:cs typeface="Arial"/>
              </a:rPr>
              <a:t>DCV </a:t>
            </a:r>
            <a:r>
              <a:rPr lang="en-US" sz="1400" b="1" dirty="0" smtClean="0">
                <a:latin typeface="Arial"/>
                <a:cs typeface="Arial"/>
              </a:rPr>
              <a:t>+ SOF</a:t>
            </a:r>
            <a:endParaRPr lang="en-US" sz="1400" b="1" dirty="0">
              <a:latin typeface="Arial"/>
              <a:cs typeface="Arial"/>
            </a:endParaRPr>
          </a:p>
        </p:txBody>
      </p:sp>
      <p:sp>
        <p:nvSpPr>
          <p:cNvPr id="60" name="Rectangle 59"/>
          <p:cNvSpPr/>
          <p:nvPr/>
        </p:nvSpPr>
        <p:spPr>
          <a:xfrm>
            <a:off x="152401" y="3641413"/>
            <a:ext cx="1295400" cy="1420368"/>
          </a:xfrm>
          <a:prstGeom prst="rect">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a:solidFill>
                  <a:srgbClr val="FFFFFF"/>
                </a:solidFill>
                <a:cs typeface="Arial"/>
              </a:rPr>
              <a:t>Rx </a:t>
            </a:r>
            <a:r>
              <a:rPr lang="en-US" sz="1600" b="1" dirty="0" smtClean="0">
                <a:solidFill>
                  <a:srgbClr val="FFFFFF"/>
                </a:solidFill>
                <a:cs typeface="Arial"/>
              </a:rPr>
              <a:t>Naïve</a:t>
            </a:r>
          </a:p>
          <a:p>
            <a:pPr algn="ctr"/>
            <a:r>
              <a:rPr lang="en-US" sz="1600" b="1" dirty="0" smtClean="0">
                <a:solidFill>
                  <a:srgbClr val="FFFFFF"/>
                </a:solidFill>
                <a:cs typeface="Arial"/>
              </a:rPr>
              <a:t>GT </a:t>
            </a:r>
            <a:r>
              <a:rPr lang="en-US" sz="1600" b="1" dirty="0" smtClean="0">
                <a:solidFill>
                  <a:srgbClr val="FFFFFF"/>
                </a:solidFill>
                <a:latin typeface="Arial"/>
                <a:cs typeface="Arial"/>
              </a:rPr>
              <a:t>1a/1b</a:t>
            </a:r>
            <a:br>
              <a:rPr lang="en-US" sz="1600" b="1" dirty="0" smtClean="0">
                <a:solidFill>
                  <a:srgbClr val="FFFFFF"/>
                </a:solidFill>
                <a:latin typeface="Arial"/>
                <a:cs typeface="Arial"/>
              </a:rPr>
            </a:br>
            <a:r>
              <a:rPr lang="en-US" sz="1600" b="1" dirty="0" smtClean="0">
                <a:solidFill>
                  <a:srgbClr val="FFFFFF"/>
                </a:solidFill>
                <a:latin typeface="Arial"/>
                <a:cs typeface="Arial"/>
              </a:rPr>
              <a:t/>
            </a:r>
            <a:br>
              <a:rPr lang="en-US" sz="1600" b="1" dirty="0" smtClean="0">
                <a:solidFill>
                  <a:srgbClr val="FFFFFF"/>
                </a:solidFill>
                <a:latin typeface="Arial"/>
                <a:cs typeface="Arial"/>
              </a:rPr>
            </a:br>
            <a:r>
              <a:rPr lang="en-US" sz="1600" b="1" dirty="0" smtClean="0">
                <a:solidFill>
                  <a:srgbClr val="FFFFFF"/>
                </a:solidFill>
                <a:latin typeface="Arial"/>
                <a:cs typeface="Arial"/>
              </a:rPr>
              <a:t>n = 44</a:t>
            </a:r>
            <a:endParaRPr lang="en-US" sz="1600" b="1" dirty="0">
              <a:solidFill>
                <a:srgbClr val="FFFFFF"/>
              </a:solidFill>
              <a:latin typeface="Arial"/>
              <a:cs typeface="Arial"/>
            </a:endParaRPr>
          </a:p>
        </p:txBody>
      </p:sp>
      <p:sp>
        <p:nvSpPr>
          <p:cNvPr id="61" name="Rectangle 60"/>
          <p:cNvSpPr/>
          <p:nvPr/>
        </p:nvSpPr>
        <p:spPr>
          <a:xfrm>
            <a:off x="1432700" y="4121872"/>
            <a:ext cx="700900" cy="4053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400" dirty="0" smtClean="0">
                <a:solidFill>
                  <a:srgbClr val="000000"/>
                </a:solidFill>
              </a:rPr>
              <a:t>n = 14</a:t>
            </a:r>
            <a:endParaRPr lang="en-US" sz="1400" dirty="0">
              <a:solidFill>
                <a:srgbClr val="000000"/>
              </a:solidFill>
            </a:endParaRPr>
          </a:p>
        </p:txBody>
      </p:sp>
      <p:sp>
        <p:nvSpPr>
          <p:cNvPr id="62" name="Rectangle 61"/>
          <p:cNvSpPr/>
          <p:nvPr/>
        </p:nvSpPr>
        <p:spPr>
          <a:xfrm>
            <a:off x="1432700" y="3623580"/>
            <a:ext cx="700900" cy="4053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400" dirty="0">
                <a:solidFill>
                  <a:srgbClr val="000000"/>
                </a:solidFill>
              </a:rPr>
              <a:t>n</a:t>
            </a:r>
            <a:r>
              <a:rPr lang="en-US" sz="1400" dirty="0" smtClean="0">
                <a:solidFill>
                  <a:srgbClr val="000000"/>
                </a:solidFill>
              </a:rPr>
              <a:t> =</a:t>
            </a:r>
            <a:r>
              <a:rPr lang="en-US" sz="1400" dirty="0">
                <a:solidFill>
                  <a:srgbClr val="000000"/>
                </a:solidFill>
              </a:rPr>
              <a:t> </a:t>
            </a:r>
            <a:r>
              <a:rPr lang="en-US" sz="1400" dirty="0" smtClean="0">
                <a:solidFill>
                  <a:srgbClr val="000000"/>
                </a:solidFill>
              </a:rPr>
              <a:t>15</a:t>
            </a:r>
            <a:endParaRPr lang="en-US" sz="1400" dirty="0">
              <a:solidFill>
                <a:srgbClr val="000000"/>
              </a:solidFill>
            </a:endParaRPr>
          </a:p>
        </p:txBody>
      </p:sp>
      <p:sp>
        <p:nvSpPr>
          <p:cNvPr id="65" name="Rectangle 5"/>
          <p:cNvSpPr>
            <a:spLocks noChangeArrowheads="1"/>
          </p:cNvSpPr>
          <p:nvPr/>
        </p:nvSpPr>
        <p:spPr bwMode="auto">
          <a:xfrm>
            <a:off x="2197099" y="4148820"/>
            <a:ext cx="4191000" cy="357567"/>
          </a:xfrm>
          <a:prstGeom prst="rect">
            <a:avLst/>
          </a:prstGeom>
          <a:solidFill>
            <a:srgbClr val="A2CCC4"/>
          </a:solidFill>
          <a:ln w="12700" cmpd="sng">
            <a:solidFill>
              <a:srgbClr val="000000"/>
            </a:solidFill>
            <a:miter lim="800000"/>
            <a:headEnd/>
            <a:tailEnd/>
          </a:ln>
          <a:effectLst/>
          <a:extLst/>
        </p:spPr>
        <p:txBody>
          <a:bodyPr wrap="none" anchor="ctr"/>
          <a:lstStyle/>
          <a:p>
            <a:r>
              <a:rPr lang="en-US" sz="1400" b="1" dirty="0" smtClean="0">
                <a:latin typeface="Arial"/>
                <a:cs typeface="Arial"/>
              </a:rPr>
              <a:t>DCV + SOF</a:t>
            </a:r>
            <a:endParaRPr lang="en-US" sz="1400" b="1" dirty="0">
              <a:latin typeface="Arial"/>
              <a:cs typeface="Arial"/>
            </a:endParaRPr>
          </a:p>
        </p:txBody>
      </p:sp>
      <p:sp>
        <p:nvSpPr>
          <p:cNvPr id="72" name="Rectangle 71"/>
          <p:cNvSpPr/>
          <p:nvPr/>
        </p:nvSpPr>
        <p:spPr>
          <a:xfrm>
            <a:off x="1432700" y="4628833"/>
            <a:ext cx="700900" cy="4053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400" dirty="0" smtClean="0">
                <a:solidFill>
                  <a:srgbClr val="000000"/>
                </a:solidFill>
              </a:rPr>
              <a:t>n = 15</a:t>
            </a:r>
            <a:endParaRPr lang="en-US" sz="1400" dirty="0">
              <a:solidFill>
                <a:srgbClr val="000000"/>
              </a:solidFill>
            </a:endParaRPr>
          </a:p>
        </p:txBody>
      </p:sp>
      <p:sp>
        <p:nvSpPr>
          <p:cNvPr id="74" name="Rectangle 5"/>
          <p:cNvSpPr>
            <a:spLocks noChangeArrowheads="1"/>
          </p:cNvSpPr>
          <p:nvPr/>
        </p:nvSpPr>
        <p:spPr bwMode="auto">
          <a:xfrm>
            <a:off x="2197099" y="4659540"/>
            <a:ext cx="4191000" cy="357567"/>
          </a:xfrm>
          <a:prstGeom prst="rect">
            <a:avLst/>
          </a:prstGeom>
          <a:solidFill>
            <a:srgbClr val="A2CCC4"/>
          </a:solidFill>
          <a:ln w="12700" cmpd="sng">
            <a:solidFill>
              <a:srgbClr val="000000"/>
            </a:solidFill>
            <a:miter lim="800000"/>
            <a:headEnd/>
            <a:tailEnd/>
          </a:ln>
          <a:effectLst/>
          <a:extLst/>
        </p:spPr>
        <p:txBody>
          <a:bodyPr wrap="none" anchor="ctr"/>
          <a:lstStyle/>
          <a:p>
            <a:r>
              <a:rPr lang="en-US" sz="1400" b="1" dirty="0" smtClean="0">
                <a:latin typeface="Arial"/>
                <a:cs typeface="Arial"/>
              </a:rPr>
              <a:t>DCV + SOF + RBV</a:t>
            </a:r>
            <a:endParaRPr lang="en-US" sz="1400" b="1" dirty="0">
              <a:latin typeface="Arial"/>
              <a:cs typeface="Arial"/>
            </a:endParaRPr>
          </a:p>
        </p:txBody>
      </p:sp>
      <p:cxnSp>
        <p:nvCxnSpPr>
          <p:cNvPr id="75" name="Straight Connector 74"/>
          <p:cNvCxnSpPr/>
          <p:nvPr/>
        </p:nvCxnSpPr>
        <p:spPr>
          <a:xfrm>
            <a:off x="6403341" y="4343400"/>
            <a:ext cx="1716022" cy="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7" name="Straight Connector 76"/>
          <p:cNvCxnSpPr/>
          <p:nvPr/>
        </p:nvCxnSpPr>
        <p:spPr>
          <a:xfrm>
            <a:off x="6403341" y="4854120"/>
            <a:ext cx="1716022" cy="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2" name="Rectangle 41"/>
          <p:cNvSpPr/>
          <p:nvPr/>
        </p:nvSpPr>
        <p:spPr>
          <a:xfrm>
            <a:off x="7639500" y="2425360"/>
            <a:ext cx="1444752" cy="4053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cs typeface="Arial"/>
              </a:rPr>
              <a:t>SVR12 </a:t>
            </a:r>
            <a:r>
              <a:rPr lang="en-US" sz="1400" dirty="0" smtClean="0">
                <a:solidFill>
                  <a:srgbClr val="000000"/>
                </a:solidFill>
                <a:latin typeface="Arial"/>
                <a:cs typeface="Arial"/>
              </a:rPr>
              <a:t>= 100%</a:t>
            </a:r>
            <a:endParaRPr lang="en-US" sz="1400" dirty="0">
              <a:solidFill>
                <a:srgbClr val="000000"/>
              </a:solidFill>
              <a:latin typeface="Arial"/>
              <a:cs typeface="Arial"/>
            </a:endParaRPr>
          </a:p>
        </p:txBody>
      </p:sp>
      <p:sp>
        <p:nvSpPr>
          <p:cNvPr id="43" name="Rectangle 42"/>
          <p:cNvSpPr/>
          <p:nvPr/>
        </p:nvSpPr>
        <p:spPr>
          <a:xfrm>
            <a:off x="7639500" y="2937780"/>
            <a:ext cx="1444752" cy="4053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cs typeface="Arial"/>
              </a:rPr>
              <a:t>SVR12 </a:t>
            </a:r>
            <a:r>
              <a:rPr lang="en-US" sz="1400" dirty="0" smtClean="0">
                <a:solidFill>
                  <a:srgbClr val="000000"/>
                </a:solidFill>
                <a:latin typeface="Arial"/>
                <a:cs typeface="Arial"/>
              </a:rPr>
              <a:t>= 86%</a:t>
            </a:r>
            <a:endParaRPr lang="en-US" sz="1400" dirty="0">
              <a:solidFill>
                <a:srgbClr val="000000"/>
              </a:solidFill>
              <a:latin typeface="Arial"/>
              <a:cs typeface="Arial"/>
            </a:endParaRPr>
          </a:p>
        </p:txBody>
      </p:sp>
      <p:sp>
        <p:nvSpPr>
          <p:cNvPr id="44" name="Rectangle 43"/>
          <p:cNvSpPr/>
          <p:nvPr/>
        </p:nvSpPr>
        <p:spPr>
          <a:xfrm>
            <a:off x="7605480" y="3646260"/>
            <a:ext cx="1444752" cy="4053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cs typeface="Arial"/>
              </a:rPr>
              <a:t>SVR12 </a:t>
            </a:r>
            <a:r>
              <a:rPr lang="en-US" sz="1400" dirty="0" smtClean="0">
                <a:solidFill>
                  <a:srgbClr val="000000"/>
                </a:solidFill>
                <a:latin typeface="Arial"/>
                <a:cs typeface="Arial"/>
              </a:rPr>
              <a:t>= 100%</a:t>
            </a:r>
            <a:endParaRPr lang="en-US" sz="1400" dirty="0">
              <a:solidFill>
                <a:srgbClr val="000000"/>
              </a:solidFill>
              <a:latin typeface="Arial"/>
              <a:cs typeface="Arial"/>
            </a:endParaRPr>
          </a:p>
        </p:txBody>
      </p:sp>
      <p:sp>
        <p:nvSpPr>
          <p:cNvPr id="45" name="Rectangle 44"/>
          <p:cNvSpPr/>
          <p:nvPr/>
        </p:nvSpPr>
        <p:spPr>
          <a:xfrm>
            <a:off x="7605480" y="4148787"/>
            <a:ext cx="1444752" cy="4053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cs typeface="Arial"/>
              </a:rPr>
              <a:t>SVR12 </a:t>
            </a:r>
            <a:r>
              <a:rPr lang="en-US" sz="1400" dirty="0" smtClean="0">
                <a:solidFill>
                  <a:srgbClr val="000000"/>
                </a:solidFill>
                <a:latin typeface="Arial"/>
                <a:cs typeface="Arial"/>
              </a:rPr>
              <a:t>= 100%</a:t>
            </a:r>
            <a:endParaRPr lang="en-US" sz="1400" dirty="0">
              <a:solidFill>
                <a:srgbClr val="000000"/>
              </a:solidFill>
              <a:latin typeface="Arial"/>
              <a:cs typeface="Arial"/>
            </a:endParaRPr>
          </a:p>
        </p:txBody>
      </p:sp>
      <p:sp>
        <p:nvSpPr>
          <p:cNvPr id="46" name="Rectangle 45"/>
          <p:cNvSpPr/>
          <p:nvPr/>
        </p:nvSpPr>
        <p:spPr>
          <a:xfrm>
            <a:off x="7605480" y="4661207"/>
            <a:ext cx="1444752" cy="4053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cs typeface="Arial"/>
              </a:rPr>
              <a:t>SVR12 </a:t>
            </a:r>
            <a:r>
              <a:rPr lang="en-US" sz="1400" dirty="0" smtClean="0">
                <a:solidFill>
                  <a:srgbClr val="000000"/>
                </a:solidFill>
                <a:latin typeface="Arial"/>
                <a:cs typeface="Arial"/>
              </a:rPr>
              <a:t>= 100%</a:t>
            </a:r>
            <a:endParaRPr lang="en-US" sz="1400" dirty="0">
              <a:solidFill>
                <a:srgbClr val="000000"/>
              </a:solidFill>
              <a:latin typeface="Arial"/>
              <a:cs typeface="Arial"/>
            </a:endParaRPr>
          </a:p>
        </p:txBody>
      </p:sp>
      <p:sp>
        <p:nvSpPr>
          <p:cNvPr id="2" name="Rectangle 1"/>
          <p:cNvSpPr/>
          <p:nvPr/>
        </p:nvSpPr>
        <p:spPr>
          <a:xfrm>
            <a:off x="7628160" y="1905000"/>
            <a:ext cx="1417320" cy="3169920"/>
          </a:xfrm>
          <a:prstGeom prst="rect">
            <a:avLst/>
          </a:prstGeom>
          <a:noFill/>
          <a:ln w="19050" cmpd="sng">
            <a:solidFill>
              <a:schemeClr val="accent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9" name="Rectangle 25"/>
          <p:cNvSpPr>
            <a:spLocks noChangeArrowheads="1"/>
          </p:cNvSpPr>
          <p:nvPr/>
        </p:nvSpPr>
        <p:spPr bwMode="auto">
          <a:xfrm>
            <a:off x="-18289" y="5128080"/>
            <a:ext cx="9180577" cy="1252717"/>
          </a:xfrm>
          <a:prstGeom prst="rect">
            <a:avLst/>
          </a:prstGeom>
          <a:solidFill>
            <a:schemeClr val="bg1">
              <a:lumMod val="95000"/>
            </a:schemeClr>
          </a:solidFill>
          <a:ln w="12700" cap="flat" cmpd="sng" algn="ctr">
            <a:solidFill>
              <a:schemeClr val="tx1"/>
            </a:solidFill>
            <a:prstDash val="sysDash"/>
            <a:miter lim="800000"/>
            <a:headEnd type="none" w="med" len="med"/>
            <a:tailEnd type="none" w="med" len="med"/>
          </a:ln>
          <a:effectLst/>
        </p:spPr>
        <p:txBody>
          <a:bodyPr lIns="457200" tIns="45431" rIns="92486" bIns="91440" anchor="ctr">
            <a:prstTxWarp prst="textNoShape">
              <a:avLst/>
            </a:prstTxWarp>
          </a:bodyPr>
          <a:lstStyle/>
          <a:p>
            <a:pPr defTabSz="935038">
              <a:lnSpc>
                <a:spcPts val="1800"/>
              </a:lnSpc>
              <a:spcBef>
                <a:spcPts val="600"/>
              </a:spcBef>
            </a:pPr>
            <a:r>
              <a:rPr lang="en-US" sz="1400" b="1" dirty="0">
                <a:solidFill>
                  <a:srgbClr val="000000"/>
                </a:solidFill>
                <a:latin typeface="Arial" pitchFamily="22" charset="0"/>
              </a:rPr>
              <a:t>Drug </a:t>
            </a:r>
            <a:r>
              <a:rPr lang="en-US" sz="1400" b="1" dirty="0" smtClean="0">
                <a:solidFill>
                  <a:srgbClr val="000000"/>
                </a:solidFill>
                <a:latin typeface="Arial" pitchFamily="22" charset="0"/>
              </a:rPr>
              <a:t>Dosing</a:t>
            </a:r>
            <a:r>
              <a:rPr lang="en-US" sz="1400" dirty="0">
                <a:solidFill>
                  <a:srgbClr val="000000"/>
                </a:solidFill>
                <a:latin typeface="Arial" pitchFamily="22" charset="0"/>
              </a:rPr>
              <a:t/>
            </a:r>
            <a:br>
              <a:rPr lang="en-US" sz="1400" dirty="0">
                <a:solidFill>
                  <a:srgbClr val="000000"/>
                </a:solidFill>
                <a:latin typeface="Arial" pitchFamily="22" charset="0"/>
              </a:rPr>
            </a:br>
            <a:r>
              <a:rPr lang="en-US" sz="1400" dirty="0" smtClean="0">
                <a:solidFill>
                  <a:srgbClr val="000000"/>
                </a:solidFill>
                <a:latin typeface="Arial" pitchFamily="22" charset="0"/>
              </a:rPr>
              <a:t>Daclatasvir (DCV): 60 </a:t>
            </a:r>
            <a:r>
              <a:rPr lang="en-US" sz="1400" dirty="0">
                <a:solidFill>
                  <a:srgbClr val="000000"/>
                </a:solidFill>
                <a:latin typeface="Arial" pitchFamily="22" charset="0"/>
              </a:rPr>
              <a:t>mg once </a:t>
            </a:r>
            <a:r>
              <a:rPr lang="en-US" sz="1400" dirty="0" smtClean="0">
                <a:solidFill>
                  <a:srgbClr val="000000"/>
                </a:solidFill>
                <a:latin typeface="Arial" pitchFamily="22" charset="0"/>
              </a:rPr>
              <a:t>daily</a:t>
            </a:r>
            <a:br>
              <a:rPr lang="en-US" sz="1400" dirty="0" smtClean="0">
                <a:solidFill>
                  <a:srgbClr val="000000"/>
                </a:solidFill>
                <a:latin typeface="Arial" pitchFamily="22" charset="0"/>
              </a:rPr>
            </a:br>
            <a:r>
              <a:rPr lang="en-US" sz="1400" dirty="0" smtClean="0">
                <a:solidFill>
                  <a:srgbClr val="000000"/>
                </a:solidFill>
                <a:latin typeface="Arial" pitchFamily="22" charset="0"/>
              </a:rPr>
              <a:t>Sofosbuvir (SOF): </a:t>
            </a:r>
            <a:r>
              <a:rPr lang="en-US" sz="1400" dirty="0">
                <a:solidFill>
                  <a:srgbClr val="000000"/>
                </a:solidFill>
                <a:latin typeface="Arial" pitchFamily="22" charset="0"/>
              </a:rPr>
              <a:t>400 mg once daily</a:t>
            </a:r>
            <a:br>
              <a:rPr lang="en-US" sz="1400" dirty="0">
                <a:solidFill>
                  <a:srgbClr val="000000"/>
                </a:solidFill>
                <a:latin typeface="Arial" pitchFamily="22" charset="0"/>
              </a:rPr>
            </a:br>
            <a:r>
              <a:rPr lang="en-US" sz="1400" dirty="0" smtClean="0">
                <a:solidFill>
                  <a:srgbClr val="000000"/>
                </a:solidFill>
                <a:latin typeface="Arial" pitchFamily="22" charset="0"/>
              </a:rPr>
              <a:t>Ribavirin (RBV): GT1, given weight</a:t>
            </a:r>
            <a:r>
              <a:rPr lang="en-US" sz="1400" dirty="0">
                <a:solidFill>
                  <a:srgbClr val="000000"/>
                </a:solidFill>
                <a:latin typeface="Arial" pitchFamily="22" charset="0"/>
              </a:rPr>
              <a:t>-based </a:t>
            </a:r>
            <a:r>
              <a:rPr lang="en-US" sz="1400" dirty="0" smtClean="0">
                <a:solidFill>
                  <a:srgbClr val="000000"/>
                </a:solidFill>
                <a:latin typeface="Arial" pitchFamily="22" charset="0"/>
              </a:rPr>
              <a:t>and divided bid</a:t>
            </a:r>
            <a:r>
              <a:rPr lang="en-US" sz="1400" dirty="0">
                <a:solidFill>
                  <a:srgbClr val="000000"/>
                </a:solidFill>
                <a:latin typeface="Arial" pitchFamily="22" charset="0"/>
              </a:rPr>
              <a:t> </a:t>
            </a:r>
            <a:r>
              <a:rPr lang="en-US" sz="1400" dirty="0" smtClean="0">
                <a:solidFill>
                  <a:srgbClr val="000000"/>
                </a:solidFill>
                <a:latin typeface="Arial" pitchFamily="22" charset="0"/>
              </a:rPr>
              <a:t>(1000 </a:t>
            </a:r>
            <a:r>
              <a:rPr lang="en-US" sz="1400" dirty="0">
                <a:solidFill>
                  <a:srgbClr val="000000"/>
                </a:solidFill>
                <a:latin typeface="Arial" pitchFamily="22" charset="0"/>
              </a:rPr>
              <a:t>mg/day if &lt; 75kg or 1200 mg/day if ≥ </a:t>
            </a:r>
            <a:r>
              <a:rPr lang="en-US" sz="1400" dirty="0" smtClean="0">
                <a:solidFill>
                  <a:srgbClr val="000000"/>
                </a:solidFill>
                <a:latin typeface="Arial" pitchFamily="22" charset="0"/>
              </a:rPr>
              <a:t>75kg)</a:t>
            </a:r>
            <a:r>
              <a:rPr lang="en-US" sz="1400" dirty="0">
                <a:solidFill>
                  <a:srgbClr val="000000"/>
                </a:solidFill>
                <a:latin typeface="Arial" pitchFamily="22" charset="0"/>
              </a:rPr>
              <a:t/>
            </a:r>
            <a:br>
              <a:rPr lang="en-US" sz="1400" dirty="0">
                <a:solidFill>
                  <a:srgbClr val="000000"/>
                </a:solidFill>
                <a:latin typeface="Arial" pitchFamily="22" charset="0"/>
              </a:rPr>
            </a:br>
            <a:r>
              <a:rPr lang="en-US" sz="1400" dirty="0" smtClean="0">
                <a:solidFill>
                  <a:srgbClr val="000000"/>
                </a:solidFill>
                <a:latin typeface="Arial" pitchFamily="22" charset="0"/>
              </a:rPr>
              <a:t>Ribavirin (RBV): GT 2,3</a:t>
            </a:r>
            <a:r>
              <a:rPr lang="en-US" sz="1400" dirty="0">
                <a:solidFill>
                  <a:srgbClr val="000000"/>
                </a:solidFill>
                <a:latin typeface="Arial" pitchFamily="22" charset="0"/>
              </a:rPr>
              <a:t> </a:t>
            </a:r>
            <a:r>
              <a:rPr lang="en-US" sz="1400" dirty="0" smtClean="0">
                <a:solidFill>
                  <a:srgbClr val="000000"/>
                </a:solidFill>
                <a:latin typeface="Arial" pitchFamily="22" charset="0"/>
              </a:rPr>
              <a:t>(800 </a:t>
            </a:r>
            <a:r>
              <a:rPr lang="en-US" sz="1400" dirty="0">
                <a:solidFill>
                  <a:srgbClr val="000000"/>
                </a:solidFill>
                <a:latin typeface="Arial" pitchFamily="22" charset="0"/>
              </a:rPr>
              <a:t>mg/</a:t>
            </a:r>
            <a:r>
              <a:rPr lang="en-US" sz="1400" dirty="0" smtClean="0">
                <a:solidFill>
                  <a:srgbClr val="000000"/>
                </a:solidFill>
                <a:latin typeface="Arial" pitchFamily="22" charset="0"/>
              </a:rPr>
              <a:t>day)</a:t>
            </a:r>
            <a:endParaRPr lang="en-US" sz="1400" dirty="0">
              <a:solidFill>
                <a:srgbClr val="000000"/>
              </a:solidFill>
              <a:latin typeface="Arial" pitchFamily="22" charset="0"/>
            </a:endParaRPr>
          </a:p>
        </p:txBody>
      </p:sp>
      <p:grpSp>
        <p:nvGrpSpPr>
          <p:cNvPr id="41" name="Group 40"/>
          <p:cNvGrpSpPr/>
          <p:nvPr/>
        </p:nvGrpSpPr>
        <p:grpSpPr>
          <a:xfrm>
            <a:off x="-6113" y="1295400"/>
            <a:ext cx="9162291" cy="515104"/>
            <a:chOff x="-6113" y="1362488"/>
            <a:chExt cx="9162291" cy="515104"/>
          </a:xfrm>
        </p:grpSpPr>
        <p:sp>
          <p:nvSpPr>
            <p:cNvPr id="47" name="Rectangle 46"/>
            <p:cNvSpPr/>
            <p:nvPr/>
          </p:nvSpPr>
          <p:spPr>
            <a:xfrm>
              <a:off x="-6113" y="1447868"/>
              <a:ext cx="9162291" cy="410716"/>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600" dirty="0">
                <a:solidFill>
                  <a:srgbClr val="000000"/>
                </a:solidFill>
                <a:latin typeface="Arial"/>
                <a:cs typeface="Arial"/>
              </a:endParaRPr>
            </a:p>
          </p:txBody>
        </p:sp>
        <p:sp>
          <p:nvSpPr>
            <p:cNvPr id="48" name="Rectangle 47"/>
            <p:cNvSpPr/>
            <p:nvPr/>
          </p:nvSpPr>
          <p:spPr>
            <a:xfrm>
              <a:off x="1066800" y="1411256"/>
              <a:ext cx="838200" cy="39929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rPr>
                <a:t>Week</a:t>
              </a:r>
              <a:endParaRPr lang="en-US" sz="1400" dirty="0">
                <a:solidFill>
                  <a:srgbClr val="000000"/>
                </a:solidFill>
              </a:endParaRPr>
            </a:p>
          </p:txBody>
        </p:sp>
        <p:sp>
          <p:nvSpPr>
            <p:cNvPr id="50" name="Rectangle 49"/>
            <p:cNvSpPr/>
            <p:nvPr/>
          </p:nvSpPr>
          <p:spPr>
            <a:xfrm>
              <a:off x="1938880" y="1362488"/>
              <a:ext cx="545592" cy="51510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0</a:t>
              </a:r>
              <a:endParaRPr lang="en-US" sz="1400" dirty="0">
                <a:solidFill>
                  <a:srgbClr val="000000"/>
                </a:solidFill>
                <a:latin typeface="Arial"/>
                <a:cs typeface="Arial"/>
              </a:endParaRPr>
            </a:p>
          </p:txBody>
        </p:sp>
        <p:sp>
          <p:nvSpPr>
            <p:cNvPr id="51" name="Rectangle 50"/>
            <p:cNvSpPr/>
            <p:nvPr/>
          </p:nvSpPr>
          <p:spPr>
            <a:xfrm>
              <a:off x="5578900" y="1362488"/>
              <a:ext cx="545592" cy="51510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24</a:t>
              </a:r>
              <a:endParaRPr lang="en-US" sz="1400" dirty="0">
                <a:solidFill>
                  <a:srgbClr val="000000"/>
                </a:solidFill>
                <a:latin typeface="Arial"/>
                <a:cs typeface="Arial"/>
              </a:endParaRPr>
            </a:p>
          </p:txBody>
        </p:sp>
        <p:cxnSp>
          <p:nvCxnSpPr>
            <p:cNvPr id="52" name="Straight Connector 51"/>
            <p:cNvCxnSpPr/>
            <p:nvPr/>
          </p:nvCxnSpPr>
          <p:spPr>
            <a:xfrm flipV="1">
              <a:off x="-6113" y="1850184"/>
              <a:ext cx="9162291" cy="11472"/>
            </a:xfrm>
            <a:prstGeom prst="line">
              <a:avLst/>
            </a:prstGeom>
            <a:ln w="9525"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V="1">
              <a:off x="2210141" y="1770940"/>
              <a:ext cx="0" cy="87630"/>
            </a:xfrm>
            <a:prstGeom prst="line">
              <a:avLst/>
            </a:prstGeom>
            <a:ln w="127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V="1">
              <a:off x="5851696" y="1770940"/>
              <a:ext cx="0" cy="81894"/>
            </a:xfrm>
            <a:prstGeom prst="line">
              <a:avLst/>
            </a:prstGeom>
            <a:ln w="127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3962400" y="1362488"/>
              <a:ext cx="545592" cy="51510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12</a:t>
              </a:r>
              <a:endParaRPr lang="en-US" sz="1400" dirty="0">
                <a:solidFill>
                  <a:srgbClr val="000000"/>
                </a:solidFill>
                <a:latin typeface="Arial"/>
                <a:cs typeface="Arial"/>
              </a:endParaRPr>
            </a:p>
          </p:txBody>
        </p:sp>
        <p:cxnSp>
          <p:nvCxnSpPr>
            <p:cNvPr id="59" name="Straight Connector 58"/>
            <p:cNvCxnSpPr/>
            <p:nvPr/>
          </p:nvCxnSpPr>
          <p:spPr>
            <a:xfrm flipV="1">
              <a:off x="4244422" y="1770940"/>
              <a:ext cx="0" cy="81894"/>
            </a:xfrm>
            <a:prstGeom prst="line">
              <a:avLst/>
            </a:prstGeom>
            <a:ln w="127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Rectangle 62"/>
            <p:cNvSpPr/>
            <p:nvPr/>
          </p:nvSpPr>
          <p:spPr>
            <a:xfrm>
              <a:off x="7403380" y="1362488"/>
              <a:ext cx="545592" cy="51510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36</a:t>
              </a:r>
              <a:endParaRPr lang="en-US" sz="1400" dirty="0">
                <a:solidFill>
                  <a:srgbClr val="000000"/>
                </a:solidFill>
                <a:latin typeface="Arial"/>
                <a:cs typeface="Arial"/>
              </a:endParaRPr>
            </a:p>
          </p:txBody>
        </p:sp>
        <p:cxnSp>
          <p:nvCxnSpPr>
            <p:cNvPr id="68" name="Straight Connector 67"/>
            <p:cNvCxnSpPr/>
            <p:nvPr/>
          </p:nvCxnSpPr>
          <p:spPr>
            <a:xfrm flipV="1">
              <a:off x="7676176" y="1770940"/>
              <a:ext cx="0" cy="81894"/>
            </a:xfrm>
            <a:prstGeom prst="line">
              <a:avLst/>
            </a:prstGeom>
            <a:ln w="12700" cmpd="sng">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58404418"/>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3"/>
          </p:nvPr>
        </p:nvSpPr>
        <p:spPr/>
        <p:txBody>
          <a:bodyPr/>
          <a:lstStyle/>
          <a:p>
            <a:r>
              <a:rPr lang="en-US" dirty="0"/>
              <a:t>Source: Sulkowski MS, et al. N Engl J Med. 2014;370:211-21.</a:t>
            </a:r>
            <a:endParaRPr lang="en-US" dirty="0">
              <a:latin typeface="Arial" pitchFamily="22" charset="0"/>
            </a:endParaRPr>
          </a:p>
        </p:txBody>
      </p:sp>
      <p:sp>
        <p:nvSpPr>
          <p:cNvPr id="49" name="Title 1"/>
          <p:cNvSpPr>
            <a:spLocks noGrp="1"/>
          </p:cNvSpPr>
          <p:nvPr>
            <p:ph type="title"/>
          </p:nvPr>
        </p:nvSpPr>
        <p:spPr>
          <a:xfrm>
            <a:off x="323850" y="304800"/>
            <a:ext cx="8515350" cy="990600"/>
          </a:xfrm>
        </p:spPr>
        <p:txBody>
          <a:bodyPr>
            <a:normAutofit/>
          </a:bodyPr>
          <a:lstStyle/>
          <a:p>
            <a:r>
              <a:rPr lang="en-US" sz="2400" dirty="0">
                <a:solidFill>
                  <a:schemeClr val="accent5">
                    <a:lumMod val="20000"/>
                    <a:lumOff val="80000"/>
                  </a:schemeClr>
                </a:solidFill>
              </a:rPr>
              <a:t>Daclatasvir + Sofosbuvir +/- Ribavirin for HCV GT </a:t>
            </a:r>
            <a:r>
              <a:rPr lang="en-US" sz="2400" dirty="0" smtClean="0">
                <a:solidFill>
                  <a:schemeClr val="accent5">
                    <a:lumMod val="20000"/>
                    <a:lumOff val="80000"/>
                  </a:schemeClr>
                </a:solidFill>
              </a:rPr>
              <a:t>1-3</a:t>
            </a:r>
            <a:r>
              <a:rPr lang="en-US" sz="2400" dirty="0"/>
              <a:t/>
            </a:r>
            <a:br>
              <a:rPr lang="en-US" sz="2400" dirty="0"/>
            </a:br>
            <a:r>
              <a:rPr lang="en-US" sz="2400" dirty="0"/>
              <a:t>Treatment-</a:t>
            </a:r>
            <a:r>
              <a:rPr lang="en-US" sz="2400" dirty="0" smtClean="0"/>
              <a:t>Naïve 24 Week Rx</a:t>
            </a:r>
            <a:r>
              <a:rPr lang="en-US" sz="2400" dirty="0"/>
              <a:t>: </a:t>
            </a:r>
            <a:r>
              <a:rPr lang="en-US" sz="2400" dirty="0" smtClean="0"/>
              <a:t>Results </a:t>
            </a:r>
            <a:r>
              <a:rPr lang="en-US" sz="2400" dirty="0"/>
              <a:t>(Part 1) </a:t>
            </a:r>
          </a:p>
        </p:txBody>
      </p:sp>
      <p:graphicFrame>
        <p:nvGraphicFramePr>
          <p:cNvPr id="33" name="Chart 32"/>
          <p:cNvGraphicFramePr>
            <a:graphicFrameLocks/>
          </p:cNvGraphicFramePr>
          <p:nvPr>
            <p:extLst>
              <p:ext uri="{D42A27DB-BD31-4B8C-83A1-F6EECF244321}">
                <p14:modId xmlns:p14="http://schemas.microsoft.com/office/powerpoint/2010/main" val="3279044588"/>
              </p:ext>
            </p:extLst>
          </p:nvPr>
        </p:nvGraphicFramePr>
        <p:xfrm>
          <a:off x="381000" y="1676400"/>
          <a:ext cx="8382000" cy="4389106"/>
        </p:xfrm>
        <a:graphic>
          <a:graphicData uri="http://schemas.openxmlformats.org/drawingml/2006/chart">
            <c:chart xmlns:c="http://schemas.openxmlformats.org/drawingml/2006/chart" xmlns:r="http://schemas.openxmlformats.org/officeDocument/2006/relationships" r:id="rId2"/>
          </a:graphicData>
        </a:graphic>
      </p:graphicFrame>
      <p:sp>
        <p:nvSpPr>
          <p:cNvPr id="39" name="Rectangle 25"/>
          <p:cNvSpPr>
            <a:spLocks noChangeArrowheads="1"/>
          </p:cNvSpPr>
          <p:nvPr/>
        </p:nvSpPr>
        <p:spPr bwMode="auto">
          <a:xfrm>
            <a:off x="1391460" y="5463720"/>
            <a:ext cx="3569700" cy="381000"/>
          </a:xfrm>
          <a:prstGeom prst="rect">
            <a:avLst/>
          </a:prstGeom>
          <a:noFill/>
          <a:ln w="12700">
            <a:noFill/>
            <a:miter lim="800000"/>
            <a:headEnd/>
            <a:tailEnd/>
          </a:ln>
        </p:spPr>
        <p:txBody>
          <a:bodyPr lIns="0" tIns="45431" rIns="0" bIns="45431" anchor="ctr">
            <a:prstTxWarp prst="textNoShape">
              <a:avLst/>
            </a:prstTxWarp>
          </a:bodyPr>
          <a:lstStyle/>
          <a:p>
            <a:pPr algn="ctr" defTabSz="935038">
              <a:spcBef>
                <a:spcPct val="50000"/>
              </a:spcBef>
            </a:pPr>
            <a:r>
              <a:rPr lang="en-US" sz="1400" b="1" dirty="0" smtClean="0">
                <a:solidFill>
                  <a:srgbClr val="000000"/>
                </a:solidFill>
                <a:latin typeface="Arial" pitchFamily="22" charset="0"/>
              </a:rPr>
              <a:t>Treatment-Naïve: GT 2 or 3</a:t>
            </a:r>
            <a:endParaRPr lang="en-US" sz="1400" b="1" dirty="0">
              <a:solidFill>
                <a:srgbClr val="000000"/>
              </a:solidFill>
              <a:latin typeface="Arial" pitchFamily="22" charset="0"/>
            </a:endParaRPr>
          </a:p>
        </p:txBody>
      </p:sp>
      <p:cxnSp>
        <p:nvCxnSpPr>
          <p:cNvPr id="41" name="Straight Connector 40"/>
          <p:cNvCxnSpPr/>
          <p:nvPr/>
        </p:nvCxnSpPr>
        <p:spPr>
          <a:xfrm>
            <a:off x="1379760" y="5463720"/>
            <a:ext cx="3575304" cy="0"/>
          </a:xfrm>
          <a:prstGeom prst="line">
            <a:avLst/>
          </a:prstGeom>
          <a:ln w="12700" cmpd="sng">
            <a:solidFill>
              <a:srgbClr val="000000"/>
            </a:solidFill>
            <a:prstDash val="sysDash"/>
          </a:ln>
          <a:effectLst/>
        </p:spPr>
        <p:style>
          <a:lnRef idx="2">
            <a:schemeClr val="accent1"/>
          </a:lnRef>
          <a:fillRef idx="0">
            <a:schemeClr val="accent1"/>
          </a:fillRef>
          <a:effectRef idx="1">
            <a:schemeClr val="accent1"/>
          </a:effectRef>
          <a:fontRef idx="minor">
            <a:schemeClr val="tx1"/>
          </a:fontRef>
        </p:style>
      </p:cxnSp>
      <p:sp>
        <p:nvSpPr>
          <p:cNvPr id="42" name="Rectangle 25"/>
          <p:cNvSpPr>
            <a:spLocks noChangeArrowheads="1"/>
          </p:cNvSpPr>
          <p:nvPr/>
        </p:nvSpPr>
        <p:spPr bwMode="auto">
          <a:xfrm>
            <a:off x="5048700" y="5463720"/>
            <a:ext cx="3561900" cy="381000"/>
          </a:xfrm>
          <a:prstGeom prst="rect">
            <a:avLst/>
          </a:prstGeom>
          <a:noFill/>
          <a:ln w="12700">
            <a:noFill/>
            <a:miter lim="800000"/>
            <a:headEnd/>
            <a:tailEnd/>
          </a:ln>
        </p:spPr>
        <p:txBody>
          <a:bodyPr lIns="0" tIns="45431" rIns="0" bIns="45431" anchor="ctr">
            <a:prstTxWarp prst="textNoShape">
              <a:avLst/>
            </a:prstTxWarp>
          </a:bodyPr>
          <a:lstStyle/>
          <a:p>
            <a:pPr algn="ctr" defTabSz="935038">
              <a:spcBef>
                <a:spcPct val="50000"/>
              </a:spcBef>
            </a:pPr>
            <a:r>
              <a:rPr lang="en-US" sz="1400" b="1" dirty="0">
                <a:solidFill>
                  <a:srgbClr val="000000"/>
                </a:solidFill>
                <a:latin typeface="Arial" pitchFamily="22" charset="0"/>
              </a:rPr>
              <a:t>Treatment-Naïve: GT </a:t>
            </a:r>
            <a:r>
              <a:rPr lang="en-US" sz="1400" b="1" dirty="0" smtClean="0">
                <a:solidFill>
                  <a:srgbClr val="000000"/>
                </a:solidFill>
                <a:latin typeface="Arial" pitchFamily="22" charset="0"/>
              </a:rPr>
              <a:t>1a </a:t>
            </a:r>
            <a:r>
              <a:rPr lang="en-US" sz="1400" b="1" dirty="0">
                <a:solidFill>
                  <a:srgbClr val="000000"/>
                </a:solidFill>
                <a:latin typeface="Arial" pitchFamily="22" charset="0"/>
              </a:rPr>
              <a:t>or </a:t>
            </a:r>
            <a:r>
              <a:rPr lang="en-US" sz="1400" b="1" dirty="0" smtClean="0">
                <a:solidFill>
                  <a:srgbClr val="000000"/>
                </a:solidFill>
                <a:latin typeface="Arial" pitchFamily="22" charset="0"/>
              </a:rPr>
              <a:t>1b</a:t>
            </a:r>
            <a:endParaRPr lang="en-US" sz="1400" b="1" dirty="0">
              <a:solidFill>
                <a:srgbClr val="000000"/>
              </a:solidFill>
              <a:latin typeface="Arial" pitchFamily="22" charset="0"/>
            </a:endParaRPr>
          </a:p>
        </p:txBody>
      </p:sp>
      <p:cxnSp>
        <p:nvCxnSpPr>
          <p:cNvPr id="43" name="Straight Connector 42"/>
          <p:cNvCxnSpPr/>
          <p:nvPr/>
        </p:nvCxnSpPr>
        <p:spPr>
          <a:xfrm>
            <a:off x="5060040" y="5463720"/>
            <a:ext cx="3538728" cy="0"/>
          </a:xfrm>
          <a:prstGeom prst="line">
            <a:avLst/>
          </a:prstGeom>
          <a:ln w="12700" cmpd="sng">
            <a:solidFill>
              <a:srgbClr val="000000"/>
            </a:solidFill>
            <a:prstDash val="sysDash"/>
          </a:ln>
          <a:effectLst/>
        </p:spPr>
        <p:style>
          <a:lnRef idx="2">
            <a:schemeClr val="accent1"/>
          </a:lnRef>
          <a:fillRef idx="0">
            <a:schemeClr val="accent1"/>
          </a:fillRef>
          <a:effectRef idx="1">
            <a:schemeClr val="accent1"/>
          </a:effectRef>
          <a:fontRef idx="minor">
            <a:schemeClr val="tx1"/>
          </a:fontRef>
        </p:style>
      </p:cxnSp>
      <p:sp>
        <p:nvSpPr>
          <p:cNvPr id="44" name="Rectangle 25"/>
          <p:cNvSpPr>
            <a:spLocks noChangeArrowheads="1"/>
          </p:cNvSpPr>
          <p:nvPr/>
        </p:nvSpPr>
        <p:spPr bwMode="auto">
          <a:xfrm>
            <a:off x="-5104" y="6005280"/>
            <a:ext cx="9162288" cy="274318"/>
          </a:xfrm>
          <a:prstGeom prst="rect">
            <a:avLst/>
          </a:prstGeom>
          <a:solidFill>
            <a:schemeClr val="bg1">
              <a:lumMod val="95000"/>
            </a:schemeClr>
          </a:solidFill>
          <a:ln w="12700">
            <a:noFill/>
            <a:miter lim="800000"/>
            <a:headEnd/>
            <a:tailEnd/>
          </a:ln>
        </p:spPr>
        <p:txBody>
          <a:bodyPr lIns="92486" tIns="45431" rIns="92486" bIns="45431" anchor="ctr">
            <a:prstTxWarp prst="textNoShape">
              <a:avLst/>
            </a:prstTxWarp>
          </a:bodyPr>
          <a:lstStyle/>
          <a:p>
            <a:pPr marL="274320" defTabSz="935038">
              <a:spcBef>
                <a:spcPct val="50000"/>
              </a:spcBef>
            </a:pPr>
            <a:r>
              <a:rPr lang="en-US" sz="1400" dirty="0" smtClean="0">
                <a:solidFill>
                  <a:srgbClr val="000000"/>
                </a:solidFill>
                <a:latin typeface="Arial" pitchFamily="22" charset="0"/>
              </a:rPr>
              <a:t>DCV = daclatasvir; SOF = sofosbuvir; </a:t>
            </a:r>
            <a:r>
              <a:rPr lang="en-US" sz="1400" dirty="0">
                <a:solidFill>
                  <a:srgbClr val="000000"/>
                </a:solidFill>
                <a:latin typeface="Arial" pitchFamily="22" charset="0"/>
              </a:rPr>
              <a:t>RBV </a:t>
            </a:r>
            <a:r>
              <a:rPr lang="en-US" sz="1400" dirty="0" smtClean="0">
                <a:solidFill>
                  <a:srgbClr val="000000"/>
                </a:solidFill>
                <a:latin typeface="Arial" pitchFamily="22" charset="0"/>
              </a:rPr>
              <a:t>= ribavirin</a:t>
            </a:r>
            <a:endParaRPr lang="en-US" sz="1400" dirty="0">
              <a:solidFill>
                <a:srgbClr val="000000"/>
              </a:solidFill>
              <a:latin typeface="Arial" pitchFamily="22" charset="0"/>
            </a:endParaRPr>
          </a:p>
        </p:txBody>
      </p:sp>
      <p:sp>
        <p:nvSpPr>
          <p:cNvPr id="10" name="Rectangle 9"/>
          <p:cNvSpPr/>
          <p:nvPr/>
        </p:nvSpPr>
        <p:spPr>
          <a:xfrm>
            <a:off x="1524000" y="4419600"/>
            <a:ext cx="862640" cy="38100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dirty="0" smtClean="0">
                <a:solidFill>
                  <a:srgbClr val="FFFFFF"/>
                </a:solidFill>
              </a:rPr>
              <a:t>14/16</a:t>
            </a:r>
            <a:endParaRPr lang="en-US" sz="1400" dirty="0">
              <a:solidFill>
                <a:srgbClr val="FFFFFF"/>
              </a:solidFill>
            </a:endParaRPr>
          </a:p>
        </p:txBody>
      </p:sp>
      <p:sp>
        <p:nvSpPr>
          <p:cNvPr id="11" name="Rectangle 10"/>
          <p:cNvSpPr/>
          <p:nvPr/>
        </p:nvSpPr>
        <p:spPr>
          <a:xfrm>
            <a:off x="2743200" y="4419600"/>
            <a:ext cx="862640" cy="38100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dirty="0" smtClean="0">
                <a:solidFill>
                  <a:srgbClr val="FFFFFF"/>
                </a:solidFill>
              </a:rPr>
              <a:t>14/14</a:t>
            </a:r>
            <a:endParaRPr lang="en-US" sz="1400" dirty="0">
              <a:solidFill>
                <a:srgbClr val="FFFFFF"/>
              </a:solidFill>
            </a:endParaRPr>
          </a:p>
        </p:txBody>
      </p:sp>
      <p:sp>
        <p:nvSpPr>
          <p:cNvPr id="12" name="Rectangle 11"/>
          <p:cNvSpPr/>
          <p:nvPr/>
        </p:nvSpPr>
        <p:spPr>
          <a:xfrm>
            <a:off x="3939720" y="4419600"/>
            <a:ext cx="862640" cy="38100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dirty="0" smtClean="0">
                <a:solidFill>
                  <a:srgbClr val="FFFFFF"/>
                </a:solidFill>
              </a:rPr>
              <a:t>12/14</a:t>
            </a:r>
            <a:endParaRPr lang="en-US" sz="1400" dirty="0">
              <a:solidFill>
                <a:srgbClr val="FFFFFF"/>
              </a:solidFill>
            </a:endParaRPr>
          </a:p>
        </p:txBody>
      </p:sp>
      <p:sp>
        <p:nvSpPr>
          <p:cNvPr id="13" name="Rectangle 12"/>
          <p:cNvSpPr/>
          <p:nvPr/>
        </p:nvSpPr>
        <p:spPr>
          <a:xfrm>
            <a:off x="5158920" y="4419600"/>
            <a:ext cx="862640" cy="38100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dirty="0" smtClean="0">
                <a:solidFill>
                  <a:srgbClr val="FFFFFF"/>
                </a:solidFill>
              </a:rPr>
              <a:t>15/15</a:t>
            </a:r>
            <a:endParaRPr lang="en-US" sz="1400" dirty="0">
              <a:solidFill>
                <a:srgbClr val="FFFFFF"/>
              </a:solidFill>
            </a:endParaRPr>
          </a:p>
        </p:txBody>
      </p:sp>
      <p:sp>
        <p:nvSpPr>
          <p:cNvPr id="14" name="Rectangle 13"/>
          <p:cNvSpPr/>
          <p:nvPr/>
        </p:nvSpPr>
        <p:spPr>
          <a:xfrm>
            <a:off x="6355440" y="4419600"/>
            <a:ext cx="862640" cy="38100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dirty="0" smtClean="0">
                <a:solidFill>
                  <a:srgbClr val="FFFFFF"/>
                </a:solidFill>
              </a:rPr>
              <a:t>14/14</a:t>
            </a:r>
            <a:endParaRPr lang="en-US" sz="1400" dirty="0">
              <a:solidFill>
                <a:srgbClr val="FFFFFF"/>
              </a:solidFill>
            </a:endParaRPr>
          </a:p>
        </p:txBody>
      </p:sp>
      <p:sp>
        <p:nvSpPr>
          <p:cNvPr id="15" name="Rectangle 14"/>
          <p:cNvSpPr/>
          <p:nvPr/>
        </p:nvSpPr>
        <p:spPr>
          <a:xfrm>
            <a:off x="7566480" y="4419600"/>
            <a:ext cx="862640" cy="38100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dirty="0" smtClean="0">
                <a:solidFill>
                  <a:srgbClr val="FFFFFF"/>
                </a:solidFill>
              </a:rPr>
              <a:t>15/15</a:t>
            </a:r>
            <a:endParaRPr lang="en-US" sz="1400" dirty="0">
              <a:solidFill>
                <a:srgbClr val="FFFFFF"/>
              </a:solidFill>
            </a:endParaRPr>
          </a:p>
        </p:txBody>
      </p:sp>
    </p:spTree>
    <p:extLst>
      <p:ext uri="{BB962C8B-B14F-4D97-AF65-F5344CB8AC3E}">
        <p14:creationId xmlns:p14="http://schemas.microsoft.com/office/powerpoint/2010/main" val="3425749982"/>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3"/>
          </p:nvPr>
        </p:nvSpPr>
        <p:spPr/>
        <p:txBody>
          <a:bodyPr/>
          <a:lstStyle/>
          <a:p>
            <a:r>
              <a:rPr lang="en-US" dirty="0"/>
              <a:t>Source: Sulkowski MS, et al. N Engl J Med. 2014;370:211-21.</a:t>
            </a:r>
            <a:endParaRPr lang="en-US" dirty="0">
              <a:latin typeface="Arial" pitchFamily="22" charset="0"/>
            </a:endParaRPr>
          </a:p>
        </p:txBody>
      </p:sp>
      <p:sp>
        <p:nvSpPr>
          <p:cNvPr id="49" name="Title 1"/>
          <p:cNvSpPr>
            <a:spLocks noGrp="1"/>
          </p:cNvSpPr>
          <p:nvPr>
            <p:ph type="title"/>
          </p:nvPr>
        </p:nvSpPr>
        <p:spPr>
          <a:xfrm>
            <a:off x="323850" y="304800"/>
            <a:ext cx="8515350" cy="990600"/>
          </a:xfrm>
        </p:spPr>
        <p:txBody>
          <a:bodyPr>
            <a:normAutofit fontScale="90000"/>
          </a:bodyPr>
          <a:lstStyle/>
          <a:p>
            <a:r>
              <a:rPr lang="en-US" sz="2400" dirty="0">
                <a:solidFill>
                  <a:schemeClr val="accent5">
                    <a:lumMod val="20000"/>
                    <a:lumOff val="80000"/>
                  </a:schemeClr>
                </a:solidFill>
              </a:rPr>
              <a:t>Daclatasvir + Sofosbuvir +/- Ribavirin for HCV GT </a:t>
            </a:r>
            <a:r>
              <a:rPr lang="en-US" sz="2400" dirty="0" smtClean="0">
                <a:solidFill>
                  <a:schemeClr val="accent5">
                    <a:lumMod val="20000"/>
                    <a:lumOff val="80000"/>
                  </a:schemeClr>
                </a:solidFill>
              </a:rPr>
              <a:t>1-3</a:t>
            </a:r>
            <a:r>
              <a:rPr lang="en-US" sz="2400" dirty="0"/>
              <a:t/>
            </a:r>
            <a:br>
              <a:rPr lang="en-US" sz="2400" dirty="0"/>
            </a:br>
            <a:r>
              <a:rPr lang="en-US" sz="2400" dirty="0" smtClean="0"/>
              <a:t>A1444040 Design: GT1 Treatment-Naïve &amp; </a:t>
            </a:r>
            <a:r>
              <a:rPr lang="en-US" sz="2400" dirty="0"/>
              <a:t>Experienced (Part </a:t>
            </a:r>
            <a:r>
              <a:rPr lang="en-US" sz="2400" dirty="0" smtClean="0"/>
              <a:t>2)</a:t>
            </a:r>
            <a:endParaRPr lang="en-US" sz="2400" dirty="0"/>
          </a:p>
        </p:txBody>
      </p:sp>
      <p:sp>
        <p:nvSpPr>
          <p:cNvPr id="78" name="Rectangle 77"/>
          <p:cNvSpPr/>
          <p:nvPr/>
        </p:nvSpPr>
        <p:spPr>
          <a:xfrm>
            <a:off x="762000" y="5349490"/>
            <a:ext cx="700900" cy="4053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400" dirty="0" smtClean="0">
                <a:solidFill>
                  <a:srgbClr val="000000"/>
                </a:solidFill>
              </a:rPr>
              <a:t>N =14</a:t>
            </a:r>
            <a:endParaRPr lang="en-US" sz="1400" dirty="0">
              <a:solidFill>
                <a:srgbClr val="000000"/>
              </a:solidFill>
            </a:endParaRPr>
          </a:p>
        </p:txBody>
      </p:sp>
      <p:sp>
        <p:nvSpPr>
          <p:cNvPr id="90" name="Rectangle 89"/>
          <p:cNvSpPr/>
          <p:nvPr/>
        </p:nvSpPr>
        <p:spPr>
          <a:xfrm>
            <a:off x="152400" y="1922833"/>
            <a:ext cx="2057400" cy="1420368"/>
          </a:xfrm>
          <a:prstGeom prst="rect">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FFFFFF"/>
                </a:solidFill>
                <a:latin typeface="Arial"/>
                <a:cs typeface="Arial"/>
              </a:rPr>
              <a:t>Rx Naïve</a:t>
            </a:r>
          </a:p>
          <a:p>
            <a:pPr algn="ctr"/>
            <a:r>
              <a:rPr lang="en-US" sz="1600" b="1" dirty="0" smtClean="0">
                <a:solidFill>
                  <a:srgbClr val="FFFFFF"/>
                </a:solidFill>
                <a:latin typeface="Arial"/>
                <a:cs typeface="Arial"/>
              </a:rPr>
              <a:t>GT 1a/1b</a:t>
            </a:r>
            <a:br>
              <a:rPr lang="en-US" sz="1600" b="1" dirty="0" smtClean="0">
                <a:solidFill>
                  <a:srgbClr val="FFFFFF"/>
                </a:solidFill>
                <a:latin typeface="Arial"/>
                <a:cs typeface="Arial"/>
              </a:rPr>
            </a:br>
            <a:r>
              <a:rPr lang="en-US" sz="1600" b="1" dirty="0" smtClean="0">
                <a:solidFill>
                  <a:srgbClr val="FFFFFF"/>
                </a:solidFill>
                <a:latin typeface="Arial"/>
                <a:cs typeface="Arial"/>
              </a:rPr>
              <a:t/>
            </a:r>
            <a:br>
              <a:rPr lang="en-US" sz="1600" b="1" dirty="0" smtClean="0">
                <a:solidFill>
                  <a:srgbClr val="FFFFFF"/>
                </a:solidFill>
                <a:latin typeface="Arial"/>
                <a:cs typeface="Arial"/>
              </a:rPr>
            </a:br>
            <a:r>
              <a:rPr lang="en-US" sz="1600" b="1" dirty="0" smtClean="0">
                <a:solidFill>
                  <a:srgbClr val="FFFFFF"/>
                </a:solidFill>
                <a:latin typeface="Arial"/>
                <a:cs typeface="Arial"/>
              </a:rPr>
              <a:t>n = 82</a:t>
            </a:r>
            <a:endParaRPr lang="en-US" sz="1600" b="1" dirty="0">
              <a:solidFill>
                <a:srgbClr val="FFFFFF"/>
              </a:solidFill>
              <a:latin typeface="Arial"/>
              <a:cs typeface="Arial"/>
            </a:endParaRPr>
          </a:p>
        </p:txBody>
      </p:sp>
      <p:sp>
        <p:nvSpPr>
          <p:cNvPr id="28" name="Rectangle 27"/>
          <p:cNvSpPr/>
          <p:nvPr/>
        </p:nvSpPr>
        <p:spPr>
          <a:xfrm>
            <a:off x="2347100" y="2091420"/>
            <a:ext cx="700900" cy="4053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400" dirty="0" smtClean="0">
                <a:solidFill>
                  <a:srgbClr val="000000"/>
                </a:solidFill>
              </a:rPr>
              <a:t>n = 41</a:t>
            </a:r>
            <a:endParaRPr lang="en-US" sz="1400" dirty="0">
              <a:solidFill>
                <a:srgbClr val="000000"/>
              </a:solidFill>
            </a:endParaRPr>
          </a:p>
        </p:txBody>
      </p:sp>
      <p:sp>
        <p:nvSpPr>
          <p:cNvPr id="36" name="Rectangle 35"/>
          <p:cNvSpPr/>
          <p:nvPr/>
        </p:nvSpPr>
        <p:spPr>
          <a:xfrm>
            <a:off x="2347100" y="2806360"/>
            <a:ext cx="700900" cy="4053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400" dirty="0" smtClean="0">
                <a:solidFill>
                  <a:srgbClr val="000000"/>
                </a:solidFill>
              </a:rPr>
              <a:t>n = 41</a:t>
            </a:r>
            <a:endParaRPr lang="en-US" sz="1400" dirty="0">
              <a:solidFill>
                <a:srgbClr val="000000"/>
              </a:solidFill>
            </a:endParaRPr>
          </a:p>
        </p:txBody>
      </p:sp>
      <p:cxnSp>
        <p:nvCxnSpPr>
          <p:cNvPr id="38" name="Straight Connector 37"/>
          <p:cNvCxnSpPr/>
          <p:nvPr/>
        </p:nvCxnSpPr>
        <p:spPr>
          <a:xfrm>
            <a:off x="4953000" y="2312948"/>
            <a:ext cx="1825746" cy="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9" name="Rectangle 38"/>
          <p:cNvSpPr/>
          <p:nvPr/>
        </p:nvSpPr>
        <p:spPr>
          <a:xfrm>
            <a:off x="6324600" y="2110341"/>
            <a:ext cx="876300" cy="40538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SVR12</a:t>
            </a:r>
            <a:endParaRPr lang="en-US" sz="1400" dirty="0">
              <a:solidFill>
                <a:srgbClr val="000000"/>
              </a:solidFill>
              <a:latin typeface="Arial"/>
              <a:cs typeface="Arial"/>
            </a:endParaRPr>
          </a:p>
        </p:txBody>
      </p:sp>
      <p:cxnSp>
        <p:nvCxnSpPr>
          <p:cNvPr id="40" name="Straight Connector 39"/>
          <p:cNvCxnSpPr/>
          <p:nvPr/>
        </p:nvCxnSpPr>
        <p:spPr>
          <a:xfrm>
            <a:off x="4953000" y="3031647"/>
            <a:ext cx="1825746" cy="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1" name="Rectangle 40"/>
          <p:cNvSpPr/>
          <p:nvPr/>
        </p:nvSpPr>
        <p:spPr>
          <a:xfrm>
            <a:off x="6324600" y="2829040"/>
            <a:ext cx="876300" cy="40538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SVR12</a:t>
            </a:r>
            <a:endParaRPr lang="en-US" sz="1400" dirty="0">
              <a:solidFill>
                <a:srgbClr val="000000"/>
              </a:solidFill>
              <a:latin typeface="Arial"/>
              <a:cs typeface="Arial"/>
            </a:endParaRPr>
          </a:p>
        </p:txBody>
      </p:sp>
      <p:sp>
        <p:nvSpPr>
          <p:cNvPr id="60" name="Rectangle 59"/>
          <p:cNvSpPr/>
          <p:nvPr/>
        </p:nvSpPr>
        <p:spPr>
          <a:xfrm>
            <a:off x="152400" y="3641413"/>
            <a:ext cx="2057400" cy="1420368"/>
          </a:xfrm>
          <a:prstGeom prst="rect">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a:solidFill>
                  <a:srgbClr val="FFFFFF"/>
                </a:solidFill>
                <a:cs typeface="Arial"/>
              </a:rPr>
              <a:t>Rx </a:t>
            </a:r>
            <a:r>
              <a:rPr lang="en-US" sz="1600" b="1" dirty="0" smtClean="0">
                <a:solidFill>
                  <a:srgbClr val="FFFFFF"/>
                </a:solidFill>
                <a:cs typeface="Arial"/>
              </a:rPr>
              <a:t>Experienced</a:t>
            </a:r>
          </a:p>
          <a:p>
            <a:pPr algn="ctr"/>
            <a:r>
              <a:rPr lang="en-US" sz="1600" b="1" dirty="0" smtClean="0">
                <a:solidFill>
                  <a:srgbClr val="FFFFFF"/>
                </a:solidFill>
                <a:cs typeface="Arial"/>
              </a:rPr>
              <a:t>GT </a:t>
            </a:r>
            <a:r>
              <a:rPr lang="en-US" sz="1600" b="1" dirty="0" smtClean="0">
                <a:solidFill>
                  <a:srgbClr val="FFFFFF"/>
                </a:solidFill>
                <a:latin typeface="Arial"/>
                <a:cs typeface="Arial"/>
              </a:rPr>
              <a:t>1a/1b</a:t>
            </a:r>
            <a:br>
              <a:rPr lang="en-US" sz="1600" b="1" dirty="0" smtClean="0">
                <a:solidFill>
                  <a:srgbClr val="FFFFFF"/>
                </a:solidFill>
                <a:latin typeface="Arial"/>
                <a:cs typeface="Arial"/>
              </a:rPr>
            </a:br>
            <a:r>
              <a:rPr lang="en-US" sz="1200" b="1" dirty="0" smtClean="0">
                <a:solidFill>
                  <a:srgbClr val="FFFFFF"/>
                </a:solidFill>
                <a:latin typeface="Arial"/>
                <a:cs typeface="Arial"/>
              </a:rPr>
              <a:t>Prior Boceprevir- or Telaprevir </a:t>
            </a:r>
            <a:r>
              <a:rPr lang="en-US" sz="1200" b="1" dirty="0" smtClean="0">
                <a:solidFill>
                  <a:srgbClr val="FFFFFF"/>
                </a:solidFill>
                <a:cs typeface="Arial"/>
              </a:rPr>
              <a:t>failure</a:t>
            </a:r>
            <a:br>
              <a:rPr lang="en-US" sz="1200" b="1" dirty="0" smtClean="0">
                <a:solidFill>
                  <a:srgbClr val="FFFFFF"/>
                </a:solidFill>
                <a:cs typeface="Arial"/>
              </a:rPr>
            </a:br>
            <a:r>
              <a:rPr lang="en-US" sz="1200" b="1" dirty="0" smtClean="0">
                <a:solidFill>
                  <a:srgbClr val="FFFFFF"/>
                </a:solidFill>
                <a:cs typeface="Arial"/>
              </a:rPr>
              <a:t> </a:t>
            </a:r>
            <a:r>
              <a:rPr lang="en-US" sz="1200" b="1" dirty="0" smtClean="0">
                <a:solidFill>
                  <a:srgbClr val="FFFFFF"/>
                </a:solidFill>
                <a:latin typeface="Arial"/>
                <a:cs typeface="Arial"/>
              </a:rPr>
              <a:t/>
            </a:r>
            <a:br>
              <a:rPr lang="en-US" sz="1200" b="1" dirty="0" smtClean="0">
                <a:solidFill>
                  <a:srgbClr val="FFFFFF"/>
                </a:solidFill>
                <a:latin typeface="Arial"/>
                <a:cs typeface="Arial"/>
              </a:rPr>
            </a:br>
            <a:r>
              <a:rPr lang="en-US" sz="1600" b="1" dirty="0" smtClean="0">
                <a:solidFill>
                  <a:srgbClr val="FFFFFF"/>
                </a:solidFill>
                <a:latin typeface="Arial"/>
                <a:cs typeface="Arial"/>
              </a:rPr>
              <a:t>n = 41</a:t>
            </a:r>
            <a:endParaRPr lang="en-US" sz="1600" b="1" dirty="0">
              <a:solidFill>
                <a:srgbClr val="FFFFFF"/>
              </a:solidFill>
              <a:latin typeface="Arial"/>
              <a:cs typeface="Arial"/>
            </a:endParaRPr>
          </a:p>
        </p:txBody>
      </p:sp>
      <p:sp>
        <p:nvSpPr>
          <p:cNvPr id="51" name="Rectangle 50"/>
          <p:cNvSpPr/>
          <p:nvPr/>
        </p:nvSpPr>
        <p:spPr>
          <a:xfrm>
            <a:off x="2347100" y="3810000"/>
            <a:ext cx="700900" cy="4053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400" dirty="0" smtClean="0">
                <a:solidFill>
                  <a:srgbClr val="000000"/>
                </a:solidFill>
              </a:rPr>
              <a:t>n = 21</a:t>
            </a:r>
            <a:endParaRPr lang="en-US" sz="1400" dirty="0">
              <a:solidFill>
                <a:srgbClr val="000000"/>
              </a:solidFill>
            </a:endParaRPr>
          </a:p>
        </p:txBody>
      </p:sp>
      <p:sp>
        <p:nvSpPr>
          <p:cNvPr id="53" name="Rectangle 52"/>
          <p:cNvSpPr/>
          <p:nvPr/>
        </p:nvSpPr>
        <p:spPr>
          <a:xfrm>
            <a:off x="2347100" y="4524940"/>
            <a:ext cx="700900" cy="4053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400" dirty="0" smtClean="0">
                <a:solidFill>
                  <a:srgbClr val="000000"/>
                </a:solidFill>
              </a:rPr>
              <a:t>n = 20</a:t>
            </a:r>
            <a:endParaRPr lang="en-US" sz="1400" dirty="0">
              <a:solidFill>
                <a:srgbClr val="000000"/>
              </a:solidFill>
            </a:endParaRPr>
          </a:p>
        </p:txBody>
      </p:sp>
      <p:cxnSp>
        <p:nvCxnSpPr>
          <p:cNvPr id="55" name="Straight Connector 54"/>
          <p:cNvCxnSpPr/>
          <p:nvPr/>
        </p:nvCxnSpPr>
        <p:spPr>
          <a:xfrm>
            <a:off x="6743700" y="4031528"/>
            <a:ext cx="1825746" cy="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3" name="Rectangle 62"/>
          <p:cNvSpPr/>
          <p:nvPr/>
        </p:nvSpPr>
        <p:spPr>
          <a:xfrm>
            <a:off x="8115300" y="3828921"/>
            <a:ext cx="876300" cy="40538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SVR12</a:t>
            </a:r>
            <a:endParaRPr lang="en-US" sz="1400" dirty="0">
              <a:solidFill>
                <a:srgbClr val="000000"/>
              </a:solidFill>
              <a:latin typeface="Arial"/>
              <a:cs typeface="Arial"/>
            </a:endParaRPr>
          </a:p>
        </p:txBody>
      </p:sp>
      <p:cxnSp>
        <p:nvCxnSpPr>
          <p:cNvPr id="68" name="Straight Connector 67"/>
          <p:cNvCxnSpPr/>
          <p:nvPr/>
        </p:nvCxnSpPr>
        <p:spPr>
          <a:xfrm>
            <a:off x="6743700" y="4750227"/>
            <a:ext cx="1825746" cy="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3" name="Rectangle 72"/>
          <p:cNvSpPr/>
          <p:nvPr/>
        </p:nvSpPr>
        <p:spPr>
          <a:xfrm>
            <a:off x="8115300" y="4547620"/>
            <a:ext cx="876300" cy="40538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SVR12</a:t>
            </a:r>
            <a:endParaRPr lang="en-US" sz="1400" dirty="0">
              <a:solidFill>
                <a:srgbClr val="000000"/>
              </a:solidFill>
              <a:latin typeface="Arial"/>
              <a:cs typeface="Arial"/>
            </a:endParaRPr>
          </a:p>
        </p:txBody>
      </p:sp>
      <p:sp>
        <p:nvSpPr>
          <p:cNvPr id="30" name="Rectangle 25"/>
          <p:cNvSpPr>
            <a:spLocks noChangeArrowheads="1"/>
          </p:cNvSpPr>
          <p:nvPr/>
        </p:nvSpPr>
        <p:spPr bwMode="auto">
          <a:xfrm>
            <a:off x="-18289" y="5128080"/>
            <a:ext cx="9180577" cy="1252717"/>
          </a:xfrm>
          <a:prstGeom prst="rect">
            <a:avLst/>
          </a:prstGeom>
          <a:solidFill>
            <a:schemeClr val="bg1">
              <a:lumMod val="95000"/>
            </a:schemeClr>
          </a:solidFill>
          <a:ln w="12700" cap="flat" cmpd="sng" algn="ctr">
            <a:solidFill>
              <a:schemeClr val="tx1"/>
            </a:solidFill>
            <a:prstDash val="sysDash"/>
            <a:miter lim="800000"/>
            <a:headEnd type="none" w="med" len="med"/>
            <a:tailEnd type="none" w="med" len="med"/>
          </a:ln>
          <a:effectLst/>
        </p:spPr>
        <p:txBody>
          <a:bodyPr lIns="457200" tIns="45431" rIns="92486" bIns="91440" anchor="ctr">
            <a:prstTxWarp prst="textNoShape">
              <a:avLst/>
            </a:prstTxWarp>
          </a:bodyPr>
          <a:lstStyle/>
          <a:p>
            <a:pPr defTabSz="935038">
              <a:lnSpc>
                <a:spcPts val="1800"/>
              </a:lnSpc>
              <a:spcBef>
                <a:spcPts val="600"/>
              </a:spcBef>
            </a:pPr>
            <a:r>
              <a:rPr lang="en-US" sz="1400" b="1" dirty="0">
                <a:solidFill>
                  <a:srgbClr val="000000"/>
                </a:solidFill>
                <a:latin typeface="Arial" pitchFamily="22" charset="0"/>
              </a:rPr>
              <a:t>Drug </a:t>
            </a:r>
            <a:r>
              <a:rPr lang="en-US" sz="1400" b="1" dirty="0" smtClean="0">
                <a:solidFill>
                  <a:srgbClr val="000000"/>
                </a:solidFill>
                <a:latin typeface="Arial" pitchFamily="22" charset="0"/>
              </a:rPr>
              <a:t>Dosing</a:t>
            </a:r>
            <a:r>
              <a:rPr lang="en-US" sz="1400" dirty="0">
                <a:solidFill>
                  <a:srgbClr val="000000"/>
                </a:solidFill>
                <a:latin typeface="Arial" pitchFamily="22" charset="0"/>
              </a:rPr>
              <a:t/>
            </a:r>
            <a:br>
              <a:rPr lang="en-US" sz="1400" dirty="0">
                <a:solidFill>
                  <a:srgbClr val="000000"/>
                </a:solidFill>
                <a:latin typeface="Arial" pitchFamily="22" charset="0"/>
              </a:rPr>
            </a:br>
            <a:r>
              <a:rPr lang="en-US" sz="1400" dirty="0" smtClean="0">
                <a:solidFill>
                  <a:srgbClr val="000000"/>
                </a:solidFill>
                <a:latin typeface="Arial" pitchFamily="22" charset="0"/>
              </a:rPr>
              <a:t>Daclatasvir (DCV): 60 </a:t>
            </a:r>
            <a:r>
              <a:rPr lang="en-US" sz="1400" dirty="0">
                <a:solidFill>
                  <a:srgbClr val="000000"/>
                </a:solidFill>
                <a:latin typeface="Arial" pitchFamily="22" charset="0"/>
              </a:rPr>
              <a:t>mg once </a:t>
            </a:r>
            <a:r>
              <a:rPr lang="en-US" sz="1400" dirty="0" smtClean="0">
                <a:solidFill>
                  <a:srgbClr val="000000"/>
                </a:solidFill>
                <a:latin typeface="Arial" pitchFamily="22" charset="0"/>
              </a:rPr>
              <a:t>daily</a:t>
            </a:r>
            <a:br>
              <a:rPr lang="en-US" sz="1400" dirty="0" smtClean="0">
                <a:solidFill>
                  <a:srgbClr val="000000"/>
                </a:solidFill>
                <a:latin typeface="Arial" pitchFamily="22" charset="0"/>
              </a:rPr>
            </a:br>
            <a:r>
              <a:rPr lang="en-US" sz="1400" dirty="0" smtClean="0">
                <a:solidFill>
                  <a:srgbClr val="000000"/>
                </a:solidFill>
                <a:latin typeface="Arial" pitchFamily="22" charset="0"/>
              </a:rPr>
              <a:t>Sofosbuvir (SOF): </a:t>
            </a:r>
            <a:r>
              <a:rPr lang="en-US" sz="1400" dirty="0">
                <a:solidFill>
                  <a:srgbClr val="000000"/>
                </a:solidFill>
                <a:latin typeface="Arial" pitchFamily="22" charset="0"/>
              </a:rPr>
              <a:t>400 mg once daily</a:t>
            </a:r>
            <a:br>
              <a:rPr lang="en-US" sz="1400" dirty="0">
                <a:solidFill>
                  <a:srgbClr val="000000"/>
                </a:solidFill>
                <a:latin typeface="Arial" pitchFamily="22" charset="0"/>
              </a:rPr>
            </a:br>
            <a:r>
              <a:rPr lang="en-US" sz="1400" dirty="0" smtClean="0">
                <a:solidFill>
                  <a:srgbClr val="000000"/>
                </a:solidFill>
                <a:latin typeface="Arial" pitchFamily="22" charset="0"/>
              </a:rPr>
              <a:t>Ribavirin (RBV): GT1, given weight</a:t>
            </a:r>
            <a:r>
              <a:rPr lang="en-US" sz="1400" dirty="0">
                <a:solidFill>
                  <a:srgbClr val="000000"/>
                </a:solidFill>
                <a:latin typeface="Arial" pitchFamily="22" charset="0"/>
              </a:rPr>
              <a:t>-based </a:t>
            </a:r>
            <a:r>
              <a:rPr lang="en-US" sz="1400" dirty="0" smtClean="0">
                <a:solidFill>
                  <a:srgbClr val="000000"/>
                </a:solidFill>
                <a:latin typeface="Arial" pitchFamily="22" charset="0"/>
              </a:rPr>
              <a:t>and divided bid</a:t>
            </a:r>
            <a:r>
              <a:rPr lang="en-US" sz="1400" dirty="0">
                <a:solidFill>
                  <a:srgbClr val="000000"/>
                </a:solidFill>
                <a:latin typeface="Arial" pitchFamily="22" charset="0"/>
              </a:rPr>
              <a:t> </a:t>
            </a:r>
            <a:r>
              <a:rPr lang="en-US" sz="1400" dirty="0" smtClean="0">
                <a:solidFill>
                  <a:srgbClr val="000000"/>
                </a:solidFill>
                <a:latin typeface="Arial" pitchFamily="22" charset="0"/>
              </a:rPr>
              <a:t>(1000 </a:t>
            </a:r>
            <a:r>
              <a:rPr lang="en-US" sz="1400" dirty="0">
                <a:solidFill>
                  <a:srgbClr val="000000"/>
                </a:solidFill>
                <a:latin typeface="Arial" pitchFamily="22" charset="0"/>
              </a:rPr>
              <a:t>mg/day if &lt; 75kg or 1200 mg/day if ≥ </a:t>
            </a:r>
            <a:r>
              <a:rPr lang="en-US" sz="1400" dirty="0" smtClean="0">
                <a:solidFill>
                  <a:srgbClr val="000000"/>
                </a:solidFill>
                <a:latin typeface="Arial" pitchFamily="22" charset="0"/>
              </a:rPr>
              <a:t>75kg)</a:t>
            </a:r>
            <a:r>
              <a:rPr lang="en-US" sz="1400" dirty="0">
                <a:solidFill>
                  <a:srgbClr val="000000"/>
                </a:solidFill>
                <a:latin typeface="Arial" pitchFamily="22" charset="0"/>
              </a:rPr>
              <a:t/>
            </a:r>
            <a:br>
              <a:rPr lang="en-US" sz="1400" dirty="0">
                <a:solidFill>
                  <a:srgbClr val="000000"/>
                </a:solidFill>
                <a:latin typeface="Arial" pitchFamily="22" charset="0"/>
              </a:rPr>
            </a:br>
            <a:r>
              <a:rPr lang="en-US" sz="1400" dirty="0" smtClean="0">
                <a:solidFill>
                  <a:srgbClr val="000000"/>
                </a:solidFill>
                <a:latin typeface="Arial" pitchFamily="22" charset="0"/>
              </a:rPr>
              <a:t>Ribavirin (RBV): GT 2,3</a:t>
            </a:r>
            <a:r>
              <a:rPr lang="en-US" sz="1400" dirty="0">
                <a:solidFill>
                  <a:srgbClr val="000000"/>
                </a:solidFill>
                <a:latin typeface="Arial" pitchFamily="22" charset="0"/>
              </a:rPr>
              <a:t> </a:t>
            </a:r>
            <a:r>
              <a:rPr lang="en-US" sz="1400" dirty="0" smtClean="0">
                <a:solidFill>
                  <a:srgbClr val="000000"/>
                </a:solidFill>
                <a:latin typeface="Arial" pitchFamily="22" charset="0"/>
              </a:rPr>
              <a:t>(800 </a:t>
            </a:r>
            <a:r>
              <a:rPr lang="en-US" sz="1400" dirty="0">
                <a:solidFill>
                  <a:srgbClr val="000000"/>
                </a:solidFill>
                <a:latin typeface="Arial" pitchFamily="22" charset="0"/>
              </a:rPr>
              <a:t>mg/</a:t>
            </a:r>
            <a:r>
              <a:rPr lang="en-US" sz="1400" dirty="0" smtClean="0">
                <a:solidFill>
                  <a:srgbClr val="000000"/>
                </a:solidFill>
                <a:latin typeface="Arial" pitchFamily="22" charset="0"/>
              </a:rPr>
              <a:t>day)</a:t>
            </a:r>
            <a:endParaRPr lang="en-US" sz="1400" dirty="0">
              <a:solidFill>
                <a:srgbClr val="000000"/>
              </a:solidFill>
              <a:latin typeface="Arial" pitchFamily="22" charset="0"/>
            </a:endParaRPr>
          </a:p>
        </p:txBody>
      </p:sp>
      <p:grpSp>
        <p:nvGrpSpPr>
          <p:cNvPr id="3" name="Group 2"/>
          <p:cNvGrpSpPr/>
          <p:nvPr/>
        </p:nvGrpSpPr>
        <p:grpSpPr>
          <a:xfrm>
            <a:off x="-10610" y="1295400"/>
            <a:ext cx="9162291" cy="515104"/>
            <a:chOff x="-6113" y="1295400"/>
            <a:chExt cx="9162291" cy="515104"/>
          </a:xfrm>
        </p:grpSpPr>
        <p:sp>
          <p:nvSpPr>
            <p:cNvPr id="32" name="Rectangle 31"/>
            <p:cNvSpPr/>
            <p:nvPr/>
          </p:nvSpPr>
          <p:spPr>
            <a:xfrm>
              <a:off x="-6113" y="1380780"/>
              <a:ext cx="9162291" cy="410716"/>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600" dirty="0">
                <a:solidFill>
                  <a:srgbClr val="000000"/>
                </a:solidFill>
                <a:latin typeface="Arial"/>
                <a:cs typeface="Arial"/>
              </a:endParaRPr>
            </a:p>
          </p:txBody>
        </p:sp>
        <p:sp>
          <p:nvSpPr>
            <p:cNvPr id="33" name="Rectangle 32"/>
            <p:cNvSpPr/>
            <p:nvPr/>
          </p:nvSpPr>
          <p:spPr>
            <a:xfrm>
              <a:off x="2057400" y="1344168"/>
              <a:ext cx="838200" cy="39929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rPr>
                <a:t>Week</a:t>
              </a:r>
              <a:endParaRPr lang="en-US" sz="1400" dirty="0">
                <a:solidFill>
                  <a:srgbClr val="000000"/>
                </a:solidFill>
              </a:endParaRPr>
            </a:p>
          </p:txBody>
        </p:sp>
        <p:sp>
          <p:nvSpPr>
            <p:cNvPr id="42" name="Rectangle 41"/>
            <p:cNvSpPr/>
            <p:nvPr/>
          </p:nvSpPr>
          <p:spPr>
            <a:xfrm>
              <a:off x="2848131" y="1295400"/>
              <a:ext cx="545592" cy="51510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0</a:t>
              </a:r>
              <a:endParaRPr lang="en-US" sz="1400" dirty="0">
                <a:solidFill>
                  <a:srgbClr val="000000"/>
                </a:solidFill>
                <a:latin typeface="Arial"/>
                <a:cs typeface="Arial"/>
              </a:endParaRPr>
            </a:p>
          </p:txBody>
        </p:sp>
        <p:sp>
          <p:nvSpPr>
            <p:cNvPr id="43" name="Rectangle 42"/>
            <p:cNvSpPr/>
            <p:nvPr/>
          </p:nvSpPr>
          <p:spPr>
            <a:xfrm>
              <a:off x="6481497" y="1295400"/>
              <a:ext cx="545592" cy="51510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24</a:t>
              </a:r>
              <a:endParaRPr lang="en-US" sz="1400" dirty="0">
                <a:solidFill>
                  <a:srgbClr val="000000"/>
                </a:solidFill>
                <a:latin typeface="Arial"/>
                <a:cs typeface="Arial"/>
              </a:endParaRPr>
            </a:p>
          </p:txBody>
        </p:sp>
        <p:cxnSp>
          <p:nvCxnSpPr>
            <p:cNvPr id="44" name="Straight Connector 43"/>
            <p:cNvCxnSpPr/>
            <p:nvPr/>
          </p:nvCxnSpPr>
          <p:spPr>
            <a:xfrm flipV="1">
              <a:off x="-6113" y="1783096"/>
              <a:ext cx="9162291" cy="11472"/>
            </a:xfrm>
            <a:prstGeom prst="line">
              <a:avLst/>
            </a:prstGeom>
            <a:ln w="9525"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V="1">
              <a:off x="3119392" y="1703852"/>
              <a:ext cx="0" cy="87630"/>
            </a:xfrm>
            <a:prstGeom prst="line">
              <a:avLst/>
            </a:prstGeom>
            <a:ln w="127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V="1">
              <a:off x="6754293" y="1703852"/>
              <a:ext cx="0" cy="81894"/>
            </a:xfrm>
            <a:prstGeom prst="line">
              <a:avLst/>
            </a:prstGeom>
            <a:ln w="127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4662175" y="1295400"/>
              <a:ext cx="545592" cy="51510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12</a:t>
              </a:r>
              <a:endParaRPr lang="en-US" sz="1400" dirty="0">
                <a:solidFill>
                  <a:srgbClr val="000000"/>
                </a:solidFill>
                <a:latin typeface="Arial"/>
                <a:cs typeface="Arial"/>
              </a:endParaRPr>
            </a:p>
          </p:txBody>
        </p:sp>
        <p:cxnSp>
          <p:nvCxnSpPr>
            <p:cNvPr id="48" name="Straight Connector 47"/>
            <p:cNvCxnSpPr/>
            <p:nvPr/>
          </p:nvCxnSpPr>
          <p:spPr>
            <a:xfrm flipV="1">
              <a:off x="4944197" y="1703852"/>
              <a:ext cx="0" cy="81894"/>
            </a:xfrm>
            <a:prstGeom prst="line">
              <a:avLst/>
            </a:prstGeom>
            <a:ln w="127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8300819" y="1295400"/>
              <a:ext cx="545592" cy="51510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36</a:t>
              </a:r>
              <a:endParaRPr lang="en-US" sz="1400" dirty="0">
                <a:solidFill>
                  <a:srgbClr val="000000"/>
                </a:solidFill>
                <a:latin typeface="Arial"/>
                <a:cs typeface="Arial"/>
              </a:endParaRPr>
            </a:p>
          </p:txBody>
        </p:sp>
        <p:cxnSp>
          <p:nvCxnSpPr>
            <p:cNvPr id="56" name="Straight Connector 55"/>
            <p:cNvCxnSpPr/>
            <p:nvPr/>
          </p:nvCxnSpPr>
          <p:spPr>
            <a:xfrm flipV="1">
              <a:off x="8573615" y="1703852"/>
              <a:ext cx="0" cy="81894"/>
            </a:xfrm>
            <a:prstGeom prst="line">
              <a:avLst/>
            </a:prstGeom>
            <a:ln w="12700" cmpd="sng">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5" name="Rectangle 5"/>
          <p:cNvSpPr>
            <a:spLocks noChangeArrowheads="1"/>
          </p:cNvSpPr>
          <p:nvPr/>
        </p:nvSpPr>
        <p:spPr bwMode="auto">
          <a:xfrm>
            <a:off x="3126742" y="2118368"/>
            <a:ext cx="1826259" cy="357567"/>
          </a:xfrm>
          <a:prstGeom prst="rect">
            <a:avLst/>
          </a:prstGeom>
          <a:solidFill>
            <a:schemeClr val="accent2">
              <a:lumMod val="40000"/>
              <a:lumOff val="60000"/>
            </a:schemeClr>
          </a:solidFill>
          <a:ln w="12700" cmpd="sng">
            <a:solidFill>
              <a:srgbClr val="000000"/>
            </a:solidFill>
            <a:miter lim="800000"/>
            <a:headEnd/>
            <a:tailEnd/>
          </a:ln>
          <a:effectLst/>
          <a:extLst/>
        </p:spPr>
        <p:txBody>
          <a:bodyPr wrap="none" anchor="ctr"/>
          <a:lstStyle/>
          <a:p>
            <a:r>
              <a:rPr lang="en-US" sz="1400" b="1" dirty="0" smtClean="0">
                <a:latin typeface="Arial"/>
                <a:cs typeface="Arial"/>
              </a:rPr>
              <a:t>DCV + SOF</a:t>
            </a:r>
            <a:endParaRPr lang="en-US" sz="1400" b="1" dirty="0">
              <a:latin typeface="Arial"/>
              <a:cs typeface="Arial"/>
            </a:endParaRPr>
          </a:p>
        </p:txBody>
      </p:sp>
      <p:sp>
        <p:nvSpPr>
          <p:cNvPr id="37" name="Rectangle 5"/>
          <p:cNvSpPr>
            <a:spLocks noChangeArrowheads="1"/>
          </p:cNvSpPr>
          <p:nvPr/>
        </p:nvSpPr>
        <p:spPr bwMode="auto">
          <a:xfrm>
            <a:off x="3126742" y="2837067"/>
            <a:ext cx="1826259" cy="357567"/>
          </a:xfrm>
          <a:prstGeom prst="rect">
            <a:avLst/>
          </a:prstGeom>
          <a:solidFill>
            <a:schemeClr val="accent2">
              <a:lumMod val="40000"/>
              <a:lumOff val="60000"/>
            </a:schemeClr>
          </a:solidFill>
          <a:ln w="12700" cmpd="sng">
            <a:solidFill>
              <a:srgbClr val="000000"/>
            </a:solidFill>
            <a:miter lim="800000"/>
            <a:headEnd/>
            <a:tailEnd/>
          </a:ln>
          <a:effectLst/>
          <a:extLst/>
        </p:spPr>
        <p:txBody>
          <a:bodyPr wrap="none" anchor="ctr"/>
          <a:lstStyle/>
          <a:p>
            <a:r>
              <a:rPr lang="en-US" sz="1400" b="1" dirty="0" smtClean="0">
                <a:latin typeface="Arial"/>
                <a:cs typeface="Arial"/>
              </a:rPr>
              <a:t>DCV + SOF + RBV</a:t>
            </a:r>
            <a:endParaRPr lang="en-US" sz="1400" b="1" dirty="0">
              <a:latin typeface="Arial"/>
              <a:cs typeface="Arial"/>
            </a:endParaRPr>
          </a:p>
        </p:txBody>
      </p:sp>
      <p:sp>
        <p:nvSpPr>
          <p:cNvPr id="52" name="Rectangle 5"/>
          <p:cNvSpPr>
            <a:spLocks noChangeArrowheads="1"/>
          </p:cNvSpPr>
          <p:nvPr/>
        </p:nvSpPr>
        <p:spPr bwMode="auto">
          <a:xfrm>
            <a:off x="3126741" y="3836948"/>
            <a:ext cx="3657600" cy="357567"/>
          </a:xfrm>
          <a:prstGeom prst="rect">
            <a:avLst/>
          </a:prstGeom>
          <a:solidFill>
            <a:schemeClr val="accent5">
              <a:lumMod val="40000"/>
              <a:lumOff val="60000"/>
            </a:schemeClr>
          </a:solidFill>
          <a:ln w="12700" cmpd="sng">
            <a:solidFill>
              <a:srgbClr val="000000"/>
            </a:solidFill>
            <a:miter lim="800000"/>
            <a:headEnd/>
            <a:tailEnd/>
          </a:ln>
          <a:effectLst/>
          <a:extLst/>
        </p:spPr>
        <p:txBody>
          <a:bodyPr wrap="none" anchor="ctr"/>
          <a:lstStyle/>
          <a:p>
            <a:r>
              <a:rPr lang="en-US" sz="1400" b="1" dirty="0" smtClean="0">
                <a:latin typeface="Arial"/>
                <a:cs typeface="Arial"/>
              </a:rPr>
              <a:t>DCV + SOF</a:t>
            </a:r>
            <a:endParaRPr lang="en-US" sz="1400" b="1" dirty="0">
              <a:latin typeface="Arial"/>
              <a:cs typeface="Arial"/>
            </a:endParaRPr>
          </a:p>
        </p:txBody>
      </p:sp>
      <p:sp>
        <p:nvSpPr>
          <p:cNvPr id="54" name="Rectangle 5"/>
          <p:cNvSpPr>
            <a:spLocks noChangeArrowheads="1"/>
          </p:cNvSpPr>
          <p:nvPr/>
        </p:nvSpPr>
        <p:spPr bwMode="auto">
          <a:xfrm>
            <a:off x="3126741" y="4555647"/>
            <a:ext cx="3657600" cy="357567"/>
          </a:xfrm>
          <a:prstGeom prst="rect">
            <a:avLst/>
          </a:prstGeom>
          <a:solidFill>
            <a:schemeClr val="accent5">
              <a:lumMod val="40000"/>
              <a:lumOff val="60000"/>
            </a:schemeClr>
          </a:solidFill>
          <a:ln w="12700" cmpd="sng">
            <a:solidFill>
              <a:srgbClr val="000000"/>
            </a:solidFill>
            <a:miter lim="800000"/>
            <a:headEnd/>
            <a:tailEnd/>
          </a:ln>
          <a:effectLst/>
          <a:extLst/>
        </p:spPr>
        <p:txBody>
          <a:bodyPr wrap="none" anchor="ctr"/>
          <a:lstStyle/>
          <a:p>
            <a:r>
              <a:rPr lang="en-US" sz="1400" b="1" dirty="0" smtClean="0">
                <a:latin typeface="Arial"/>
                <a:cs typeface="Arial"/>
              </a:rPr>
              <a:t>DCV + SOF + RBV</a:t>
            </a:r>
            <a:endParaRPr lang="en-US" sz="1400" b="1" dirty="0">
              <a:latin typeface="Arial"/>
              <a:cs typeface="Arial"/>
            </a:endParaRPr>
          </a:p>
        </p:txBody>
      </p:sp>
    </p:spTree>
    <p:extLst>
      <p:ext uri="{BB962C8B-B14F-4D97-AF65-F5344CB8AC3E}">
        <p14:creationId xmlns:p14="http://schemas.microsoft.com/office/powerpoint/2010/main" val="240433596"/>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3"/>
          </p:nvPr>
        </p:nvSpPr>
        <p:spPr/>
        <p:txBody>
          <a:bodyPr/>
          <a:lstStyle/>
          <a:p>
            <a:r>
              <a:rPr lang="en-US" dirty="0"/>
              <a:t>Source: Sulkowski MS, et al. N Engl J Med. 2014;370:211-21.</a:t>
            </a:r>
            <a:endParaRPr lang="en-US" dirty="0">
              <a:latin typeface="Arial" pitchFamily="22" charset="0"/>
            </a:endParaRPr>
          </a:p>
        </p:txBody>
      </p:sp>
      <p:sp>
        <p:nvSpPr>
          <p:cNvPr id="49" name="Title 1"/>
          <p:cNvSpPr>
            <a:spLocks noGrp="1"/>
          </p:cNvSpPr>
          <p:nvPr>
            <p:ph type="title"/>
          </p:nvPr>
        </p:nvSpPr>
        <p:spPr>
          <a:xfrm>
            <a:off x="323850" y="304800"/>
            <a:ext cx="8515350" cy="990600"/>
          </a:xfrm>
        </p:spPr>
        <p:txBody>
          <a:bodyPr>
            <a:normAutofit/>
          </a:bodyPr>
          <a:lstStyle/>
          <a:p>
            <a:r>
              <a:rPr lang="en-US" sz="2400" dirty="0">
                <a:solidFill>
                  <a:schemeClr val="accent5">
                    <a:lumMod val="20000"/>
                    <a:lumOff val="80000"/>
                  </a:schemeClr>
                </a:solidFill>
              </a:rPr>
              <a:t>Daclatasvir + Sofosbuvir +/- Ribavirin for HCV GT </a:t>
            </a:r>
            <a:r>
              <a:rPr lang="en-US" sz="2400" dirty="0" smtClean="0">
                <a:solidFill>
                  <a:schemeClr val="accent5">
                    <a:lumMod val="20000"/>
                    <a:lumOff val="80000"/>
                  </a:schemeClr>
                </a:solidFill>
              </a:rPr>
              <a:t>1-3</a:t>
            </a:r>
            <a:r>
              <a:rPr lang="en-US" sz="2400" dirty="0"/>
              <a:t/>
            </a:r>
            <a:br>
              <a:rPr lang="en-US" sz="2400" dirty="0"/>
            </a:br>
            <a:r>
              <a:rPr lang="en-US" sz="2400" dirty="0" smtClean="0"/>
              <a:t>GT1 Treatment-Naïve &amp; Experienced: Results </a:t>
            </a:r>
            <a:r>
              <a:rPr lang="en-US" sz="2400" dirty="0"/>
              <a:t>(Part </a:t>
            </a:r>
            <a:r>
              <a:rPr lang="en-US" sz="2400" dirty="0" smtClean="0"/>
              <a:t>2)</a:t>
            </a:r>
            <a:endParaRPr lang="en-US" sz="2400" dirty="0"/>
          </a:p>
        </p:txBody>
      </p:sp>
      <p:sp>
        <p:nvSpPr>
          <p:cNvPr id="78" name="Rectangle 77"/>
          <p:cNvSpPr/>
          <p:nvPr/>
        </p:nvSpPr>
        <p:spPr>
          <a:xfrm>
            <a:off x="762000" y="5349490"/>
            <a:ext cx="700900" cy="4053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400" dirty="0" smtClean="0">
                <a:solidFill>
                  <a:srgbClr val="000000"/>
                </a:solidFill>
              </a:rPr>
              <a:t>N =14</a:t>
            </a:r>
            <a:endParaRPr lang="en-US" sz="1400" dirty="0">
              <a:solidFill>
                <a:srgbClr val="000000"/>
              </a:solidFill>
            </a:endParaRPr>
          </a:p>
        </p:txBody>
      </p:sp>
      <p:sp>
        <p:nvSpPr>
          <p:cNvPr id="90" name="Rectangle 89"/>
          <p:cNvSpPr/>
          <p:nvPr/>
        </p:nvSpPr>
        <p:spPr>
          <a:xfrm>
            <a:off x="86054" y="1922833"/>
            <a:ext cx="1828800" cy="1420368"/>
          </a:xfrm>
          <a:prstGeom prst="rect">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FFFFFF"/>
                </a:solidFill>
                <a:latin typeface="Arial"/>
                <a:cs typeface="Arial"/>
              </a:rPr>
              <a:t>Rx Naïve</a:t>
            </a:r>
          </a:p>
          <a:p>
            <a:pPr algn="ctr"/>
            <a:r>
              <a:rPr lang="en-US" sz="1600" b="1" dirty="0" smtClean="0">
                <a:solidFill>
                  <a:srgbClr val="FFFFFF"/>
                </a:solidFill>
                <a:latin typeface="Arial"/>
                <a:cs typeface="Arial"/>
              </a:rPr>
              <a:t>GT 1a/1b</a:t>
            </a:r>
            <a:br>
              <a:rPr lang="en-US" sz="1600" b="1" dirty="0" smtClean="0">
                <a:solidFill>
                  <a:srgbClr val="FFFFFF"/>
                </a:solidFill>
                <a:latin typeface="Arial"/>
                <a:cs typeface="Arial"/>
              </a:rPr>
            </a:br>
            <a:r>
              <a:rPr lang="en-US" sz="1600" b="1" dirty="0" smtClean="0">
                <a:solidFill>
                  <a:srgbClr val="FFFFFF"/>
                </a:solidFill>
                <a:latin typeface="Arial"/>
                <a:cs typeface="Arial"/>
              </a:rPr>
              <a:t/>
            </a:r>
            <a:br>
              <a:rPr lang="en-US" sz="1600" b="1" dirty="0" smtClean="0">
                <a:solidFill>
                  <a:srgbClr val="FFFFFF"/>
                </a:solidFill>
                <a:latin typeface="Arial"/>
                <a:cs typeface="Arial"/>
              </a:rPr>
            </a:br>
            <a:r>
              <a:rPr lang="en-US" sz="1600" b="1" dirty="0" smtClean="0">
                <a:solidFill>
                  <a:srgbClr val="FFFFFF"/>
                </a:solidFill>
                <a:latin typeface="Arial"/>
                <a:cs typeface="Arial"/>
              </a:rPr>
              <a:t>n = 82</a:t>
            </a:r>
            <a:endParaRPr lang="en-US" sz="1600" b="1" dirty="0">
              <a:solidFill>
                <a:srgbClr val="FFFFFF"/>
              </a:solidFill>
              <a:latin typeface="Arial"/>
              <a:cs typeface="Arial"/>
            </a:endParaRPr>
          </a:p>
        </p:txBody>
      </p:sp>
      <p:sp>
        <p:nvSpPr>
          <p:cNvPr id="28" name="Rectangle 27"/>
          <p:cNvSpPr/>
          <p:nvPr/>
        </p:nvSpPr>
        <p:spPr>
          <a:xfrm>
            <a:off x="1924332" y="2091420"/>
            <a:ext cx="700900" cy="4053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400" dirty="0" smtClean="0">
                <a:solidFill>
                  <a:srgbClr val="000000"/>
                </a:solidFill>
              </a:rPr>
              <a:t>n = 41</a:t>
            </a:r>
            <a:endParaRPr lang="en-US" sz="1400" dirty="0">
              <a:solidFill>
                <a:srgbClr val="000000"/>
              </a:solidFill>
            </a:endParaRPr>
          </a:p>
        </p:txBody>
      </p:sp>
      <p:sp>
        <p:nvSpPr>
          <p:cNvPr id="36" name="Rectangle 35"/>
          <p:cNvSpPr/>
          <p:nvPr/>
        </p:nvSpPr>
        <p:spPr>
          <a:xfrm>
            <a:off x="1924332" y="2806360"/>
            <a:ext cx="700900" cy="4053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400" dirty="0" smtClean="0">
                <a:solidFill>
                  <a:srgbClr val="000000"/>
                </a:solidFill>
              </a:rPr>
              <a:t>n = 41</a:t>
            </a:r>
            <a:endParaRPr lang="en-US" sz="1400" dirty="0">
              <a:solidFill>
                <a:srgbClr val="000000"/>
              </a:solidFill>
            </a:endParaRPr>
          </a:p>
        </p:txBody>
      </p:sp>
      <p:cxnSp>
        <p:nvCxnSpPr>
          <p:cNvPr id="38" name="Straight Connector 37"/>
          <p:cNvCxnSpPr/>
          <p:nvPr/>
        </p:nvCxnSpPr>
        <p:spPr>
          <a:xfrm>
            <a:off x="4417059" y="2312948"/>
            <a:ext cx="1825746" cy="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9" name="Rectangle 38"/>
          <p:cNvSpPr/>
          <p:nvPr/>
        </p:nvSpPr>
        <p:spPr>
          <a:xfrm>
            <a:off x="5788657" y="2110341"/>
            <a:ext cx="1507231" cy="40538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SVR12 = 100%</a:t>
            </a:r>
            <a:endParaRPr lang="en-US" sz="1400" dirty="0">
              <a:solidFill>
                <a:srgbClr val="000000"/>
              </a:solidFill>
              <a:latin typeface="Arial"/>
              <a:cs typeface="Arial"/>
            </a:endParaRPr>
          </a:p>
        </p:txBody>
      </p:sp>
      <p:cxnSp>
        <p:nvCxnSpPr>
          <p:cNvPr id="40" name="Straight Connector 39"/>
          <p:cNvCxnSpPr/>
          <p:nvPr/>
        </p:nvCxnSpPr>
        <p:spPr>
          <a:xfrm>
            <a:off x="4417059" y="3031647"/>
            <a:ext cx="1825746" cy="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1" name="Rectangle 40"/>
          <p:cNvSpPr/>
          <p:nvPr/>
        </p:nvSpPr>
        <p:spPr>
          <a:xfrm>
            <a:off x="5788657" y="2829040"/>
            <a:ext cx="1507231" cy="40538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SVR12 = 95%</a:t>
            </a:r>
            <a:endParaRPr lang="en-US" sz="1400" dirty="0">
              <a:solidFill>
                <a:srgbClr val="000000"/>
              </a:solidFill>
              <a:latin typeface="Arial"/>
              <a:cs typeface="Arial"/>
            </a:endParaRPr>
          </a:p>
        </p:txBody>
      </p:sp>
      <p:sp>
        <p:nvSpPr>
          <p:cNvPr id="60" name="Rectangle 59"/>
          <p:cNvSpPr/>
          <p:nvPr/>
        </p:nvSpPr>
        <p:spPr>
          <a:xfrm>
            <a:off x="86054" y="3641413"/>
            <a:ext cx="1828800" cy="1420368"/>
          </a:xfrm>
          <a:prstGeom prst="rect">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a:solidFill>
                  <a:srgbClr val="FFFFFF"/>
                </a:solidFill>
                <a:cs typeface="Arial"/>
              </a:rPr>
              <a:t>Rx </a:t>
            </a:r>
            <a:r>
              <a:rPr lang="en-US" sz="1600" b="1" dirty="0" smtClean="0">
                <a:solidFill>
                  <a:srgbClr val="FFFFFF"/>
                </a:solidFill>
                <a:cs typeface="Arial"/>
              </a:rPr>
              <a:t>Experienced</a:t>
            </a:r>
          </a:p>
          <a:p>
            <a:pPr algn="ctr"/>
            <a:r>
              <a:rPr lang="en-US" sz="1600" b="1" dirty="0" smtClean="0">
                <a:solidFill>
                  <a:srgbClr val="FFFFFF"/>
                </a:solidFill>
                <a:cs typeface="Arial"/>
              </a:rPr>
              <a:t>GT </a:t>
            </a:r>
            <a:r>
              <a:rPr lang="en-US" sz="1600" b="1" dirty="0" smtClean="0">
                <a:solidFill>
                  <a:srgbClr val="FFFFFF"/>
                </a:solidFill>
                <a:latin typeface="Arial"/>
                <a:cs typeface="Arial"/>
              </a:rPr>
              <a:t>1a/1b</a:t>
            </a:r>
            <a:br>
              <a:rPr lang="en-US" sz="1600" b="1" dirty="0" smtClean="0">
                <a:solidFill>
                  <a:srgbClr val="FFFFFF"/>
                </a:solidFill>
                <a:latin typeface="Arial"/>
                <a:cs typeface="Arial"/>
              </a:rPr>
            </a:br>
            <a:r>
              <a:rPr lang="en-US" sz="1200" b="1" dirty="0" smtClean="0">
                <a:solidFill>
                  <a:srgbClr val="FFFFFF"/>
                </a:solidFill>
                <a:latin typeface="Arial"/>
                <a:cs typeface="Arial"/>
              </a:rPr>
              <a:t>Prior Boceprevir- or Telaprevir </a:t>
            </a:r>
            <a:r>
              <a:rPr lang="en-US" sz="1200" b="1" dirty="0" smtClean="0">
                <a:solidFill>
                  <a:srgbClr val="FFFFFF"/>
                </a:solidFill>
                <a:cs typeface="Arial"/>
              </a:rPr>
              <a:t>failure</a:t>
            </a:r>
            <a:br>
              <a:rPr lang="en-US" sz="1200" b="1" dirty="0" smtClean="0">
                <a:solidFill>
                  <a:srgbClr val="FFFFFF"/>
                </a:solidFill>
                <a:cs typeface="Arial"/>
              </a:rPr>
            </a:br>
            <a:r>
              <a:rPr lang="en-US" sz="1200" b="1" dirty="0" smtClean="0">
                <a:solidFill>
                  <a:srgbClr val="FFFFFF"/>
                </a:solidFill>
                <a:cs typeface="Arial"/>
              </a:rPr>
              <a:t> </a:t>
            </a:r>
            <a:r>
              <a:rPr lang="en-US" sz="1200" b="1" dirty="0" smtClean="0">
                <a:solidFill>
                  <a:srgbClr val="FFFFFF"/>
                </a:solidFill>
                <a:latin typeface="Arial"/>
                <a:cs typeface="Arial"/>
              </a:rPr>
              <a:t/>
            </a:r>
            <a:br>
              <a:rPr lang="en-US" sz="1200" b="1" dirty="0" smtClean="0">
                <a:solidFill>
                  <a:srgbClr val="FFFFFF"/>
                </a:solidFill>
                <a:latin typeface="Arial"/>
                <a:cs typeface="Arial"/>
              </a:rPr>
            </a:br>
            <a:r>
              <a:rPr lang="en-US" sz="1600" b="1" dirty="0" smtClean="0">
                <a:solidFill>
                  <a:srgbClr val="FFFFFF"/>
                </a:solidFill>
                <a:latin typeface="Arial"/>
                <a:cs typeface="Arial"/>
              </a:rPr>
              <a:t>n = 41</a:t>
            </a:r>
            <a:endParaRPr lang="en-US" sz="1600" b="1" dirty="0">
              <a:solidFill>
                <a:srgbClr val="FFFFFF"/>
              </a:solidFill>
              <a:latin typeface="Arial"/>
              <a:cs typeface="Arial"/>
            </a:endParaRPr>
          </a:p>
        </p:txBody>
      </p:sp>
      <p:sp>
        <p:nvSpPr>
          <p:cNvPr id="51" name="Rectangle 50"/>
          <p:cNvSpPr/>
          <p:nvPr/>
        </p:nvSpPr>
        <p:spPr>
          <a:xfrm>
            <a:off x="1924332" y="3810000"/>
            <a:ext cx="700900" cy="4053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400" dirty="0" smtClean="0">
                <a:solidFill>
                  <a:srgbClr val="000000"/>
                </a:solidFill>
              </a:rPr>
              <a:t>n = 21</a:t>
            </a:r>
            <a:endParaRPr lang="en-US" sz="1400" dirty="0">
              <a:solidFill>
                <a:srgbClr val="000000"/>
              </a:solidFill>
            </a:endParaRPr>
          </a:p>
        </p:txBody>
      </p:sp>
      <p:sp>
        <p:nvSpPr>
          <p:cNvPr id="53" name="Rectangle 52"/>
          <p:cNvSpPr/>
          <p:nvPr/>
        </p:nvSpPr>
        <p:spPr>
          <a:xfrm>
            <a:off x="1909232" y="4524940"/>
            <a:ext cx="700900" cy="4053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400" dirty="0" smtClean="0">
                <a:solidFill>
                  <a:srgbClr val="000000"/>
                </a:solidFill>
              </a:rPr>
              <a:t>n = 20</a:t>
            </a:r>
            <a:endParaRPr lang="en-US" sz="1400" dirty="0">
              <a:solidFill>
                <a:srgbClr val="000000"/>
              </a:solidFill>
            </a:endParaRPr>
          </a:p>
        </p:txBody>
      </p:sp>
      <p:cxnSp>
        <p:nvCxnSpPr>
          <p:cNvPr id="55" name="Straight Connector 54"/>
          <p:cNvCxnSpPr/>
          <p:nvPr/>
        </p:nvCxnSpPr>
        <p:spPr>
          <a:xfrm>
            <a:off x="6207759" y="4031528"/>
            <a:ext cx="1825746" cy="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3" name="Rectangle 62"/>
          <p:cNvSpPr/>
          <p:nvPr/>
        </p:nvSpPr>
        <p:spPr>
          <a:xfrm>
            <a:off x="7579357" y="3828921"/>
            <a:ext cx="1507231" cy="40538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SVR12 = 100%</a:t>
            </a:r>
            <a:endParaRPr lang="en-US" sz="1400" dirty="0">
              <a:solidFill>
                <a:srgbClr val="000000"/>
              </a:solidFill>
              <a:latin typeface="Arial"/>
              <a:cs typeface="Arial"/>
            </a:endParaRPr>
          </a:p>
        </p:txBody>
      </p:sp>
      <p:cxnSp>
        <p:nvCxnSpPr>
          <p:cNvPr id="68" name="Straight Connector 67"/>
          <p:cNvCxnSpPr/>
          <p:nvPr/>
        </p:nvCxnSpPr>
        <p:spPr>
          <a:xfrm>
            <a:off x="6207759" y="4750227"/>
            <a:ext cx="1825746" cy="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3" name="Rectangle 72"/>
          <p:cNvSpPr/>
          <p:nvPr/>
        </p:nvSpPr>
        <p:spPr>
          <a:xfrm>
            <a:off x="7579357" y="4547620"/>
            <a:ext cx="1507231" cy="40538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SVR12 = 95%</a:t>
            </a:r>
            <a:endParaRPr lang="en-US" sz="1400" dirty="0">
              <a:solidFill>
                <a:srgbClr val="000000"/>
              </a:solidFill>
              <a:latin typeface="Arial"/>
              <a:cs typeface="Arial"/>
            </a:endParaRPr>
          </a:p>
        </p:txBody>
      </p:sp>
      <p:sp>
        <p:nvSpPr>
          <p:cNvPr id="30" name="Rectangle 25"/>
          <p:cNvSpPr>
            <a:spLocks noChangeArrowheads="1"/>
          </p:cNvSpPr>
          <p:nvPr/>
        </p:nvSpPr>
        <p:spPr bwMode="auto">
          <a:xfrm>
            <a:off x="-18289" y="5128080"/>
            <a:ext cx="9180577" cy="1252717"/>
          </a:xfrm>
          <a:prstGeom prst="rect">
            <a:avLst/>
          </a:prstGeom>
          <a:solidFill>
            <a:schemeClr val="bg1">
              <a:lumMod val="95000"/>
            </a:schemeClr>
          </a:solidFill>
          <a:ln w="12700" cap="flat" cmpd="sng" algn="ctr">
            <a:solidFill>
              <a:schemeClr val="tx1"/>
            </a:solidFill>
            <a:prstDash val="sysDash"/>
            <a:miter lim="800000"/>
            <a:headEnd type="none" w="med" len="med"/>
            <a:tailEnd type="none" w="med" len="med"/>
          </a:ln>
          <a:effectLst/>
        </p:spPr>
        <p:txBody>
          <a:bodyPr lIns="457200" tIns="45431" rIns="92486" bIns="91440" anchor="ctr">
            <a:prstTxWarp prst="textNoShape">
              <a:avLst/>
            </a:prstTxWarp>
          </a:bodyPr>
          <a:lstStyle/>
          <a:p>
            <a:pPr defTabSz="935038">
              <a:lnSpc>
                <a:spcPts val="1800"/>
              </a:lnSpc>
              <a:spcBef>
                <a:spcPts val="600"/>
              </a:spcBef>
            </a:pPr>
            <a:r>
              <a:rPr lang="en-US" sz="1400" b="1" dirty="0">
                <a:solidFill>
                  <a:srgbClr val="000000"/>
                </a:solidFill>
                <a:latin typeface="Arial" pitchFamily="22" charset="0"/>
              </a:rPr>
              <a:t>Drug </a:t>
            </a:r>
            <a:r>
              <a:rPr lang="en-US" sz="1400" b="1" dirty="0" smtClean="0">
                <a:solidFill>
                  <a:srgbClr val="000000"/>
                </a:solidFill>
                <a:latin typeface="Arial" pitchFamily="22" charset="0"/>
              </a:rPr>
              <a:t>Dosing</a:t>
            </a:r>
            <a:r>
              <a:rPr lang="en-US" sz="1400" dirty="0">
                <a:solidFill>
                  <a:srgbClr val="000000"/>
                </a:solidFill>
                <a:latin typeface="Arial" pitchFamily="22" charset="0"/>
              </a:rPr>
              <a:t/>
            </a:r>
            <a:br>
              <a:rPr lang="en-US" sz="1400" dirty="0">
                <a:solidFill>
                  <a:srgbClr val="000000"/>
                </a:solidFill>
                <a:latin typeface="Arial" pitchFamily="22" charset="0"/>
              </a:rPr>
            </a:br>
            <a:r>
              <a:rPr lang="en-US" sz="1400" dirty="0" smtClean="0">
                <a:solidFill>
                  <a:srgbClr val="000000"/>
                </a:solidFill>
                <a:latin typeface="Arial" pitchFamily="22" charset="0"/>
              </a:rPr>
              <a:t>Daclatasvir (DCV): 60 </a:t>
            </a:r>
            <a:r>
              <a:rPr lang="en-US" sz="1400" dirty="0">
                <a:solidFill>
                  <a:srgbClr val="000000"/>
                </a:solidFill>
                <a:latin typeface="Arial" pitchFamily="22" charset="0"/>
              </a:rPr>
              <a:t>mg once </a:t>
            </a:r>
            <a:r>
              <a:rPr lang="en-US" sz="1400" dirty="0" smtClean="0">
                <a:solidFill>
                  <a:srgbClr val="000000"/>
                </a:solidFill>
                <a:latin typeface="Arial" pitchFamily="22" charset="0"/>
              </a:rPr>
              <a:t>daily</a:t>
            </a:r>
            <a:br>
              <a:rPr lang="en-US" sz="1400" dirty="0" smtClean="0">
                <a:solidFill>
                  <a:srgbClr val="000000"/>
                </a:solidFill>
                <a:latin typeface="Arial" pitchFamily="22" charset="0"/>
              </a:rPr>
            </a:br>
            <a:r>
              <a:rPr lang="en-US" sz="1400" dirty="0" smtClean="0">
                <a:solidFill>
                  <a:srgbClr val="000000"/>
                </a:solidFill>
                <a:latin typeface="Arial" pitchFamily="22" charset="0"/>
              </a:rPr>
              <a:t>Sofosbuvir (SOF): </a:t>
            </a:r>
            <a:r>
              <a:rPr lang="en-US" sz="1400" dirty="0">
                <a:solidFill>
                  <a:srgbClr val="000000"/>
                </a:solidFill>
                <a:latin typeface="Arial" pitchFamily="22" charset="0"/>
              </a:rPr>
              <a:t>400 mg once daily</a:t>
            </a:r>
            <a:br>
              <a:rPr lang="en-US" sz="1400" dirty="0">
                <a:solidFill>
                  <a:srgbClr val="000000"/>
                </a:solidFill>
                <a:latin typeface="Arial" pitchFamily="22" charset="0"/>
              </a:rPr>
            </a:br>
            <a:r>
              <a:rPr lang="en-US" sz="1400" dirty="0" smtClean="0">
                <a:solidFill>
                  <a:srgbClr val="000000"/>
                </a:solidFill>
                <a:latin typeface="Arial" pitchFamily="22" charset="0"/>
              </a:rPr>
              <a:t>Ribavirin (RBV): GT1, given weight</a:t>
            </a:r>
            <a:r>
              <a:rPr lang="en-US" sz="1400" dirty="0">
                <a:solidFill>
                  <a:srgbClr val="000000"/>
                </a:solidFill>
                <a:latin typeface="Arial" pitchFamily="22" charset="0"/>
              </a:rPr>
              <a:t>-based </a:t>
            </a:r>
            <a:r>
              <a:rPr lang="en-US" sz="1400" dirty="0" smtClean="0">
                <a:solidFill>
                  <a:srgbClr val="000000"/>
                </a:solidFill>
                <a:latin typeface="Arial" pitchFamily="22" charset="0"/>
              </a:rPr>
              <a:t>and divided bid</a:t>
            </a:r>
            <a:r>
              <a:rPr lang="en-US" sz="1400" dirty="0">
                <a:solidFill>
                  <a:srgbClr val="000000"/>
                </a:solidFill>
                <a:latin typeface="Arial" pitchFamily="22" charset="0"/>
              </a:rPr>
              <a:t> </a:t>
            </a:r>
            <a:r>
              <a:rPr lang="en-US" sz="1400" dirty="0" smtClean="0">
                <a:solidFill>
                  <a:srgbClr val="000000"/>
                </a:solidFill>
                <a:latin typeface="Arial" pitchFamily="22" charset="0"/>
              </a:rPr>
              <a:t>(1000 </a:t>
            </a:r>
            <a:r>
              <a:rPr lang="en-US" sz="1400" dirty="0">
                <a:solidFill>
                  <a:srgbClr val="000000"/>
                </a:solidFill>
                <a:latin typeface="Arial" pitchFamily="22" charset="0"/>
              </a:rPr>
              <a:t>mg/day if &lt; 75kg or 1200 mg/day if ≥ </a:t>
            </a:r>
            <a:r>
              <a:rPr lang="en-US" sz="1400" dirty="0" smtClean="0">
                <a:solidFill>
                  <a:srgbClr val="000000"/>
                </a:solidFill>
                <a:latin typeface="Arial" pitchFamily="22" charset="0"/>
              </a:rPr>
              <a:t>75kg)</a:t>
            </a:r>
            <a:r>
              <a:rPr lang="en-US" sz="1400" dirty="0">
                <a:solidFill>
                  <a:srgbClr val="000000"/>
                </a:solidFill>
                <a:latin typeface="Arial" pitchFamily="22" charset="0"/>
              </a:rPr>
              <a:t/>
            </a:r>
            <a:br>
              <a:rPr lang="en-US" sz="1400" dirty="0">
                <a:solidFill>
                  <a:srgbClr val="000000"/>
                </a:solidFill>
                <a:latin typeface="Arial" pitchFamily="22" charset="0"/>
              </a:rPr>
            </a:br>
            <a:r>
              <a:rPr lang="en-US" sz="1400" dirty="0" smtClean="0">
                <a:solidFill>
                  <a:srgbClr val="000000"/>
                </a:solidFill>
                <a:latin typeface="Arial" pitchFamily="22" charset="0"/>
              </a:rPr>
              <a:t>Ribavirin (RBV): GT 2,3</a:t>
            </a:r>
            <a:r>
              <a:rPr lang="en-US" sz="1400" dirty="0">
                <a:solidFill>
                  <a:srgbClr val="000000"/>
                </a:solidFill>
                <a:latin typeface="Arial" pitchFamily="22" charset="0"/>
              </a:rPr>
              <a:t> </a:t>
            </a:r>
            <a:r>
              <a:rPr lang="en-US" sz="1400" dirty="0" smtClean="0">
                <a:solidFill>
                  <a:srgbClr val="000000"/>
                </a:solidFill>
                <a:latin typeface="Arial" pitchFamily="22" charset="0"/>
              </a:rPr>
              <a:t>(800 </a:t>
            </a:r>
            <a:r>
              <a:rPr lang="en-US" sz="1400" dirty="0">
                <a:solidFill>
                  <a:srgbClr val="000000"/>
                </a:solidFill>
                <a:latin typeface="Arial" pitchFamily="22" charset="0"/>
              </a:rPr>
              <a:t>mg/</a:t>
            </a:r>
            <a:r>
              <a:rPr lang="en-US" sz="1400" dirty="0" smtClean="0">
                <a:solidFill>
                  <a:srgbClr val="000000"/>
                </a:solidFill>
                <a:latin typeface="Arial" pitchFamily="22" charset="0"/>
              </a:rPr>
              <a:t>day)</a:t>
            </a:r>
            <a:endParaRPr lang="en-US" sz="1400" dirty="0">
              <a:solidFill>
                <a:srgbClr val="000000"/>
              </a:solidFill>
              <a:latin typeface="Arial" pitchFamily="22" charset="0"/>
            </a:endParaRPr>
          </a:p>
        </p:txBody>
      </p:sp>
      <p:sp>
        <p:nvSpPr>
          <p:cNvPr id="32" name="Rectangle 31"/>
          <p:cNvSpPr/>
          <p:nvPr/>
        </p:nvSpPr>
        <p:spPr>
          <a:xfrm>
            <a:off x="-10610" y="1380780"/>
            <a:ext cx="9162291" cy="410716"/>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600" dirty="0">
              <a:solidFill>
                <a:srgbClr val="000000"/>
              </a:solidFill>
              <a:latin typeface="Arial"/>
              <a:cs typeface="Arial"/>
            </a:endParaRPr>
          </a:p>
        </p:txBody>
      </p:sp>
      <p:sp>
        <p:nvSpPr>
          <p:cNvPr id="33" name="Rectangle 32"/>
          <p:cNvSpPr/>
          <p:nvPr/>
        </p:nvSpPr>
        <p:spPr>
          <a:xfrm>
            <a:off x="1543332" y="1344168"/>
            <a:ext cx="838200" cy="39929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rPr>
              <a:t>Week</a:t>
            </a:r>
            <a:endParaRPr lang="en-US" sz="1400" dirty="0">
              <a:solidFill>
                <a:srgbClr val="000000"/>
              </a:solidFill>
            </a:endParaRPr>
          </a:p>
        </p:txBody>
      </p:sp>
      <p:sp>
        <p:nvSpPr>
          <p:cNvPr id="42" name="Rectangle 41"/>
          <p:cNvSpPr/>
          <p:nvPr/>
        </p:nvSpPr>
        <p:spPr>
          <a:xfrm>
            <a:off x="2334063" y="1295400"/>
            <a:ext cx="545592" cy="51510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0</a:t>
            </a:r>
            <a:endParaRPr lang="en-US" sz="1400" dirty="0">
              <a:solidFill>
                <a:srgbClr val="000000"/>
              </a:solidFill>
              <a:latin typeface="Arial"/>
              <a:cs typeface="Arial"/>
            </a:endParaRPr>
          </a:p>
        </p:txBody>
      </p:sp>
      <p:sp>
        <p:nvSpPr>
          <p:cNvPr id="43" name="Rectangle 42"/>
          <p:cNvSpPr/>
          <p:nvPr/>
        </p:nvSpPr>
        <p:spPr>
          <a:xfrm>
            <a:off x="5967429" y="1295400"/>
            <a:ext cx="545592" cy="51510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24</a:t>
            </a:r>
            <a:endParaRPr lang="en-US" sz="1400" dirty="0">
              <a:solidFill>
                <a:srgbClr val="000000"/>
              </a:solidFill>
              <a:latin typeface="Arial"/>
              <a:cs typeface="Arial"/>
            </a:endParaRPr>
          </a:p>
        </p:txBody>
      </p:sp>
      <p:cxnSp>
        <p:nvCxnSpPr>
          <p:cNvPr id="44" name="Straight Connector 43"/>
          <p:cNvCxnSpPr/>
          <p:nvPr/>
        </p:nvCxnSpPr>
        <p:spPr>
          <a:xfrm flipV="1">
            <a:off x="-10610" y="1783096"/>
            <a:ext cx="9162291" cy="11472"/>
          </a:xfrm>
          <a:prstGeom prst="line">
            <a:avLst/>
          </a:prstGeom>
          <a:ln w="9525"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V="1">
            <a:off x="2605324" y="1703852"/>
            <a:ext cx="0" cy="87630"/>
          </a:xfrm>
          <a:prstGeom prst="line">
            <a:avLst/>
          </a:prstGeom>
          <a:ln w="127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V="1">
            <a:off x="6240225" y="1703852"/>
            <a:ext cx="0" cy="81894"/>
          </a:xfrm>
          <a:prstGeom prst="line">
            <a:avLst/>
          </a:prstGeom>
          <a:ln w="127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4148107" y="1295400"/>
            <a:ext cx="545592" cy="51510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12</a:t>
            </a:r>
            <a:endParaRPr lang="en-US" sz="1400" dirty="0">
              <a:solidFill>
                <a:srgbClr val="000000"/>
              </a:solidFill>
              <a:latin typeface="Arial"/>
              <a:cs typeface="Arial"/>
            </a:endParaRPr>
          </a:p>
        </p:txBody>
      </p:sp>
      <p:cxnSp>
        <p:nvCxnSpPr>
          <p:cNvPr id="48" name="Straight Connector 47"/>
          <p:cNvCxnSpPr/>
          <p:nvPr/>
        </p:nvCxnSpPr>
        <p:spPr>
          <a:xfrm flipV="1">
            <a:off x="4430129" y="1703852"/>
            <a:ext cx="0" cy="81894"/>
          </a:xfrm>
          <a:prstGeom prst="line">
            <a:avLst/>
          </a:prstGeom>
          <a:ln w="127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7786751" y="1295400"/>
            <a:ext cx="545592" cy="51510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latin typeface="Arial"/>
                <a:cs typeface="Arial"/>
              </a:rPr>
              <a:t>36</a:t>
            </a:r>
            <a:endParaRPr lang="en-US" sz="1400" dirty="0">
              <a:solidFill>
                <a:srgbClr val="000000"/>
              </a:solidFill>
              <a:latin typeface="Arial"/>
              <a:cs typeface="Arial"/>
            </a:endParaRPr>
          </a:p>
        </p:txBody>
      </p:sp>
      <p:cxnSp>
        <p:nvCxnSpPr>
          <p:cNvPr id="56" name="Straight Connector 55"/>
          <p:cNvCxnSpPr/>
          <p:nvPr/>
        </p:nvCxnSpPr>
        <p:spPr>
          <a:xfrm flipV="1">
            <a:off x="8059547" y="1703852"/>
            <a:ext cx="0" cy="81894"/>
          </a:xfrm>
          <a:prstGeom prst="line">
            <a:avLst/>
          </a:prstGeom>
          <a:ln w="127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Rectangle 5"/>
          <p:cNvSpPr>
            <a:spLocks noChangeArrowheads="1"/>
          </p:cNvSpPr>
          <p:nvPr/>
        </p:nvSpPr>
        <p:spPr bwMode="auto">
          <a:xfrm>
            <a:off x="2590801" y="2118368"/>
            <a:ext cx="1826259" cy="357567"/>
          </a:xfrm>
          <a:prstGeom prst="rect">
            <a:avLst/>
          </a:prstGeom>
          <a:solidFill>
            <a:schemeClr val="accent2">
              <a:lumMod val="40000"/>
              <a:lumOff val="60000"/>
            </a:schemeClr>
          </a:solidFill>
          <a:ln w="12700" cmpd="sng">
            <a:solidFill>
              <a:srgbClr val="000000"/>
            </a:solidFill>
            <a:miter lim="800000"/>
            <a:headEnd/>
            <a:tailEnd/>
          </a:ln>
          <a:effectLst/>
          <a:extLst/>
        </p:spPr>
        <p:txBody>
          <a:bodyPr wrap="none" anchor="ctr"/>
          <a:lstStyle/>
          <a:p>
            <a:r>
              <a:rPr lang="en-US" sz="1400" b="1" dirty="0" smtClean="0">
                <a:latin typeface="Arial"/>
                <a:cs typeface="Arial"/>
              </a:rPr>
              <a:t>DCV + SOF</a:t>
            </a:r>
            <a:endParaRPr lang="en-US" sz="1400" b="1" dirty="0">
              <a:latin typeface="Arial"/>
              <a:cs typeface="Arial"/>
            </a:endParaRPr>
          </a:p>
        </p:txBody>
      </p:sp>
      <p:sp>
        <p:nvSpPr>
          <p:cNvPr id="37" name="Rectangle 5"/>
          <p:cNvSpPr>
            <a:spLocks noChangeArrowheads="1"/>
          </p:cNvSpPr>
          <p:nvPr/>
        </p:nvSpPr>
        <p:spPr bwMode="auto">
          <a:xfrm>
            <a:off x="2590801" y="2837067"/>
            <a:ext cx="1826259" cy="357567"/>
          </a:xfrm>
          <a:prstGeom prst="rect">
            <a:avLst/>
          </a:prstGeom>
          <a:solidFill>
            <a:schemeClr val="accent2">
              <a:lumMod val="40000"/>
              <a:lumOff val="60000"/>
            </a:schemeClr>
          </a:solidFill>
          <a:ln w="12700" cmpd="sng">
            <a:solidFill>
              <a:srgbClr val="000000"/>
            </a:solidFill>
            <a:miter lim="800000"/>
            <a:headEnd/>
            <a:tailEnd/>
          </a:ln>
          <a:effectLst/>
          <a:extLst/>
        </p:spPr>
        <p:txBody>
          <a:bodyPr wrap="none" anchor="ctr"/>
          <a:lstStyle/>
          <a:p>
            <a:r>
              <a:rPr lang="en-US" sz="1400" b="1" dirty="0" smtClean="0">
                <a:latin typeface="Arial"/>
                <a:cs typeface="Arial"/>
              </a:rPr>
              <a:t>DCV + SOF + RBV</a:t>
            </a:r>
            <a:endParaRPr lang="en-US" sz="1400" b="1" dirty="0">
              <a:latin typeface="Arial"/>
              <a:cs typeface="Arial"/>
            </a:endParaRPr>
          </a:p>
        </p:txBody>
      </p:sp>
      <p:sp>
        <p:nvSpPr>
          <p:cNvPr id="52" name="Rectangle 5"/>
          <p:cNvSpPr>
            <a:spLocks noChangeArrowheads="1"/>
          </p:cNvSpPr>
          <p:nvPr/>
        </p:nvSpPr>
        <p:spPr bwMode="auto">
          <a:xfrm>
            <a:off x="2590800" y="3836948"/>
            <a:ext cx="3657600" cy="357567"/>
          </a:xfrm>
          <a:prstGeom prst="rect">
            <a:avLst/>
          </a:prstGeom>
          <a:solidFill>
            <a:schemeClr val="accent5">
              <a:lumMod val="40000"/>
              <a:lumOff val="60000"/>
            </a:schemeClr>
          </a:solidFill>
          <a:ln w="12700" cmpd="sng">
            <a:solidFill>
              <a:srgbClr val="000000"/>
            </a:solidFill>
            <a:miter lim="800000"/>
            <a:headEnd/>
            <a:tailEnd/>
          </a:ln>
          <a:effectLst/>
          <a:extLst/>
        </p:spPr>
        <p:txBody>
          <a:bodyPr wrap="none" anchor="ctr"/>
          <a:lstStyle/>
          <a:p>
            <a:r>
              <a:rPr lang="en-US" sz="1400" b="1" dirty="0" smtClean="0">
                <a:latin typeface="Arial"/>
                <a:cs typeface="Arial"/>
              </a:rPr>
              <a:t>DCV + SOF</a:t>
            </a:r>
            <a:endParaRPr lang="en-US" sz="1400" b="1" dirty="0">
              <a:latin typeface="Arial"/>
              <a:cs typeface="Arial"/>
            </a:endParaRPr>
          </a:p>
        </p:txBody>
      </p:sp>
      <p:sp>
        <p:nvSpPr>
          <p:cNvPr id="54" name="Rectangle 5"/>
          <p:cNvSpPr>
            <a:spLocks noChangeArrowheads="1"/>
          </p:cNvSpPr>
          <p:nvPr/>
        </p:nvSpPr>
        <p:spPr bwMode="auto">
          <a:xfrm>
            <a:off x="2590800" y="4555647"/>
            <a:ext cx="3657600" cy="357567"/>
          </a:xfrm>
          <a:prstGeom prst="rect">
            <a:avLst/>
          </a:prstGeom>
          <a:solidFill>
            <a:schemeClr val="accent5">
              <a:lumMod val="40000"/>
              <a:lumOff val="60000"/>
            </a:schemeClr>
          </a:solidFill>
          <a:ln w="12700" cmpd="sng">
            <a:solidFill>
              <a:srgbClr val="000000"/>
            </a:solidFill>
            <a:miter lim="800000"/>
            <a:headEnd/>
            <a:tailEnd/>
          </a:ln>
          <a:effectLst/>
          <a:extLst/>
        </p:spPr>
        <p:txBody>
          <a:bodyPr wrap="none" anchor="ctr"/>
          <a:lstStyle/>
          <a:p>
            <a:r>
              <a:rPr lang="en-US" sz="1400" b="1" dirty="0" smtClean="0">
                <a:latin typeface="Arial"/>
                <a:cs typeface="Arial"/>
              </a:rPr>
              <a:t>DCV + SOF + RBV</a:t>
            </a:r>
            <a:endParaRPr lang="en-US" sz="1400" b="1" dirty="0">
              <a:latin typeface="Arial"/>
              <a:cs typeface="Arial"/>
            </a:endParaRPr>
          </a:p>
        </p:txBody>
      </p:sp>
      <p:sp>
        <p:nvSpPr>
          <p:cNvPr id="62" name="Rectangle 61"/>
          <p:cNvSpPr/>
          <p:nvPr/>
        </p:nvSpPr>
        <p:spPr>
          <a:xfrm>
            <a:off x="7572234" y="3810000"/>
            <a:ext cx="1459992" cy="1196880"/>
          </a:xfrm>
          <a:prstGeom prst="rect">
            <a:avLst/>
          </a:prstGeom>
          <a:noFill/>
          <a:ln w="19050" cmpd="sng">
            <a:solidFill>
              <a:schemeClr val="accent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4" name="Rectangle 63"/>
          <p:cNvSpPr/>
          <p:nvPr/>
        </p:nvSpPr>
        <p:spPr>
          <a:xfrm>
            <a:off x="5791200" y="2076354"/>
            <a:ext cx="1459992" cy="1196880"/>
          </a:xfrm>
          <a:prstGeom prst="rect">
            <a:avLst/>
          </a:prstGeom>
          <a:noFill/>
          <a:ln w="19050" cmpd="sng">
            <a:solidFill>
              <a:schemeClr val="accent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16865269"/>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3"/>
          </p:nvPr>
        </p:nvSpPr>
        <p:spPr/>
        <p:txBody>
          <a:bodyPr/>
          <a:lstStyle/>
          <a:p>
            <a:r>
              <a:rPr lang="en-US" dirty="0"/>
              <a:t>Source: Sulkowski MS, et al. N Engl J Med. 2014;370:211-21.</a:t>
            </a:r>
            <a:endParaRPr lang="en-US" dirty="0">
              <a:latin typeface="Arial" pitchFamily="22" charset="0"/>
            </a:endParaRPr>
          </a:p>
        </p:txBody>
      </p:sp>
      <p:sp>
        <p:nvSpPr>
          <p:cNvPr id="49" name="Title 1"/>
          <p:cNvSpPr>
            <a:spLocks noGrp="1"/>
          </p:cNvSpPr>
          <p:nvPr>
            <p:ph type="title"/>
          </p:nvPr>
        </p:nvSpPr>
        <p:spPr>
          <a:xfrm>
            <a:off x="323850" y="304800"/>
            <a:ext cx="8515350" cy="990600"/>
          </a:xfrm>
        </p:spPr>
        <p:txBody>
          <a:bodyPr>
            <a:normAutofit/>
          </a:bodyPr>
          <a:lstStyle/>
          <a:p>
            <a:r>
              <a:rPr lang="en-US" sz="2400" dirty="0">
                <a:solidFill>
                  <a:schemeClr val="accent5">
                    <a:lumMod val="20000"/>
                    <a:lumOff val="80000"/>
                  </a:schemeClr>
                </a:solidFill>
              </a:rPr>
              <a:t>Daclatasvir + Sofosbuvir +/- Ribavirin for HCV GT </a:t>
            </a:r>
            <a:r>
              <a:rPr lang="en-US" sz="2400" dirty="0" smtClean="0">
                <a:solidFill>
                  <a:schemeClr val="accent5">
                    <a:lumMod val="20000"/>
                    <a:lumOff val="80000"/>
                  </a:schemeClr>
                </a:solidFill>
              </a:rPr>
              <a:t>1-3</a:t>
            </a:r>
            <a:r>
              <a:rPr lang="en-US" sz="2400" dirty="0"/>
              <a:t/>
            </a:r>
            <a:br>
              <a:rPr lang="en-US" sz="2400" dirty="0"/>
            </a:br>
            <a:r>
              <a:rPr lang="en-US" sz="2400" dirty="0"/>
              <a:t>GT1 Treatment-Naïve &amp; </a:t>
            </a:r>
            <a:r>
              <a:rPr lang="en-US" sz="2400" dirty="0" smtClean="0"/>
              <a:t>Experienced</a:t>
            </a:r>
            <a:r>
              <a:rPr lang="en-US" sz="2400" dirty="0"/>
              <a:t>: Results (Part </a:t>
            </a:r>
            <a:r>
              <a:rPr lang="en-US" sz="2400" dirty="0" smtClean="0"/>
              <a:t>2)</a:t>
            </a:r>
            <a:endParaRPr lang="en-US" sz="2400" dirty="0"/>
          </a:p>
        </p:txBody>
      </p:sp>
      <p:graphicFrame>
        <p:nvGraphicFramePr>
          <p:cNvPr id="33" name="Chart 32"/>
          <p:cNvGraphicFramePr>
            <a:graphicFrameLocks/>
          </p:cNvGraphicFramePr>
          <p:nvPr>
            <p:extLst>
              <p:ext uri="{D42A27DB-BD31-4B8C-83A1-F6EECF244321}">
                <p14:modId xmlns:p14="http://schemas.microsoft.com/office/powerpoint/2010/main" val="187595865"/>
              </p:ext>
            </p:extLst>
          </p:nvPr>
        </p:nvGraphicFramePr>
        <p:xfrm>
          <a:off x="381000" y="1600200"/>
          <a:ext cx="8382000" cy="4389106"/>
        </p:xfrm>
        <a:graphic>
          <a:graphicData uri="http://schemas.openxmlformats.org/drawingml/2006/chart">
            <c:chart xmlns:c="http://schemas.openxmlformats.org/drawingml/2006/chart" xmlns:r="http://schemas.openxmlformats.org/officeDocument/2006/relationships" r:id="rId2"/>
          </a:graphicData>
        </a:graphic>
      </p:graphicFrame>
      <p:sp>
        <p:nvSpPr>
          <p:cNvPr id="39" name="Rectangle 25"/>
          <p:cNvSpPr>
            <a:spLocks noChangeArrowheads="1"/>
          </p:cNvSpPr>
          <p:nvPr/>
        </p:nvSpPr>
        <p:spPr bwMode="auto">
          <a:xfrm>
            <a:off x="1371960" y="5181600"/>
            <a:ext cx="3569700" cy="381000"/>
          </a:xfrm>
          <a:prstGeom prst="rect">
            <a:avLst/>
          </a:prstGeom>
          <a:noFill/>
          <a:ln w="12700">
            <a:noFill/>
            <a:miter lim="800000"/>
            <a:headEnd/>
            <a:tailEnd/>
          </a:ln>
        </p:spPr>
        <p:txBody>
          <a:bodyPr lIns="0" tIns="45431" rIns="0" bIns="45431" anchor="ctr">
            <a:prstTxWarp prst="textNoShape">
              <a:avLst/>
            </a:prstTxWarp>
          </a:bodyPr>
          <a:lstStyle/>
          <a:p>
            <a:pPr algn="ctr" defTabSz="935038">
              <a:spcBef>
                <a:spcPct val="50000"/>
              </a:spcBef>
            </a:pPr>
            <a:r>
              <a:rPr lang="en-US" sz="1400" b="1" dirty="0" smtClean="0">
                <a:solidFill>
                  <a:srgbClr val="000000"/>
                </a:solidFill>
                <a:latin typeface="Arial" pitchFamily="22" charset="0"/>
              </a:rPr>
              <a:t>Treatment-Naïve</a:t>
            </a:r>
            <a:r>
              <a:rPr lang="en-US" sz="1400" b="1" dirty="0">
                <a:solidFill>
                  <a:srgbClr val="000000"/>
                </a:solidFill>
                <a:latin typeface="Arial" pitchFamily="22" charset="0"/>
              </a:rPr>
              <a:t>: GT 1a or 1b</a:t>
            </a:r>
          </a:p>
        </p:txBody>
      </p:sp>
      <p:cxnSp>
        <p:nvCxnSpPr>
          <p:cNvPr id="41" name="Straight Connector 40"/>
          <p:cNvCxnSpPr/>
          <p:nvPr/>
        </p:nvCxnSpPr>
        <p:spPr>
          <a:xfrm>
            <a:off x="1360260" y="5181600"/>
            <a:ext cx="3575304" cy="0"/>
          </a:xfrm>
          <a:prstGeom prst="line">
            <a:avLst/>
          </a:prstGeom>
          <a:ln w="12700" cmpd="sng">
            <a:solidFill>
              <a:srgbClr val="000000"/>
            </a:solidFill>
            <a:prstDash val="sysDash"/>
          </a:ln>
          <a:effectLst/>
        </p:spPr>
        <p:style>
          <a:lnRef idx="2">
            <a:schemeClr val="accent1"/>
          </a:lnRef>
          <a:fillRef idx="0">
            <a:schemeClr val="accent1"/>
          </a:fillRef>
          <a:effectRef idx="1">
            <a:schemeClr val="accent1"/>
          </a:effectRef>
          <a:fontRef idx="minor">
            <a:schemeClr val="tx1"/>
          </a:fontRef>
        </p:style>
      </p:cxnSp>
      <p:sp>
        <p:nvSpPr>
          <p:cNvPr id="42" name="Rectangle 25"/>
          <p:cNvSpPr>
            <a:spLocks noChangeArrowheads="1"/>
          </p:cNvSpPr>
          <p:nvPr/>
        </p:nvSpPr>
        <p:spPr bwMode="auto">
          <a:xfrm>
            <a:off x="5029200" y="5181600"/>
            <a:ext cx="3505200" cy="381000"/>
          </a:xfrm>
          <a:prstGeom prst="rect">
            <a:avLst/>
          </a:prstGeom>
          <a:noFill/>
          <a:ln w="12700">
            <a:noFill/>
            <a:miter lim="800000"/>
            <a:headEnd/>
            <a:tailEnd/>
          </a:ln>
        </p:spPr>
        <p:txBody>
          <a:bodyPr lIns="0" tIns="45431" rIns="0" bIns="45431" anchor="ctr">
            <a:prstTxWarp prst="textNoShape">
              <a:avLst/>
            </a:prstTxWarp>
          </a:bodyPr>
          <a:lstStyle/>
          <a:p>
            <a:pPr algn="ctr" defTabSz="935038">
              <a:spcBef>
                <a:spcPct val="50000"/>
              </a:spcBef>
            </a:pPr>
            <a:r>
              <a:rPr lang="en-US" sz="1400" b="1" dirty="0">
                <a:solidFill>
                  <a:srgbClr val="000000"/>
                </a:solidFill>
                <a:latin typeface="Arial" pitchFamily="22" charset="0"/>
              </a:rPr>
              <a:t>Treatment</a:t>
            </a:r>
            <a:r>
              <a:rPr lang="en-US" sz="1400" b="1" dirty="0" smtClean="0">
                <a:solidFill>
                  <a:srgbClr val="000000"/>
                </a:solidFill>
                <a:latin typeface="Arial" pitchFamily="22" charset="0"/>
              </a:rPr>
              <a:t>-Experienced: </a:t>
            </a:r>
            <a:r>
              <a:rPr lang="en-US" sz="1400" b="1" dirty="0">
                <a:solidFill>
                  <a:srgbClr val="000000"/>
                </a:solidFill>
                <a:latin typeface="Arial" pitchFamily="22" charset="0"/>
              </a:rPr>
              <a:t>GT </a:t>
            </a:r>
            <a:r>
              <a:rPr lang="en-US" sz="1400" b="1" dirty="0" smtClean="0">
                <a:solidFill>
                  <a:srgbClr val="000000"/>
                </a:solidFill>
                <a:latin typeface="Arial" pitchFamily="22" charset="0"/>
              </a:rPr>
              <a:t>1a </a:t>
            </a:r>
            <a:r>
              <a:rPr lang="en-US" sz="1400" b="1" dirty="0">
                <a:solidFill>
                  <a:srgbClr val="000000"/>
                </a:solidFill>
                <a:latin typeface="Arial" pitchFamily="22" charset="0"/>
              </a:rPr>
              <a:t>or </a:t>
            </a:r>
            <a:r>
              <a:rPr lang="en-US" sz="1400" b="1" dirty="0" smtClean="0">
                <a:solidFill>
                  <a:srgbClr val="000000"/>
                </a:solidFill>
                <a:latin typeface="Arial" pitchFamily="22" charset="0"/>
              </a:rPr>
              <a:t>1b</a:t>
            </a:r>
            <a:endParaRPr lang="en-US" sz="1400" b="1" dirty="0">
              <a:solidFill>
                <a:srgbClr val="000000"/>
              </a:solidFill>
              <a:latin typeface="Arial" pitchFamily="22" charset="0"/>
            </a:endParaRPr>
          </a:p>
        </p:txBody>
      </p:sp>
      <p:cxnSp>
        <p:nvCxnSpPr>
          <p:cNvPr id="43" name="Straight Connector 42"/>
          <p:cNvCxnSpPr/>
          <p:nvPr/>
        </p:nvCxnSpPr>
        <p:spPr>
          <a:xfrm>
            <a:off x="5029200" y="5181600"/>
            <a:ext cx="3547872" cy="0"/>
          </a:xfrm>
          <a:prstGeom prst="line">
            <a:avLst/>
          </a:prstGeom>
          <a:ln w="12700" cmpd="sng">
            <a:solidFill>
              <a:srgbClr val="000000"/>
            </a:solidFill>
            <a:prstDash val="sysDash"/>
          </a:ln>
          <a:effectLst/>
        </p:spPr>
        <p:style>
          <a:lnRef idx="2">
            <a:schemeClr val="accent1"/>
          </a:lnRef>
          <a:fillRef idx="0">
            <a:schemeClr val="accent1"/>
          </a:fillRef>
          <a:effectRef idx="1">
            <a:schemeClr val="accent1"/>
          </a:effectRef>
          <a:fontRef idx="minor">
            <a:schemeClr val="tx1"/>
          </a:fontRef>
        </p:style>
      </p:cxnSp>
      <p:sp>
        <p:nvSpPr>
          <p:cNvPr id="9" name="Rectangle 25"/>
          <p:cNvSpPr>
            <a:spLocks noChangeArrowheads="1"/>
          </p:cNvSpPr>
          <p:nvPr/>
        </p:nvSpPr>
        <p:spPr bwMode="auto">
          <a:xfrm>
            <a:off x="-5104" y="5867400"/>
            <a:ext cx="9162288" cy="274318"/>
          </a:xfrm>
          <a:prstGeom prst="rect">
            <a:avLst/>
          </a:prstGeom>
          <a:solidFill>
            <a:srgbClr val="F2F2F2"/>
          </a:solidFill>
          <a:ln w="12700">
            <a:noFill/>
            <a:miter lim="800000"/>
            <a:headEnd/>
            <a:tailEnd/>
          </a:ln>
        </p:spPr>
        <p:txBody>
          <a:bodyPr lIns="92486" tIns="45431" rIns="92486" bIns="45431" anchor="ctr">
            <a:prstTxWarp prst="textNoShape">
              <a:avLst/>
            </a:prstTxWarp>
          </a:bodyPr>
          <a:lstStyle/>
          <a:p>
            <a:pPr marL="274320" defTabSz="935038">
              <a:spcBef>
                <a:spcPct val="50000"/>
              </a:spcBef>
            </a:pPr>
            <a:r>
              <a:rPr lang="en-US" sz="1400" dirty="0" smtClean="0">
                <a:solidFill>
                  <a:srgbClr val="000000"/>
                </a:solidFill>
                <a:latin typeface="Arial" pitchFamily="22" charset="0"/>
              </a:rPr>
              <a:t>DCV = daclatasvir; SOF = sofosbuvir; </a:t>
            </a:r>
            <a:r>
              <a:rPr lang="en-US" sz="1400" dirty="0">
                <a:solidFill>
                  <a:srgbClr val="000000"/>
                </a:solidFill>
                <a:latin typeface="Arial" pitchFamily="22" charset="0"/>
              </a:rPr>
              <a:t>RBV </a:t>
            </a:r>
            <a:r>
              <a:rPr lang="en-US" sz="1400" dirty="0" smtClean="0">
                <a:solidFill>
                  <a:srgbClr val="000000"/>
                </a:solidFill>
                <a:latin typeface="Arial" pitchFamily="22" charset="0"/>
              </a:rPr>
              <a:t>= ribavirin</a:t>
            </a:r>
            <a:endParaRPr lang="en-US" sz="1400" dirty="0">
              <a:solidFill>
                <a:srgbClr val="000000"/>
              </a:solidFill>
              <a:latin typeface="Arial" pitchFamily="22" charset="0"/>
            </a:endParaRPr>
          </a:p>
        </p:txBody>
      </p:sp>
      <p:sp>
        <p:nvSpPr>
          <p:cNvPr id="10" name="Rectangle 9"/>
          <p:cNvSpPr/>
          <p:nvPr/>
        </p:nvSpPr>
        <p:spPr>
          <a:xfrm>
            <a:off x="5466900" y="4343400"/>
            <a:ext cx="862640" cy="38100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dirty="0" smtClean="0">
                <a:solidFill>
                  <a:srgbClr val="FFFFFF"/>
                </a:solidFill>
              </a:rPr>
              <a:t>21/21</a:t>
            </a:r>
            <a:endParaRPr lang="en-US" sz="1400" dirty="0">
              <a:solidFill>
                <a:srgbClr val="FFFFFF"/>
              </a:solidFill>
            </a:endParaRPr>
          </a:p>
        </p:txBody>
      </p:sp>
      <p:sp>
        <p:nvSpPr>
          <p:cNvPr id="11" name="Rectangle 10"/>
          <p:cNvSpPr/>
          <p:nvPr/>
        </p:nvSpPr>
        <p:spPr>
          <a:xfrm>
            <a:off x="7268080" y="4343400"/>
            <a:ext cx="862640" cy="38100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dirty="0" smtClean="0">
                <a:solidFill>
                  <a:srgbClr val="FFFFFF"/>
                </a:solidFill>
              </a:rPr>
              <a:t>19/20</a:t>
            </a:r>
            <a:endParaRPr lang="en-US" sz="1400" dirty="0">
              <a:solidFill>
                <a:srgbClr val="FFFFFF"/>
              </a:solidFill>
            </a:endParaRPr>
          </a:p>
        </p:txBody>
      </p:sp>
      <p:sp>
        <p:nvSpPr>
          <p:cNvPr id="12" name="Rectangle 11"/>
          <p:cNvSpPr/>
          <p:nvPr/>
        </p:nvSpPr>
        <p:spPr>
          <a:xfrm>
            <a:off x="3638100" y="4343400"/>
            <a:ext cx="862640" cy="38100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dirty="0" smtClean="0">
                <a:solidFill>
                  <a:srgbClr val="FFFFFF"/>
                </a:solidFill>
              </a:rPr>
              <a:t>39/41</a:t>
            </a:r>
            <a:endParaRPr lang="en-US" sz="1400" dirty="0">
              <a:solidFill>
                <a:srgbClr val="FFFFFF"/>
              </a:solidFill>
            </a:endParaRPr>
          </a:p>
        </p:txBody>
      </p:sp>
      <p:sp>
        <p:nvSpPr>
          <p:cNvPr id="13" name="Rectangle 12"/>
          <p:cNvSpPr/>
          <p:nvPr/>
        </p:nvSpPr>
        <p:spPr>
          <a:xfrm>
            <a:off x="1828800" y="4343400"/>
            <a:ext cx="862640" cy="38100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dirty="0">
                <a:solidFill>
                  <a:srgbClr val="FFFFFF"/>
                </a:solidFill>
              </a:rPr>
              <a:t>4</a:t>
            </a:r>
            <a:r>
              <a:rPr lang="en-US" sz="1400" dirty="0" smtClean="0">
                <a:solidFill>
                  <a:srgbClr val="FFFFFF"/>
                </a:solidFill>
              </a:rPr>
              <a:t>1/41</a:t>
            </a:r>
            <a:endParaRPr lang="en-US" sz="1400" dirty="0">
              <a:solidFill>
                <a:srgbClr val="FFFFFF"/>
              </a:solidFill>
            </a:endParaRPr>
          </a:p>
        </p:txBody>
      </p:sp>
    </p:spTree>
    <p:extLst>
      <p:ext uri="{BB962C8B-B14F-4D97-AF65-F5344CB8AC3E}">
        <p14:creationId xmlns:p14="http://schemas.microsoft.com/office/powerpoint/2010/main" val="1977464904"/>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a:t>Source: Sulkowski MS, et al. N Engl J Med. 2014;370:211-21.</a:t>
            </a:r>
            <a:endParaRPr lang="en-US" dirty="0">
              <a:latin typeface="Arial" pitchFamily="22" charset="0"/>
            </a:endParaRPr>
          </a:p>
        </p:txBody>
      </p:sp>
      <p:sp>
        <p:nvSpPr>
          <p:cNvPr id="4" name="Title 3"/>
          <p:cNvSpPr>
            <a:spLocks noGrp="1"/>
          </p:cNvSpPr>
          <p:nvPr>
            <p:ph type="title"/>
          </p:nvPr>
        </p:nvSpPr>
        <p:spPr/>
        <p:txBody>
          <a:bodyPr>
            <a:normAutofit/>
          </a:bodyPr>
          <a:lstStyle/>
          <a:p>
            <a:r>
              <a:rPr lang="en-US" sz="2400" dirty="0">
                <a:solidFill>
                  <a:schemeClr val="accent5">
                    <a:lumMod val="20000"/>
                    <a:lumOff val="80000"/>
                  </a:schemeClr>
                </a:solidFill>
              </a:rPr>
              <a:t>Daclatasvir + Sofosbuvir +/- Ribavirin for HCV GT 1</a:t>
            </a:r>
            <a:r>
              <a:rPr lang="en-US" sz="2400" dirty="0"/>
              <a:t/>
            </a:r>
            <a:br>
              <a:rPr lang="en-US" sz="2400" dirty="0"/>
            </a:br>
            <a:r>
              <a:rPr lang="en-US" sz="2400" dirty="0"/>
              <a:t>Trial: </a:t>
            </a:r>
            <a:r>
              <a:rPr lang="en-US" sz="2400" dirty="0" smtClean="0"/>
              <a:t>Conclusions</a:t>
            </a:r>
            <a:endParaRPr lang="en-US" sz="2400" dirty="0"/>
          </a:p>
        </p:txBody>
      </p:sp>
      <p:graphicFrame>
        <p:nvGraphicFramePr>
          <p:cNvPr id="9" name="Table 8"/>
          <p:cNvGraphicFramePr>
            <a:graphicFrameLocks noGrp="1"/>
          </p:cNvGraphicFramePr>
          <p:nvPr>
            <p:extLst>
              <p:ext uri="{D42A27DB-BD31-4B8C-83A1-F6EECF244321}">
                <p14:modId xmlns:p14="http://schemas.microsoft.com/office/powerpoint/2010/main" val="2068640433"/>
              </p:ext>
            </p:extLst>
          </p:nvPr>
        </p:nvGraphicFramePr>
        <p:xfrm>
          <a:off x="0" y="2590800"/>
          <a:ext cx="9144000" cy="2008632"/>
        </p:xfrm>
        <a:graphic>
          <a:graphicData uri="http://schemas.openxmlformats.org/drawingml/2006/table">
            <a:tbl>
              <a:tblPr firstRow="1" bandRow="1">
                <a:effectLst/>
                <a:tableStyleId>{5C22544A-7EE6-4342-B048-85BDC9FD1C3A}</a:tableStyleId>
              </a:tblPr>
              <a:tblGrid>
                <a:gridCol w="9144000">
                  <a:extLst>
                    <a:ext uri="{9D8B030D-6E8A-4147-A177-3AD203B41FA5}">
                      <a16:colId xmlns:a16="http://schemas.microsoft.com/office/drawing/2014/main" val="20000"/>
                    </a:ext>
                  </a:extLst>
                </a:gridCol>
              </a:tblGrid>
              <a:tr h="2008632">
                <a:tc>
                  <a:txBody>
                    <a:bodyPr/>
                    <a:lstStyle/>
                    <a:p>
                      <a:pPr marL="0" marR="0" indent="0" algn="l" defTabSz="914400" rtl="0" eaLnBrk="1" fontAlgn="auto" latinLnBrk="0" hangingPunct="1">
                        <a:lnSpc>
                          <a:spcPts val="3000"/>
                        </a:lnSpc>
                        <a:spcBef>
                          <a:spcPts val="0"/>
                        </a:spcBef>
                        <a:spcAft>
                          <a:spcPts val="0"/>
                        </a:spcAft>
                        <a:buClrTx/>
                        <a:buSzTx/>
                        <a:buFontTx/>
                        <a:buNone/>
                        <a:tabLst/>
                        <a:defRPr/>
                      </a:pPr>
                      <a:r>
                        <a:rPr lang="en-US" sz="2000" b="1" i="0" dirty="0" smtClean="0">
                          <a:solidFill>
                            <a:srgbClr val="800000"/>
                          </a:solidFill>
                          <a:latin typeface="Arial"/>
                          <a:cs typeface="Arial"/>
                        </a:rPr>
                        <a:t>Conclusions</a:t>
                      </a:r>
                      <a:r>
                        <a:rPr lang="en-US" sz="2000" b="0" i="0" dirty="0" smtClean="0">
                          <a:solidFill>
                            <a:schemeClr val="tx1"/>
                          </a:solidFill>
                          <a:latin typeface="Arial"/>
                          <a:cs typeface="Arial"/>
                        </a:rPr>
                        <a:t>: “</a:t>
                      </a:r>
                      <a:r>
                        <a:rPr lang="en-US" sz="2000" b="0" kern="1200" dirty="0" smtClean="0">
                          <a:solidFill>
                            <a:schemeClr val="tx1"/>
                          </a:solidFill>
                          <a:latin typeface="Arial"/>
                          <a:ea typeface="+mn-ea"/>
                          <a:cs typeface="Arial"/>
                        </a:rPr>
                        <a:t>Once-daily oral daclatasvir plus sofosbuvir was associated with high rates of sustained virologic response among patients infected with HCV genotype 1, 2, or 3, including patients with no response to prior therapy with telaprevir or boceprevir.” </a:t>
                      </a:r>
                    </a:p>
                  </a:txBody>
                  <a:tcPr marL="457200" marR="457200" marT="182880" marB="182880" anchor="ctr">
                    <a:lnT w="28575" cap="flat" cmpd="sng" algn="ctr">
                      <a:solidFill>
                        <a:srgbClr val="326496"/>
                      </a:solidFill>
                      <a:prstDash val="solid"/>
                      <a:round/>
                      <a:headEnd type="none" w="med" len="med"/>
                      <a:tailEnd type="none" w="med" len="med"/>
                    </a:lnT>
                    <a:lnB w="28575" cap="flat" cmpd="sng" algn="ctr">
                      <a:solidFill>
                        <a:srgbClr val="326496"/>
                      </a:solidFill>
                      <a:prstDash val="solid"/>
                      <a:round/>
                      <a:headEnd type="none" w="med" len="med"/>
                      <a:tailEnd type="none" w="med" len="med"/>
                    </a:lnB>
                    <a:solidFill>
                      <a:srgbClr val="F0F0F0"/>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7063212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theme/theme1.xml><?xml version="1.0" encoding="utf-8"?>
<a:theme xmlns:a="http://schemas.openxmlformats.org/drawingml/2006/main" name="AETC_Master_Template_061510">
  <a:themeElements>
    <a:clrScheme name="NWAETC Final">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B59452"/>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NWAETC Final">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B59452"/>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NWAETC Final">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B59452"/>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AETC_Master_Template_061510.potx</Template>
  <TotalTime>61745</TotalTime>
  <Words>669</Words>
  <Application>Microsoft Office PowerPoint</Application>
  <PresentationFormat>On-screen Show (4:3)</PresentationFormat>
  <Paragraphs>155</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ＭＳ Ｐゴシック</vt:lpstr>
      <vt:lpstr>Arial</vt:lpstr>
      <vt:lpstr>Geneva</vt:lpstr>
      <vt:lpstr>Myriad Pro</vt:lpstr>
      <vt:lpstr>Times New Roman</vt:lpstr>
      <vt:lpstr>Wingdings</vt:lpstr>
      <vt:lpstr>AETC_Master_Template_061510</vt:lpstr>
      <vt:lpstr>Daclatasvir + Sofosbuvir +/- Ribavirin in Genotype 1-3 A1444040 Trial</vt:lpstr>
      <vt:lpstr>Daclatasvir + Sofosbuvir +/- Ribavirin for HCV GT 1-3 A1444040 Trial: Study Features</vt:lpstr>
      <vt:lpstr>Daclatasvir + Sofosbuvir +/- Ribavirin for HCV GT 1-3 A1444040 Design: Treatment-Naïve 24 Week Rx (Part 1)</vt:lpstr>
      <vt:lpstr>Daclatasvir + Sofosbuvir +/- Ribavirin for HCV GT 1-3 Treatment-Naïve 24 Week Rx: Results (Part 1)</vt:lpstr>
      <vt:lpstr>Daclatasvir + Sofosbuvir +/- Ribavirin for HCV GT 1-3 Treatment-Naïve 24 Week Rx: Results (Part 1) </vt:lpstr>
      <vt:lpstr>Daclatasvir + Sofosbuvir +/- Ribavirin for HCV GT 1-3 A1444040 Design: GT1 Treatment-Naïve &amp; Experienced (Part 2)</vt:lpstr>
      <vt:lpstr>Daclatasvir + Sofosbuvir +/- Ribavirin for HCV GT 1-3 GT1 Treatment-Naïve &amp; Experienced: Results (Part 2)</vt:lpstr>
      <vt:lpstr>Daclatasvir + Sofosbuvir +/- Ribavirin for HCV GT 1-3 GT1 Treatment-Naïve &amp; Experienced: Results (Part 2)</vt:lpstr>
      <vt:lpstr>Daclatasvir + Sofosbuvir +/- Ribavirin for HCV GT 1 Trial: Conclusions</vt:lpstr>
      <vt:lpstr>PowerPoint Presentation</vt:lpstr>
    </vt:vector>
  </TitlesOfParts>
  <Company>HMC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Kent Unruh</cp:lastModifiedBy>
  <cp:revision>2997</cp:revision>
  <cp:lastPrinted>2011-04-18T21:48:04Z</cp:lastPrinted>
  <dcterms:created xsi:type="dcterms:W3CDTF">2010-11-28T05:36:22Z</dcterms:created>
  <dcterms:modified xsi:type="dcterms:W3CDTF">2017-03-10T19:52:01Z</dcterms:modified>
</cp:coreProperties>
</file>