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646" r:id="rId2"/>
    <p:sldId id="647" r:id="rId3"/>
    <p:sldId id="648" r:id="rId4"/>
    <p:sldId id="649" r:id="rId5"/>
    <p:sldId id="650" r:id="rId6"/>
    <p:sldId id="651" r:id="rId7"/>
    <p:sldId id="679" r:id="rId8"/>
    <p:sldId id="546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8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Ki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3A8A1"/>
    <a:srgbClr val="44736D"/>
    <a:srgbClr val="718E25"/>
    <a:srgbClr val="8A703B"/>
    <a:srgbClr val="624270"/>
    <a:srgbClr val="586F1D"/>
    <a:srgbClr val="6F6F6F"/>
    <a:srgbClr val="533723"/>
    <a:srgbClr val="345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6539" autoAdjust="0"/>
    <p:restoredTop sz="94636" autoAdjust="0"/>
  </p:normalViewPr>
  <p:slideViewPr>
    <p:cSldViewPr showGuides="1">
      <p:cViewPr>
        <p:scale>
          <a:sx n="130" d="100"/>
          <a:sy n="130" d="100"/>
        </p:scale>
        <p:origin x="-1856" y="-480"/>
      </p:cViewPr>
      <p:guideLst>
        <p:guide orient="horz" pos="3078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0.10300958782950299"/>
          <c:w val="0.87636482939632498"/>
          <c:h val="0.69702144354681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Daclatasvir + PR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E05-46B4-A9B0-61E7348C075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E05-46B4-A9B0-61E7348C075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E05-46B4-A9B0-61E7348C0752}"/>
              </c:ext>
            </c:extLst>
          </c:dPt>
          <c:dLbls>
            <c:dLbl>
              <c:idx val="0"/>
              <c:layout>
                <c:manualLayout>
                  <c:x val="1.5432098765432399E-3"/>
                  <c:y val="-1.7361166488118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05-46B4-A9B0-61E7348C0752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Modified ITT</c:v>
                </c:pt>
                <c:pt idx="1">
                  <c:v>SVR at week 12 or later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73.2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05-46B4-A9B0-61E7348C0752}"/>
            </c:ext>
          </c:extLst>
        </c:ser>
        <c:ser>
          <c:idx val="1"/>
          <c:order val="1"/>
          <c:tx>
            <c:v>Placebo + PR</c:v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08641975308642E-3"/>
                  <c:y val="-2.31482219841580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05-46B4-A9B0-61E7348C0752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Modified ITT</c:v>
                </c:pt>
                <c:pt idx="1">
                  <c:v>SVR at week 12 or later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38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05-46B4-A9B0-61E7348C07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70120328"/>
        <c:axId val="-2070117080"/>
      </c:barChart>
      <c:catAx>
        <c:axId val="-2070120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07011708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701170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b="1" i="0" baseline="0" dirty="0" smtClean="0">
                    <a:effectLst/>
                  </a:rPr>
                  <a:t>Patients (%) with SVR 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5.93953533586079E-4"/>
              <c:y val="0.10422418597318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0120328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9627162924078901"/>
          <c:y val="1.44676387400988E-2"/>
          <c:w val="0.59138269174686497"/>
          <c:h val="8.0726462290953996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658-4A03-828E-3D95F831355B}"/>
              </c:ext>
            </c:extLst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1658-4A03-828E-3D95F83135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658-4A03-828E-3D95F831355B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With eRVR</c:v>
                </c:pt>
                <c:pt idx="1">
                  <c:v>Without eRVR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86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8-4A03-828E-3D95F83135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0237224"/>
        <c:axId val="-2070238552"/>
      </c:barChart>
      <c:catAx>
        <c:axId val="-2070237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-20702385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023855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 smtClean="0">
                    <a:effectLst/>
                  </a:rPr>
                  <a:t>Patients (%) SVR12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9654465709770704E-3"/>
              <c:y val="0.19697142023913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7023722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2508991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1799230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3" r:id="rId2"/>
    <p:sldLayoutId id="2147483664" r:id="rId3"/>
    <p:sldLayoutId id="2147483686" r:id="rId4"/>
    <p:sldLayoutId id="2147483691" r:id="rId5"/>
    <p:sldLayoutId id="2147483695" r:id="rId6"/>
    <p:sldLayoutId id="2147483665" r:id="rId7"/>
    <p:sldLayoutId id="2147483689" r:id="rId8"/>
    <p:sldLayoutId id="2147483666" r:id="rId9"/>
    <p:sldLayoutId id="2147483668" r:id="rId10"/>
    <p:sldLayoutId id="2147483688" r:id="rId11"/>
    <p:sldLayoutId id="2147483687" r:id="rId12"/>
    <p:sldLayoutId id="2147483690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washington.edu/hepstudy/" TargetMode="External"/><Relationship Id="rId2" Type="http://schemas.openxmlformats.org/officeDocument/2006/relationships/hyperlink" Target="http://www.hepatitisc.uw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Daclatasvir </a:t>
            </a:r>
            <a:r>
              <a:rPr lang="en-US" sz="2400" dirty="0" smtClean="0"/>
              <a:t>+ Peg/RBV in Treatment-Naïve Genotype 4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COMMAND-4 Study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Treatment-Naïve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latin typeface="Arial"/>
                <a:cs typeface="Arial"/>
              </a:rPr>
              <a:t>H</a:t>
            </a:r>
            <a:r>
              <a:rPr lang="en-US" sz="1400" dirty="0"/>
              <a:t>é</a:t>
            </a:r>
            <a:r>
              <a:rPr lang="en-US" sz="1400" dirty="0" smtClean="0">
                <a:latin typeface="Arial"/>
                <a:cs typeface="Arial"/>
              </a:rPr>
              <a:t>zode C, et. al. </a:t>
            </a:r>
            <a:r>
              <a:rPr lang="hr-HR" sz="1400" dirty="0">
                <a:cs typeface="Arial"/>
              </a:rPr>
              <a:t>Antivir Ther. 2015;21:195-205.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98743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Hézode </a:t>
            </a:r>
            <a:r>
              <a:rPr lang="en-US" dirty="0"/>
              <a:t>C, et. al. </a:t>
            </a:r>
            <a:r>
              <a:rPr lang="hr-HR" dirty="0"/>
              <a:t>Antivir Ther. 2015;21:195-205.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COMMAND-4</a:t>
            </a:r>
            <a:r>
              <a:rPr lang="en-US" sz="2400" dirty="0" smtClean="0"/>
              <a:t> Trial: Study Features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177543"/>
              </p:ext>
            </p:extLst>
          </p:nvPr>
        </p:nvGraphicFramePr>
        <p:xfrm>
          <a:off x="361950" y="1447800"/>
          <a:ext cx="8420100" cy="492323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2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976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Daclatasvir + PR Trial: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529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Phase 3 randomized, placebo-controlled trial of daclatasvir (DCV) with peginterferon alfa-2a and ribavirin in treatment-naïve patients with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chronic HCV genotype 4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United States and Europe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4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&gt;10,000 IU/ml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Compensated cirrhosis allowed</a:t>
                      </a:r>
                    </a:p>
                    <a:p>
                      <a:pPr marL="173038" marR="0" lvl="0" indent="-173038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Daclatasvir with peginterferon alfa-2a and ribavirin (weight-based dosing) x 24 weeks with response-guided treatment: if extended rapid virologic response (eRVR), then treatment stopped, if no eRVR, then followed by 24-week PR tail.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Primary=SVR12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2364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194300" y="2817537"/>
            <a:ext cx="3657600" cy="4571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chemeClr val="accent6"/>
                </a:solidFill>
                <a:latin typeface="Arial"/>
                <a:cs typeface="Arial"/>
              </a:rPr>
              <a:t>If </a:t>
            </a:r>
            <a:r>
              <a:rPr lang="en-US" sz="1400" b="1" dirty="0" smtClean="0">
                <a:solidFill>
                  <a:schemeClr val="accent6"/>
                </a:solidFill>
                <a:latin typeface="Arial"/>
                <a:cs typeface="Arial"/>
              </a:rPr>
              <a:t>no eRVR continue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 + RBV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</a:t>
            </a:r>
            <a:r>
              <a:rPr lang="hr-HR" dirty="0"/>
              <a:t>Antivir Ther. 2015;21:195-205.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4</a:t>
            </a:r>
            <a:b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COMMAND-4 Trial: Design</a:t>
            </a:r>
            <a:endParaRPr lang="en-US" sz="2400" dirty="0"/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ltGray">
          <a:xfrm>
            <a:off x="1542628" y="2366433"/>
            <a:ext cx="3657260" cy="457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Daclatasvir 60 mg once daily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ltGray">
          <a:xfrm>
            <a:off x="1542628" y="2817537"/>
            <a:ext cx="3657600" cy="4571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 + RBV</a:t>
            </a:r>
          </a:p>
        </p:txBody>
      </p:sp>
      <p:sp>
        <p:nvSpPr>
          <p:cNvPr id="49" name="Rectangle 48"/>
          <p:cNvSpPr/>
          <p:nvPr/>
        </p:nvSpPr>
        <p:spPr bwMode="ltGray">
          <a:xfrm>
            <a:off x="228600" y="2362200"/>
            <a:ext cx="1321644" cy="91440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latin typeface="Arial"/>
                <a:cs typeface="Arial"/>
              </a:rPr>
              <a:t>Treatment</a:t>
            </a:r>
          </a:p>
          <a:p>
            <a:pPr algn="ctr">
              <a:lnSpc>
                <a:spcPts val="2000"/>
              </a:lnSpc>
            </a:pPr>
            <a:r>
              <a:rPr lang="en-US" sz="1600" dirty="0" smtClean="0">
                <a:latin typeface="Arial"/>
                <a:cs typeface="Arial"/>
              </a:rPr>
              <a:t>Arm</a:t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(n=82)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invGray">
          <a:xfrm>
            <a:off x="228600" y="2366433"/>
            <a:ext cx="8628049" cy="908301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ltGray">
          <a:xfrm>
            <a:off x="1542628" y="3810000"/>
            <a:ext cx="3638972" cy="457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Placebo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ltGray">
          <a:xfrm>
            <a:off x="1542628" y="4261104"/>
            <a:ext cx="7314860" cy="457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PEG + RBV</a:t>
            </a:r>
          </a:p>
        </p:txBody>
      </p:sp>
      <p:sp>
        <p:nvSpPr>
          <p:cNvPr id="65" name="Rectangle 64"/>
          <p:cNvSpPr/>
          <p:nvPr/>
        </p:nvSpPr>
        <p:spPr bwMode="ltGray">
          <a:xfrm>
            <a:off x="228600" y="3805767"/>
            <a:ext cx="1321644" cy="91440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latin typeface="Arial"/>
                <a:cs typeface="Arial"/>
              </a:rPr>
              <a:t>Placebo</a:t>
            </a:r>
          </a:p>
          <a:p>
            <a:pPr algn="ctr">
              <a:lnSpc>
                <a:spcPts val="2000"/>
              </a:lnSpc>
            </a:pPr>
            <a:r>
              <a:rPr lang="en-US" sz="1600" dirty="0" smtClean="0">
                <a:latin typeface="Arial"/>
                <a:cs typeface="Arial"/>
              </a:rPr>
              <a:t>Arm</a:t>
            </a:r>
          </a:p>
          <a:p>
            <a:pPr algn="ctr">
              <a:lnSpc>
                <a:spcPts val="2000"/>
              </a:lnSpc>
            </a:pPr>
            <a:r>
              <a:rPr lang="en-US" sz="1400" dirty="0" smtClean="0">
                <a:cs typeface="Arial"/>
              </a:rPr>
              <a:t>(n=42)</a:t>
            </a:r>
            <a:endParaRPr lang="en-US" sz="1400" dirty="0">
              <a:cs typeface="Arial"/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invGray">
          <a:xfrm>
            <a:off x="228601" y="3810000"/>
            <a:ext cx="8628048" cy="908301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0" y="5334000"/>
            <a:ext cx="9153144" cy="6857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eRVR = HCV RNA &lt; 25 IU/mL at weeks 4 and 12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PEG =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peginterferon; RBV = ribavirin 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6113" y="1533180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1515522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Week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17367" y="14478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-6113" y="1935496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588628" y="1856252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815912" y="1856252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522208" y="14478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48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1241" y="14478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223263" y="1856252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157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</a:t>
            </a:r>
            <a:r>
              <a:rPr lang="hr-HR" dirty="0" smtClean="0"/>
              <a:t>Antivir </a:t>
            </a:r>
            <a:r>
              <a:rPr lang="hr-HR" dirty="0"/>
              <a:t>Ther. 2015;21:195-205.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COMMAND-4</a:t>
            </a:r>
            <a:r>
              <a:rPr lang="en-US" sz="2400" dirty="0" smtClean="0"/>
              <a:t> Trial: Patient Characteristics</a:t>
            </a:r>
            <a:endParaRPr lang="en-US" sz="240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408692"/>
              </p:ext>
            </p:extLst>
          </p:nvPr>
        </p:nvGraphicFramePr>
        <p:xfrm>
          <a:off x="314325" y="1493520"/>
          <a:ext cx="851535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Characteristic</a:t>
                      </a:r>
                      <a:endParaRPr lang="en-US" sz="15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DCV + Peg/RBV</a:t>
                      </a:r>
                      <a:endParaRPr lang="en-US" sz="1500" baseline="0" dirty="0" smtClean="0"/>
                    </a:p>
                    <a:p>
                      <a:pPr algn="ctr"/>
                      <a:r>
                        <a:rPr lang="en-US" sz="1500" b="0" dirty="0" smtClean="0"/>
                        <a:t>(n=82)</a:t>
                      </a:r>
                      <a:endParaRPr lang="en-US" sz="1500" dirty="0"/>
                    </a:p>
                  </a:txBody>
                  <a:tcPr>
                    <a:solidFill>
                      <a:srgbClr val="586F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Placebo + Peg/RBV</a:t>
                      </a:r>
                    </a:p>
                    <a:p>
                      <a:pPr algn="ctr"/>
                      <a:r>
                        <a:rPr lang="en-US" sz="1500" b="0" dirty="0" smtClean="0"/>
                        <a:t>(n=42)</a:t>
                      </a:r>
                      <a:endParaRPr lang="en-US" sz="1500" dirty="0"/>
                    </a:p>
                  </a:txBody>
                  <a:tcPr>
                    <a:solidFill>
                      <a:srgbClr val="064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Male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61 (74%)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29 (69%)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Median age, years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49</a:t>
                      </a:r>
                      <a:r>
                        <a:rPr lang="en-US" sz="1500" baseline="0" dirty="0" smtClean="0"/>
                        <a:t> (20-71)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50</a:t>
                      </a:r>
                      <a:r>
                        <a:rPr lang="en-US" sz="1500" baseline="0" dirty="0" smtClean="0"/>
                        <a:t> (32-61)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Race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Black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Other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60 </a:t>
                      </a:r>
                      <a:r>
                        <a:rPr lang="en-US" sz="1500" baseline="0" dirty="0" smtClean="0"/>
                        <a:t>(73%</a:t>
                      </a:r>
                      <a:r>
                        <a:rPr lang="en-US" sz="1500" dirty="0" smtClean="0"/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18 (22%)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4 (5%)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36 (86%)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5 (12%)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 (2%)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genotype</a:t>
                      </a:r>
                    </a:p>
                    <a:p>
                      <a:r>
                        <a:rPr lang="en-US" sz="1500" baseline="0" dirty="0" smtClean="0"/>
                        <a:t>    4 unspecified</a:t>
                      </a:r>
                    </a:p>
                    <a:p>
                      <a:r>
                        <a:rPr lang="en-US" sz="1500" baseline="0" dirty="0" smtClean="0"/>
                        <a:t>    4a, 4c, or 4d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26 (32%)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46 (56%)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16</a:t>
                      </a:r>
                      <a:r>
                        <a:rPr lang="en-US" sz="1500" baseline="0" dirty="0" smtClean="0"/>
                        <a:t> (38%)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aseline="0" dirty="0" smtClean="0"/>
                        <a:t>24 (57%)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RNA ≥800,000</a:t>
                      </a:r>
                      <a:r>
                        <a:rPr lang="en-US" sz="1500" baseline="0" dirty="0" smtClean="0"/>
                        <a:t> IU/ml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39 (48%)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16 (38%)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Cirrhosis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9 (11%)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4 (9.5%)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IL28B</a:t>
                      </a:r>
                      <a:r>
                        <a:rPr lang="en-US" sz="1500" i="0" baseline="0" dirty="0" smtClean="0"/>
                        <a:t> non-CC genotype</a:t>
                      </a:r>
                      <a:endParaRPr lang="en-US" sz="15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60 (73%)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33 (79%)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7035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COMMAND-4</a:t>
            </a:r>
            <a:r>
              <a:rPr lang="en-US" sz="2400" dirty="0" smtClean="0"/>
              <a:t> </a:t>
            </a:r>
            <a:r>
              <a:rPr lang="en-US" sz="2400" dirty="0"/>
              <a:t>Trial: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COMMAND-4: SVR12 by Analysis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</a:t>
            </a:r>
            <a:r>
              <a:rPr lang="hr-HR" dirty="0"/>
              <a:t>Antivir Ther. 2015;21:195-205.</a:t>
            </a:r>
            <a:endParaRPr lang="en-US" dirty="0"/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811089"/>
              </p:ext>
            </p:extLst>
          </p:nvPr>
        </p:nvGraphicFramePr>
        <p:xfrm>
          <a:off x="457200" y="1782200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2216333" y="4906396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60/82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67400" y="4906396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67/82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6062" y="4906396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18/42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6882" y="4906396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16/42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5104" y="6004563"/>
            <a:ext cx="9162288" cy="3200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Modified ITT, intent-to-treat: patients with missing data at post-treatment week 12 were considered treatment failures.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01078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COMMAND-4: </a:t>
            </a:r>
            <a:r>
              <a:rPr lang="en-US" sz="2400" dirty="0" smtClean="0"/>
              <a:t>Results in Daclatasvir Arm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COMMAND-4: SVR12 by eRVR in Patients Receiving DCV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</a:t>
            </a:r>
            <a:r>
              <a:rPr lang="hr-HR" dirty="0"/>
              <a:t>Antivir Ther. 2015;21:195-205.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094059"/>
              </p:ext>
            </p:extLst>
          </p:nvPr>
        </p:nvGraphicFramePr>
        <p:xfrm>
          <a:off x="759619" y="1828800"/>
          <a:ext cx="762158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0" y="6041137"/>
            <a:ext cx="9153144" cy="3596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In DCV group, most (79%) patients achieved an eRVR and were eligible for shortened (24 week) duration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15312" y="5004960"/>
            <a:ext cx="4183216" cy="381004"/>
            <a:chOff x="2929346" y="4876800"/>
            <a:chExt cx="4001316" cy="381004"/>
          </a:xfrm>
        </p:grpSpPr>
        <p:sp>
          <p:nvSpPr>
            <p:cNvPr id="8" name="Rectangle 7"/>
            <p:cNvSpPr/>
            <p:nvPr/>
          </p:nvSpPr>
          <p:spPr>
            <a:xfrm>
              <a:off x="2929346" y="4876800"/>
              <a:ext cx="862640" cy="3810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56/62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68022" y="4876800"/>
              <a:ext cx="862640" cy="3810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4/17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533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Hézode C, et. al. </a:t>
            </a:r>
            <a:r>
              <a:rPr lang="hr-HR" dirty="0"/>
              <a:t>Antivir Ther. 2015;21:195-205.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Daclatasvir + Peginterferon/RBV for HCV GT 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COMMAND-4: </a:t>
            </a:r>
            <a:r>
              <a:rPr lang="en-US" sz="2400" dirty="0" smtClean="0"/>
              <a:t>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53184"/>
              </p:ext>
            </p:extLst>
          </p:nvPr>
        </p:nvGraphicFramePr>
        <p:xfrm>
          <a:off x="0" y="2590800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In treatment-naive patients with HCV GT4 infection, daclatasvir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plus peginterferon/ribavirin achieved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higher SVR12 rates than peginterferon/ribavirin</a:t>
                      </a:r>
                      <a:r>
                        <a:rPr lang="en-US" sz="2000" b="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alone. These data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support daclatasvir-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based regimens for treatment of HCV GT4 infection, including all-oral combinations with other direct-acting antivirals.”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88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rgbClr val="FCF5E6"/>
                </a:solidFill>
                <a:hlinkClick r:id="rId2"/>
              </a:rPr>
              <a:t>www.hepatitisc.uw.edu</a:t>
            </a:r>
            <a:endParaRPr lang="en-US" sz="2000" dirty="0" smtClean="0">
              <a:solidFill>
                <a:srgbClr val="FCF5E6"/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61738</TotalTime>
  <Words>483</Words>
  <Application>Microsoft Office PowerPoint</Application>
  <PresentationFormat>On-screen Show (4:3)</PresentationFormat>
  <Paragraphs>101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Daclatasvir + Peg/RBV in Treatment-Naïve Genotype 4 COMMAND-4 Study</vt:lpstr>
      <vt:lpstr>Daclatasvir + Peginterferon/RBV for HCV GT 4 COMMAND-4 Trial: Study Features</vt:lpstr>
      <vt:lpstr>Daclatasvir + Peginterferon/RBV for HCV GT 4 COMMAND-4 Trial: Design</vt:lpstr>
      <vt:lpstr>Daclatasvir + Peginterferon/RBV for HCV GT 4 COMMAND-4 Trial: Patient Characteristics</vt:lpstr>
      <vt:lpstr>Daclatasvir + Peginterferon/RBV for HCV GT 4 COMMAND-4 Trial: Results</vt:lpstr>
      <vt:lpstr>Daclatasvir + Peginterferon/RBV for HCV GT 4 COMMAND-4: Results in Daclatasvir Arm</vt:lpstr>
      <vt:lpstr>Daclatasvir + Peginterferon/RBV for HCV GT 4 COMMAND-4: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2992</cp:revision>
  <cp:lastPrinted>2011-04-18T21:48:04Z</cp:lastPrinted>
  <dcterms:created xsi:type="dcterms:W3CDTF">2010-11-28T05:36:22Z</dcterms:created>
  <dcterms:modified xsi:type="dcterms:W3CDTF">2017-03-10T20:24:11Z</dcterms:modified>
</cp:coreProperties>
</file>