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90" r:id="rId2"/>
    <p:sldId id="591" r:id="rId3"/>
    <p:sldId id="592" r:id="rId4"/>
    <p:sldId id="597" r:id="rId5"/>
    <p:sldId id="593" r:id="rId6"/>
    <p:sldId id="627" r:id="rId7"/>
    <p:sldId id="595" r:id="rId8"/>
    <p:sldId id="625" r:id="rId9"/>
    <p:sldId id="546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-1856" y="-480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B59-4B72-8743-35BDCBB8711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B59-4B72-8743-35BDCBB8711A}"/>
              </c:ext>
            </c:extLst>
          </c:dPt>
          <c:dPt>
            <c:idx val="2"/>
            <c:invertIfNegative val="0"/>
            <c:bubble3D val="0"/>
            <c:spPr>
              <a:solidFill>
                <a:srgbClr val="8A70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6B59-4B72-8743-35BDCBB8711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6B59-4B72-8743-35BDCBB8711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6B59-4B72-8743-35BDCBB8711A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GT 1_x000d_(all subtypes)</c:v>
                </c:pt>
                <c:pt idx="1">
                  <c:v>GT 1a </c:v>
                </c:pt>
                <c:pt idx="2">
                  <c:v>GT 1b </c:v>
                </c:pt>
                <c:pt idx="3">
                  <c:v>GT 4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93</c:v>
                </c:pt>
                <c:pt idx="1">
                  <c:v>87</c:v>
                </c:pt>
                <c:pt idx="2">
                  <c:v>99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59-4B72-8743-35BDCBB871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70547720"/>
        <c:axId val="-2070555736"/>
      </c:barChart>
      <c:catAx>
        <c:axId val="-207054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705557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05557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 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054772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0.10300958782950299"/>
          <c:w val="0.85784631087780705"/>
          <c:h val="0.80986902571958796"/>
        </c:manualLayout>
      </c:layout>
      <c:barChart>
        <c:barDir val="col"/>
        <c:grouping val="clustered"/>
        <c:varyColors val="0"/>
        <c:ser>
          <c:idx val="0"/>
          <c:order val="0"/>
          <c:tx>
            <c:v>Cirrhosis</c:v>
          </c:tx>
          <c:spPr>
            <a:solidFill>
              <a:srgbClr val="5C392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D6-42EF-BF04-8FE7B325A03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D6-42EF-BF04-8FE7B325A03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4D6-42EF-BF04-8FE7B325A034}"/>
              </c:ext>
            </c:extLst>
          </c:dPt>
          <c:dLbls>
            <c:dLbl>
              <c:idx val="0"/>
              <c:layout>
                <c:manualLayout>
                  <c:x val="1.5432098765432399E-3"/>
                  <c:y val="0.112847582172769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D6-42EF-BF04-8FE7B325A034}"/>
                </c:ext>
              </c:extLst>
            </c:dLbl>
            <c:dLbl>
              <c:idx val="1"/>
              <c:layout>
                <c:manualLayout>
                  <c:x val="-1.1316741696017799E-16"/>
                  <c:y val="8.680583244059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D6-42EF-BF04-8FE7B325A034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GT 1</c:v>
                </c:pt>
                <c:pt idx="1">
                  <c:v>GT 4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90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D6-42EF-BF04-8FE7B325A034}"/>
            </c:ext>
          </c:extLst>
        </c:ser>
        <c:ser>
          <c:idx val="1"/>
          <c:order val="1"/>
          <c:tx>
            <c:v>No cirrhosis</c:v>
          </c:tx>
          <c:spPr>
            <a:solidFill>
              <a:srgbClr val="A18448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6296296296296302E-3"/>
                  <c:y val="0.104166998928710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D6-42EF-BF04-8FE7B325A034}"/>
                </c:ext>
              </c:extLst>
            </c:dLbl>
            <c:dLbl>
              <c:idx val="1"/>
              <c:layout>
                <c:manualLayout>
                  <c:x val="1.54320987654321E-3"/>
                  <c:y val="0.104166998928710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D6-42EF-BF04-8FE7B325A034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GT 1</c:v>
                </c:pt>
                <c:pt idx="1">
                  <c:v>GT 4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94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D6-42EF-BF04-8FE7B325A0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0695928"/>
        <c:axId val="-2070692616"/>
      </c:barChart>
      <c:catAx>
        <c:axId val="-2070695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7069261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06926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Patients (%) with SVR 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8.31000291630213E-3"/>
              <c:y val="0.18234943516971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0695928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583953047535701"/>
          <c:y val="1.44676387400988E-2"/>
          <c:w val="0.48181479051229698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dirty="0"/>
              <a:t>Daclatasvir </a:t>
            </a:r>
            <a:r>
              <a:rPr lang="en-US" sz="2400" dirty="0" smtClean="0"/>
              <a:t>+ Asunaprevir + Peg/RBV in Genotype 1</a:t>
            </a:r>
            <a:r>
              <a:rPr lang="en-US" sz="2400" dirty="0"/>
              <a:t> </a:t>
            </a:r>
            <a:r>
              <a:rPr lang="en-US" sz="2400" dirty="0" smtClean="0"/>
              <a:t>and 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HALLMARK-QUAD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Jensen D, et. al. J Hepatol. 2015;63:30-7.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1039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Jensen D, et. al. J Hepatol. 2015;63:30-7.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HCV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GT 1,4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HALLMARK-QUAD Trial: Study 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13118"/>
              </p:ext>
            </p:extLst>
          </p:nvPr>
        </p:nvGraphicFramePr>
        <p:xfrm>
          <a:off x="361950" y="1447800"/>
          <a:ext cx="8420100" cy="49232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976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Daclatasvir + Asunaprevir with Peginterferon + Ribavirin: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52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Phase 3 open-label single-arm study of daclatasvir (DCV) plus asunaprevir (ASV) with peginterferon alfa-2a and ribavirin in treatment-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experienced, chronic HCV GT 1 or 4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North &amp; South America, Europe and Asia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or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Treatment-experienced (prior null or partial responder to peginterferon +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 ribavirin)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Intervention (Single-arm)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Daclatasvir plus asunaprevir with peginterferon alfa-2a and ribavirin (weight-based dosing)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132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5051402" y="2730500"/>
            <a:ext cx="292608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16028" y="4023871"/>
            <a:ext cx="292608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277" y="3630246"/>
            <a:ext cx="2286000" cy="8381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Treatment-Experienced GT 4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 = 44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277" y="2266361"/>
            <a:ext cx="2286000" cy="9340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Treatment</a:t>
            </a:r>
            <a:r>
              <a:rPr lang="en-US" sz="1400" dirty="0">
                <a:solidFill>
                  <a:srgbClr val="000000"/>
                </a:solidFill>
              </a:rPr>
              <a:t>-</a:t>
            </a:r>
            <a:r>
              <a:rPr lang="en-US" sz="1400" dirty="0" smtClean="0">
                <a:solidFill>
                  <a:srgbClr val="000000"/>
                </a:solidFill>
              </a:rPr>
              <a:t>Experienced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GT 1a or 1b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N = 354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18266" y="252832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46526" y="3808991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1,4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HALLMARK-QUAD Trial: Design</a:t>
            </a:r>
            <a:endParaRPr lang="en-US" sz="2400" dirty="0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72826" y="3650043"/>
            <a:ext cx="2926080" cy="7695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Daclatasvir + Asunaprevir +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Peginterferon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2272826" y="2334623"/>
            <a:ext cx="2926080" cy="7690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Asunaprevir +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Peginterferon + Ribavirin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-12330" y="5029200"/>
            <a:ext cx="9180577" cy="13197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Daclatasvir: 60 mg once daily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Asunaprevir: 100 mg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twice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Peginterferon alfa-2a: 180 mcg once weekly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Ribavirin, weight-based dosing, twice daily: 1000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mg/day if &lt; 75kg or 1200 mg/day if ≥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75kg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79026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Week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93426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60826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64687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133622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924303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206325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041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1,4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HALLMARK-</a:t>
            </a:r>
            <a:r>
              <a:rPr lang="en-US" sz="2400" dirty="0" smtClean="0"/>
              <a:t>QUAD Trial: Patient Characteristics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838624"/>
              </p:ext>
            </p:extLst>
          </p:nvPr>
        </p:nvGraphicFramePr>
        <p:xfrm>
          <a:off x="314325" y="1333165"/>
          <a:ext cx="8515351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60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Genotype</a:t>
                      </a:r>
                      <a:r>
                        <a:rPr lang="en-US" sz="1500" baseline="0" dirty="0" smtClean="0"/>
                        <a:t> 1</a:t>
                      </a:r>
                    </a:p>
                    <a:p>
                      <a:pPr algn="ctr"/>
                      <a:r>
                        <a:rPr lang="en-US" sz="1400" b="0" dirty="0" smtClean="0"/>
                        <a:t>(n=354)</a:t>
                      </a:r>
                      <a:endParaRPr lang="en-US" sz="1400" dirty="0"/>
                    </a:p>
                  </a:txBody>
                  <a:tcP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Genotype 4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200" b="0" dirty="0" smtClean="0"/>
                        <a:t>(n=44)</a:t>
                      </a:r>
                      <a:endParaRPr lang="en-US" sz="12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240 (68%)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33 (75%)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5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54 (19-76)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52 (20-71)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93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Black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271</a:t>
                      </a:r>
                      <a:r>
                        <a:rPr lang="en-US" sz="1500" baseline="0" dirty="0" smtClean="0"/>
                        <a:t> (77%</a:t>
                      </a:r>
                      <a:r>
                        <a:rPr lang="en-US" sz="1500" dirty="0" smtClean="0"/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33 (9%)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47 (13%)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33 (75%)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4 (9%)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27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genotype</a:t>
                      </a:r>
                    </a:p>
                    <a:p>
                      <a:r>
                        <a:rPr lang="en-US" sz="1500" baseline="0" dirty="0" smtClean="0"/>
                        <a:t>    1a</a:t>
                      </a:r>
                    </a:p>
                    <a:p>
                      <a:r>
                        <a:rPr lang="en-US" sz="1500" baseline="0" dirty="0" smtClean="0"/>
                        <a:t>    1b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176 (50%)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178 (50%)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5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307 (87%)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29 (66%)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5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Cirrhosis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73 (21%)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20 (46%)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58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non-CC genotype</a:t>
                      </a:r>
                      <a:endParaRPr lang="en-US" sz="1500" i="1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321 (91%)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41 (93%)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627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Prior treatment failure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Partial</a:t>
                      </a:r>
                      <a:r>
                        <a:rPr lang="en-US" sz="1500" baseline="0" dirty="0" smtClean="0"/>
                        <a:t> response</a:t>
                      </a:r>
                    </a:p>
                    <a:p>
                      <a:pPr marL="228600" indent="0"/>
                      <a:r>
                        <a:rPr lang="en-US" sz="1500" baseline="0" dirty="0" smtClean="0"/>
                        <a:t>Null response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120 (34%)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234 </a:t>
                      </a:r>
                      <a:r>
                        <a:rPr lang="en-US" sz="1500" baseline="0" dirty="0" smtClean="0"/>
                        <a:t>(66%)</a:t>
                      </a:r>
                      <a:endParaRPr lang="en-US" sz="1500" dirty="0" smtClean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10 (23%)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34 (77%)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938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1,4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HALLMARK-QUAD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 Trial: 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HALLMARK-QUAD: SVR 12 by Genotype</a:t>
            </a:r>
            <a:r>
              <a:rPr lang="en-US" baseline="30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311804"/>
              </p:ext>
            </p:extLst>
          </p:nvPr>
        </p:nvGraphicFramePr>
        <p:xfrm>
          <a:off x="457200" y="1828800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5104" y="6096000"/>
            <a:ext cx="9162288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baseline="30000" dirty="0" smtClean="0">
                <a:solidFill>
                  <a:srgbClr val="000000"/>
                </a:solidFill>
                <a:latin typeface="Arial" pitchFamily="22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 Modified intention-to-treat analysis; GT = genotype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853702" y="49530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329/354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4730" y="49530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153/176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1498" y="49530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176/178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3902" y="49530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43/44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24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1,4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HALLMARK-QUAD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 Trial</a:t>
            </a:r>
            <a:r>
              <a:rPr lang="en-US" sz="2400" dirty="0" smtClean="0"/>
              <a:t>: </a:t>
            </a:r>
            <a:r>
              <a:rPr lang="en-US" sz="2400" dirty="0"/>
              <a:t>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HALLMARK-QUAD: SVR12, by Cirrhosis Status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308517"/>
              </p:ext>
            </p:extLst>
          </p:nvPr>
        </p:nvGraphicFramePr>
        <p:xfrm>
          <a:off x="457200" y="1782200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265178" y="5390987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66/73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78043" y="5390987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19/20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8854" y="5390987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24/24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6603" y="5390987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263/281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16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1,4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HALLMARK-QUAD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Adverse Events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476511"/>
              </p:ext>
            </p:extLst>
          </p:nvPr>
        </p:nvGraphicFramePr>
        <p:xfrm>
          <a:off x="716280" y="1371600"/>
          <a:ext cx="7711440" cy="486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All patients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b="0" dirty="0" smtClean="0"/>
                        <a:t>(n=398)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dirty="0" smtClean="0"/>
                        <a:t>Serious Adverse</a:t>
                      </a:r>
                      <a:r>
                        <a:rPr lang="en-US" baseline="0" dirty="0" smtClean="0"/>
                        <a:t> Events (AEs)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22 (6%)</a:t>
                      </a:r>
                      <a:endParaRPr lang="en-US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dirty="0" smtClean="0"/>
                        <a:t>AEs</a:t>
                      </a:r>
                      <a:r>
                        <a:rPr lang="en-US" baseline="0" dirty="0" smtClean="0"/>
                        <a:t> leading to discontinuation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18</a:t>
                      </a:r>
                      <a:r>
                        <a:rPr lang="en-US" baseline="0" dirty="0" smtClean="0"/>
                        <a:t> (5%)</a:t>
                      </a:r>
                      <a:endParaRPr lang="en-US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Adverse</a:t>
                      </a:r>
                      <a:r>
                        <a:rPr lang="en-US" baseline="0" dirty="0" smtClean="0"/>
                        <a:t> Events in </a:t>
                      </a:r>
                      <a:r>
                        <a:rPr lang="en-US" sz="1800" baseline="0" dirty="0" smtClean="0"/>
                        <a:t>≥2</a:t>
                      </a:r>
                      <a:r>
                        <a:rPr lang="en-US" baseline="0" dirty="0" smtClean="0"/>
                        <a:t>0% of patients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Fatigue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Headache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Pruritus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Asthenia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Influenza-like</a:t>
                      </a:r>
                      <a:r>
                        <a:rPr lang="en-US" baseline="0" dirty="0" smtClean="0"/>
                        <a:t> illness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Insomnia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Rash</a:t>
                      </a:r>
                      <a:endParaRPr lang="en-US" dirty="0" smtClean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baseline="0" dirty="0" smtClean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165 (41%)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124 (31%)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104 (26%)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96 (24%)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89 (22%)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89 (22%)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82 (21%)</a:t>
                      </a:r>
                      <a:endParaRPr lang="en-US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3 or 4 Lab Abnormalities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   Hemoglobin &lt; 9 g/dL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   Neutrophils &lt; 0.75 x 10</a:t>
                      </a:r>
                      <a:r>
                        <a:rPr lang="en-US" baseline="30000" dirty="0" smtClean="0"/>
                        <a:t>9</a:t>
                      </a:r>
                      <a:r>
                        <a:rPr lang="en-US" baseline="0" dirty="0" smtClean="0"/>
                        <a:t>/L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baseline="0" dirty="0" smtClean="0"/>
                        <a:t>   Platelets &lt; 50 x 10</a:t>
                      </a:r>
                      <a:r>
                        <a:rPr lang="en-US" baseline="30000" dirty="0" smtClean="0"/>
                        <a:t>9</a:t>
                      </a:r>
                      <a:r>
                        <a:rPr lang="en-US" baseline="0" dirty="0" smtClean="0"/>
                        <a:t>/L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dirty="0" smtClean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25 (6%)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89 (22%)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dirty="0" smtClean="0"/>
                        <a:t>15 (4%)</a:t>
                      </a:r>
                      <a:endParaRPr lang="en-US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477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Jensen D, et. al. J Hepatol. 2015;63:30-7.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 + Asunaprevir + P/R for HCV GT 1,4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HALLMARK-QUAD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5927"/>
              </p:ext>
            </p:extLst>
          </p:nvPr>
        </p:nvGraphicFramePr>
        <p:xfrm>
          <a:off x="0" y="259080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Daclatasvir plus asunaprevir and peginterferon/ribavirin demonstrated high rates of SVR12 in genotype 1- or 4-infected prior null or partial responders. The combination was well tolerated and no additional safety and tolerability concerns were observed compared with peginterferon/ribavirin regimens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1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61740</TotalTime>
  <Words>618</Words>
  <Application>Microsoft Office PowerPoint</Application>
  <PresentationFormat>On-screen Show (4:3)</PresentationFormat>
  <Paragraphs>141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 + Asunaprevir + Peg/RBV in Genotype 1 and 4 HALLMARK-QUAD Study</vt:lpstr>
      <vt:lpstr>Daclatasvir + Asunaprevir + P/R for HCV GT 1,4 HALLMARK-QUAD Trial: Study Features</vt:lpstr>
      <vt:lpstr>Daclatasvir + Asunaprevir + P/R for HCV GT 1,4 HALLMARK-QUAD Trial: Design</vt:lpstr>
      <vt:lpstr>Daclatasvir + Asunaprevir + P/R for HCV GT 1,4 HALLMARK-QUAD Trial: Patient Characteristics</vt:lpstr>
      <vt:lpstr>Daclatasvir + Asunaprevir + P/R for HCV GT 1,4 HALLMARK-QUAD Trial: Results</vt:lpstr>
      <vt:lpstr>Daclatasvir + Asunaprevir + P/R for HCV GT 1,4 HALLMARK-QUAD Trial: Results</vt:lpstr>
      <vt:lpstr>Daclatasvir + Asunaprevir + P/R for HCV GT 1,4 HALLMARK-QUAD Trial: Adverse Events</vt:lpstr>
      <vt:lpstr>Daclatasvir + Asunaprevir + P/R for HCV GT 1,4 HALLMARK-QUAD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2993</cp:revision>
  <cp:lastPrinted>2011-04-18T21:48:04Z</cp:lastPrinted>
  <dcterms:created xsi:type="dcterms:W3CDTF">2010-11-28T05:36:22Z</dcterms:created>
  <dcterms:modified xsi:type="dcterms:W3CDTF">2017-03-10T19:46:45Z</dcterms:modified>
</cp:coreProperties>
</file>