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613" r:id="rId2"/>
    <p:sldId id="586" r:id="rId3"/>
    <p:sldId id="584" r:id="rId4"/>
    <p:sldId id="623" r:id="rId5"/>
    <p:sldId id="624" r:id="rId6"/>
    <p:sldId id="587" r:id="rId7"/>
    <p:sldId id="603" r:id="rId8"/>
    <p:sldId id="589" r:id="rId9"/>
    <p:sldId id="622" r:id="rId10"/>
    <p:sldId id="546" r:id="rId11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8">
          <p15:clr>
            <a:srgbClr val="A4A3A4"/>
          </p15:clr>
        </p15:guide>
        <p15:guide id="2" pos="2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Ki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2"/>
    <a:srgbClr val="63A8A1"/>
    <a:srgbClr val="44736D"/>
    <a:srgbClr val="718E25"/>
    <a:srgbClr val="8A703B"/>
    <a:srgbClr val="624270"/>
    <a:srgbClr val="586F1D"/>
    <a:srgbClr val="6F6F6F"/>
    <a:srgbClr val="533723"/>
    <a:srgbClr val="345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>
    <p:restoredLeft sz="16539" autoAdjust="0"/>
    <p:restoredTop sz="94636" autoAdjust="0"/>
  </p:normalViewPr>
  <p:slideViewPr>
    <p:cSldViewPr showGuides="1">
      <p:cViewPr>
        <p:scale>
          <a:sx n="130" d="100"/>
          <a:sy n="130" d="100"/>
        </p:scale>
        <p:origin x="222" y="-858"/>
      </p:cViewPr>
      <p:guideLst>
        <p:guide orient="horz" pos="3078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B5945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18E25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810-49C3-B4AD-834B411E5062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810-49C3-B4AD-834B411E5062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810-49C3-B4AD-834B411E5062}"/>
              </c:ext>
            </c:extLst>
          </c:dPt>
          <c:dPt>
            <c:idx val="3"/>
            <c:invertIfNegative val="0"/>
            <c:bubble3D val="0"/>
            <c:spPr>
              <a:solidFill>
                <a:srgbClr val="8A703B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8810-49C3-B4AD-834B411E5062}"/>
              </c:ext>
            </c:extLst>
          </c:dPt>
          <c:dPt>
            <c:idx val="4"/>
            <c:invertIfNegative val="0"/>
            <c:bubble3D val="0"/>
            <c:spPr>
              <a:solidFill>
                <a:srgbClr val="6E4B7D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8810-49C3-B4AD-834B411E506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8810-49C3-B4AD-834B411E506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8810-49C3-B4AD-834B411E5062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DCV/ASV/BCV</c:v>
                </c:pt>
                <c:pt idx="1">
                  <c:v>DCV/ASV/BCV + RBV</c:v>
                </c:pt>
                <c:pt idx="2">
                  <c:v>DCV/ASV/BCV</c:v>
                </c:pt>
                <c:pt idx="3">
                  <c:v>DCV/ASV/BCV + RBV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93</c:v>
                </c:pt>
                <c:pt idx="1">
                  <c:v>98</c:v>
                </c:pt>
                <c:pt idx="2">
                  <c:v>87</c:v>
                </c:pt>
                <c:pt idx="3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810-49C3-B4AD-834B411E50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3"/>
        <c:axId val="-2079781192"/>
        <c:axId val="-2079799016"/>
      </c:barChart>
      <c:catAx>
        <c:axId val="-2079781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20797990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979901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SVR12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7.81824362410021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978119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0.10246311883428399"/>
          <c:w val="0.84265951669834405"/>
          <c:h val="0.69836161643587602"/>
        </c:manualLayout>
      </c:layout>
      <c:barChart>
        <c:barDir val="col"/>
        <c:grouping val="clustered"/>
        <c:varyColors val="0"/>
        <c:ser>
          <c:idx val="0"/>
          <c:order val="0"/>
          <c:tx>
            <c:v>DCV/ASV/BCV</c:v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78C-4629-88C6-166233A6FE8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78C-4629-88C6-166233A6FE8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78C-4629-88C6-166233A6FE8A}"/>
              </c:ext>
            </c:extLst>
          </c:dPt>
          <c:dLbls>
            <c:dLbl>
              <c:idx val="0"/>
              <c:layout>
                <c:manualLayout>
                  <c:x val="-3.26797385620915E-3"/>
                  <c:y val="0.106321839080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78C-4629-88C6-166233A6FE8A}"/>
                </c:ext>
              </c:extLst>
            </c:dLbl>
            <c:dLbl>
              <c:idx val="1"/>
              <c:layout>
                <c:manualLayout>
                  <c:x val="-4.9019607843137202E-3"/>
                  <c:y val="0.106321839080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8C-4629-88C6-166233A6FE8A}"/>
                </c:ext>
              </c:extLst>
            </c:dLbl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Platelets ≥100,000 cells/μl</c:v>
                </c:pt>
                <c:pt idx="1">
                  <c:v>Platelets &lt;100,000 cells/μl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91</c:v>
                </c:pt>
                <c:pt idx="1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8C-4629-88C6-166233A6FE8A}"/>
            </c:ext>
          </c:extLst>
        </c:ser>
        <c:ser>
          <c:idx val="1"/>
          <c:order val="1"/>
          <c:tx>
            <c:v>DCV/ASV/BCV +RBV</c:v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26797385620915E-3"/>
                  <c:y val="9.48275862068965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78C-4629-88C6-166233A6FE8A}"/>
                </c:ext>
              </c:extLst>
            </c:dLbl>
            <c:dLbl>
              <c:idx val="1"/>
              <c:layout>
                <c:manualLayout>
                  <c:x val="4.9019607843137202E-3"/>
                  <c:y val="0.106321839080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8C-4629-88C6-166233A6FE8A}"/>
                </c:ext>
              </c:extLst>
            </c:dLbl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Platelets ≥100,000 cells/μl</c:v>
                </c:pt>
                <c:pt idx="1">
                  <c:v>Platelets &lt;100,000 cells/μl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95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8C-4629-88C6-166233A6FE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79979832"/>
        <c:axId val="-2079982024"/>
      </c:barChart>
      <c:catAx>
        <c:axId val="-2079979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7998202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799820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800" b="1" i="0" baseline="0" dirty="0" smtClean="0">
                    <a:effectLst/>
                  </a:rPr>
                  <a:t>Patients (%) with SVR12</a:t>
                </a:r>
                <a:endParaRPr lang="en-US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54680664916885E-2"/>
              <c:y val="0.12545162458140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7997983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9129329422057498"/>
          <c:y val="0"/>
          <c:w val="0.67231537234316296"/>
          <c:h val="8.0169472350438906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0.17273</cdr:x>
      <cdr:y>0.60764</cdr:y>
    </cdr:from>
    <cdr:to>
      <cdr:x>0.27195</cdr:x>
      <cdr:y>0.69445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1447800" y="2667000"/>
          <a:ext cx="831667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solidFill>
                <a:schemeClr val="bg1"/>
              </a:solidFill>
            </a:rPr>
            <a:t>53/57</a:t>
          </a:r>
          <a:endParaRPr lang="en-US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0.39091</cdr:x>
      <cdr:y>0.60764</cdr:y>
    </cdr:from>
    <cdr:to>
      <cdr:x>0.49013</cdr:x>
      <cdr:y>0.69445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3276600" y="2667000"/>
          <a:ext cx="831667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solidFill>
                <a:schemeClr val="bg1"/>
              </a:solidFill>
            </a:rPr>
            <a:t>54/55</a:t>
          </a:r>
          <a:endParaRPr lang="en-US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0.60909</cdr:x>
      <cdr:y>0.60764</cdr:y>
    </cdr:from>
    <cdr:to>
      <cdr:x>0.70831</cdr:x>
      <cdr:y>0.69445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5105400" y="2667000"/>
          <a:ext cx="831667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</a:rPr>
            <a:t>39/45</a:t>
          </a:r>
        </a:p>
      </cdr:txBody>
    </cdr:sp>
  </cdr:relSizeAnchor>
  <cdr:relSizeAnchor xmlns:cdr="http://schemas.openxmlformats.org/drawingml/2006/chartDrawing">
    <cdr:from>
      <cdr:x>0.82727</cdr:x>
      <cdr:y>0.60764</cdr:y>
    </cdr:from>
    <cdr:to>
      <cdr:x>0.92649</cdr:x>
      <cdr:y>0.69445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6934200" y="2667000"/>
          <a:ext cx="831667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</a:rPr>
            <a:t>42/45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25089918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4442249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17992307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3" r:id="rId2"/>
    <p:sldLayoutId id="2147483664" r:id="rId3"/>
    <p:sldLayoutId id="2147483686" r:id="rId4"/>
    <p:sldLayoutId id="2147483691" r:id="rId5"/>
    <p:sldLayoutId id="2147483695" r:id="rId6"/>
    <p:sldLayoutId id="2147483665" r:id="rId7"/>
    <p:sldLayoutId id="2147483689" r:id="rId8"/>
    <p:sldLayoutId id="2147483666" r:id="rId9"/>
    <p:sldLayoutId id="2147483668" r:id="rId10"/>
    <p:sldLayoutId id="2147483688" r:id="rId11"/>
    <p:sldLayoutId id="2147483687" r:id="rId12"/>
    <p:sldLayoutId id="2147483690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pts.washington.edu/hepstudy/" TargetMode="External"/><Relationship Id="rId2" Type="http://schemas.openxmlformats.org/officeDocument/2006/relationships/hyperlink" Target="http://www.hepatitisc.uw.ed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dirty="0" smtClean="0"/>
              <a:t>Daclatasvir</a:t>
            </a:r>
            <a:r>
              <a:rPr lang="en-US" sz="2400" dirty="0"/>
              <a:t>-</a:t>
            </a:r>
            <a:r>
              <a:rPr lang="en-US" sz="2400" dirty="0" smtClean="0"/>
              <a:t>Asunaprevir</a:t>
            </a:r>
            <a:r>
              <a:rPr lang="en-US" sz="2400" dirty="0"/>
              <a:t>-</a:t>
            </a:r>
            <a:r>
              <a:rPr lang="en-US" sz="2400" dirty="0" smtClean="0"/>
              <a:t>Beclabuvir in Genotype 1 Cirrhotics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UNITY-2 Study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</a:t>
            </a: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Naïve </a:t>
            </a: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Treatment-Experienced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latin typeface="Arial"/>
                <a:cs typeface="Arial"/>
              </a:rPr>
              <a:t>Muir A, </a:t>
            </a:r>
            <a:r>
              <a:rPr lang="en-US" sz="1400" dirty="0">
                <a:latin typeface="Arial"/>
                <a:cs typeface="Arial"/>
              </a:rPr>
              <a:t>et al</a:t>
            </a:r>
            <a:r>
              <a:rPr lang="en-US" sz="1400" dirty="0" smtClean="0">
                <a:latin typeface="Arial"/>
                <a:cs typeface="Arial"/>
              </a:rPr>
              <a:t>. JAMA 2015;313:1736-44.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02688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9660" y="1295400"/>
            <a:ext cx="8432465" cy="438299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dirty="0" smtClean="0"/>
              <a:t>This slide deck is from the University of Washington’s </a:t>
            </a:r>
            <a:r>
              <a:rPr lang="en-US" i="1" dirty="0" smtClean="0"/>
              <a:t>Hepatitis C Online </a:t>
            </a:r>
            <a:r>
              <a:rPr lang="en-US" dirty="0" smtClean="0"/>
              <a:t>and </a:t>
            </a:r>
            <a:r>
              <a:rPr lang="en-US" i="1" dirty="0" smtClean="0"/>
              <a:t>Hepatitis Web Study</a:t>
            </a:r>
            <a:r>
              <a:rPr lang="en-US" dirty="0" smtClean="0"/>
              <a:t> projects. </a:t>
            </a:r>
            <a:br>
              <a:rPr lang="en-US" dirty="0" smtClean="0"/>
            </a:br>
            <a:endParaRPr lang="en-US" sz="2000" dirty="0" smtClean="0"/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rgbClr val="FCF5E6"/>
                </a:solidFill>
                <a:hlinkClick r:id="rId2"/>
              </a:rPr>
              <a:t>www.hepatitisc.uw.edu</a:t>
            </a:r>
            <a:endParaRPr lang="en-US" sz="2000" dirty="0" smtClean="0">
              <a:solidFill>
                <a:srgbClr val="FCF5E6"/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Study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http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://depts.washington.edu/hepstudy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/</a:t>
            </a: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Funded </a:t>
            </a:r>
            <a:r>
              <a:rPr lang="en-US" sz="1800" dirty="0">
                <a:solidFill>
                  <a:schemeClr val="bg1"/>
                </a:solidFill>
              </a:rPr>
              <a:t>by a grant from  the Centers for Disease Control and Prevention</a:t>
            </a:r>
            <a:r>
              <a:rPr lang="en-US" sz="1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0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Muir A, et al. JAMA 2015;313:1736-44.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+/- RBV for HCV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UNITY-2 Trial: Study Features</a:t>
            </a:r>
            <a:endParaRPr lang="en-US" sz="2400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509809"/>
              </p:ext>
            </p:extLst>
          </p:nvPr>
        </p:nvGraphicFramePr>
        <p:xfrm>
          <a:off x="361950" y="1524001"/>
          <a:ext cx="8420100" cy="48228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2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57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6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Daclatasvir-Asunaprevir-Beclabuvir Trial: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289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6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Multicenter, randomized, double-blind phase 3 trial of daclatasvir-asunaprevir-beclabuvir (fixed-dose combination) +/- ribavirin in treatment-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naïve or experienced, chronic HCV GT 1 patients with compensated cirrhosis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6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Multiple centers in the United States, Canada, Australia, France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6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Compensated cirrhosis (METAVIR F4 or equivalent by biopsy, 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800" i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FibroScan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&gt;14.6 kPa or </a:t>
                      </a:r>
                      <a:r>
                        <a:rPr lang="en-US" sz="1800" i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FibroTest</a:t>
                      </a:r>
                      <a:r>
                        <a:rPr lang="en-US" sz="1800" i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/</a:t>
                      </a:r>
                      <a:r>
                        <a:rPr lang="en-US" sz="1800" i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FibroSURE</a:t>
                      </a:r>
                      <a:r>
                        <a:rPr lang="en-US" sz="1800" i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800" i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0.75 or APRI &gt;2)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Platelets &gt;50,000 cells/mm</a:t>
                      </a:r>
                      <a:r>
                        <a:rPr lang="en-US" sz="18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Albumin &gt; 3.5 g/dL and INR &lt; 1.7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Treatment-naïve or treatment-experienced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≥10,000 IU/ml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6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5932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Muir A, et al. JAMA 2015;313:1736-44.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+/- RBV for 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UNITY-2 </a:t>
            </a:r>
            <a:r>
              <a:rPr lang="en-US" sz="2400" dirty="0" smtClean="0"/>
              <a:t>Trial: Study Design</a:t>
            </a:r>
            <a:endParaRPr lang="en-US" sz="2400" dirty="0"/>
          </a:p>
        </p:txBody>
      </p:sp>
      <p:sp>
        <p:nvSpPr>
          <p:cNvPr id="78" name="Rectangle 77"/>
          <p:cNvSpPr/>
          <p:nvPr/>
        </p:nvSpPr>
        <p:spPr>
          <a:xfrm>
            <a:off x="762000" y="534949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N =14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52400" y="2059599"/>
            <a:ext cx="2743200" cy="1136904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  <a:t>Treatment Naïve</a:t>
            </a:r>
          </a:p>
          <a:p>
            <a:pPr algn="ctr"/>
            <a: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  <a:t>GT 1a/1b</a:t>
            </a:r>
            <a:b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  <a:t>Cirrhosis</a:t>
            </a:r>
            <a:b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FFFFFF"/>
                </a:solidFill>
                <a:latin typeface="Arial"/>
                <a:cs typeface="Arial"/>
              </a:rPr>
              <a:t>n=112</a:t>
            </a:r>
            <a:endParaRPr lang="en-US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15314" y="205740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n=55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3733800" y="2064810"/>
            <a:ext cx="2283459" cy="3962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 smtClean="0">
                <a:latin typeface="Arial"/>
                <a:cs typeface="Arial"/>
              </a:rPr>
              <a:t>DCV-ASV</a:t>
            </a:r>
            <a:r>
              <a:rPr lang="en-US" sz="1400" b="1" dirty="0">
                <a:latin typeface="Arial"/>
                <a:cs typeface="Arial"/>
              </a:rPr>
              <a:t>-</a:t>
            </a:r>
            <a:r>
              <a:rPr lang="en-US" sz="1400" b="1" dirty="0" smtClean="0">
                <a:latin typeface="Arial"/>
                <a:cs typeface="Arial"/>
              </a:rPr>
              <a:t>BCV + RBV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15314" y="277234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n=57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3733800" y="2783509"/>
            <a:ext cx="2283459" cy="363333"/>
          </a:xfrm>
          <a:prstGeom prst="rect">
            <a:avLst/>
          </a:prstGeom>
          <a:solidFill>
            <a:srgbClr val="CEE496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 smtClean="0">
                <a:latin typeface="Arial"/>
                <a:cs typeface="Arial"/>
              </a:rPr>
              <a:t>DCV-ASV</a:t>
            </a:r>
            <a:r>
              <a:rPr lang="en-US" sz="1400" b="1" dirty="0">
                <a:latin typeface="Arial"/>
                <a:cs typeface="Arial"/>
              </a:rPr>
              <a:t>-</a:t>
            </a:r>
            <a:r>
              <a:rPr lang="en-US" sz="1400" b="1" dirty="0" smtClean="0">
                <a:latin typeface="Arial"/>
                <a:cs typeface="Arial"/>
              </a:rPr>
              <a:t>BCV + Placebo</a:t>
            </a:r>
            <a:endParaRPr lang="en-US" sz="1400" b="1" dirty="0">
              <a:latin typeface="Arial"/>
              <a:cs typeface="Arial"/>
            </a:endParaRPr>
          </a:p>
        </p:txBody>
      </p:sp>
      <p:cxnSp>
        <p:nvCxnSpPr>
          <p:cNvPr id="38" name="Straight Connector 37"/>
          <p:cNvCxnSpPr>
            <a:stCxn id="35" idx="3"/>
          </p:cNvCxnSpPr>
          <p:nvPr/>
        </p:nvCxnSpPr>
        <p:spPr>
          <a:xfrm flipV="1">
            <a:off x="6017258" y="2259390"/>
            <a:ext cx="2279902" cy="3536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922259" y="2056783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40" name="Straight Connector 39"/>
          <p:cNvCxnSpPr>
            <a:stCxn id="37" idx="3"/>
          </p:cNvCxnSpPr>
          <p:nvPr/>
        </p:nvCxnSpPr>
        <p:spPr>
          <a:xfrm>
            <a:off x="6017258" y="2965176"/>
            <a:ext cx="2279902" cy="12913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922259" y="2775482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52400" y="3641413"/>
            <a:ext cx="2743200" cy="1136904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  <a:cs typeface="Arial"/>
              </a:rPr>
              <a:t>Treatment Experienced</a:t>
            </a:r>
          </a:p>
          <a:p>
            <a:pPr algn="ctr"/>
            <a:r>
              <a:rPr lang="en-US" sz="1600" b="1" dirty="0" smtClean="0">
                <a:solidFill>
                  <a:srgbClr val="FFFFFF"/>
                </a:solidFill>
                <a:cs typeface="Arial"/>
              </a:rPr>
              <a:t>GT </a:t>
            </a:r>
            <a: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  <a:t>1a/1b</a:t>
            </a:r>
            <a:b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  <a:t>Cirrhosis</a:t>
            </a:r>
            <a:b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200" b="1" dirty="0" smtClean="0">
                <a:solidFill>
                  <a:srgbClr val="FFFFFF"/>
                </a:solidFill>
                <a:cs typeface="Arial"/>
              </a:rPr>
              <a:t> </a:t>
            </a:r>
            <a:r>
              <a:rPr lang="en-US" sz="1400" b="1" dirty="0" smtClean="0">
                <a:solidFill>
                  <a:srgbClr val="FFFFFF"/>
                </a:solidFill>
                <a:latin typeface="Arial"/>
                <a:cs typeface="Arial"/>
              </a:rPr>
              <a:t>n=90</a:t>
            </a:r>
            <a:endParaRPr lang="en-US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015314" y="3710037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n=45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3733800" y="3717447"/>
            <a:ext cx="2283459" cy="357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 smtClean="0">
                <a:latin typeface="Arial"/>
                <a:cs typeface="Arial"/>
              </a:rPr>
              <a:t>DCV-ASV</a:t>
            </a:r>
            <a:r>
              <a:rPr lang="en-US" sz="1400" b="1" dirty="0">
                <a:latin typeface="Arial"/>
                <a:cs typeface="Arial"/>
              </a:rPr>
              <a:t>-</a:t>
            </a:r>
            <a:r>
              <a:rPr lang="en-US" sz="1400" b="1" dirty="0" smtClean="0">
                <a:latin typeface="Arial"/>
                <a:cs typeface="Arial"/>
              </a:rPr>
              <a:t>BCV </a:t>
            </a:r>
            <a:r>
              <a:rPr lang="en-US" sz="1400" b="1" dirty="0">
                <a:latin typeface="Arial"/>
                <a:cs typeface="Arial"/>
              </a:rPr>
              <a:t>+ RBV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15314" y="4315878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n=45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733800" y="4327047"/>
            <a:ext cx="2283459" cy="357567"/>
          </a:xfrm>
          <a:prstGeom prst="rect">
            <a:avLst/>
          </a:prstGeom>
          <a:solidFill>
            <a:srgbClr val="E1D4BA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 smtClean="0">
                <a:latin typeface="Arial"/>
                <a:cs typeface="Arial"/>
              </a:rPr>
              <a:t>DCV-ASV</a:t>
            </a:r>
            <a:r>
              <a:rPr lang="en-US" sz="1400" b="1" dirty="0">
                <a:latin typeface="Arial"/>
                <a:cs typeface="Arial"/>
              </a:rPr>
              <a:t>-</a:t>
            </a:r>
            <a:r>
              <a:rPr lang="en-US" sz="1400" b="1" dirty="0" smtClean="0">
                <a:latin typeface="Arial"/>
                <a:cs typeface="Arial"/>
              </a:rPr>
              <a:t>BCV </a:t>
            </a:r>
            <a:r>
              <a:rPr lang="en-US" sz="1400" b="1" dirty="0">
                <a:latin typeface="Arial"/>
                <a:cs typeface="Arial"/>
              </a:rPr>
              <a:t>+ Placebo</a:t>
            </a:r>
          </a:p>
        </p:txBody>
      </p:sp>
      <p:cxnSp>
        <p:nvCxnSpPr>
          <p:cNvPr id="55" name="Straight Connector 54"/>
          <p:cNvCxnSpPr>
            <a:stCxn id="52" idx="3"/>
          </p:cNvCxnSpPr>
          <p:nvPr/>
        </p:nvCxnSpPr>
        <p:spPr>
          <a:xfrm>
            <a:off x="6017258" y="3896231"/>
            <a:ext cx="2279902" cy="15796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7922259" y="3709420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68" name="Straight Connector 67"/>
          <p:cNvCxnSpPr>
            <a:stCxn id="54" idx="3"/>
          </p:cNvCxnSpPr>
          <p:nvPr/>
        </p:nvCxnSpPr>
        <p:spPr>
          <a:xfrm>
            <a:off x="6017258" y="4505831"/>
            <a:ext cx="2279902" cy="15796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922259" y="4319020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-18289" y="5128080"/>
            <a:ext cx="9180577" cy="1051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6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</a:t>
            </a:r>
            <a: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  <a:t>Dosing </a:t>
            </a:r>
            <a:b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Daclatasvir (DCV)-Asunaprevir (ASV)-Beclabuvir (BCV) (30/200/75 mg): fixed dose combination BID</a:t>
            </a:r>
            <a:b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Ribavirin (RBV): weight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-based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and divided BID (1000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mg/day if &lt; 75kg or 1200 mg/day if ≥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75kg)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-10610" y="1295400"/>
            <a:ext cx="9162291" cy="515104"/>
            <a:chOff x="-6113" y="1295400"/>
            <a:chExt cx="9162291" cy="515104"/>
          </a:xfrm>
        </p:grpSpPr>
        <p:sp>
          <p:nvSpPr>
            <p:cNvPr id="31" name="Rectangle 30"/>
            <p:cNvSpPr/>
            <p:nvPr/>
          </p:nvSpPr>
          <p:spPr>
            <a:xfrm>
              <a:off x="-6113" y="1380780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27432" y="1344168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Week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50612" y="12954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059736" y="12954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-6113" y="1783096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721873" y="1703852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8332532" y="17038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5717074" y="12954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5999096" y="17038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40570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Muir A, et al. JAMA 2015;313:1736-44.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+/- RBV for 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UNITY-2 Trial: </a:t>
            </a:r>
            <a:r>
              <a:rPr lang="en-US" sz="2400" dirty="0" smtClean="0"/>
              <a:t>Patient Characteristics</a:t>
            </a:r>
            <a:endParaRPr lang="en-US" sz="2400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58333"/>
              </p:ext>
            </p:extLst>
          </p:nvPr>
        </p:nvGraphicFramePr>
        <p:xfrm>
          <a:off x="314325" y="1327583"/>
          <a:ext cx="8515351" cy="5042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747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Characteristic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 smtClean="0"/>
                        <a:t>Treatment-Naive</a:t>
                      </a:r>
                      <a:endParaRPr lang="en-US" sz="1600" dirty="0"/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solidFill>
                      <a:srgbClr val="064A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643">
                <a:tc vMerge="1">
                  <a:txBody>
                    <a:bodyPr/>
                    <a:lstStyle/>
                    <a:p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DCV-ASV-BCV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+ RBV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(n=55)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4A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DCV-ASV-BCV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(n=57)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4A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Male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35 (64%)</a:t>
                      </a:r>
                      <a:endParaRPr lang="en-US" sz="1500" dirty="0"/>
                    </a:p>
                  </a:txBody>
                  <a:tcPr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39 (68%)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Median age, years (range)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59 (35-73)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58 (25-75)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76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Race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White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Black/African American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Asian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46 (84%)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6 (11%)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 (2%)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49 (86%)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6 (11%)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0 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HCV RNA ≥800,000</a:t>
                      </a:r>
                      <a:r>
                        <a:rPr lang="en-US" sz="1500" baseline="0" dirty="0" smtClean="0"/>
                        <a:t> IU/ml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41 (75%)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93 (90%)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HCV subtype</a:t>
                      </a:r>
                      <a:r>
                        <a:rPr lang="en-US" sz="1500" baseline="0" dirty="0" smtClean="0"/>
                        <a:t> 1A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39 (71%)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75 (73%)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 smtClean="0"/>
                        <a:t>IL28B</a:t>
                      </a:r>
                      <a:r>
                        <a:rPr lang="en-US" sz="1500" i="0" baseline="0" dirty="0" smtClean="0"/>
                        <a:t> non-CC genotype</a:t>
                      </a:r>
                      <a:endParaRPr lang="en-US" sz="1500" i="1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37 (67%)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43 (75%)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1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Platelets x 10</a:t>
                      </a:r>
                      <a:r>
                        <a:rPr lang="en-US" sz="1500" baseline="30000" dirty="0" smtClean="0"/>
                        <a:t>3</a:t>
                      </a:r>
                      <a:r>
                        <a:rPr lang="en-US" sz="1500" dirty="0" smtClean="0"/>
                        <a:t>/μl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≥125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100-&lt;125</a:t>
                      </a:r>
                      <a:endParaRPr lang="en-US" sz="1500" baseline="0" dirty="0" smtClean="0"/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/>
                        <a:t>50-&lt;100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/>
                        <a:t>25-&lt;50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28 (51%)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10 (18%)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16 (29%)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 (2%)</a:t>
                      </a:r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35 (63%)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13 (23%)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8</a:t>
                      </a:r>
                      <a:r>
                        <a:rPr lang="en-US" sz="1500" baseline="0" dirty="0" smtClean="0"/>
                        <a:t> (14%)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/>
                        <a:t>0</a:t>
                      </a:r>
                      <a:endParaRPr lang="en-US" sz="1500" dirty="0" smtClean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9756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Muir A, et al. JAMA 2015;313:1736-44.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+/- RBV for 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UNITY-2 Trial: </a:t>
            </a:r>
            <a:r>
              <a:rPr lang="en-US" sz="2400" dirty="0" smtClean="0"/>
              <a:t>Patient Characteristics</a:t>
            </a:r>
            <a:endParaRPr lang="en-US" sz="2400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538793"/>
              </p:ext>
            </p:extLst>
          </p:nvPr>
        </p:nvGraphicFramePr>
        <p:xfrm>
          <a:off x="312737" y="1295400"/>
          <a:ext cx="8515351" cy="506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168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Characteristic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Treatment-Experienced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703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solidFill>
                      <a:srgbClr val="064A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 vMerge="1">
                  <a:txBody>
                    <a:bodyPr/>
                    <a:lstStyle/>
                    <a:p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DCV-ASV-BCV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+ RBV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(n=45)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4A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DCV-ASV-BCV</a:t>
                      </a:r>
                      <a:endParaRPr lang="en-US" sz="16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(n=45)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4A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Male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27 (60%)</a:t>
                      </a:r>
                      <a:endParaRPr lang="en-US" sz="1500" dirty="0"/>
                    </a:p>
                  </a:txBody>
                  <a:tcPr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32 (71%)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Median age, years (range)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60 (48-73)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59 (19-76)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Race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White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Black/African American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Asian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37 (82%)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6 (13%)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 (2%)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41 (91%)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 (4%)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</a:t>
                      </a:r>
                      <a:r>
                        <a:rPr lang="en-US" sz="1500" baseline="0" dirty="0" smtClean="0"/>
                        <a:t> (4%)</a:t>
                      </a:r>
                      <a:r>
                        <a:rPr lang="en-US" sz="1500" dirty="0" smtClean="0"/>
                        <a:t> 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HCV RNA ≥800,000</a:t>
                      </a:r>
                      <a:r>
                        <a:rPr lang="en-US" sz="1500" baseline="0" dirty="0" smtClean="0"/>
                        <a:t> IU/ml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41 (91%)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43 (96%)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HCV subtype</a:t>
                      </a:r>
                      <a:r>
                        <a:rPr lang="en-US" sz="1500" baseline="0" dirty="0" smtClean="0"/>
                        <a:t> 1A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35 (78%)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35 (78%)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 smtClean="0"/>
                        <a:t>IL28B</a:t>
                      </a:r>
                      <a:r>
                        <a:rPr lang="en-US" sz="1500" i="0" baseline="0" dirty="0" smtClean="0"/>
                        <a:t> non-CC genotype</a:t>
                      </a:r>
                      <a:endParaRPr lang="en-US" sz="1500" i="1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35 (80%)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30 (67%)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Prior Treatment Outcome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Relapse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Partial Response</a:t>
                      </a:r>
                      <a:endParaRPr lang="en-US" sz="1500" baseline="0" dirty="0" smtClean="0"/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/>
                        <a:t>Null Response</a:t>
                      </a: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/>
                        <a:t>Interferon-intolerant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8 (18%)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 (4%)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16 (36%)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10 (22%)</a:t>
                      </a:r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8 (18%)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6 (13%)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19</a:t>
                      </a:r>
                      <a:r>
                        <a:rPr lang="en-US" sz="1500" baseline="0" dirty="0" smtClean="0"/>
                        <a:t> (42%)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/>
                        <a:t>6 (13%)</a:t>
                      </a:r>
                      <a:endParaRPr lang="en-US" sz="1500" dirty="0" smtClean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4397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Muir A, et al. JAMA 2015;313:1736-44.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+/- RBV for 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UNITY-2 Trial: Results</a:t>
            </a:r>
          </a:p>
        </p:txBody>
      </p:sp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666905"/>
              </p:ext>
            </p:extLst>
          </p:nvPr>
        </p:nvGraphicFramePr>
        <p:xfrm>
          <a:off x="381000" y="1524000"/>
          <a:ext cx="83820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1371960" y="5181600"/>
            <a:ext cx="35697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  <a:t>Treatment-Naïve</a:t>
            </a:r>
            <a:endParaRPr lang="en-US" sz="1400" b="1" dirty="0">
              <a:solidFill>
                <a:srgbClr val="000000"/>
              </a:solidFill>
              <a:latin typeface="Arial" pitchFamily="22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360260" y="5181600"/>
            <a:ext cx="3575304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5029200" y="5181600"/>
            <a:ext cx="35052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Treatment</a:t>
            </a:r>
            <a: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  <a:t>-Experienced</a:t>
            </a:r>
            <a:endParaRPr lang="en-US" sz="1400" b="1" dirty="0">
              <a:solidFill>
                <a:srgbClr val="000000"/>
              </a:solidFill>
              <a:latin typeface="Arial" pitchFamily="2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029200" y="5181600"/>
            <a:ext cx="3547872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5104" y="5867400"/>
            <a:ext cx="9162288" cy="329181"/>
          </a:xfrm>
          <a:prstGeom prst="rect">
            <a:avLst/>
          </a:prstGeom>
          <a:solidFill>
            <a:srgbClr val="F2F2F2"/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Abbreviations: DCV=daclatasvir; ASV=asunaprevir; BCV=beclabuvir; RBV=ribavirin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608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+/- RBV for 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UNITY-2 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Results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UNITY-2: SVR12 by Regimen and Platelet Count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Muir A, et al. JAMA 2015;313:1736-44.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59190"/>
              </p:ext>
            </p:extLst>
          </p:nvPr>
        </p:nvGraphicFramePr>
        <p:xfrm>
          <a:off x="684213" y="1828800"/>
          <a:ext cx="7772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5943599"/>
            <a:ext cx="9153144" cy="365755"/>
          </a:xfrm>
          <a:prstGeom prst="rect">
            <a:avLst/>
          </a:prstGeom>
          <a:solidFill>
            <a:srgbClr val="F2F2F2"/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Abbreviations: DCV=daclatasvir; ASV=asunaprevir; BCV=beclabuvir; RBV=ribavirin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0320" y="4987953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69/76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66987" y="4987953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69/73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11825" y="4987953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23/26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38492" y="4987953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27/27</a:t>
            </a:r>
          </a:p>
        </p:txBody>
      </p:sp>
    </p:spTree>
    <p:extLst>
      <p:ext uri="{BB962C8B-B14F-4D97-AF65-F5344CB8AC3E}">
        <p14:creationId xmlns:p14="http://schemas.microsoft.com/office/powerpoint/2010/main" val="7542712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Muir A, et al. JAMA 2015;313:1736-44.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Daclatasvir-Asunaprevir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+/- RBV for 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UNITY-2 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Adverse Events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0" y="1387475"/>
            <a:ext cx="9144000" cy="35877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NUTRINO: SVR 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12 by Liver Disease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894897"/>
              </p:ext>
            </p:extLst>
          </p:nvPr>
        </p:nvGraphicFramePr>
        <p:xfrm>
          <a:off x="304800" y="1371600"/>
          <a:ext cx="85344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Event (%)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DCV-ASV-BCV </a:t>
                      </a:r>
                    </a:p>
                    <a:p>
                      <a:pPr algn="ctr"/>
                      <a:r>
                        <a:rPr lang="en-US" sz="1400" b="0" dirty="0" smtClean="0"/>
                        <a:t>(n=102)</a:t>
                      </a:r>
                      <a:endParaRPr lang="en-US" sz="1400" dirty="0"/>
                    </a:p>
                  </a:txBody>
                  <a:tcPr anchor="ctr"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64A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DCV-ASV-BCV + RBV</a:t>
                      </a:r>
                    </a:p>
                    <a:p>
                      <a:pPr algn="ctr"/>
                      <a:r>
                        <a:rPr lang="en-US" sz="1400" b="0" dirty="0" smtClean="0"/>
                        <a:t>(n=100)</a:t>
                      </a:r>
                      <a:endParaRPr lang="en-US" sz="1400" dirty="0" smtClean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64A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Serious Adverse</a:t>
                      </a:r>
                      <a:r>
                        <a:rPr lang="en-US" sz="1600" baseline="0" dirty="0" smtClean="0"/>
                        <a:t> Events (AEs)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3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AEs</a:t>
                      </a:r>
                      <a:r>
                        <a:rPr lang="en-US" sz="1600" baseline="0" dirty="0" smtClean="0"/>
                        <a:t> leading to discontinuation of all meds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4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Adverse</a:t>
                      </a:r>
                      <a:r>
                        <a:rPr lang="en-US" sz="1600" baseline="0" dirty="0" smtClean="0"/>
                        <a:t> Events, ≥10% incidence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  Fatigue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  Headache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  Nausea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  Diarrhea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  Insomnia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  Pruritus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12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17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14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13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6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28</a:t>
                      </a:r>
                    </a:p>
                    <a:p>
                      <a:pPr algn="ctr"/>
                      <a:r>
                        <a:rPr lang="en-US" sz="1600" dirty="0" smtClean="0"/>
                        <a:t>23</a:t>
                      </a:r>
                    </a:p>
                    <a:p>
                      <a:pPr algn="ctr"/>
                      <a:r>
                        <a:rPr lang="en-US" sz="1600" dirty="0" smtClean="0"/>
                        <a:t>17</a:t>
                      </a:r>
                    </a:p>
                    <a:p>
                      <a:pPr algn="ctr"/>
                      <a:r>
                        <a:rPr lang="en-US" sz="1600" dirty="0" smtClean="0"/>
                        <a:t>9</a:t>
                      </a:r>
                    </a:p>
                    <a:p>
                      <a:pPr algn="ctr"/>
                      <a:r>
                        <a:rPr lang="en-US" sz="1600" dirty="0" smtClean="0"/>
                        <a:t>15</a:t>
                      </a:r>
                    </a:p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70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Grade</a:t>
                      </a:r>
                      <a:r>
                        <a:rPr lang="en-US" sz="1600" baseline="0" dirty="0" smtClean="0"/>
                        <a:t> 3 or 4 Lab Abnormalities</a:t>
                      </a:r>
                    </a:p>
                    <a:p>
                      <a:r>
                        <a:rPr lang="en-US" sz="1600" baseline="0" dirty="0" smtClean="0"/>
                        <a:t>   Hemoglobin &lt; 9 g/dl</a:t>
                      </a:r>
                    </a:p>
                    <a:p>
                      <a:r>
                        <a:rPr lang="en-US" sz="1600" baseline="0" dirty="0" smtClean="0"/>
                        <a:t>   ALT &gt;5 x ULN</a:t>
                      </a:r>
                    </a:p>
                    <a:p>
                      <a:r>
                        <a:rPr lang="en-US" sz="1600" baseline="0" dirty="0" smtClean="0"/>
                        <a:t>   Lipase, total &gt;3 x ULN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0</a:t>
                      </a:r>
                    </a:p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5</a:t>
                      </a:r>
                      <a:endParaRPr lang="en-US" sz="1600" dirty="0"/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5</a:t>
                      </a:r>
                    </a:p>
                    <a:p>
                      <a:pPr algn="ctr"/>
                      <a:r>
                        <a:rPr lang="en-US" sz="1600" dirty="0" smtClean="0"/>
                        <a:t>1</a:t>
                      </a:r>
                    </a:p>
                    <a:p>
                      <a:pPr algn="ctr"/>
                      <a:r>
                        <a:rPr lang="en-US" sz="1600" dirty="0" smtClean="0"/>
                        <a:t>1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0" y="5956893"/>
            <a:ext cx="9153144" cy="329179"/>
          </a:xfrm>
          <a:prstGeom prst="rect">
            <a:avLst/>
          </a:prstGeom>
          <a:solidFill>
            <a:srgbClr val="F2F2F2"/>
          </a:solidFill>
          <a:ln w="12700">
            <a:noFill/>
            <a:miter lim="800000"/>
            <a:headEnd/>
            <a:tailEnd/>
          </a:ln>
        </p:spPr>
        <p:txBody>
          <a:bodyPr lIns="91440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Arial" pitchFamily="22" charset="0"/>
              </a:rPr>
              <a:t>Abbreviations: DCV=daclatasvir; ASV=asunaprevir; BCV=beclabuvir; RBV=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ribavirin; </a:t>
            </a:r>
            <a:r>
              <a:rPr lang="en-US" sz="1300" dirty="0">
                <a:latin typeface="Arial"/>
                <a:cs typeface="Arial"/>
              </a:rPr>
              <a:t>ULN = upper limit of </a:t>
            </a:r>
            <a:r>
              <a:rPr lang="en-US" sz="1300" dirty="0" smtClean="0">
                <a:latin typeface="Arial"/>
                <a:cs typeface="Arial"/>
              </a:rPr>
              <a:t>normal</a:t>
            </a:r>
            <a:endParaRPr lang="en-US" sz="13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37054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Muir A, et al. JAMA 2015;313:1736-44.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+/- RBV for 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UNITY-2 </a:t>
            </a:r>
            <a:r>
              <a:rPr lang="en-US" sz="2400" dirty="0" smtClean="0"/>
              <a:t>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 Conclusion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655969"/>
              </p:ext>
            </p:extLst>
          </p:nvPr>
        </p:nvGraphicFramePr>
        <p:xfrm>
          <a:off x="0" y="25908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 and Relevance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this open-label, uncontrolled study, patients with chronic HCV genotype 1 infection and cirrhosis who received a 12-week oral fixed-dose regimen of daclatasvir, asunaprevir, and beclabuvir, with or without ribavirin, achieved high rates of SVR12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39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61747</TotalTime>
  <Words>758</Words>
  <Application>Microsoft Office PowerPoint</Application>
  <PresentationFormat>On-screen Show (4:3)</PresentationFormat>
  <Paragraphs>216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Daclatasvir-Asunaprevir-Beclabuvir in Genotype 1 Cirrhotics UNITY-2 Study</vt:lpstr>
      <vt:lpstr>Daclatasvir-Asunaprevir-Beclabuvir +/- RBV for HCV GT 1 UNITY-2 Trial: Study Features</vt:lpstr>
      <vt:lpstr>Daclatasvir-Asunaprevir-Beclabuvir +/- RBV for HCV GT 1 UNITY-2 Trial: Study Design</vt:lpstr>
      <vt:lpstr>Daclatasvir-Asunaprevir-Beclabuvir +/- RBV for HCV GT 1 UNITY-2 Trial: Patient Characteristics</vt:lpstr>
      <vt:lpstr>Daclatasvir-Asunaprevir-Beclabuvir +/- RBV for HCV GT 1 UNITY-2 Trial: Patient Characteristics</vt:lpstr>
      <vt:lpstr>Daclatasvir-Asunaprevir-Beclabuvir +/- RBV for HCV GT 1 UNITY-2 Trial: Results</vt:lpstr>
      <vt:lpstr>Daclatasvir-Asunaprevir-Beclabuvir +/- RBV for HCV GT 1 UNITY-2 Trial: Results</vt:lpstr>
      <vt:lpstr>Daclatasvir-Asunaprevir-Beclabuvir +/- RBV for HCV GT 1 UNITY-2 Trial: Adverse Events</vt:lpstr>
      <vt:lpstr>Daclatasvir-Asunaprevir-Beclabuvir +/- RBV for HCV GT 1 UNITY-2 Trial: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2999</cp:revision>
  <cp:lastPrinted>2011-04-18T21:48:04Z</cp:lastPrinted>
  <dcterms:created xsi:type="dcterms:W3CDTF">2010-11-28T05:36:22Z</dcterms:created>
  <dcterms:modified xsi:type="dcterms:W3CDTF">2017-03-10T19:54:06Z</dcterms:modified>
</cp:coreProperties>
</file>