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596" r:id="rId2"/>
    <p:sldId id="599" r:id="rId3"/>
    <p:sldId id="659" r:id="rId4"/>
    <p:sldId id="600" r:id="rId5"/>
    <p:sldId id="661" r:id="rId6"/>
    <p:sldId id="645" r:id="rId7"/>
    <p:sldId id="546" r:id="rId8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8">
          <p15:clr>
            <a:srgbClr val="A4A3A4"/>
          </p15:clr>
        </p15:guide>
        <p15:guide id="2" pos="22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ina Kim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A8A1"/>
    <a:srgbClr val="44736D"/>
    <a:srgbClr val="718E25"/>
    <a:srgbClr val="8A703B"/>
    <a:srgbClr val="624270"/>
    <a:srgbClr val="586F1D"/>
    <a:srgbClr val="6F6F6F"/>
    <a:srgbClr val="533723"/>
    <a:srgbClr val="345566"/>
    <a:srgbClr val="2B45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>
    <p:restoredLeft sz="16539" autoAdjust="0"/>
    <p:restoredTop sz="94636" autoAdjust="0"/>
  </p:normalViewPr>
  <p:slideViewPr>
    <p:cSldViewPr showGuides="1">
      <p:cViewPr>
        <p:scale>
          <a:sx n="130" d="100"/>
          <a:sy n="130" d="100"/>
        </p:scale>
        <p:origin x="-2744" y="-176"/>
      </p:cViewPr>
      <p:guideLst>
        <p:guide orient="horz" pos="3078"/>
        <p:guide pos="22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01"/>
          <c:y val="0.12163793099478699"/>
          <c:w val="0.87636482939632498"/>
          <c:h val="0.748130143745127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DCV 20 mg + PR</c:v>
                </c:pt>
              </c:strCache>
            </c:strRef>
          </c:tx>
          <c:spPr>
            <a:solidFill>
              <a:srgbClr val="475D7E"/>
            </a:solidFill>
            <a:ln w="12700">
              <a:solidFill>
                <a:schemeClr val="tx1"/>
              </a:solidFill>
            </a:ln>
            <a:effectLst>
              <a:outerShdw blurRad="38100" dist="38100" dir="5400000" algn="tl" rotWithShape="0">
                <a:srgbClr val="000000">
                  <a:alpha val="7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numFmt formatCode="0" sourceLinked="0"/>
            <c:spPr>
              <a:solidFill>
                <a:srgbClr val="FFFFFF">
                  <a:alpha val="50000"/>
                </a:srgb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Genotype 1 </c:v>
                </c:pt>
                <c:pt idx="1">
                  <c:v>Genotype 4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64.599999999999994</c:v>
                </c:pt>
                <c:pt idx="1">
                  <c:v>75</c:v>
                </c:pt>
              </c:numCache>
            </c:numRef>
          </c:val>
        </c:ser>
        <c:ser>
          <c:idx val="1"/>
          <c:order val="1"/>
          <c:tx>
            <c:v>DCV 60 mg + PR</c:v>
          </c:tx>
          <c:spPr>
            <a:solidFill>
              <a:srgbClr val="6F4B7F"/>
            </a:solidFill>
            <a:ln w="12700">
              <a:solidFill>
                <a:srgbClr val="000000"/>
              </a:solidFill>
            </a:ln>
            <a:effectLst>
              <a:outerShdw blurRad="38100" dist="38100" dir="5400000" rotWithShape="0">
                <a:srgbClr val="000000">
                  <a:alpha val="7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rgbClr val="FFFFFF">
                  <a:alpha val="50000"/>
                </a:srgb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Genotype 1 </c:v>
                </c:pt>
                <c:pt idx="1">
                  <c:v>Genotype 4</c:v>
                </c:pt>
              </c:strCache>
            </c:strRef>
          </c:cat>
          <c:val>
            <c:numRef>
              <c:f>Sheet1!$C$2:$C$3</c:f>
              <c:numCache>
                <c:formatCode>0.0</c:formatCode>
                <c:ptCount val="2"/>
                <c:pt idx="0">
                  <c:v>60.3</c:v>
                </c:pt>
                <c:pt idx="1">
                  <c:v>100</c:v>
                </c:pt>
              </c:numCache>
            </c:numRef>
          </c:val>
        </c:ser>
        <c:ser>
          <c:idx val="2"/>
          <c:order val="2"/>
          <c:tx>
            <c:v>Placebo + PR</c:v>
          </c:tx>
          <c:spPr>
            <a:solidFill>
              <a:srgbClr val="6F6F6F"/>
            </a:solidFill>
            <a:ln>
              <a:solidFill>
                <a:srgbClr val="000000"/>
              </a:solidFill>
            </a:ln>
            <a:effectLst>
              <a:outerShdw blurRad="38100" dist="38100" dir="5400000" rotWithShape="0">
                <a:srgbClr val="000000">
                  <a:alpha val="7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numFmt formatCode="0" sourceLinked="0"/>
              <c:spPr>
                <a:solidFill>
                  <a:sysClr val="window" lastClr="FFFFFF">
                    <a:alpha val="50000"/>
                  </a:sysClr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0" sourceLinked="0"/>
              <c:spPr>
                <a:solidFill>
                  <a:sysClr val="window" lastClr="FFFFFF">
                    <a:alpha val="50000"/>
                  </a:sysClr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" sourceLinked="0"/>
            <c:spPr>
              <a:solidFill>
                <a:sysClr val="window" lastClr="FFFFFF">
                  <a:alpha val="50000"/>
                </a:sysClr>
              </a:solidFill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Genotype 1 </c:v>
                </c:pt>
                <c:pt idx="1">
                  <c:v>Genotype 4</c:v>
                </c:pt>
              </c:strCache>
            </c:strRef>
          </c:cat>
          <c:val>
            <c:numRef>
              <c:f>Sheet1!$D$2:$D$3</c:f>
              <c:numCache>
                <c:formatCode>0.0</c:formatCode>
                <c:ptCount val="2"/>
                <c:pt idx="0">
                  <c:v>36.1</c:v>
                </c:pt>
                <c:pt idx="1">
                  <c:v>50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320448976"/>
        <c:axId val="320450096"/>
      </c:barChart>
      <c:catAx>
        <c:axId val="3204489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1" i="0">
                <a:latin typeface="Arial"/>
                <a:cs typeface="Arial"/>
              </a:defRPr>
            </a:pPr>
            <a:endParaRPr lang="en-US"/>
          </a:p>
        </c:txPr>
        <c:crossAx val="320450096"/>
        <c:crosses val="autoZero"/>
        <c:auto val="1"/>
        <c:lblAlgn val="ctr"/>
        <c:lblOffset val="10"/>
        <c:tickLblSkip val="1"/>
        <c:tickMarkSkip val="1"/>
        <c:noMultiLvlLbl val="0"/>
      </c:catAx>
      <c:valAx>
        <c:axId val="320450096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>
                    <a:latin typeface="Arial"/>
                    <a:cs typeface="Arial"/>
                  </a:defRPr>
                </a:pPr>
                <a:r>
                  <a:rPr lang="en-US" sz="1600" dirty="0" smtClean="0">
                    <a:latin typeface="Arial"/>
                    <a:cs typeface="Arial"/>
                  </a:rPr>
                  <a:t>Patients with SVR12 (%)</a:t>
                </a:r>
                <a:endParaRPr lang="en-US" sz="1600" dirty="0">
                  <a:latin typeface="Arial"/>
                  <a:cs typeface="Arial"/>
                </a:endParaRPr>
              </a:p>
            </c:rich>
          </c:tx>
          <c:layout>
            <c:manualLayout>
              <c:xMode val="edge"/>
              <c:yMode val="edge"/>
              <c:x val="1.61809720183607E-3"/>
              <c:y val="0.187586158253924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320448976"/>
        <c:crosses val="autoZero"/>
        <c:crossBetween val="between"/>
        <c:majorUnit val="20"/>
        <c:minorUnit val="2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>
          <a:outerShdw blurRad="38100" dist="38100" dir="2700000">
            <a:srgbClr val="000000">
              <a:alpha val="75000"/>
            </a:srgbClr>
          </a:outerShdw>
        </a:effectLst>
      </c:spPr>
    </c:plotArea>
    <c:legend>
      <c:legendPos val="t"/>
      <c:layout>
        <c:manualLayout>
          <c:xMode val="edge"/>
          <c:yMode val="edge"/>
          <c:x val="0.118210891114339"/>
          <c:y val="1.51515151515151E-2"/>
          <c:w val="0.87369849399892996"/>
          <c:h val="9.0602958721068896E-2"/>
        </c:manualLayout>
      </c:layout>
      <c:overlay val="0"/>
      <c:spPr>
        <a:noFill/>
        <a:ln>
          <a:noFill/>
        </a:ln>
      </c:spPr>
    </c:legend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752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922499"/>
            <a:ext cx="9157371" cy="3895344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479299" y="2057400"/>
            <a:ext cx="4092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spcAft>
                <a:spcPts val="300"/>
              </a:spcAft>
            </a:pPr>
            <a:r>
              <a:rPr lang="en-US" sz="1800" cap="small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Hepatitis Web</a:t>
            </a:r>
            <a:r>
              <a:rPr lang="en-US" sz="1800" cap="small" baseline="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 Study</a:t>
            </a:r>
            <a:endParaRPr lang="en-US" sz="1800" cap="small" dirty="0" smtClean="0">
              <a:solidFill>
                <a:schemeClr val="accent5">
                  <a:lumMod val="40000"/>
                  <a:lumOff val="60000"/>
                </a:schemeClr>
              </a:solidFill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2597460" y="457201"/>
            <a:ext cx="910232" cy="908413"/>
            <a:chOff x="1573527" y="457200"/>
            <a:chExt cx="1093473" cy="1091294"/>
          </a:xfrm>
          <a:solidFill>
            <a:srgbClr val="C0504D"/>
          </a:solidFill>
        </p:grpSpPr>
        <p:sp>
          <p:nvSpPr>
            <p:cNvPr id="22" name="Dodecagon 21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Dodecagon 22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Dodecagon 23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Dodecagon 24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Dodecagon 25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Dodecagon 26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Dodecagon 27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Dodecagon 28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Dodecagon 29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Dodecagon 30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Dodecagon 31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Dodecagon 32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Dodecagon 33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Dodecagon 34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Dodecagon 35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Dodecagon 36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Dodecagon 37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Dodecagon 38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Oval 39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Oval 40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Oval 41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Oval 42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Oval 43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Oval 44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Oval 45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Oval 46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Oval 47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Oval 48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Oval 49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Oval 50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Oval 51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Oval 53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Oval 54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Oval 55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Oval 56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Oval 57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Oval 58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Oval 59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Oval 60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Oval 61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Oval 62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Oval 63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Oval 64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5645460" y="457201"/>
            <a:ext cx="910232" cy="908413"/>
            <a:chOff x="4011927" y="457200"/>
            <a:chExt cx="1093473" cy="1091294"/>
          </a:xfrm>
          <a:solidFill>
            <a:srgbClr val="B36C34"/>
          </a:solidFill>
        </p:grpSpPr>
        <p:sp>
          <p:nvSpPr>
            <p:cNvPr id="67" name="Dodecagon 66"/>
            <p:cNvSpPr>
              <a:spLocks noChangeAspect="1"/>
            </p:cNvSpPr>
            <p:nvPr userDrawn="1"/>
          </p:nvSpPr>
          <p:spPr>
            <a:xfrm>
              <a:off x="45310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Dodecagon 67"/>
            <p:cNvSpPr>
              <a:spLocks noChangeAspect="1"/>
            </p:cNvSpPr>
            <p:nvPr userDrawn="1"/>
          </p:nvSpPr>
          <p:spPr>
            <a:xfrm>
              <a:off x="43351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Dodecagon 68"/>
            <p:cNvSpPr>
              <a:spLocks noChangeAspect="1"/>
            </p:cNvSpPr>
            <p:nvPr userDrawn="1"/>
          </p:nvSpPr>
          <p:spPr>
            <a:xfrm>
              <a:off x="47073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Dodecagon 69"/>
            <p:cNvSpPr>
              <a:spLocks noChangeAspect="1"/>
            </p:cNvSpPr>
            <p:nvPr userDrawn="1"/>
          </p:nvSpPr>
          <p:spPr>
            <a:xfrm>
              <a:off x="48738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Dodecagon 70"/>
            <p:cNvSpPr>
              <a:spLocks noChangeAspect="1"/>
            </p:cNvSpPr>
            <p:nvPr userDrawn="1"/>
          </p:nvSpPr>
          <p:spPr>
            <a:xfrm>
              <a:off x="49855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Dodecagon 71"/>
            <p:cNvSpPr>
              <a:spLocks noChangeAspect="1"/>
            </p:cNvSpPr>
            <p:nvPr userDrawn="1"/>
          </p:nvSpPr>
          <p:spPr>
            <a:xfrm>
              <a:off x="50207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Dodecagon 72"/>
            <p:cNvSpPr>
              <a:spLocks noChangeAspect="1"/>
            </p:cNvSpPr>
            <p:nvPr userDrawn="1"/>
          </p:nvSpPr>
          <p:spPr>
            <a:xfrm>
              <a:off x="41784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Dodecagon 73"/>
            <p:cNvSpPr>
              <a:spLocks noChangeAspect="1"/>
            </p:cNvSpPr>
            <p:nvPr userDrawn="1"/>
          </p:nvSpPr>
          <p:spPr>
            <a:xfrm>
              <a:off x="49815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Dodecagon 74"/>
            <p:cNvSpPr>
              <a:spLocks noChangeAspect="1"/>
            </p:cNvSpPr>
            <p:nvPr userDrawn="1"/>
          </p:nvSpPr>
          <p:spPr>
            <a:xfrm>
              <a:off x="40609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Dodecagon 75"/>
            <p:cNvSpPr>
              <a:spLocks noChangeAspect="1"/>
            </p:cNvSpPr>
            <p:nvPr userDrawn="1"/>
          </p:nvSpPr>
          <p:spPr>
            <a:xfrm>
              <a:off x="48836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Dodecagon 76"/>
            <p:cNvSpPr>
              <a:spLocks noChangeAspect="1"/>
            </p:cNvSpPr>
            <p:nvPr userDrawn="1"/>
          </p:nvSpPr>
          <p:spPr>
            <a:xfrm>
              <a:off x="47171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Dodecagon 77"/>
            <p:cNvSpPr>
              <a:spLocks noChangeAspect="1"/>
            </p:cNvSpPr>
            <p:nvPr userDrawn="1"/>
          </p:nvSpPr>
          <p:spPr>
            <a:xfrm>
              <a:off x="45310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Dodecagon 78"/>
            <p:cNvSpPr>
              <a:spLocks noChangeAspect="1"/>
            </p:cNvSpPr>
            <p:nvPr userDrawn="1"/>
          </p:nvSpPr>
          <p:spPr>
            <a:xfrm>
              <a:off x="43351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" name="Dodecagon 79"/>
            <p:cNvSpPr>
              <a:spLocks noChangeAspect="1"/>
            </p:cNvSpPr>
            <p:nvPr userDrawn="1"/>
          </p:nvSpPr>
          <p:spPr>
            <a:xfrm>
              <a:off x="41686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Dodecagon 80"/>
            <p:cNvSpPr>
              <a:spLocks noChangeAspect="1"/>
            </p:cNvSpPr>
            <p:nvPr userDrawn="1"/>
          </p:nvSpPr>
          <p:spPr>
            <a:xfrm>
              <a:off x="40119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Dodecagon 81"/>
            <p:cNvSpPr>
              <a:spLocks noChangeAspect="1"/>
            </p:cNvSpPr>
            <p:nvPr userDrawn="1"/>
          </p:nvSpPr>
          <p:spPr>
            <a:xfrm>
              <a:off x="40609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Dodecagon 82"/>
            <p:cNvSpPr>
              <a:spLocks noChangeAspect="1"/>
            </p:cNvSpPr>
            <p:nvPr userDrawn="1"/>
          </p:nvSpPr>
          <p:spPr>
            <a:xfrm>
              <a:off x="44233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Dodecagon 83"/>
            <p:cNvSpPr>
              <a:spLocks noChangeAspect="1"/>
            </p:cNvSpPr>
            <p:nvPr userDrawn="1"/>
          </p:nvSpPr>
          <p:spPr>
            <a:xfrm>
              <a:off x="46289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Oval 84"/>
            <p:cNvSpPr>
              <a:spLocks noChangeAspect="1"/>
            </p:cNvSpPr>
            <p:nvPr userDrawn="1"/>
          </p:nvSpPr>
          <p:spPr>
            <a:xfrm rot="2305559" flipH="1" flipV="1">
              <a:off x="45157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Oval 85"/>
            <p:cNvSpPr>
              <a:spLocks noChangeAspect="1"/>
            </p:cNvSpPr>
            <p:nvPr userDrawn="1"/>
          </p:nvSpPr>
          <p:spPr>
            <a:xfrm rot="2305559" flipH="1" flipV="1">
              <a:off x="45255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Oval 86"/>
            <p:cNvSpPr>
              <a:spLocks noChangeAspect="1"/>
            </p:cNvSpPr>
            <p:nvPr userDrawn="1"/>
          </p:nvSpPr>
          <p:spPr>
            <a:xfrm rot="2305559" flipH="1" flipV="1">
              <a:off x="47273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Oval 87"/>
            <p:cNvSpPr>
              <a:spLocks noChangeAspect="1"/>
            </p:cNvSpPr>
            <p:nvPr userDrawn="1"/>
          </p:nvSpPr>
          <p:spPr>
            <a:xfrm rot="2305559" flipH="1" flipV="1">
              <a:off x="43453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Oval 88"/>
            <p:cNvSpPr>
              <a:spLocks noChangeAspect="1"/>
            </p:cNvSpPr>
            <p:nvPr userDrawn="1"/>
          </p:nvSpPr>
          <p:spPr>
            <a:xfrm rot="2305559" flipH="1" flipV="1">
              <a:off x="46142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Oval 89"/>
            <p:cNvSpPr>
              <a:spLocks noChangeAspect="1"/>
            </p:cNvSpPr>
            <p:nvPr userDrawn="1"/>
          </p:nvSpPr>
          <p:spPr>
            <a:xfrm rot="2305559" flipH="1" flipV="1">
              <a:off x="46142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Oval 90"/>
            <p:cNvSpPr>
              <a:spLocks noChangeAspect="1"/>
            </p:cNvSpPr>
            <p:nvPr userDrawn="1"/>
          </p:nvSpPr>
          <p:spPr>
            <a:xfrm rot="2305559" flipH="1" flipV="1">
              <a:off x="44169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Oval 91"/>
            <p:cNvSpPr>
              <a:spLocks noChangeAspect="1"/>
            </p:cNvSpPr>
            <p:nvPr userDrawn="1"/>
          </p:nvSpPr>
          <p:spPr>
            <a:xfrm rot="2305559" flipH="1" flipV="1">
              <a:off x="44169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92"/>
            <p:cNvSpPr>
              <a:spLocks noChangeAspect="1"/>
            </p:cNvSpPr>
            <p:nvPr userDrawn="1"/>
          </p:nvSpPr>
          <p:spPr>
            <a:xfrm rot="2305559" flipH="1" flipV="1">
              <a:off x="42392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Oval 93"/>
            <p:cNvSpPr>
              <a:spLocks noChangeAspect="1"/>
            </p:cNvSpPr>
            <p:nvPr userDrawn="1"/>
          </p:nvSpPr>
          <p:spPr>
            <a:xfrm rot="2305559" flipH="1" flipV="1">
              <a:off x="42392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Oval 94"/>
            <p:cNvSpPr>
              <a:spLocks noChangeAspect="1"/>
            </p:cNvSpPr>
            <p:nvPr userDrawn="1"/>
          </p:nvSpPr>
          <p:spPr>
            <a:xfrm rot="2305559" flipH="1" flipV="1">
              <a:off x="41782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Oval 95"/>
            <p:cNvSpPr>
              <a:spLocks noChangeAspect="1"/>
            </p:cNvSpPr>
            <p:nvPr userDrawn="1"/>
          </p:nvSpPr>
          <p:spPr>
            <a:xfrm rot="2305559" flipH="1" flipV="1">
              <a:off x="41782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Oval 96"/>
            <p:cNvSpPr>
              <a:spLocks noChangeAspect="1"/>
            </p:cNvSpPr>
            <p:nvPr userDrawn="1"/>
          </p:nvSpPr>
          <p:spPr>
            <a:xfrm rot="2305559" flipH="1" flipV="1">
              <a:off x="42272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Oval 97"/>
            <p:cNvSpPr>
              <a:spLocks noChangeAspect="1"/>
            </p:cNvSpPr>
            <p:nvPr userDrawn="1"/>
          </p:nvSpPr>
          <p:spPr>
            <a:xfrm rot="2305559" flipH="1" flipV="1">
              <a:off x="42272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Oval 98"/>
            <p:cNvSpPr>
              <a:spLocks noChangeAspect="1"/>
            </p:cNvSpPr>
            <p:nvPr userDrawn="1"/>
          </p:nvSpPr>
          <p:spPr>
            <a:xfrm rot="2305559" flipH="1" flipV="1">
              <a:off x="43414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Oval 99"/>
            <p:cNvSpPr>
              <a:spLocks noChangeAspect="1"/>
            </p:cNvSpPr>
            <p:nvPr userDrawn="1"/>
          </p:nvSpPr>
          <p:spPr>
            <a:xfrm rot="2305559" flipH="1" flipV="1">
              <a:off x="43414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Oval 100"/>
            <p:cNvSpPr>
              <a:spLocks noChangeAspect="1"/>
            </p:cNvSpPr>
            <p:nvPr userDrawn="1"/>
          </p:nvSpPr>
          <p:spPr>
            <a:xfrm rot="2305559" flipH="1" flipV="1">
              <a:off x="45163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Oval 101"/>
            <p:cNvSpPr>
              <a:spLocks noChangeAspect="1"/>
            </p:cNvSpPr>
            <p:nvPr userDrawn="1"/>
          </p:nvSpPr>
          <p:spPr>
            <a:xfrm rot="2305559" flipH="1" flipV="1">
              <a:off x="45163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Oval 102"/>
            <p:cNvSpPr>
              <a:spLocks noChangeAspect="1"/>
            </p:cNvSpPr>
            <p:nvPr userDrawn="1"/>
          </p:nvSpPr>
          <p:spPr>
            <a:xfrm rot="2305559" flipH="1" flipV="1">
              <a:off x="47173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Oval 103"/>
            <p:cNvSpPr>
              <a:spLocks noChangeAspect="1"/>
            </p:cNvSpPr>
            <p:nvPr userDrawn="1"/>
          </p:nvSpPr>
          <p:spPr>
            <a:xfrm rot="2305559" flipH="1" flipV="1">
              <a:off x="47173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" name="Oval 104"/>
            <p:cNvSpPr>
              <a:spLocks noChangeAspect="1"/>
            </p:cNvSpPr>
            <p:nvPr userDrawn="1"/>
          </p:nvSpPr>
          <p:spPr>
            <a:xfrm rot="2305559" flipH="1" flipV="1">
              <a:off x="47975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Oval 105"/>
            <p:cNvSpPr>
              <a:spLocks noChangeAspect="1"/>
            </p:cNvSpPr>
            <p:nvPr userDrawn="1"/>
          </p:nvSpPr>
          <p:spPr>
            <a:xfrm rot="2305559" flipH="1" flipV="1">
              <a:off x="47975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Oval 106"/>
            <p:cNvSpPr>
              <a:spLocks noChangeAspect="1"/>
            </p:cNvSpPr>
            <p:nvPr userDrawn="1"/>
          </p:nvSpPr>
          <p:spPr>
            <a:xfrm rot="2305559" flipH="1" flipV="1">
              <a:off x="47953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8" name="Oval 107"/>
            <p:cNvSpPr>
              <a:spLocks noChangeAspect="1"/>
            </p:cNvSpPr>
            <p:nvPr userDrawn="1"/>
          </p:nvSpPr>
          <p:spPr>
            <a:xfrm rot="2305559" flipH="1" flipV="1">
              <a:off x="47953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Oval 108"/>
            <p:cNvSpPr>
              <a:spLocks noChangeAspect="1"/>
            </p:cNvSpPr>
            <p:nvPr userDrawn="1"/>
          </p:nvSpPr>
          <p:spPr>
            <a:xfrm rot="2305559" flipH="1" flipV="1">
              <a:off x="48689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" name="Oval 109"/>
            <p:cNvSpPr>
              <a:spLocks noChangeAspect="1"/>
            </p:cNvSpPr>
            <p:nvPr userDrawn="1"/>
          </p:nvSpPr>
          <p:spPr>
            <a:xfrm rot="2305559" flipH="1" flipV="1">
              <a:off x="48689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1" name="Group 110"/>
          <p:cNvGrpSpPr>
            <a:grpSpLocks noChangeAspect="1"/>
          </p:cNvGrpSpPr>
          <p:nvPr userDrawn="1"/>
        </p:nvGrpSpPr>
        <p:grpSpPr>
          <a:xfrm>
            <a:off x="7169460" y="457201"/>
            <a:ext cx="910232" cy="908413"/>
            <a:chOff x="4011927" y="457200"/>
            <a:chExt cx="1093473" cy="1091294"/>
          </a:xfrm>
          <a:solidFill>
            <a:schemeClr val="accent4">
              <a:lumMod val="75000"/>
            </a:schemeClr>
          </a:solidFill>
        </p:grpSpPr>
        <p:sp>
          <p:nvSpPr>
            <p:cNvPr id="112" name="Dodecagon 111"/>
            <p:cNvSpPr>
              <a:spLocks noChangeAspect="1"/>
            </p:cNvSpPr>
            <p:nvPr userDrawn="1"/>
          </p:nvSpPr>
          <p:spPr>
            <a:xfrm>
              <a:off x="45310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3" name="Dodecagon 112"/>
            <p:cNvSpPr>
              <a:spLocks noChangeAspect="1"/>
            </p:cNvSpPr>
            <p:nvPr userDrawn="1"/>
          </p:nvSpPr>
          <p:spPr>
            <a:xfrm>
              <a:off x="43351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Dodecagon 113"/>
            <p:cNvSpPr>
              <a:spLocks noChangeAspect="1"/>
            </p:cNvSpPr>
            <p:nvPr userDrawn="1"/>
          </p:nvSpPr>
          <p:spPr>
            <a:xfrm>
              <a:off x="47073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" name="Dodecagon 114"/>
            <p:cNvSpPr>
              <a:spLocks noChangeAspect="1"/>
            </p:cNvSpPr>
            <p:nvPr userDrawn="1"/>
          </p:nvSpPr>
          <p:spPr>
            <a:xfrm>
              <a:off x="48738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Dodecagon 115"/>
            <p:cNvSpPr>
              <a:spLocks noChangeAspect="1"/>
            </p:cNvSpPr>
            <p:nvPr userDrawn="1"/>
          </p:nvSpPr>
          <p:spPr>
            <a:xfrm>
              <a:off x="49855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Dodecagon 116"/>
            <p:cNvSpPr>
              <a:spLocks noChangeAspect="1"/>
            </p:cNvSpPr>
            <p:nvPr userDrawn="1"/>
          </p:nvSpPr>
          <p:spPr>
            <a:xfrm>
              <a:off x="50207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8" name="Dodecagon 117"/>
            <p:cNvSpPr>
              <a:spLocks noChangeAspect="1"/>
            </p:cNvSpPr>
            <p:nvPr userDrawn="1"/>
          </p:nvSpPr>
          <p:spPr>
            <a:xfrm>
              <a:off x="41784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9" name="Dodecagon 118"/>
            <p:cNvSpPr>
              <a:spLocks noChangeAspect="1"/>
            </p:cNvSpPr>
            <p:nvPr userDrawn="1"/>
          </p:nvSpPr>
          <p:spPr>
            <a:xfrm>
              <a:off x="49815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0" name="Dodecagon 119"/>
            <p:cNvSpPr>
              <a:spLocks noChangeAspect="1"/>
            </p:cNvSpPr>
            <p:nvPr userDrawn="1"/>
          </p:nvSpPr>
          <p:spPr>
            <a:xfrm>
              <a:off x="40609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Dodecagon 120"/>
            <p:cNvSpPr>
              <a:spLocks noChangeAspect="1"/>
            </p:cNvSpPr>
            <p:nvPr userDrawn="1"/>
          </p:nvSpPr>
          <p:spPr>
            <a:xfrm>
              <a:off x="48836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Dodecagon 121"/>
            <p:cNvSpPr>
              <a:spLocks noChangeAspect="1"/>
            </p:cNvSpPr>
            <p:nvPr userDrawn="1"/>
          </p:nvSpPr>
          <p:spPr>
            <a:xfrm>
              <a:off x="47171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3" name="Dodecagon 122"/>
            <p:cNvSpPr>
              <a:spLocks noChangeAspect="1"/>
            </p:cNvSpPr>
            <p:nvPr userDrawn="1"/>
          </p:nvSpPr>
          <p:spPr>
            <a:xfrm>
              <a:off x="45310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4" name="Dodecagon 123"/>
            <p:cNvSpPr>
              <a:spLocks noChangeAspect="1"/>
            </p:cNvSpPr>
            <p:nvPr userDrawn="1"/>
          </p:nvSpPr>
          <p:spPr>
            <a:xfrm>
              <a:off x="43351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5" name="Dodecagon 124"/>
            <p:cNvSpPr>
              <a:spLocks noChangeAspect="1"/>
            </p:cNvSpPr>
            <p:nvPr userDrawn="1"/>
          </p:nvSpPr>
          <p:spPr>
            <a:xfrm>
              <a:off x="41686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Dodecagon 125"/>
            <p:cNvSpPr>
              <a:spLocks noChangeAspect="1"/>
            </p:cNvSpPr>
            <p:nvPr userDrawn="1"/>
          </p:nvSpPr>
          <p:spPr>
            <a:xfrm>
              <a:off x="40119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Dodecagon 126"/>
            <p:cNvSpPr>
              <a:spLocks noChangeAspect="1"/>
            </p:cNvSpPr>
            <p:nvPr userDrawn="1"/>
          </p:nvSpPr>
          <p:spPr>
            <a:xfrm>
              <a:off x="40609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8" name="Dodecagon 127"/>
            <p:cNvSpPr>
              <a:spLocks noChangeAspect="1"/>
            </p:cNvSpPr>
            <p:nvPr userDrawn="1"/>
          </p:nvSpPr>
          <p:spPr>
            <a:xfrm>
              <a:off x="44233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9" name="Dodecagon 128"/>
            <p:cNvSpPr>
              <a:spLocks noChangeAspect="1"/>
            </p:cNvSpPr>
            <p:nvPr userDrawn="1"/>
          </p:nvSpPr>
          <p:spPr>
            <a:xfrm>
              <a:off x="46289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0" name="Oval 129"/>
            <p:cNvSpPr>
              <a:spLocks noChangeAspect="1"/>
            </p:cNvSpPr>
            <p:nvPr userDrawn="1"/>
          </p:nvSpPr>
          <p:spPr>
            <a:xfrm rot="2305559" flipH="1" flipV="1">
              <a:off x="45157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1" name="Oval 130"/>
            <p:cNvSpPr>
              <a:spLocks noChangeAspect="1"/>
            </p:cNvSpPr>
            <p:nvPr userDrawn="1"/>
          </p:nvSpPr>
          <p:spPr>
            <a:xfrm rot="2305559" flipH="1" flipV="1">
              <a:off x="45255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2" name="Oval 131"/>
            <p:cNvSpPr>
              <a:spLocks noChangeAspect="1"/>
            </p:cNvSpPr>
            <p:nvPr userDrawn="1"/>
          </p:nvSpPr>
          <p:spPr>
            <a:xfrm rot="2305559" flipH="1" flipV="1">
              <a:off x="47273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Oval 132"/>
            <p:cNvSpPr>
              <a:spLocks noChangeAspect="1"/>
            </p:cNvSpPr>
            <p:nvPr userDrawn="1"/>
          </p:nvSpPr>
          <p:spPr>
            <a:xfrm rot="2305559" flipH="1" flipV="1">
              <a:off x="43453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Oval 133"/>
            <p:cNvSpPr>
              <a:spLocks noChangeAspect="1"/>
            </p:cNvSpPr>
            <p:nvPr userDrawn="1"/>
          </p:nvSpPr>
          <p:spPr>
            <a:xfrm rot="2305559" flipH="1" flipV="1">
              <a:off x="46142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5" name="Oval 134"/>
            <p:cNvSpPr>
              <a:spLocks noChangeAspect="1"/>
            </p:cNvSpPr>
            <p:nvPr userDrawn="1"/>
          </p:nvSpPr>
          <p:spPr>
            <a:xfrm rot="2305559" flipH="1" flipV="1">
              <a:off x="46142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Oval 135"/>
            <p:cNvSpPr>
              <a:spLocks noChangeAspect="1"/>
            </p:cNvSpPr>
            <p:nvPr userDrawn="1"/>
          </p:nvSpPr>
          <p:spPr>
            <a:xfrm rot="2305559" flipH="1" flipV="1">
              <a:off x="44169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Oval 136"/>
            <p:cNvSpPr>
              <a:spLocks noChangeAspect="1"/>
            </p:cNvSpPr>
            <p:nvPr userDrawn="1"/>
          </p:nvSpPr>
          <p:spPr>
            <a:xfrm rot="2305559" flipH="1" flipV="1">
              <a:off x="44169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8" name="Oval 137"/>
            <p:cNvSpPr>
              <a:spLocks noChangeAspect="1"/>
            </p:cNvSpPr>
            <p:nvPr userDrawn="1"/>
          </p:nvSpPr>
          <p:spPr>
            <a:xfrm rot="2305559" flipH="1" flipV="1">
              <a:off x="42392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9" name="Oval 138"/>
            <p:cNvSpPr>
              <a:spLocks noChangeAspect="1"/>
            </p:cNvSpPr>
            <p:nvPr userDrawn="1"/>
          </p:nvSpPr>
          <p:spPr>
            <a:xfrm rot="2305559" flipH="1" flipV="1">
              <a:off x="42392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0" name="Oval 139"/>
            <p:cNvSpPr>
              <a:spLocks noChangeAspect="1"/>
            </p:cNvSpPr>
            <p:nvPr userDrawn="1"/>
          </p:nvSpPr>
          <p:spPr>
            <a:xfrm rot="2305559" flipH="1" flipV="1">
              <a:off x="41782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1" name="Oval 140"/>
            <p:cNvSpPr>
              <a:spLocks noChangeAspect="1"/>
            </p:cNvSpPr>
            <p:nvPr userDrawn="1"/>
          </p:nvSpPr>
          <p:spPr>
            <a:xfrm rot="2305559" flipH="1" flipV="1">
              <a:off x="41782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2" name="Oval 141"/>
            <p:cNvSpPr>
              <a:spLocks noChangeAspect="1"/>
            </p:cNvSpPr>
            <p:nvPr userDrawn="1"/>
          </p:nvSpPr>
          <p:spPr>
            <a:xfrm rot="2305559" flipH="1" flipV="1">
              <a:off x="42272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3" name="Oval 142"/>
            <p:cNvSpPr>
              <a:spLocks noChangeAspect="1"/>
            </p:cNvSpPr>
            <p:nvPr userDrawn="1"/>
          </p:nvSpPr>
          <p:spPr>
            <a:xfrm rot="2305559" flipH="1" flipV="1">
              <a:off x="42272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4" name="Oval 143"/>
            <p:cNvSpPr>
              <a:spLocks noChangeAspect="1"/>
            </p:cNvSpPr>
            <p:nvPr userDrawn="1"/>
          </p:nvSpPr>
          <p:spPr>
            <a:xfrm rot="2305559" flipH="1" flipV="1">
              <a:off x="43414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5" name="Oval 144"/>
            <p:cNvSpPr>
              <a:spLocks noChangeAspect="1"/>
            </p:cNvSpPr>
            <p:nvPr userDrawn="1"/>
          </p:nvSpPr>
          <p:spPr>
            <a:xfrm rot="2305559" flipH="1" flipV="1">
              <a:off x="43414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6" name="Oval 145"/>
            <p:cNvSpPr>
              <a:spLocks noChangeAspect="1"/>
            </p:cNvSpPr>
            <p:nvPr userDrawn="1"/>
          </p:nvSpPr>
          <p:spPr>
            <a:xfrm rot="2305559" flipH="1" flipV="1">
              <a:off x="45163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7" name="Oval 146"/>
            <p:cNvSpPr>
              <a:spLocks noChangeAspect="1"/>
            </p:cNvSpPr>
            <p:nvPr userDrawn="1"/>
          </p:nvSpPr>
          <p:spPr>
            <a:xfrm rot="2305559" flipH="1" flipV="1">
              <a:off x="45163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8" name="Oval 147"/>
            <p:cNvSpPr>
              <a:spLocks noChangeAspect="1"/>
            </p:cNvSpPr>
            <p:nvPr userDrawn="1"/>
          </p:nvSpPr>
          <p:spPr>
            <a:xfrm rot="2305559" flipH="1" flipV="1">
              <a:off x="47173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9" name="Oval 148"/>
            <p:cNvSpPr>
              <a:spLocks noChangeAspect="1"/>
            </p:cNvSpPr>
            <p:nvPr userDrawn="1"/>
          </p:nvSpPr>
          <p:spPr>
            <a:xfrm rot="2305559" flipH="1" flipV="1">
              <a:off x="47173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0" name="Oval 149"/>
            <p:cNvSpPr>
              <a:spLocks noChangeAspect="1"/>
            </p:cNvSpPr>
            <p:nvPr userDrawn="1"/>
          </p:nvSpPr>
          <p:spPr>
            <a:xfrm rot="2305559" flipH="1" flipV="1">
              <a:off x="47975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1" name="Oval 150"/>
            <p:cNvSpPr>
              <a:spLocks noChangeAspect="1"/>
            </p:cNvSpPr>
            <p:nvPr userDrawn="1"/>
          </p:nvSpPr>
          <p:spPr>
            <a:xfrm rot="2305559" flipH="1" flipV="1">
              <a:off x="47975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2" name="Oval 151"/>
            <p:cNvSpPr>
              <a:spLocks noChangeAspect="1"/>
            </p:cNvSpPr>
            <p:nvPr userDrawn="1"/>
          </p:nvSpPr>
          <p:spPr>
            <a:xfrm rot="2305559" flipH="1" flipV="1">
              <a:off x="47953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3" name="Oval 152"/>
            <p:cNvSpPr>
              <a:spLocks noChangeAspect="1"/>
            </p:cNvSpPr>
            <p:nvPr userDrawn="1"/>
          </p:nvSpPr>
          <p:spPr>
            <a:xfrm rot="2305559" flipH="1" flipV="1">
              <a:off x="47953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4" name="Oval 153"/>
            <p:cNvSpPr>
              <a:spLocks noChangeAspect="1"/>
            </p:cNvSpPr>
            <p:nvPr userDrawn="1"/>
          </p:nvSpPr>
          <p:spPr>
            <a:xfrm rot="2305559" flipH="1" flipV="1">
              <a:off x="48689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5" name="Oval 154"/>
            <p:cNvSpPr>
              <a:spLocks noChangeAspect="1"/>
            </p:cNvSpPr>
            <p:nvPr userDrawn="1"/>
          </p:nvSpPr>
          <p:spPr>
            <a:xfrm rot="2305559" flipH="1" flipV="1">
              <a:off x="48689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6" name="Group 155"/>
          <p:cNvGrpSpPr>
            <a:grpSpLocks noChangeAspect="1"/>
          </p:cNvGrpSpPr>
          <p:nvPr userDrawn="1"/>
        </p:nvGrpSpPr>
        <p:grpSpPr>
          <a:xfrm>
            <a:off x="1073460" y="457201"/>
            <a:ext cx="910232" cy="908413"/>
            <a:chOff x="1573527" y="457200"/>
            <a:chExt cx="1093473" cy="1091294"/>
          </a:xfrm>
          <a:solidFill>
            <a:schemeClr val="tx2"/>
          </a:solidFill>
        </p:grpSpPr>
        <p:sp>
          <p:nvSpPr>
            <p:cNvPr id="157" name="Dodecagon 156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8" name="Dodecagon 157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9" name="Dodecagon 158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0" name="Dodecagon 159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1" name="Dodecagon 160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2" name="Dodecagon 161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3" name="Dodecagon 162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4" name="Dodecagon 163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5" name="Dodecagon 164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6" name="Dodecagon 165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7" name="Dodecagon 166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8" name="Dodecagon 167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9" name="Dodecagon 168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0" name="Dodecagon 169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1" name="Dodecagon 170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2" name="Dodecagon 171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3" name="Dodecagon 172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4" name="Dodecagon 173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5" name="Oval 174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6" name="Oval 175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7" name="Oval 176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8" name="Oval 177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9" name="Oval 178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0" name="Oval 179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1" name="Oval 180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2" name="Oval 181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3" name="Oval 182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4" name="Oval 183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5" name="Oval 184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6" name="Oval 185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7" name="Oval 186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8" name="Oval 187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9" name="Oval 188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0" name="Oval 189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1" name="Oval 190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2" name="Oval 191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3" name="Oval 192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4" name="Oval 193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5" name="Oval 194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6" name="Oval 195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7" name="Oval 196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8" name="Oval 197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9" name="Oval 198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0" name="Oval 199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1" name="Group 200"/>
          <p:cNvGrpSpPr>
            <a:grpSpLocks noChangeAspect="1"/>
          </p:cNvGrpSpPr>
          <p:nvPr userDrawn="1"/>
        </p:nvGrpSpPr>
        <p:grpSpPr>
          <a:xfrm>
            <a:off x="4121460" y="457201"/>
            <a:ext cx="910232" cy="908413"/>
            <a:chOff x="1573527" y="457200"/>
            <a:chExt cx="1093473" cy="1091294"/>
          </a:xfrm>
          <a:solidFill>
            <a:srgbClr val="687E3C"/>
          </a:solidFill>
        </p:grpSpPr>
        <p:sp>
          <p:nvSpPr>
            <p:cNvPr id="202" name="Dodecagon 201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3" name="Dodecagon 202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4" name="Dodecagon 203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5" name="Dodecagon 204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6" name="Dodecagon 205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7" name="Dodecagon 206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8" name="Dodecagon 207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9" name="Dodecagon 208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0" name="Dodecagon 209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1" name="Dodecagon 210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2" name="Dodecagon 211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3" name="Dodecagon 212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4" name="Dodecagon 213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5" name="Dodecagon 214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6" name="Dodecagon 215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7" name="Dodecagon 216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8" name="Dodecagon 217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9" name="Dodecagon 218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0" name="Oval 219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1" name="Oval 220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2" name="Oval 221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3" name="Oval 222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4" name="Oval 223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5" name="Oval 224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6" name="Oval 225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7" name="Oval 226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8" name="Oval 227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9" name="Oval 228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0" name="Oval 229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1" name="Oval 230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2" name="Oval 231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3" name="Oval 232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4" name="Oval 233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5" name="Oval 234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6" name="Oval 235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7" name="Oval 236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8" name="Oval 237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9" name="Oval 238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0" name="Oval 239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1" name="Oval 240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2" name="Oval 241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3" name="Oval 242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4" name="Oval 243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5" name="Oval 244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46" name="Title 1"/>
          <p:cNvSpPr>
            <a:spLocks noGrp="1"/>
          </p:cNvSpPr>
          <p:nvPr>
            <p:ph type="ctrTitle" hasCustomPrompt="1"/>
          </p:nvPr>
        </p:nvSpPr>
        <p:spPr>
          <a:xfrm>
            <a:off x="431652" y="3318780"/>
            <a:ext cx="8314182" cy="113157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Add title</a:t>
            </a:r>
            <a:endParaRPr lang="en-US" dirty="0"/>
          </a:p>
        </p:txBody>
      </p:sp>
      <p:sp>
        <p:nvSpPr>
          <p:cNvPr id="247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30890" y="5162255"/>
            <a:ext cx="8314944" cy="545592"/>
          </a:xfrm>
          <a:prstGeom prst="rect">
            <a:avLst/>
          </a:prstGeom>
        </p:spPr>
        <p:txBody>
          <a:bodyPr vert="horz" anchor="ctr"/>
          <a:lstStyle>
            <a:lvl1pPr marL="0" indent="0">
              <a:spcBef>
                <a:spcPts val="0"/>
              </a:spcBef>
              <a:buNone/>
              <a:defRPr sz="1400" baseline="0">
                <a:solidFill>
                  <a:schemeClr val="accent5">
                    <a:lumMod val="20000"/>
                    <a:lumOff val="8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Add Presenter Information</a:t>
            </a:r>
          </a:p>
        </p:txBody>
      </p:sp>
      <p:grpSp>
        <p:nvGrpSpPr>
          <p:cNvPr id="248" name="Group 247"/>
          <p:cNvGrpSpPr>
            <a:grpSpLocks noChangeAspect="1"/>
          </p:cNvGrpSpPr>
          <p:nvPr userDrawn="1"/>
        </p:nvGrpSpPr>
        <p:grpSpPr>
          <a:xfrm>
            <a:off x="2861580" y="2150932"/>
            <a:ext cx="223524" cy="223072"/>
            <a:chOff x="1573527" y="457200"/>
            <a:chExt cx="1093473" cy="1091294"/>
          </a:xfrm>
          <a:solidFill>
            <a:srgbClr val="FFFFFF"/>
          </a:solidFill>
        </p:grpSpPr>
        <p:sp>
          <p:nvSpPr>
            <p:cNvPr id="249" name="Dodecagon 248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0" name="Dodecagon 249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1" name="Dodecagon 250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2" name="Dodecagon 251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3" name="Dodecagon 252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4" name="Dodecagon 253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5" name="Dodecagon 254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6" name="Dodecagon 255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7" name="Dodecagon 256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8" name="Dodecagon 257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9" name="Dodecagon 258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0" name="Dodecagon 259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1" name="Dodecagon 260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2" name="Dodecagon 261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3" name="Dodecagon 262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4" name="Dodecagon 263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5" name="Dodecagon 264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6" name="Dodecagon 265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7" name="Oval 266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8" name="Oval 267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9" name="Oval 268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0" name="Oval 269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1" name="Oval 270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2" name="Oval 271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3" name="Oval 272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4" name="Oval 273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5" name="Oval 274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6" name="Oval 275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7" name="Oval 276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8" name="Oval 277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9" name="Oval 278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0" name="Oval 279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1" name="Oval 280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2" name="Oval 281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3" name="Oval 282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4" name="Oval 283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5" name="Oval 284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6" name="Oval 285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7" name="Oval 286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8" name="Oval 287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9" name="Oval 288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0" name="Oval 289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1" name="Oval 290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2" name="Oval 291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93" name="Rectangle 292"/>
          <p:cNvSpPr/>
          <p:nvPr userDrawn="1"/>
        </p:nvSpPr>
        <p:spPr>
          <a:xfrm>
            <a:off x="3123619" y="2057400"/>
            <a:ext cx="4092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457200">
              <a:spcAft>
                <a:spcPts val="300"/>
              </a:spcAft>
            </a:pPr>
            <a:r>
              <a:rPr lang="en-US" sz="1800" cap="small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Hepatitis C Online</a:t>
            </a:r>
          </a:p>
        </p:txBody>
      </p:sp>
    </p:spTree>
    <p:extLst>
      <p:ext uri="{BB962C8B-B14F-4D97-AF65-F5344CB8AC3E}">
        <p14:creationId xmlns:p14="http://schemas.microsoft.com/office/powerpoint/2010/main" val="4250899186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16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invGray">
          <a:xfrm>
            <a:off x="-5588" y="1386845"/>
            <a:ext cx="9162288" cy="365755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>
              <a:lnSpc>
                <a:spcPct val="85000"/>
              </a:lnSpc>
            </a:pP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9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0" y="1386843"/>
            <a:ext cx="9144000" cy="3596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13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sp>
        <p:nvSpPr>
          <p:cNvPr id="9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6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Data/Image slide two line title: click to add title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265421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1295401"/>
            <a:ext cx="9162288" cy="5590031"/>
          </a:xfrm>
          <a:prstGeom prst="rect">
            <a:avLst/>
          </a:prstGeom>
          <a:gradFill>
            <a:gsLst>
              <a:gs pos="0">
                <a:srgbClr val="194A5A"/>
              </a:gs>
              <a:gs pos="80000">
                <a:srgbClr val="24708B"/>
              </a:gs>
              <a:gs pos="100000">
                <a:srgbClr val="2E84AA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2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10" name="Rectangle 9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3" name="Dodecagon 12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Dodecagon 13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Dodecagon 14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Dodecagon 15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Dodecagon 34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Dodecagon 35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Dodecagon 36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Oval 62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6873240"/>
          </a:xfrm>
          <a:prstGeom prst="rect">
            <a:avLst/>
          </a:prstGeom>
        </p:spPr>
      </p:pic>
      <p:grpSp>
        <p:nvGrpSpPr>
          <p:cNvPr id="9" name="Group 8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10" name="Rectangle 9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3" name="Dodecagon 12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Dodecagon 13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Dodecagon 14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Dodecagon 15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Dodecagon 34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Dodecagon 35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Dodecagon 36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Oval 62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713818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3276600"/>
            <a:ext cx="8077200" cy="12382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ctr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1" y="2476500"/>
            <a:ext cx="8077200" cy="790576"/>
          </a:xfrm>
          <a:prstGeom prst="rect">
            <a:avLst/>
          </a:prstGeom>
        </p:spPr>
        <p:txBody>
          <a:bodyPr bIns="0" anchor="b"/>
          <a:lstStyle>
            <a:lvl1pPr marL="0" indent="0" algn="ctr">
              <a:buNone/>
              <a:defRPr sz="20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grpSp>
        <p:nvGrpSpPr>
          <p:cNvPr id="4" name="Group 3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11" name="Rectangle 10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Dodecagon 34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Dodecagon 35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Dodecagon 36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Oval 62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2600325"/>
            <a:ext cx="3657600" cy="68580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2028825"/>
            <a:ext cx="3657600" cy="53340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24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5" y="3429002"/>
            <a:ext cx="4572001" cy="1612899"/>
          </a:xfrm>
          <a:prstGeom prst="rect">
            <a:avLst/>
          </a:prstGeom>
          <a:solidFill>
            <a:srgbClr val="F0EADC"/>
          </a:solidFill>
          <a:ln>
            <a:solidFill>
              <a:srgbClr val="78A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588933" y="1828800"/>
            <a:ext cx="4572001" cy="1581150"/>
          </a:xfrm>
          <a:prstGeom prst="rect">
            <a:avLst/>
          </a:prstGeom>
          <a:solidFill>
            <a:srgbClr val="F0EADC"/>
          </a:solidFill>
          <a:ln>
            <a:solidFill>
              <a:srgbClr val="78A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3581400"/>
            <a:ext cx="3962400" cy="1219200"/>
          </a:xfrm>
          <a:prstGeom prst="rect">
            <a:avLst/>
          </a:prstGeom>
        </p:spPr>
        <p:txBody>
          <a:bodyPr/>
          <a:lstStyle>
            <a:lvl1pPr marL="228600" indent="-228600">
              <a:defRPr sz="2000">
                <a:solidFill>
                  <a:srgbClr val="003A78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sp>
        <p:nvSpPr>
          <p:cNvPr id="19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cxnSp>
        <p:nvCxnSpPr>
          <p:cNvPr id="21" name="Straight Connector 20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16" name="Rectangle 15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Dodecagon 34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Dodecagon 35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Dodecagon 36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Dodecagon 37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Dodecagon 38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Dodecagon 39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Dodecagon 40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Dodecagon 41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Dodecagon 42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Oval 62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4" name="Oval 63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5" name="Oval 64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6" name="Oval 65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7" name="Oval 66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8" name="Oval 67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9" name="Oval 68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F0EADC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9" name="Rectangle 8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Dodecagon 17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Dodecagon 18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4487319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1828800"/>
            <a:ext cx="9143999" cy="3200400"/>
          </a:xfrm>
          <a:prstGeom prst="rect">
            <a:avLst/>
          </a:prstGeom>
          <a:solidFill>
            <a:srgbClr val="F0EADC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705100"/>
            <a:ext cx="8686800" cy="145770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lnSpc>
                <a:spcPts val="3600"/>
              </a:lnSpc>
              <a:spcBef>
                <a:spcPts val="800"/>
              </a:spcBef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9" name="Rectangle 8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Dodecagon 17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Dodecagon 18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64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5" name="Title 1"/>
          <p:cNvSpPr txBox="1">
            <a:spLocks/>
          </p:cNvSpPr>
          <p:nvPr userDrawn="1"/>
        </p:nvSpPr>
        <p:spPr>
          <a:xfrm>
            <a:off x="228600" y="-4763"/>
            <a:ext cx="8610600" cy="309563"/>
          </a:xfrm>
          <a:prstGeom prst="rect">
            <a:avLst/>
          </a:prstGeom>
        </p:spPr>
        <p:txBody>
          <a:bodyPr t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0" kern="1200" cap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600" dirty="0">
              <a:solidFill>
                <a:srgbClr val="D3E5FF"/>
              </a:solidFill>
            </a:endParaRPr>
          </a:p>
        </p:txBody>
      </p:sp>
      <p:sp>
        <p:nvSpPr>
          <p:cNvPr id="6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rgbClr val="D3E5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14442249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1828800"/>
            <a:ext cx="9143999" cy="3200400"/>
          </a:xfrm>
          <a:prstGeom prst="rect">
            <a:avLst/>
          </a:prstGeom>
          <a:solidFill>
            <a:srgbClr val="F0EADC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705100"/>
            <a:ext cx="8686800" cy="164058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lnSpc>
                <a:spcPts val="2800"/>
              </a:lnSpc>
              <a:spcBef>
                <a:spcPts val="1800"/>
              </a:spcBef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Two-Line Title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9" name="Rectangle 8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Dodecagon 17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Dodecagon 18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61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2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4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rgbClr val="D3E5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1179923076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14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Text Slide: click to add title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first level text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14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Text and Data/Image Slide: click to add title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40957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first level text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4260036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sp>
        <p:nvSpPr>
          <p:cNvPr id="9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Data/Image Slide One Line Title: click to add title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7740233" y="6336972"/>
            <a:ext cx="1399539" cy="494594"/>
            <a:chOff x="7752933" y="6349672"/>
            <a:chExt cx="1399539" cy="494594"/>
          </a:xfrm>
        </p:grpSpPr>
        <p:sp>
          <p:nvSpPr>
            <p:cNvPr id="5" name="Rectangle 4"/>
            <p:cNvSpPr/>
            <p:nvPr/>
          </p:nvSpPr>
          <p:spPr>
            <a:xfrm>
              <a:off x="8006814" y="63496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rgbClr val="1B2328"/>
                  </a:solidFill>
                  <a:latin typeface="Myriad Pro"/>
                  <a:cs typeface="Myriad Pro"/>
                </a:rPr>
                <a:t>Hepatitis</a:t>
              </a:r>
              <a:endParaRPr lang="en-US" sz="1800" dirty="0">
                <a:solidFill>
                  <a:srgbClr val="1B2328"/>
                </a:solidFill>
                <a:latin typeface="Myriad Pro"/>
                <a:cs typeface="Myriad Pro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8115309" y="65394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E3729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E3729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7752933" y="6426246"/>
              <a:ext cx="354457" cy="350649"/>
              <a:chOff x="7752933" y="6426246"/>
              <a:chExt cx="354457" cy="350649"/>
            </a:xfrm>
          </p:grpSpPr>
          <p:sp>
            <p:nvSpPr>
              <p:cNvPr id="8" name="Dodecagon 7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Dodecagon 8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Dodecagon 9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Dodecagon 10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Dodecagon 11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Dodecagon 12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Dodecagon 13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Dodecagon 14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Dodecagon 15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Dodecagon 17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Dodecagon 18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Oval 25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Oval 26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Oval 27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Oval 28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Oval 29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Oval 30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Oval 31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Oval 32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Oval 33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63" r:id="rId2"/>
    <p:sldLayoutId id="2147483664" r:id="rId3"/>
    <p:sldLayoutId id="2147483686" r:id="rId4"/>
    <p:sldLayoutId id="2147483691" r:id="rId5"/>
    <p:sldLayoutId id="2147483695" r:id="rId6"/>
    <p:sldLayoutId id="2147483665" r:id="rId7"/>
    <p:sldLayoutId id="2147483689" r:id="rId8"/>
    <p:sldLayoutId id="2147483666" r:id="rId9"/>
    <p:sldLayoutId id="2147483668" r:id="rId10"/>
    <p:sldLayoutId id="2147483688" r:id="rId11"/>
    <p:sldLayoutId id="2147483687" r:id="rId12"/>
    <p:sldLayoutId id="2147483690" r:id="rId13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epts.washington.edu/hepstudy/" TargetMode="External"/><Relationship Id="rId2" Type="http://schemas.openxmlformats.org/officeDocument/2006/relationships/hyperlink" Target="http://www.hepatitisc.uw.edu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en-US" sz="2400" dirty="0"/>
              <a:t>Daclatasvir </a:t>
            </a:r>
            <a:r>
              <a:rPr lang="en-US" sz="2400" dirty="0" smtClean="0"/>
              <a:t>+ Peg/RBV in Treatment-Naïve Genotype 1 or 4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dirty="0" smtClean="0"/>
              <a:t>COMMAND-1 Study</a:t>
            </a:r>
            <a:endParaRPr lang="en-US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Phase </a:t>
            </a:r>
            <a:r>
              <a:rPr lang="en-US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2b </a:t>
            </a:r>
            <a:endParaRPr lang="en-US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3512" y="1828801"/>
            <a:ext cx="9180577" cy="371855"/>
          </a:xfrm>
          <a:prstGeom prst="rect">
            <a:avLst/>
          </a:prstGeom>
          <a:solidFill>
            <a:srgbClr val="718E25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 smtClean="0">
                <a:solidFill>
                  <a:schemeClr val="bg1"/>
                </a:solidFill>
                <a:latin typeface="Arial"/>
                <a:cs typeface="Arial"/>
              </a:rPr>
              <a:t>Treatment-Naïve</a:t>
            </a:r>
            <a:endParaRPr lang="en-US"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3512" y="4659540"/>
            <a:ext cx="9180577" cy="371855"/>
          </a:xfrm>
          <a:prstGeom prst="rect">
            <a:avLst/>
          </a:prstGeom>
          <a:solidFill>
            <a:srgbClr val="718E25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 smtClean="0">
                <a:latin typeface="Arial"/>
                <a:cs typeface="Arial"/>
              </a:rPr>
              <a:t>Hézode C, et. al. Gut. 2015;64:948-56.</a:t>
            </a:r>
            <a:endParaRPr lang="en-US"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878993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Hézode C, et. al. Gut. 2015;64:948-56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Daclatasvir + Peginterferon/RBV for HCV GT 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1 or 4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400" dirty="0">
                <a:ea typeface="ＭＳ Ｐゴシック" pitchFamily="22" charset="-128"/>
                <a:cs typeface="ＭＳ Ｐゴシック" pitchFamily="22" charset="-128"/>
              </a:rPr>
              <a:t>COMMAND</a:t>
            </a:r>
            <a:r>
              <a:rPr lang="en-US" sz="2400" dirty="0" smtClean="0">
                <a:ea typeface="ＭＳ Ｐゴシック" pitchFamily="22" charset="-128"/>
                <a:cs typeface="ＭＳ Ｐゴシック" pitchFamily="22" charset="-128"/>
              </a:rPr>
              <a:t>-1</a:t>
            </a:r>
            <a:r>
              <a:rPr lang="en-US" sz="2400" dirty="0" smtClean="0"/>
              <a:t> Trial: Study Features</a:t>
            </a:r>
            <a:endParaRPr lang="en-US" sz="2400" dirty="0"/>
          </a:p>
        </p:txBody>
      </p:sp>
      <p:graphicFrame>
        <p:nvGraphicFramePr>
          <p:cNvPr id="3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19076"/>
              </p:ext>
            </p:extLst>
          </p:nvPr>
        </p:nvGraphicFramePr>
        <p:xfrm>
          <a:off x="361950" y="1524000"/>
          <a:ext cx="8401050" cy="4495800"/>
        </p:xfrm>
        <a:graphic>
          <a:graphicData uri="http://schemas.openxmlformats.org/drawingml/2006/table">
            <a:tbl>
              <a:tblPr>
                <a:effectLst>
                  <a:outerShdw blurRad="38100" dist="38100" dir="2700000">
                    <a:srgbClr val="000000">
                      <a:alpha val="50000"/>
                    </a:srgbClr>
                  </a:outerShdw>
                </a:effectLst>
              </a:tblPr>
              <a:tblGrid>
                <a:gridCol w="8401050"/>
              </a:tblGrid>
              <a:tr h="39200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1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ＭＳ Ｐゴシック" pitchFamily="-108" charset="-128"/>
                          <a:cs typeface="Arial"/>
                        </a:rPr>
                        <a:t>COMMAND-1 Trial: Features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182880" marR="88898" marT="50005" marB="500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F4951"/>
                    </a:solidFill>
                  </a:tcPr>
                </a:tc>
              </a:tr>
              <a:tr h="4103800">
                <a:tc>
                  <a:txBody>
                    <a:bodyPr/>
                    <a:lstStyle/>
                    <a:p>
                      <a:pPr marL="192024" marR="0" lvl="0" indent="-192024" algn="l" defTabSz="457200" rtl="0" eaLnBrk="1" fontAlgn="base" latinLnBrk="0" hangingPunct="1">
                        <a:lnSpc>
                          <a:spcPts val="21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Design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: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 Phase 2b randomized, double-blind placebo-controlled trial of daclatasvir (DCV) or placebo given with peginterferon alfa-2a and ribavirin in treatment-naïve patients with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chronic HCV genotype 1 or 4 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1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Setting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: United States and Europe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1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Entry Criteria 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Chronic HCV Genotype 1 or 4</a:t>
                      </a:r>
                      <a:b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Treatment-naïve</a:t>
                      </a:r>
                      <a:b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Adults 18-70</a:t>
                      </a:r>
                      <a:b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HCV RNA &gt;100,000 IU/ml </a:t>
                      </a:r>
                      <a:b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ALT less than 5x upper limit of normal</a:t>
                      </a:r>
                      <a:b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Compensated cirrhosis allowed (maximum of 10% with each GT)</a:t>
                      </a:r>
                      <a:endParaRPr lang="en-US" sz="1800" baseline="0" dirty="0" smtClean="0">
                        <a:solidFill>
                          <a:schemeClr val="tx1"/>
                        </a:solidFill>
                        <a:latin typeface="Arial" pitchFamily="22" charset="0"/>
                      </a:endParaRP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1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End-Points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: Primary = SVR12</a:t>
                      </a:r>
                    </a:p>
                  </a:txBody>
                  <a:tcPr marL="182880" marR="88898" marT="50005" marB="500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6E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844443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623052" y="1692857"/>
            <a:ext cx="0" cy="381299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1858684" y="1692857"/>
            <a:ext cx="0" cy="381299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Hézode C, et. al. Gut. 2015;64:948-56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Daclatasvir + Peginterferon/RBV for HCV GT 1 or 4</a:t>
            </a:r>
            <a:b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400" dirty="0" smtClean="0">
                <a:ea typeface="ＭＳ Ｐゴシック" pitchFamily="22" charset="-128"/>
                <a:cs typeface="ＭＳ Ｐゴシック" pitchFamily="22" charset="-128"/>
              </a:rPr>
              <a:t>COMMAND-1 Trial: Design</a:t>
            </a:r>
            <a:endParaRPr lang="en-US" sz="2400" dirty="0"/>
          </a:p>
        </p:txBody>
      </p: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0" y="5809069"/>
            <a:ext cx="9153144" cy="54862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</p:spPr>
        <p:txBody>
          <a:bodyPr lIns="274320" tIns="45431" rIns="92486" bIns="45431" anchor="ctr">
            <a:prstTxWarp prst="textNoShape">
              <a:avLst/>
            </a:prstTxWarp>
          </a:bodyPr>
          <a:lstStyle/>
          <a:p>
            <a:pPr defTabSz="935038">
              <a:spcBef>
                <a:spcPct val="5000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PDR = Protocol-Defined Response (HCV RNA &lt;lower limit of quantitation at week 4 &amp; undetectable at week 10) DCV = daclatasvir; PEG 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= </a:t>
            </a: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peginterferon; RBV = ribavirin </a:t>
            </a:r>
            <a:endParaRPr lang="en-US" sz="1400" dirty="0">
              <a:solidFill>
                <a:srgbClr val="000000"/>
              </a:solidFill>
              <a:latin typeface="Arial" pitchFamily="22" charset="0"/>
            </a:endParaRPr>
          </a:p>
        </p:txBody>
      </p:sp>
      <p:sp>
        <p:nvSpPr>
          <p:cNvPr id="40" name="Rectangle 7"/>
          <p:cNvSpPr>
            <a:spLocks noChangeArrowheads="1"/>
          </p:cNvSpPr>
          <p:nvPr/>
        </p:nvSpPr>
        <p:spPr bwMode="ltGray">
          <a:xfrm>
            <a:off x="3429000" y="1848567"/>
            <a:ext cx="1828800" cy="3200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2000"/>
              </a:lnSpc>
            </a:pP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DCV 20 mg + PR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1" name="Rectangle 7"/>
          <p:cNvSpPr>
            <a:spLocks noChangeArrowheads="1"/>
          </p:cNvSpPr>
          <p:nvPr/>
        </p:nvSpPr>
        <p:spPr bwMode="ltGray">
          <a:xfrm>
            <a:off x="3429000" y="2260047"/>
            <a:ext cx="1828800" cy="3200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2000"/>
              </a:lnSpc>
            </a:pP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Placebo + PR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4" name="Rectangle 7"/>
          <p:cNvSpPr>
            <a:spLocks noChangeArrowheads="1"/>
          </p:cNvSpPr>
          <p:nvPr/>
        </p:nvSpPr>
        <p:spPr bwMode="ltGray">
          <a:xfrm>
            <a:off x="3429000" y="2681052"/>
            <a:ext cx="1828800" cy="320037"/>
          </a:xfrm>
          <a:prstGeom prst="rect">
            <a:avLst/>
          </a:prstGeom>
          <a:solidFill>
            <a:srgbClr val="D1E0EF"/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2000"/>
              </a:lnSpc>
            </a:pP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Placebo + PR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5" name="Rectangle 7"/>
          <p:cNvSpPr>
            <a:spLocks noChangeArrowheads="1"/>
          </p:cNvSpPr>
          <p:nvPr/>
        </p:nvSpPr>
        <p:spPr bwMode="ltGray">
          <a:xfrm>
            <a:off x="3429000" y="3242488"/>
            <a:ext cx="1828800" cy="32003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2000"/>
              </a:lnSpc>
            </a:pP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DCV 60 mg + PR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8" name="Rectangle 7"/>
          <p:cNvSpPr>
            <a:spLocks noChangeArrowheads="1"/>
          </p:cNvSpPr>
          <p:nvPr/>
        </p:nvSpPr>
        <p:spPr bwMode="ltGray">
          <a:xfrm>
            <a:off x="3429000" y="3653968"/>
            <a:ext cx="1828800" cy="32003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2000"/>
              </a:lnSpc>
            </a:pP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Placebo + PR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0" name="Rectangle 7"/>
          <p:cNvSpPr>
            <a:spLocks noChangeArrowheads="1"/>
          </p:cNvSpPr>
          <p:nvPr/>
        </p:nvSpPr>
        <p:spPr bwMode="ltGray">
          <a:xfrm>
            <a:off x="3429000" y="4065448"/>
            <a:ext cx="1828800" cy="32003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2000"/>
              </a:lnSpc>
            </a:pP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Placebo + PR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2" name="Rectangle 7"/>
          <p:cNvSpPr>
            <a:spLocks noChangeArrowheads="1"/>
          </p:cNvSpPr>
          <p:nvPr/>
        </p:nvSpPr>
        <p:spPr bwMode="ltGray">
          <a:xfrm>
            <a:off x="2133600" y="1855494"/>
            <a:ext cx="359663" cy="252374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vert270" wrap="none" lIns="91430" tIns="45714" rIns="91430" bIns="45714" anchor="ctr">
            <a:prstTxWarp prst="textNoShape">
              <a:avLst/>
            </a:prstTxWarp>
            <a:noAutofit/>
          </a:bodyPr>
          <a:lstStyle/>
          <a:p>
            <a:pPr algn="ctr">
              <a:lnSpc>
                <a:spcPts val="1600"/>
              </a:lnSpc>
            </a:pPr>
            <a:r>
              <a:rPr lang="en-US" sz="1400" dirty="0" smtClean="0">
                <a:solidFill>
                  <a:schemeClr val="bg1"/>
                </a:solidFill>
                <a:latin typeface="Arial"/>
                <a:cs typeface="Arial"/>
              </a:rPr>
              <a:t>Protocol-Defined Response</a:t>
            </a:r>
            <a:endParaRPr lang="en-US"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258639" y="1696167"/>
            <a:ext cx="1828800" cy="0"/>
          </a:xfrm>
          <a:prstGeom prst="line">
            <a:avLst/>
          </a:prstGeom>
          <a:ln w="381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7"/>
          <p:cNvSpPr>
            <a:spLocks noChangeArrowheads="1"/>
          </p:cNvSpPr>
          <p:nvPr/>
        </p:nvSpPr>
        <p:spPr bwMode="ltGray">
          <a:xfrm>
            <a:off x="258639" y="1349187"/>
            <a:ext cx="1828800" cy="320037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2000"/>
              </a:lnSpc>
            </a:pP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Weeks 1-12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>
            <a:off x="3429000" y="1696167"/>
            <a:ext cx="1828800" cy="0"/>
          </a:xfrm>
          <a:prstGeom prst="line">
            <a:avLst/>
          </a:prstGeom>
          <a:ln w="381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Rectangle 7"/>
          <p:cNvSpPr>
            <a:spLocks noChangeArrowheads="1"/>
          </p:cNvSpPr>
          <p:nvPr/>
        </p:nvSpPr>
        <p:spPr bwMode="ltGray">
          <a:xfrm>
            <a:off x="3429000" y="1349187"/>
            <a:ext cx="1828800" cy="320037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2000"/>
              </a:lnSpc>
            </a:pP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Weeks 13-24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5322660" y="1696167"/>
            <a:ext cx="3657600" cy="0"/>
          </a:xfrm>
          <a:prstGeom prst="line">
            <a:avLst/>
          </a:prstGeom>
          <a:ln w="381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Rectangle 7"/>
          <p:cNvSpPr>
            <a:spLocks noChangeArrowheads="1"/>
          </p:cNvSpPr>
          <p:nvPr/>
        </p:nvSpPr>
        <p:spPr bwMode="ltGray">
          <a:xfrm>
            <a:off x="5322660" y="1349187"/>
            <a:ext cx="3657600" cy="320037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2000"/>
              </a:lnSpc>
            </a:pP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Weeks 25-48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2034720" y="4995447"/>
            <a:ext cx="1362456" cy="0"/>
          </a:xfrm>
          <a:prstGeom prst="line">
            <a:avLst/>
          </a:prstGeom>
          <a:ln w="19050" cmpd="sng"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Rectangle 7"/>
          <p:cNvSpPr>
            <a:spLocks noChangeArrowheads="1"/>
          </p:cNvSpPr>
          <p:nvPr/>
        </p:nvSpPr>
        <p:spPr bwMode="ltGray">
          <a:xfrm>
            <a:off x="3429000" y="4667969"/>
            <a:ext cx="1828800" cy="64008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2000"/>
              </a:lnSpc>
            </a:pP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Placebo + PR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8" name="Rectangle 7"/>
          <p:cNvSpPr>
            <a:spLocks noChangeArrowheads="1"/>
          </p:cNvSpPr>
          <p:nvPr/>
        </p:nvSpPr>
        <p:spPr bwMode="ltGray">
          <a:xfrm>
            <a:off x="5322660" y="4667969"/>
            <a:ext cx="3657600" cy="64008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2000"/>
              </a:lnSpc>
            </a:pP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 PR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9" name="Rectangle 7"/>
          <p:cNvSpPr>
            <a:spLocks noChangeArrowheads="1"/>
          </p:cNvSpPr>
          <p:nvPr/>
        </p:nvSpPr>
        <p:spPr bwMode="ltGray">
          <a:xfrm>
            <a:off x="5322660" y="4065448"/>
            <a:ext cx="3657600" cy="32003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2000"/>
              </a:lnSpc>
            </a:pP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PR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0" name="Rectangle 7"/>
          <p:cNvSpPr>
            <a:spLocks noChangeArrowheads="1"/>
          </p:cNvSpPr>
          <p:nvPr/>
        </p:nvSpPr>
        <p:spPr bwMode="ltGray">
          <a:xfrm>
            <a:off x="5322660" y="3653968"/>
            <a:ext cx="3657600" cy="320037"/>
          </a:xfrm>
          <a:prstGeom prst="rect">
            <a:avLst/>
          </a:prstGeom>
          <a:pattFill>
            <a:fgClr>
              <a:schemeClr val="tx1">
                <a:lumMod val="75000"/>
                <a:lumOff val="25000"/>
              </a:schemeClr>
            </a:fgClr>
          </a:patt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2000"/>
              </a:lnSpc>
            </a:pPr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Follow-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up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6" name="Rectangle 7"/>
          <p:cNvSpPr>
            <a:spLocks noChangeArrowheads="1"/>
          </p:cNvSpPr>
          <p:nvPr/>
        </p:nvSpPr>
        <p:spPr bwMode="ltGray">
          <a:xfrm>
            <a:off x="5322660" y="3242488"/>
            <a:ext cx="3657600" cy="320037"/>
          </a:xfrm>
          <a:prstGeom prst="rect">
            <a:avLst/>
          </a:prstGeom>
          <a:pattFill>
            <a:fgClr>
              <a:schemeClr val="tx1">
                <a:lumMod val="75000"/>
                <a:lumOff val="25000"/>
              </a:schemeClr>
            </a:fgClr>
          </a:patt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2000"/>
              </a:lnSpc>
            </a:pPr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Follow-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up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8" name="Rectangle 7"/>
          <p:cNvSpPr>
            <a:spLocks noChangeArrowheads="1"/>
          </p:cNvSpPr>
          <p:nvPr/>
        </p:nvSpPr>
        <p:spPr bwMode="ltGray">
          <a:xfrm>
            <a:off x="5322660" y="2260047"/>
            <a:ext cx="3657600" cy="320037"/>
          </a:xfrm>
          <a:prstGeom prst="rect">
            <a:avLst/>
          </a:prstGeom>
          <a:pattFill>
            <a:fgClr>
              <a:schemeClr val="tx1">
                <a:lumMod val="75000"/>
                <a:lumOff val="25000"/>
              </a:schemeClr>
            </a:fgClr>
          </a:patt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2000"/>
              </a:lnSpc>
            </a:pPr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Follow-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up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9" name="Rectangle 7"/>
          <p:cNvSpPr>
            <a:spLocks noChangeArrowheads="1"/>
          </p:cNvSpPr>
          <p:nvPr/>
        </p:nvSpPr>
        <p:spPr bwMode="ltGray">
          <a:xfrm>
            <a:off x="5322660" y="1848567"/>
            <a:ext cx="3657600" cy="320037"/>
          </a:xfrm>
          <a:prstGeom prst="rect">
            <a:avLst/>
          </a:prstGeom>
          <a:pattFill>
            <a:fgClr>
              <a:schemeClr val="tx1">
                <a:lumMod val="75000"/>
                <a:lumOff val="25000"/>
              </a:schemeClr>
            </a:fgClr>
          </a:patt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2000"/>
              </a:lnSpc>
            </a:pPr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Follow-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up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71" name="Rectangle 7"/>
          <p:cNvSpPr>
            <a:spLocks noChangeArrowheads="1"/>
          </p:cNvSpPr>
          <p:nvPr/>
        </p:nvSpPr>
        <p:spPr bwMode="ltGray">
          <a:xfrm>
            <a:off x="5322660" y="2671527"/>
            <a:ext cx="3657600" cy="320037"/>
          </a:xfrm>
          <a:prstGeom prst="rect">
            <a:avLst/>
          </a:prstGeom>
          <a:solidFill>
            <a:srgbClr val="D1E0EF"/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2000"/>
              </a:lnSpc>
            </a:pP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PR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72" name="Straight Connector 71"/>
          <p:cNvCxnSpPr/>
          <p:nvPr/>
        </p:nvCxnSpPr>
        <p:spPr>
          <a:xfrm>
            <a:off x="2483760" y="4229908"/>
            <a:ext cx="932686" cy="0"/>
          </a:xfrm>
          <a:prstGeom prst="line">
            <a:avLst/>
          </a:prstGeom>
          <a:ln w="19050" cmpd="sng"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2495090" y="3386841"/>
            <a:ext cx="921356" cy="429763"/>
            <a:chOff x="2495090" y="3497153"/>
            <a:chExt cx="921356" cy="429763"/>
          </a:xfrm>
        </p:grpSpPr>
        <p:cxnSp>
          <p:nvCxnSpPr>
            <p:cNvPr id="74" name="Straight Connector 73"/>
            <p:cNvCxnSpPr/>
            <p:nvPr/>
          </p:nvCxnSpPr>
          <p:spPr>
            <a:xfrm>
              <a:off x="2977538" y="3506105"/>
              <a:ext cx="438908" cy="0"/>
            </a:xfrm>
            <a:prstGeom prst="line">
              <a:avLst/>
            </a:prstGeom>
            <a:ln w="19050" cmpd="sng">
              <a:solidFill>
                <a:schemeClr val="tx1"/>
              </a:solidFill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2977538" y="3924300"/>
              <a:ext cx="438908" cy="0"/>
            </a:xfrm>
            <a:prstGeom prst="line">
              <a:avLst/>
            </a:prstGeom>
            <a:ln w="19050" cmpd="sng">
              <a:solidFill>
                <a:schemeClr val="tx1"/>
              </a:solidFill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2495090" y="3708400"/>
              <a:ext cx="493766" cy="0"/>
            </a:xfrm>
            <a:prstGeom prst="line">
              <a:avLst/>
            </a:prstGeom>
            <a:ln w="19050" cmpd="sng"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2772793" y="3712035"/>
              <a:ext cx="429763" cy="0"/>
            </a:xfrm>
            <a:prstGeom prst="line">
              <a:avLst/>
            </a:prstGeom>
            <a:ln w="19050" cmpd="sng"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Rectangle 7"/>
          <p:cNvSpPr>
            <a:spLocks noChangeArrowheads="1"/>
          </p:cNvSpPr>
          <p:nvPr/>
        </p:nvSpPr>
        <p:spPr bwMode="ltGray">
          <a:xfrm>
            <a:off x="2508250" y="3338376"/>
            <a:ext cx="457200" cy="243837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2000"/>
              </a:lnSpc>
            </a:pP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Yes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79" name="Rectangle 7"/>
          <p:cNvSpPr>
            <a:spLocks noChangeArrowheads="1"/>
          </p:cNvSpPr>
          <p:nvPr/>
        </p:nvSpPr>
        <p:spPr bwMode="ltGray">
          <a:xfrm>
            <a:off x="2508250" y="3970201"/>
            <a:ext cx="457200" cy="243837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2000"/>
              </a:lnSpc>
            </a:pP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No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80" name="Straight Connector 79"/>
          <p:cNvCxnSpPr/>
          <p:nvPr/>
        </p:nvCxnSpPr>
        <p:spPr>
          <a:xfrm>
            <a:off x="2483760" y="2844034"/>
            <a:ext cx="932686" cy="0"/>
          </a:xfrm>
          <a:prstGeom prst="line">
            <a:avLst/>
          </a:prstGeom>
          <a:ln w="19050" cmpd="sng"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1" name="Group 80"/>
          <p:cNvGrpSpPr/>
          <p:nvPr/>
        </p:nvGrpSpPr>
        <p:grpSpPr>
          <a:xfrm>
            <a:off x="2495090" y="2000967"/>
            <a:ext cx="921356" cy="429763"/>
            <a:chOff x="2495090" y="3497153"/>
            <a:chExt cx="921356" cy="429763"/>
          </a:xfrm>
        </p:grpSpPr>
        <p:cxnSp>
          <p:nvCxnSpPr>
            <p:cNvPr id="82" name="Straight Connector 81"/>
            <p:cNvCxnSpPr/>
            <p:nvPr/>
          </p:nvCxnSpPr>
          <p:spPr>
            <a:xfrm>
              <a:off x="2977538" y="3506105"/>
              <a:ext cx="438908" cy="0"/>
            </a:xfrm>
            <a:prstGeom prst="line">
              <a:avLst/>
            </a:prstGeom>
            <a:ln w="19050" cmpd="sng">
              <a:solidFill>
                <a:schemeClr val="tx1"/>
              </a:solidFill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2977538" y="3924300"/>
              <a:ext cx="438908" cy="0"/>
            </a:xfrm>
            <a:prstGeom prst="line">
              <a:avLst/>
            </a:prstGeom>
            <a:ln w="19050" cmpd="sng">
              <a:solidFill>
                <a:schemeClr val="tx1"/>
              </a:solidFill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2495090" y="3708400"/>
              <a:ext cx="493766" cy="0"/>
            </a:xfrm>
            <a:prstGeom prst="line">
              <a:avLst/>
            </a:prstGeom>
            <a:ln w="19050" cmpd="sng"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>
              <a:off x="2772793" y="3712035"/>
              <a:ext cx="429763" cy="0"/>
            </a:xfrm>
            <a:prstGeom prst="line">
              <a:avLst/>
            </a:prstGeom>
            <a:ln w="19050" cmpd="sng"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Rectangle 7"/>
          <p:cNvSpPr>
            <a:spLocks noChangeArrowheads="1"/>
          </p:cNvSpPr>
          <p:nvPr/>
        </p:nvSpPr>
        <p:spPr bwMode="ltGray">
          <a:xfrm>
            <a:off x="2508250" y="1953342"/>
            <a:ext cx="457200" cy="243837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2000"/>
              </a:lnSpc>
            </a:pP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Yes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87" name="Rectangle 7"/>
          <p:cNvSpPr>
            <a:spLocks noChangeArrowheads="1"/>
          </p:cNvSpPr>
          <p:nvPr/>
        </p:nvSpPr>
        <p:spPr bwMode="ltGray">
          <a:xfrm>
            <a:off x="2508250" y="2585167"/>
            <a:ext cx="457200" cy="243837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2000"/>
              </a:lnSpc>
            </a:pP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No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ltGray">
          <a:xfrm>
            <a:off x="258639" y="2199087"/>
            <a:ext cx="1828800" cy="64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2000"/>
              </a:lnSpc>
            </a:pP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DCV 20 mg + PR</a:t>
            </a:r>
            <a:b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(N = 159)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258639" y="3394888"/>
            <a:ext cx="1828800" cy="6400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2000"/>
              </a:lnSpc>
            </a:pP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DCV 60 mg + PR</a:t>
            </a:r>
            <a:b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(N </a:t>
            </a:r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= 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158)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6" name="Rectangle 7"/>
          <p:cNvSpPr>
            <a:spLocks noChangeArrowheads="1"/>
          </p:cNvSpPr>
          <p:nvPr/>
        </p:nvSpPr>
        <p:spPr bwMode="ltGray">
          <a:xfrm>
            <a:off x="258639" y="4667969"/>
            <a:ext cx="1828800" cy="64008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2000"/>
              </a:lnSpc>
            </a:pP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Placebo + PR</a:t>
            </a:r>
            <a:b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(n = 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78)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0" name="Rectangle 7"/>
          <p:cNvSpPr>
            <a:spLocks noChangeArrowheads="1"/>
          </p:cNvSpPr>
          <p:nvPr/>
        </p:nvSpPr>
        <p:spPr bwMode="ltGray">
          <a:xfrm>
            <a:off x="52297" y="5457866"/>
            <a:ext cx="1152133" cy="243837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2000"/>
              </a:lnSpc>
            </a:pPr>
            <a:r>
              <a:rPr lang="en-US" sz="1200" dirty="0" smtClean="0">
                <a:solidFill>
                  <a:srgbClr val="000000"/>
                </a:solidFill>
                <a:latin typeface="Arial"/>
                <a:cs typeface="Arial"/>
              </a:rPr>
              <a:t>Week 4 RNA</a:t>
            </a:r>
            <a:endParaRPr lang="en-US" sz="1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1" name="Rectangle 7"/>
          <p:cNvSpPr>
            <a:spLocks noChangeArrowheads="1"/>
          </p:cNvSpPr>
          <p:nvPr/>
        </p:nvSpPr>
        <p:spPr bwMode="ltGray">
          <a:xfrm>
            <a:off x="1280458" y="5457866"/>
            <a:ext cx="1152133" cy="243837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2000"/>
              </a:lnSpc>
            </a:pPr>
            <a:r>
              <a:rPr lang="en-US" sz="1200" dirty="0" smtClean="0">
                <a:solidFill>
                  <a:srgbClr val="000000"/>
                </a:solidFill>
                <a:latin typeface="Arial"/>
                <a:cs typeface="Arial"/>
              </a:rPr>
              <a:t>Week 10 RNA</a:t>
            </a:r>
            <a:endParaRPr lang="en-US" sz="12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724845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Hézode C, et. al. Gut. 2015;64:948-56.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Daclatasvir + Peginterferon/RBV for HCV GT 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1 or 4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400" dirty="0">
                <a:ea typeface="ＭＳ Ｐゴシック" pitchFamily="22" charset="-128"/>
                <a:cs typeface="ＭＳ Ｐゴシック" pitchFamily="22" charset="-128"/>
              </a:rPr>
              <a:t>COMMAND</a:t>
            </a:r>
            <a:r>
              <a:rPr lang="en-US" sz="2400" dirty="0" smtClean="0">
                <a:ea typeface="ＭＳ Ｐゴシック" pitchFamily="22" charset="-128"/>
                <a:cs typeface="ＭＳ Ｐゴシック" pitchFamily="22" charset="-128"/>
              </a:rPr>
              <a:t>-1</a:t>
            </a:r>
            <a:r>
              <a:rPr lang="en-US" sz="2400" dirty="0" smtClean="0"/>
              <a:t> Trial: Patient Characteristics</a:t>
            </a:r>
            <a:endParaRPr lang="en-US" sz="2400" dirty="0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3305289"/>
              </p:ext>
            </p:extLst>
          </p:nvPr>
        </p:nvGraphicFramePr>
        <p:xfrm>
          <a:off x="314325" y="1493520"/>
          <a:ext cx="8515350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9875"/>
                <a:gridCol w="1901825"/>
                <a:gridCol w="1901825"/>
                <a:gridCol w="1901825"/>
              </a:tblGrid>
              <a:tr h="56388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Characteristic</a:t>
                      </a:r>
                      <a:endParaRPr lang="en-US" sz="1400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DCV 20 mg + PR</a:t>
                      </a:r>
                      <a:endParaRPr lang="en-US" sz="1400" baseline="0" dirty="0" smtClean="0"/>
                    </a:p>
                    <a:p>
                      <a:pPr algn="ctr"/>
                      <a:r>
                        <a:rPr lang="en-US" sz="1400" b="0" dirty="0" smtClean="0"/>
                        <a:t>(n=159)</a:t>
                      </a:r>
                      <a:endParaRPr lang="en-US" sz="1400" dirty="0"/>
                    </a:p>
                  </a:txBody>
                  <a:tcPr>
                    <a:solidFill>
                      <a:srgbClr val="475D7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DCV 60 mg + PR</a:t>
                      </a:r>
                      <a:endParaRPr lang="en-US" sz="1400" baseline="0" dirty="0" smtClean="0"/>
                    </a:p>
                    <a:p>
                      <a:pPr algn="ctr"/>
                      <a:r>
                        <a:rPr lang="en-US" sz="1400" b="0" dirty="0" smtClean="0"/>
                        <a:t>(n=82)</a:t>
                      </a:r>
                      <a:endParaRPr lang="en-US" sz="1400" dirty="0" smtClean="0"/>
                    </a:p>
                  </a:txBody>
                  <a:tcPr>
                    <a:solidFill>
                      <a:srgbClr val="6F4B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Placebo + PR</a:t>
                      </a:r>
                    </a:p>
                    <a:p>
                      <a:pPr algn="ctr"/>
                      <a:r>
                        <a:rPr lang="en-US" sz="1400" b="0" dirty="0" smtClean="0"/>
                        <a:t>(n=42)</a:t>
                      </a:r>
                      <a:endParaRPr lang="en-US" sz="1400" dirty="0"/>
                    </a:p>
                  </a:txBody>
                  <a:tcPr>
                    <a:solidFill>
                      <a:srgbClr val="60606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Age, median years, years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500" dirty="0" smtClean="0"/>
                        <a:t>51 (22-70)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50 (18-67)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500" dirty="0" smtClean="0"/>
                        <a:t>51 (25-66)</a:t>
                      </a:r>
                      <a:endParaRPr lang="en-US" sz="15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Male %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500" dirty="0" smtClean="0"/>
                        <a:t>67.3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500" dirty="0" smtClean="0"/>
                        <a:t>65.2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500" dirty="0" smtClean="0"/>
                        <a:t>70.5</a:t>
                      </a:r>
                      <a:endParaRPr lang="en-US" sz="15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Race, n (%)</a:t>
                      </a:r>
                    </a:p>
                    <a:p>
                      <a:pPr marL="228600" indent="0"/>
                      <a:r>
                        <a:rPr lang="en-US" sz="1500" dirty="0" smtClean="0"/>
                        <a:t>White</a:t>
                      </a:r>
                    </a:p>
                    <a:p>
                      <a:pPr marL="228600" indent="0"/>
                      <a:r>
                        <a:rPr lang="en-US" sz="1500" dirty="0" smtClean="0"/>
                        <a:t>Black</a:t>
                      </a:r>
                    </a:p>
                    <a:p>
                      <a:pPr marL="228600" indent="0"/>
                      <a:r>
                        <a:rPr lang="en-US" sz="1500" dirty="0" smtClean="0"/>
                        <a:t>Other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500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132  </a:t>
                      </a:r>
                      <a:r>
                        <a:rPr lang="en-US" sz="1500" baseline="0" dirty="0" smtClean="0"/>
                        <a:t>(83.0</a:t>
                      </a:r>
                      <a:r>
                        <a:rPr lang="en-US" sz="1500" dirty="0" smtClean="0"/>
                        <a:t>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15 (9.4)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12 (7.5)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500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127  </a:t>
                      </a:r>
                      <a:r>
                        <a:rPr lang="en-US" sz="1500" baseline="0" dirty="0" smtClean="0"/>
                        <a:t>(80.4</a:t>
                      </a:r>
                      <a:r>
                        <a:rPr lang="en-US" sz="1500" dirty="0" smtClean="0"/>
                        <a:t>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21 (13.3)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10 (6.3)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500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60 </a:t>
                      </a:r>
                      <a:r>
                        <a:rPr lang="en-US" sz="1500" baseline="0" dirty="0" smtClean="0"/>
                        <a:t>(76.9</a:t>
                      </a:r>
                      <a:r>
                        <a:rPr lang="en-US" sz="1500" dirty="0" smtClean="0"/>
                        <a:t>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9 (11.5)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9 (11.5)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BMI ≥30 kg/m</a:t>
                      </a:r>
                      <a:r>
                        <a:rPr lang="en-US" sz="1500" baseline="30000" dirty="0" smtClean="0"/>
                        <a:t>2</a:t>
                      </a:r>
                      <a:r>
                        <a:rPr lang="en-US" sz="1500" dirty="0" smtClean="0"/>
                        <a:t>, n (%)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31 (19.5)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42 (26.6)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23 (29.5)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HCV RNA, mean log</a:t>
                      </a:r>
                      <a:r>
                        <a:rPr lang="en-US" sz="1500" baseline="-25000" dirty="0" smtClean="0"/>
                        <a:t>10</a:t>
                      </a:r>
                      <a:r>
                        <a:rPr lang="en-US" sz="1500" baseline="0" dirty="0" smtClean="0"/>
                        <a:t> IU/ml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500" dirty="0" smtClean="0"/>
                        <a:t>6.5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6.5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500" dirty="0" smtClean="0"/>
                        <a:t>6.4</a:t>
                      </a:r>
                      <a:endParaRPr lang="en-US" sz="15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HCV RNA ≥800,000</a:t>
                      </a:r>
                      <a:r>
                        <a:rPr lang="en-US" sz="1500" baseline="0" dirty="0" smtClean="0"/>
                        <a:t> IU/ml, (%)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500" dirty="0" smtClean="0"/>
                        <a:t>133 (83.6)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123 (77.8)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500" dirty="0" smtClean="0"/>
                        <a:t>61 (78.2)</a:t>
                      </a:r>
                      <a:endParaRPr lang="en-US" sz="15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Cirrhosis present,</a:t>
                      </a:r>
                      <a:r>
                        <a:rPr lang="en-US" sz="1500" baseline="0" dirty="0" smtClean="0"/>
                        <a:t> n (%)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2400"/>
                        </a:lnSpc>
                      </a:pPr>
                      <a:r>
                        <a:rPr lang="en-US" sz="1500" dirty="0" smtClean="0"/>
                        <a:t>13 (8.2)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8 (5.1)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2400"/>
                        </a:lnSpc>
                      </a:pPr>
                      <a:r>
                        <a:rPr lang="en-US" sz="1500" dirty="0" smtClean="0"/>
                        <a:t>8 (10.3)</a:t>
                      </a:r>
                    </a:p>
                  </a:txBody>
                  <a:tcPr anchor="ctr"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1500" i="1" dirty="0" smtClean="0"/>
                        <a:t>IL28B</a:t>
                      </a:r>
                      <a:r>
                        <a:rPr lang="en-US" sz="1500" i="0" baseline="0" dirty="0" smtClean="0"/>
                        <a:t>  CC genotype, </a:t>
                      </a:r>
                      <a:r>
                        <a:rPr lang="en-US" sz="1500" baseline="0" dirty="0" smtClean="0"/>
                        <a:t>n (%)</a:t>
                      </a:r>
                      <a:endParaRPr lang="en-US" sz="15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2400"/>
                        </a:lnSpc>
                      </a:pPr>
                      <a:r>
                        <a:rPr lang="en-US" sz="1500" dirty="0" smtClean="0"/>
                        <a:t>53 (33.3)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2400"/>
                        </a:lnSpc>
                      </a:pPr>
                      <a:r>
                        <a:rPr lang="en-US" sz="1500" dirty="0" smtClean="0"/>
                        <a:t>44 (27.8)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500" dirty="0" smtClean="0"/>
                        <a:t>23 (29.5)</a:t>
                      </a:r>
                      <a:endParaRPr lang="en-US" sz="15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580793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Daclatasvir + Peginterferon/RBV for HCV GT 1 or 4</a:t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400" dirty="0">
                <a:ea typeface="ＭＳ Ｐゴシック" pitchFamily="22" charset="-128"/>
                <a:cs typeface="ＭＳ Ｐゴシック" pitchFamily="22" charset="-128"/>
              </a:rPr>
              <a:t>COMMAND-1</a:t>
            </a:r>
            <a:r>
              <a:rPr lang="en-US" sz="2400" dirty="0"/>
              <a:t> Trial: Results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0"/>
          </p:nvPr>
        </p:nvSpPr>
        <p:spPr>
          <a:xfrm>
            <a:off x="-18191" y="1371600"/>
            <a:ext cx="9144000" cy="3596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SVR12, by Genotype 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Hézode C, et. al. Gut. 2015;64:948-56.</a:t>
            </a: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-5104" y="6004563"/>
            <a:ext cx="9162288" cy="32003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</p:spPr>
        <p:txBody>
          <a:bodyPr lIns="365760" tIns="45431" rIns="92486" bIns="45431" anchor="ctr">
            <a:prstTxWarp prst="textNoShape">
              <a:avLst/>
            </a:prstTxWarp>
          </a:bodyPr>
          <a:lstStyle/>
          <a:p>
            <a:r>
              <a:rPr lang="en-US" sz="1200" dirty="0" smtClean="0">
                <a:latin typeface="Arial"/>
                <a:cs typeface="Arial"/>
              </a:rPr>
              <a:t>DCV=daclatasvir; PR=peginterferon plus ribavirin</a:t>
            </a:r>
            <a:endParaRPr lang="en-US" sz="1200" dirty="0">
              <a:latin typeface="Arial"/>
              <a:cs typeface="Arial"/>
            </a:endParaRPr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3720811"/>
              </p:ext>
            </p:extLst>
          </p:nvPr>
        </p:nvGraphicFramePr>
        <p:xfrm>
          <a:off x="654964" y="1831980"/>
          <a:ext cx="8223857" cy="4111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Rectangle 15"/>
          <p:cNvSpPr/>
          <p:nvPr/>
        </p:nvSpPr>
        <p:spPr>
          <a:xfrm>
            <a:off x="2143889" y="5041652"/>
            <a:ext cx="822519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95/147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001045" y="5029200"/>
            <a:ext cx="822519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88/146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39245" y="5029200"/>
            <a:ext cx="822519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26/72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743810" y="5029200"/>
            <a:ext cx="822519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9</a:t>
            </a:r>
            <a:r>
              <a:rPr lang="en-US" sz="1400" dirty="0" smtClean="0">
                <a:solidFill>
                  <a:schemeClr val="bg1"/>
                </a:solidFill>
              </a:rPr>
              <a:t>/</a:t>
            </a:r>
            <a:r>
              <a:rPr lang="en-US" sz="1400" dirty="0">
                <a:solidFill>
                  <a:schemeClr val="bg1"/>
                </a:solidFill>
              </a:rPr>
              <a:t>1</a:t>
            </a:r>
            <a:r>
              <a:rPr lang="en-US" sz="1400" dirty="0" smtClean="0">
                <a:solidFill>
                  <a:schemeClr val="bg1"/>
                </a:solidFill>
              </a:rPr>
              <a:t>2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582010" y="5029200"/>
            <a:ext cx="822519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12/</a:t>
            </a:r>
            <a:r>
              <a:rPr lang="en-US" sz="1400" dirty="0">
                <a:solidFill>
                  <a:schemeClr val="bg1"/>
                </a:solidFill>
              </a:rPr>
              <a:t>1</a:t>
            </a:r>
            <a:r>
              <a:rPr lang="en-US" sz="1400" dirty="0" smtClean="0">
                <a:solidFill>
                  <a:schemeClr val="bg1"/>
                </a:solidFill>
              </a:rPr>
              <a:t>2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448644" y="5029200"/>
            <a:ext cx="822519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3</a:t>
            </a:r>
            <a:r>
              <a:rPr lang="en-US" sz="1400" dirty="0" smtClean="0">
                <a:solidFill>
                  <a:schemeClr val="bg1"/>
                </a:solidFill>
              </a:rPr>
              <a:t>/</a:t>
            </a:r>
            <a:r>
              <a:rPr lang="en-US" sz="1400" dirty="0">
                <a:solidFill>
                  <a:schemeClr val="bg1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787820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Hézode C, et. al. Gut. 2015;64:948-56.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Daclatasvir + Peginterferon/RBV for HCV GT 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1 or 4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400" dirty="0">
                <a:ea typeface="ＭＳ Ｐゴシック" pitchFamily="22" charset="-128"/>
                <a:cs typeface="ＭＳ Ｐゴシック" pitchFamily="22" charset="-128"/>
              </a:rPr>
              <a:t>COMMAND</a:t>
            </a:r>
            <a:r>
              <a:rPr lang="en-US" sz="2400" dirty="0" smtClean="0">
                <a:ea typeface="ＭＳ Ｐゴシック" pitchFamily="22" charset="-128"/>
                <a:cs typeface="ＭＳ Ｐゴシック" pitchFamily="22" charset="-128"/>
              </a:rPr>
              <a:t>-1: </a:t>
            </a:r>
            <a:r>
              <a:rPr lang="en-US" sz="2400" dirty="0" smtClean="0"/>
              <a:t>Conclusions</a:t>
            </a:r>
            <a:endParaRPr lang="en-US" sz="24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882557"/>
              </p:ext>
            </p:extLst>
          </p:nvPr>
        </p:nvGraphicFramePr>
        <p:xfrm>
          <a:off x="0" y="2590800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/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i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The combination of daclatasvir/peginterferon-alfa/ribavirin was generally well tolerated and achieved higher SVR24 rates compared with placebo/peginterferon-alfa/ribavirin among patients infected with HCV genotype 1 or 4.” 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5472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69660" y="1295400"/>
            <a:ext cx="8432465" cy="4382993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ctr"/>
          <a:lstStyle/>
          <a:p>
            <a:pPr algn="ctr">
              <a:lnSpc>
                <a:spcPts val="2800"/>
              </a:lnSpc>
              <a:spcBef>
                <a:spcPts val="600"/>
              </a:spcBef>
            </a:pPr>
            <a:r>
              <a:rPr lang="en-US" dirty="0" smtClean="0"/>
              <a:t>This slide deck is from the University of Washington’s </a:t>
            </a:r>
            <a:r>
              <a:rPr lang="en-US" i="1" dirty="0" smtClean="0"/>
              <a:t>Hepatitis C Online </a:t>
            </a:r>
            <a:r>
              <a:rPr lang="en-US" dirty="0" smtClean="0"/>
              <a:t>and </a:t>
            </a:r>
            <a:r>
              <a:rPr lang="en-US" i="1" dirty="0" smtClean="0"/>
              <a:t>Hepatitis Web Study</a:t>
            </a:r>
            <a:r>
              <a:rPr lang="en-US" dirty="0" smtClean="0"/>
              <a:t> projects. </a:t>
            </a:r>
            <a:br>
              <a:rPr lang="en-US" dirty="0" smtClean="0"/>
            </a:br>
            <a:endParaRPr lang="en-US" sz="2000" dirty="0" smtClean="0"/>
          </a:p>
          <a:p>
            <a:pPr algn="ctr">
              <a:lnSpc>
                <a:spcPts val="2800"/>
              </a:lnSpc>
              <a:spcBef>
                <a:spcPts val="600"/>
              </a:spcBef>
            </a:pPr>
            <a:r>
              <a:rPr lang="en-US" sz="2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Hepatitis C Online</a:t>
            </a:r>
            <a:br>
              <a:rPr lang="en-US" sz="2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000" dirty="0" smtClean="0">
                <a:solidFill>
                  <a:srgbClr val="FCF5E6"/>
                </a:solidFill>
                <a:hlinkClick r:id="rId2"/>
              </a:rPr>
              <a:t>www.hepatitisc.uw.edu</a:t>
            </a:r>
            <a:endParaRPr lang="en-US" sz="2000" dirty="0" smtClean="0">
              <a:solidFill>
                <a:srgbClr val="FCF5E6"/>
              </a:solidFill>
            </a:endParaRPr>
          </a:p>
          <a:p>
            <a:pPr algn="ctr">
              <a:lnSpc>
                <a:spcPts val="2800"/>
              </a:lnSpc>
              <a:spcBef>
                <a:spcPts val="600"/>
              </a:spcBef>
            </a:pPr>
            <a:endParaRPr lang="en-US" sz="20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algn="ctr">
              <a:lnSpc>
                <a:spcPts val="2800"/>
              </a:lnSpc>
              <a:spcBef>
                <a:spcPts val="600"/>
              </a:spcBef>
            </a:pPr>
            <a:r>
              <a:rPr lang="en-US" sz="2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Hepatitis </a:t>
            </a:r>
            <a:r>
              <a:rPr lang="en-US" sz="20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Web </a:t>
            </a:r>
            <a:r>
              <a:rPr lang="en-US" sz="2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Study</a:t>
            </a:r>
            <a:br>
              <a:rPr lang="en-US" sz="2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000" dirty="0" smtClean="0">
                <a:solidFill>
                  <a:schemeClr val="accent5">
                    <a:lumMod val="20000"/>
                    <a:lumOff val="80000"/>
                  </a:schemeClr>
                </a:solidFill>
                <a:hlinkClick r:id="rId3"/>
              </a:rPr>
              <a:t>http</a:t>
            </a:r>
            <a:r>
              <a:rPr lang="en-US" sz="2000" dirty="0">
                <a:solidFill>
                  <a:schemeClr val="accent5">
                    <a:lumMod val="20000"/>
                    <a:lumOff val="80000"/>
                  </a:schemeClr>
                </a:solidFill>
                <a:hlinkClick r:id="rId3"/>
              </a:rPr>
              <a:t>://depts.washington.edu/hepstudy</a:t>
            </a:r>
            <a:r>
              <a:rPr lang="en-US" sz="2000" dirty="0" smtClean="0">
                <a:solidFill>
                  <a:schemeClr val="accent5">
                    <a:lumMod val="20000"/>
                    <a:lumOff val="80000"/>
                  </a:schemeClr>
                </a:solidFill>
                <a:hlinkClick r:id="rId3"/>
              </a:rPr>
              <a:t>/</a:t>
            </a:r>
            <a:endParaRPr lang="en-US" sz="20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algn="ctr">
              <a:lnSpc>
                <a:spcPts val="2800"/>
              </a:lnSpc>
              <a:spcBef>
                <a:spcPts val="600"/>
              </a:spcBef>
            </a:pPr>
            <a:endParaRPr lang="en-US" sz="20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algn="ctr">
              <a:lnSpc>
                <a:spcPts val="2800"/>
              </a:lnSpc>
              <a:spcBef>
                <a:spcPts val="600"/>
              </a:spcBef>
            </a:pPr>
            <a:r>
              <a:rPr lang="en-US" sz="1800" dirty="0" smtClean="0">
                <a:solidFill>
                  <a:schemeClr val="bg1"/>
                </a:solidFill>
              </a:rPr>
              <a:t>Funded </a:t>
            </a:r>
            <a:r>
              <a:rPr lang="en-US" sz="1800" dirty="0">
                <a:solidFill>
                  <a:schemeClr val="bg1"/>
                </a:solidFill>
              </a:rPr>
              <a:t>by a grant from  the Centers for Disease Control and Prevention</a:t>
            </a:r>
            <a:r>
              <a:rPr lang="en-US" sz="18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. </a:t>
            </a:r>
            <a:endParaRPr lang="en-US" sz="18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5085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61677</TotalTime>
  <Words>513</Words>
  <Application>Microsoft Office PowerPoint</Application>
  <PresentationFormat>On-screen Show (4:3)</PresentationFormat>
  <Paragraphs>117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ＭＳ Ｐゴシック</vt:lpstr>
      <vt:lpstr>Arial</vt:lpstr>
      <vt:lpstr>Geneva</vt:lpstr>
      <vt:lpstr>Myriad Pro</vt:lpstr>
      <vt:lpstr>Times New Roman</vt:lpstr>
      <vt:lpstr>Wingdings</vt:lpstr>
      <vt:lpstr>AETC_Master_Template_061510</vt:lpstr>
      <vt:lpstr>Daclatasvir + Peg/RBV in Treatment-Naïve Genotype 1 or 4 COMMAND-1 Study</vt:lpstr>
      <vt:lpstr>Daclatasvir + Peginterferon/RBV for HCV GT 1 or 4 COMMAND-1 Trial: Study Features</vt:lpstr>
      <vt:lpstr>Daclatasvir + Peginterferon/RBV for HCV GT 1 or 4 COMMAND-1 Trial: Design</vt:lpstr>
      <vt:lpstr>Daclatasvir + Peginterferon/RBV for HCV GT 1 or 4 COMMAND-1 Trial: Patient Characteristics</vt:lpstr>
      <vt:lpstr>Daclatasvir + Peginterferon/RBV for HCV GT 1 or 4 COMMAND-1 Trial: Results</vt:lpstr>
      <vt:lpstr>Daclatasvir + Peginterferon/RBV for HCV GT 1 or 4 COMMAND-1: Conclusions</vt:lpstr>
      <vt:lpstr>PowerPoint Presentation</vt:lpstr>
    </vt:vector>
  </TitlesOfParts>
  <Company>HMC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2970</cp:revision>
  <cp:lastPrinted>2011-04-18T21:48:04Z</cp:lastPrinted>
  <dcterms:created xsi:type="dcterms:W3CDTF">2010-11-28T05:36:22Z</dcterms:created>
  <dcterms:modified xsi:type="dcterms:W3CDTF">2016-02-23T18:14:04Z</dcterms:modified>
</cp:coreProperties>
</file>