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588" r:id="rId2"/>
    <p:sldId id="729" r:id="rId3"/>
    <p:sldId id="730" r:id="rId4"/>
    <p:sldId id="731" r:id="rId5"/>
    <p:sldId id="732" r:id="rId6"/>
    <p:sldId id="1001" r:id="rId7"/>
    <p:sldId id="601" r:id="rId8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AEF"/>
    <a:srgbClr val="CDD3DD"/>
    <a:srgbClr val="E1E1E1"/>
    <a:srgbClr val="A28349"/>
    <a:srgbClr val="D1D1D1"/>
    <a:srgbClr val="E5EEEF"/>
    <a:srgbClr val="E7E8E6"/>
    <a:srgbClr val="F2F3ED"/>
    <a:srgbClr val="D7D9CD"/>
    <a:srgbClr val="2C59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41" autoAdjust="0"/>
    <p:restoredTop sz="96416" autoAdjust="0"/>
  </p:normalViewPr>
  <p:slideViewPr>
    <p:cSldViewPr snapToGrid="0" showGuides="1">
      <p:cViewPr varScale="1">
        <p:scale>
          <a:sx n="83" d="100"/>
          <a:sy n="83" d="100"/>
        </p:scale>
        <p:origin x="1806" y="90"/>
      </p:cViewPr>
      <p:guideLst>
        <p:guide orient="horz" pos="22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3" d="100"/>
        <a:sy n="153" d="100"/>
      </p:scale>
      <p:origin x="0" y="9952"/>
    </p:cViewPr>
  </p:sorterViewPr>
  <p:notesViewPr>
    <p:cSldViewPr snapToGrid="0"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495270122484701"/>
          <c:y val="2.77778663809897E-2"/>
          <c:w val="0.87628289707029805"/>
          <c:h val="0.6854473325547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326496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718E25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3C28-7448-81F6-46792C825AF0}"/>
              </c:ext>
            </c:extLst>
          </c:dPt>
          <c:dPt>
            <c:idx val="1"/>
            <c:invertIfNegative val="0"/>
            <c:bubble3D val="0"/>
            <c:spPr>
              <a:solidFill>
                <a:srgbClr val="5D7520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3C28-7448-81F6-46792C825AF0}"/>
              </c:ext>
            </c:extLst>
          </c:dPt>
          <c:dPt>
            <c:idx val="2"/>
            <c:invertIfNegative val="0"/>
            <c:bubble3D val="0"/>
            <c:spPr>
              <a:solidFill>
                <a:srgbClr val="826B3C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3C28-7448-81F6-46792C825AF0}"/>
              </c:ext>
            </c:extLst>
          </c:dPt>
          <c:dPt>
            <c:idx val="3"/>
            <c:invertIfNegative val="0"/>
            <c:bubble3D val="0"/>
            <c:spPr>
              <a:solidFill>
                <a:srgbClr val="7C7F54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3C28-7448-81F6-46792C825AF0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3C28-7448-81F6-46792C825AF0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3C28-7448-81F6-46792C825AF0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3C28-7448-81F6-46792C825AF0}"/>
              </c:ext>
            </c:extLst>
          </c:dPt>
          <c:dLbls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GT3_x000d_LDV-SOF </c:v>
                </c:pt>
                <c:pt idx="1">
                  <c:v>GT3_x000d_LDV-SOF + RBV </c:v>
                </c:pt>
                <c:pt idx="2">
                  <c:v>GT3_x000d_LDV-SOF + RBV</c:v>
                </c:pt>
                <c:pt idx="3">
                  <c:v>GT6_x000d_LDV-SOF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64</c:v>
                </c:pt>
                <c:pt idx="1">
                  <c:v>100</c:v>
                </c:pt>
                <c:pt idx="2">
                  <c:v>82</c:v>
                </c:pt>
                <c:pt idx="3">
                  <c:v>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C28-7448-81F6-46792C825AF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944710168"/>
        <c:axId val="1944697480"/>
      </c:barChart>
      <c:catAx>
        <c:axId val="19447101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400" b="0" i="0">
                <a:latin typeface="Arial"/>
                <a:cs typeface="Arial"/>
              </a:defRPr>
            </a:pPr>
            <a:endParaRPr lang="en-US"/>
          </a:p>
        </c:txPr>
        <c:crossAx val="1944697480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1944697480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>
                    <a:latin typeface="Arial"/>
                    <a:cs typeface="Arial"/>
                  </a:defRPr>
                </a:pPr>
                <a:r>
                  <a:rPr lang="en-US" sz="1600" dirty="0">
                    <a:latin typeface="Arial"/>
                    <a:cs typeface="Arial"/>
                  </a:rPr>
                  <a:t>Patients with SVR 12 (%)</a:t>
                </a:r>
              </a:p>
            </c:rich>
          </c:tx>
          <c:layout>
            <c:manualLayout>
              <c:xMode val="edge"/>
              <c:yMode val="edge"/>
              <c:x val="5.3070393227873545E-3"/>
              <c:y val="8.372745342204907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1944710168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495270122484701"/>
          <c:y val="2.77778663809897E-2"/>
          <c:w val="0.87628289707029805"/>
          <c:h val="0.6854473325547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326496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718E25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3C28-7448-81F6-46792C825AF0}"/>
              </c:ext>
            </c:extLst>
          </c:dPt>
          <c:dPt>
            <c:idx val="1"/>
            <c:invertIfNegative val="0"/>
            <c:bubble3D val="0"/>
            <c:spPr>
              <a:solidFill>
                <a:srgbClr val="5D7520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3C28-7448-81F6-46792C825AF0}"/>
              </c:ext>
            </c:extLst>
          </c:dPt>
          <c:dPt>
            <c:idx val="2"/>
            <c:invertIfNegative val="0"/>
            <c:bubble3D val="0"/>
            <c:spPr>
              <a:solidFill>
                <a:srgbClr val="826B3C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3C28-7448-81F6-46792C825AF0}"/>
              </c:ext>
            </c:extLst>
          </c:dPt>
          <c:dPt>
            <c:idx val="3"/>
            <c:invertIfNegative val="0"/>
            <c:bubble3D val="0"/>
            <c:spPr>
              <a:solidFill>
                <a:srgbClr val="7C7F54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3C28-7448-81F6-46792C825AF0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3C28-7448-81F6-46792C825AF0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3C28-7448-81F6-46792C825AF0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3C28-7448-81F6-46792C825AF0}"/>
              </c:ext>
            </c:extLst>
          </c:dPt>
          <c:dLbls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GT3_x000d_LDV-SOF </c:v>
                </c:pt>
                <c:pt idx="1">
                  <c:v>GT3_x000d_LDV-SOF + RBV </c:v>
                </c:pt>
                <c:pt idx="2">
                  <c:v>GT3_x000d_LDV-SOF + RBV</c:v>
                </c:pt>
                <c:pt idx="3">
                  <c:v>GT6_x000d_LDV-SOF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64</c:v>
                </c:pt>
                <c:pt idx="1">
                  <c:v>100</c:v>
                </c:pt>
                <c:pt idx="2">
                  <c:v>82</c:v>
                </c:pt>
                <c:pt idx="3">
                  <c:v>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C28-7448-81F6-46792C825AF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944710168"/>
        <c:axId val="1944697480"/>
      </c:barChart>
      <c:catAx>
        <c:axId val="19447101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400" b="0" i="0">
                <a:latin typeface="Arial"/>
                <a:cs typeface="Arial"/>
              </a:defRPr>
            </a:pPr>
            <a:endParaRPr lang="en-US"/>
          </a:p>
        </c:txPr>
        <c:crossAx val="1944697480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1944697480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>
                    <a:latin typeface="Arial"/>
                    <a:cs typeface="Arial"/>
                  </a:defRPr>
                </a:pPr>
                <a:r>
                  <a:rPr lang="en-US" sz="1600" dirty="0">
                    <a:latin typeface="Arial"/>
                    <a:cs typeface="Arial"/>
                  </a:rPr>
                  <a:t>Patients with SVR 12 (%)</a:t>
                </a:r>
              </a:p>
            </c:rich>
          </c:tx>
          <c:layout>
            <c:manualLayout>
              <c:xMode val="edge"/>
              <c:yMode val="edge"/>
              <c:x val="5.3070393227873545E-3"/>
              <c:y val="8.372745342204907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1944710168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999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1661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224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8B6677F-1858-DE4D-918F-390B099D5A36}"/>
              </a:ext>
            </a:extLst>
          </p:cNvPr>
          <p:cNvSpPr/>
          <p:nvPr userDrawn="1"/>
        </p:nvSpPr>
        <p:spPr>
          <a:xfrm>
            <a:off x="7527985" y="6314536"/>
            <a:ext cx="1616015" cy="5434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914400"/>
            <a:ext cx="9157371" cy="498348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C5EE58F-DC8D-F84E-83F6-B76B4F97977B}"/>
              </a:ext>
            </a:extLst>
          </p:cNvPr>
          <p:cNvCxnSpPr/>
          <p:nvPr userDrawn="1"/>
        </p:nvCxnSpPr>
        <p:spPr>
          <a:xfrm>
            <a:off x="0" y="912812"/>
            <a:ext cx="9158733" cy="1588"/>
          </a:xfrm>
          <a:prstGeom prst="line">
            <a:avLst/>
          </a:prstGeom>
          <a:ln w="1905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7FC99DA7-3035-E64C-B37A-2A7A1C4C74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</a:t>
            </a:r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D3D4B8E2-0B87-8B4E-8201-E3A0FBA32F5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0" name="Date">
            <a:extLst>
              <a:ext uri="{FF2B5EF4-FFF2-40B4-BE49-F238E27FC236}">
                <a16:creationId xmlns:a16="http://schemas.microsoft.com/office/drawing/2014/main" id="{98BB3FF8-E520-1041-A21B-6D6685A654C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chemeClr val="accent5">
                    <a:lumMod val="40000"/>
                    <a:lumOff val="60000"/>
                  </a:schemeClr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689756-1B56-E948-A4A0-98068AB43C4D}"/>
              </a:ext>
            </a:extLst>
          </p:cNvPr>
          <p:cNvSpPr txBox="1"/>
          <p:nvPr userDrawn="1"/>
        </p:nvSpPr>
        <p:spPr>
          <a:xfrm>
            <a:off x="462321" y="6097241"/>
            <a:ext cx="2280879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7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epatitis </a:t>
            </a:r>
            <a:r>
              <a:rPr lang="en-US" sz="1600" cap="small" spc="120" baseline="0" dirty="0">
                <a:solidFill>
                  <a:srgbClr val="285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nline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www.hepatitisC.uw.edu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C980A31-2824-9F43-A7AF-0C82F20B0ED5}"/>
              </a:ext>
            </a:extLst>
          </p:cNvPr>
          <p:cNvCxnSpPr/>
          <p:nvPr userDrawn="1"/>
        </p:nvCxnSpPr>
        <p:spPr>
          <a:xfrm>
            <a:off x="549997" y="6394065"/>
            <a:ext cx="1810512" cy="0"/>
          </a:xfrm>
          <a:prstGeom prst="line">
            <a:avLst/>
          </a:prstGeom>
          <a:ln w="12700">
            <a:solidFill>
              <a:srgbClr val="2C59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035D49F-C7DD-9947-ADEA-13BBD7B7822D}"/>
              </a:ext>
            </a:extLst>
          </p:cNvPr>
          <p:cNvCxnSpPr/>
          <p:nvPr userDrawn="1"/>
        </p:nvCxnSpPr>
        <p:spPr>
          <a:xfrm>
            <a:off x="0" y="5900450"/>
            <a:ext cx="9158733" cy="1588"/>
          </a:xfrm>
          <a:prstGeom prst="line">
            <a:avLst/>
          </a:prstGeom>
          <a:ln w="1905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4D4C532C-3D97-E34C-A378-DD504926CAB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5153" y="194064"/>
            <a:ext cx="3502535" cy="530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8643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invGray">
          <a:xfrm>
            <a:off x="-4917" y="1306940"/>
            <a:ext cx="9162288" cy="502920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457200">
              <a:lnSpc>
                <a:spcPct val="85000"/>
              </a:lnSpc>
            </a:pPr>
            <a:endParaRPr lang="en-US" sz="20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3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5436345-40BB-5242-A91F-64B15D2D0A4B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323850" y="1306940"/>
            <a:ext cx="8503920" cy="457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2000" b="0">
                <a:solidFill>
                  <a:srgbClr val="FFF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-4917" y="129116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8743444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1295401"/>
            <a:ext cx="9162288" cy="5590031"/>
          </a:xfrm>
          <a:prstGeom prst="rect">
            <a:avLst/>
          </a:prstGeom>
          <a:gradFill>
            <a:gsLst>
              <a:gs pos="0">
                <a:srgbClr val="194A5A"/>
              </a:gs>
              <a:gs pos="80000">
                <a:srgbClr val="24708B"/>
              </a:gs>
              <a:gs pos="100000">
                <a:srgbClr val="2E84AA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B169C4A-CB5B-D747-BC1F-ECE79BA36F1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987732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6873240"/>
          </a:xfrm>
          <a:prstGeom prst="rect">
            <a:avLst/>
          </a:prstGeom>
        </p:spPr>
      </p:pic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47865F2-DAB2-0D43-8AFD-DF1673CBF12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000395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3878355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922499"/>
            <a:ext cx="9157371" cy="3895344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479299" y="2057400"/>
            <a:ext cx="40927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spcAft>
                <a:spcPts val="300"/>
              </a:spcAft>
            </a:pPr>
            <a:r>
              <a:rPr lang="en-US" sz="1800" cap="small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Hepatitis Web</a:t>
            </a:r>
            <a:r>
              <a:rPr lang="en-US" sz="1800" cap="small" baseline="0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 Study</a:t>
            </a:r>
            <a:endParaRPr lang="en-US" sz="1800" cap="small" dirty="0">
              <a:solidFill>
                <a:schemeClr val="accent5">
                  <a:lumMod val="40000"/>
                  <a:lumOff val="60000"/>
                </a:schemeClr>
              </a:solidFill>
              <a:latin typeface="Arial" pitchFamily="-108" charset="0"/>
              <a:ea typeface="ＭＳ Ｐゴシック" pitchFamily="-108" charset="-128"/>
              <a:cs typeface="ＭＳ Ｐゴシック" pitchFamily="-108" charset="-128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2597460" y="457201"/>
            <a:ext cx="910232" cy="908413"/>
            <a:chOff x="1573527" y="457200"/>
            <a:chExt cx="1093473" cy="1091294"/>
          </a:xfrm>
          <a:solidFill>
            <a:srgbClr val="C0504D"/>
          </a:solidFill>
        </p:grpSpPr>
        <p:sp>
          <p:nvSpPr>
            <p:cNvPr id="22" name="Dodecagon 21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Dodecagon 22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Dodecagon 23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Dodecagon 24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Dodecagon 25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Dodecagon 26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Dodecagon 27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Dodecagon 28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Dodecagon 29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Dodecagon 30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Dodecagon 31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Dodecagon 32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Dodecagon 33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Dodecagon 34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Dodecagon 35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Dodecagon 36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Dodecagon 37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Dodecagon 38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/>
          <p:cNvGrpSpPr>
            <a:grpSpLocks noChangeAspect="1"/>
          </p:cNvGrpSpPr>
          <p:nvPr userDrawn="1"/>
        </p:nvGrpSpPr>
        <p:grpSpPr>
          <a:xfrm>
            <a:off x="5645460" y="457201"/>
            <a:ext cx="910232" cy="908413"/>
            <a:chOff x="4011927" y="457200"/>
            <a:chExt cx="1093473" cy="1091294"/>
          </a:xfrm>
          <a:solidFill>
            <a:srgbClr val="B36C34"/>
          </a:solidFill>
        </p:grpSpPr>
        <p:sp>
          <p:nvSpPr>
            <p:cNvPr id="67" name="Dodecagon 66"/>
            <p:cNvSpPr>
              <a:spLocks noChangeAspect="1"/>
            </p:cNvSpPr>
            <p:nvPr userDrawn="1"/>
          </p:nvSpPr>
          <p:spPr>
            <a:xfrm>
              <a:off x="45310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Dodecagon 67"/>
            <p:cNvSpPr>
              <a:spLocks noChangeAspect="1"/>
            </p:cNvSpPr>
            <p:nvPr userDrawn="1"/>
          </p:nvSpPr>
          <p:spPr>
            <a:xfrm>
              <a:off x="43351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Dodecagon 68"/>
            <p:cNvSpPr>
              <a:spLocks noChangeAspect="1"/>
            </p:cNvSpPr>
            <p:nvPr userDrawn="1"/>
          </p:nvSpPr>
          <p:spPr>
            <a:xfrm>
              <a:off x="47073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Dodecagon 69"/>
            <p:cNvSpPr>
              <a:spLocks noChangeAspect="1"/>
            </p:cNvSpPr>
            <p:nvPr userDrawn="1"/>
          </p:nvSpPr>
          <p:spPr>
            <a:xfrm>
              <a:off x="48738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Dodecagon 70"/>
            <p:cNvSpPr>
              <a:spLocks noChangeAspect="1"/>
            </p:cNvSpPr>
            <p:nvPr userDrawn="1"/>
          </p:nvSpPr>
          <p:spPr>
            <a:xfrm>
              <a:off x="49855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Dodecagon 71"/>
            <p:cNvSpPr>
              <a:spLocks noChangeAspect="1"/>
            </p:cNvSpPr>
            <p:nvPr userDrawn="1"/>
          </p:nvSpPr>
          <p:spPr>
            <a:xfrm>
              <a:off x="50207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Dodecagon 72"/>
            <p:cNvSpPr>
              <a:spLocks noChangeAspect="1"/>
            </p:cNvSpPr>
            <p:nvPr userDrawn="1"/>
          </p:nvSpPr>
          <p:spPr>
            <a:xfrm>
              <a:off x="41784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Dodecagon 73"/>
            <p:cNvSpPr>
              <a:spLocks noChangeAspect="1"/>
            </p:cNvSpPr>
            <p:nvPr userDrawn="1"/>
          </p:nvSpPr>
          <p:spPr>
            <a:xfrm>
              <a:off x="49815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Dodecagon 74"/>
            <p:cNvSpPr>
              <a:spLocks noChangeAspect="1"/>
            </p:cNvSpPr>
            <p:nvPr userDrawn="1"/>
          </p:nvSpPr>
          <p:spPr>
            <a:xfrm>
              <a:off x="40609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Dodecagon 75"/>
            <p:cNvSpPr>
              <a:spLocks noChangeAspect="1"/>
            </p:cNvSpPr>
            <p:nvPr userDrawn="1"/>
          </p:nvSpPr>
          <p:spPr>
            <a:xfrm>
              <a:off x="48836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Dodecagon 76"/>
            <p:cNvSpPr>
              <a:spLocks noChangeAspect="1"/>
            </p:cNvSpPr>
            <p:nvPr userDrawn="1"/>
          </p:nvSpPr>
          <p:spPr>
            <a:xfrm>
              <a:off x="47171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Dodecagon 77"/>
            <p:cNvSpPr>
              <a:spLocks noChangeAspect="1"/>
            </p:cNvSpPr>
            <p:nvPr userDrawn="1"/>
          </p:nvSpPr>
          <p:spPr>
            <a:xfrm>
              <a:off x="45310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Dodecagon 78"/>
            <p:cNvSpPr>
              <a:spLocks noChangeAspect="1"/>
            </p:cNvSpPr>
            <p:nvPr userDrawn="1"/>
          </p:nvSpPr>
          <p:spPr>
            <a:xfrm>
              <a:off x="43351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Dodecagon 79"/>
            <p:cNvSpPr>
              <a:spLocks noChangeAspect="1"/>
            </p:cNvSpPr>
            <p:nvPr userDrawn="1"/>
          </p:nvSpPr>
          <p:spPr>
            <a:xfrm>
              <a:off x="41686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Dodecagon 80"/>
            <p:cNvSpPr>
              <a:spLocks noChangeAspect="1"/>
            </p:cNvSpPr>
            <p:nvPr userDrawn="1"/>
          </p:nvSpPr>
          <p:spPr>
            <a:xfrm>
              <a:off x="40119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Dodecagon 81"/>
            <p:cNvSpPr>
              <a:spLocks noChangeAspect="1"/>
            </p:cNvSpPr>
            <p:nvPr userDrawn="1"/>
          </p:nvSpPr>
          <p:spPr>
            <a:xfrm>
              <a:off x="40609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Dodecagon 82"/>
            <p:cNvSpPr>
              <a:spLocks noChangeAspect="1"/>
            </p:cNvSpPr>
            <p:nvPr userDrawn="1"/>
          </p:nvSpPr>
          <p:spPr>
            <a:xfrm>
              <a:off x="44233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Dodecagon 83"/>
            <p:cNvSpPr>
              <a:spLocks noChangeAspect="1"/>
            </p:cNvSpPr>
            <p:nvPr userDrawn="1"/>
          </p:nvSpPr>
          <p:spPr>
            <a:xfrm>
              <a:off x="46289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>
              <a:spLocks noChangeAspect="1"/>
            </p:cNvSpPr>
            <p:nvPr userDrawn="1"/>
          </p:nvSpPr>
          <p:spPr>
            <a:xfrm rot="2305559" flipH="1" flipV="1">
              <a:off x="45157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>
              <a:spLocks noChangeAspect="1"/>
            </p:cNvSpPr>
            <p:nvPr userDrawn="1"/>
          </p:nvSpPr>
          <p:spPr>
            <a:xfrm rot="2305559" flipH="1" flipV="1">
              <a:off x="45255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>
              <a:spLocks noChangeAspect="1"/>
            </p:cNvSpPr>
            <p:nvPr userDrawn="1"/>
          </p:nvSpPr>
          <p:spPr>
            <a:xfrm rot="2305559" flipH="1" flipV="1">
              <a:off x="47273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>
              <a:spLocks noChangeAspect="1"/>
            </p:cNvSpPr>
            <p:nvPr userDrawn="1"/>
          </p:nvSpPr>
          <p:spPr>
            <a:xfrm rot="2305559" flipH="1" flipV="1">
              <a:off x="43453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>
              <a:spLocks noChangeAspect="1"/>
            </p:cNvSpPr>
            <p:nvPr userDrawn="1"/>
          </p:nvSpPr>
          <p:spPr>
            <a:xfrm rot="2305559" flipH="1" flipV="1">
              <a:off x="46142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>
              <a:spLocks noChangeAspect="1"/>
            </p:cNvSpPr>
            <p:nvPr userDrawn="1"/>
          </p:nvSpPr>
          <p:spPr>
            <a:xfrm rot="2305559" flipH="1" flipV="1">
              <a:off x="46142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>
              <a:spLocks noChangeAspect="1"/>
            </p:cNvSpPr>
            <p:nvPr userDrawn="1"/>
          </p:nvSpPr>
          <p:spPr>
            <a:xfrm rot="2305559" flipH="1" flipV="1">
              <a:off x="44169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>
              <a:spLocks noChangeAspect="1"/>
            </p:cNvSpPr>
            <p:nvPr userDrawn="1"/>
          </p:nvSpPr>
          <p:spPr>
            <a:xfrm rot="2305559" flipH="1" flipV="1">
              <a:off x="44169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>
              <a:spLocks noChangeAspect="1"/>
            </p:cNvSpPr>
            <p:nvPr userDrawn="1"/>
          </p:nvSpPr>
          <p:spPr>
            <a:xfrm rot="2305559" flipH="1" flipV="1">
              <a:off x="42392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>
              <a:spLocks noChangeAspect="1"/>
            </p:cNvSpPr>
            <p:nvPr userDrawn="1"/>
          </p:nvSpPr>
          <p:spPr>
            <a:xfrm rot="2305559" flipH="1" flipV="1">
              <a:off x="42392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>
              <a:spLocks noChangeAspect="1"/>
            </p:cNvSpPr>
            <p:nvPr userDrawn="1"/>
          </p:nvSpPr>
          <p:spPr>
            <a:xfrm rot="2305559" flipH="1" flipV="1">
              <a:off x="41782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>
              <a:spLocks noChangeAspect="1"/>
            </p:cNvSpPr>
            <p:nvPr userDrawn="1"/>
          </p:nvSpPr>
          <p:spPr>
            <a:xfrm rot="2305559" flipH="1" flipV="1">
              <a:off x="41782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>
              <a:spLocks noChangeAspect="1"/>
            </p:cNvSpPr>
            <p:nvPr userDrawn="1"/>
          </p:nvSpPr>
          <p:spPr>
            <a:xfrm rot="2305559" flipH="1" flipV="1">
              <a:off x="42272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>
              <a:spLocks noChangeAspect="1"/>
            </p:cNvSpPr>
            <p:nvPr userDrawn="1"/>
          </p:nvSpPr>
          <p:spPr>
            <a:xfrm rot="2305559" flipH="1" flipV="1">
              <a:off x="42272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>
              <a:spLocks noChangeAspect="1"/>
            </p:cNvSpPr>
            <p:nvPr userDrawn="1"/>
          </p:nvSpPr>
          <p:spPr>
            <a:xfrm rot="2305559" flipH="1" flipV="1">
              <a:off x="43414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>
              <a:spLocks noChangeAspect="1"/>
            </p:cNvSpPr>
            <p:nvPr userDrawn="1"/>
          </p:nvSpPr>
          <p:spPr>
            <a:xfrm rot="2305559" flipH="1" flipV="1">
              <a:off x="43414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>
              <a:spLocks noChangeAspect="1"/>
            </p:cNvSpPr>
            <p:nvPr userDrawn="1"/>
          </p:nvSpPr>
          <p:spPr>
            <a:xfrm rot="2305559" flipH="1" flipV="1">
              <a:off x="45163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>
              <a:spLocks noChangeAspect="1"/>
            </p:cNvSpPr>
            <p:nvPr userDrawn="1"/>
          </p:nvSpPr>
          <p:spPr>
            <a:xfrm rot="2305559" flipH="1" flipV="1">
              <a:off x="45163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>
              <a:spLocks noChangeAspect="1"/>
            </p:cNvSpPr>
            <p:nvPr userDrawn="1"/>
          </p:nvSpPr>
          <p:spPr>
            <a:xfrm rot="2305559" flipH="1" flipV="1">
              <a:off x="47173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>
              <a:spLocks noChangeAspect="1"/>
            </p:cNvSpPr>
            <p:nvPr userDrawn="1"/>
          </p:nvSpPr>
          <p:spPr>
            <a:xfrm rot="2305559" flipH="1" flipV="1">
              <a:off x="47173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>
              <a:spLocks noChangeAspect="1"/>
            </p:cNvSpPr>
            <p:nvPr userDrawn="1"/>
          </p:nvSpPr>
          <p:spPr>
            <a:xfrm rot="2305559" flipH="1" flipV="1">
              <a:off x="47975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>
              <a:spLocks noChangeAspect="1"/>
            </p:cNvSpPr>
            <p:nvPr userDrawn="1"/>
          </p:nvSpPr>
          <p:spPr>
            <a:xfrm rot="2305559" flipH="1" flipV="1">
              <a:off x="47975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>
              <a:spLocks noChangeAspect="1"/>
            </p:cNvSpPr>
            <p:nvPr userDrawn="1"/>
          </p:nvSpPr>
          <p:spPr>
            <a:xfrm rot="2305559" flipH="1" flipV="1">
              <a:off x="47953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>
              <a:spLocks noChangeAspect="1"/>
            </p:cNvSpPr>
            <p:nvPr userDrawn="1"/>
          </p:nvSpPr>
          <p:spPr>
            <a:xfrm rot="2305559" flipH="1" flipV="1">
              <a:off x="47953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>
              <a:spLocks noChangeAspect="1"/>
            </p:cNvSpPr>
            <p:nvPr userDrawn="1"/>
          </p:nvSpPr>
          <p:spPr>
            <a:xfrm rot="2305559" flipH="1" flipV="1">
              <a:off x="48689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>
              <a:spLocks noChangeAspect="1"/>
            </p:cNvSpPr>
            <p:nvPr userDrawn="1"/>
          </p:nvSpPr>
          <p:spPr>
            <a:xfrm rot="2305559" flipH="1" flipV="1">
              <a:off x="48689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1" name="Group 110"/>
          <p:cNvGrpSpPr>
            <a:grpSpLocks noChangeAspect="1"/>
          </p:cNvGrpSpPr>
          <p:nvPr userDrawn="1"/>
        </p:nvGrpSpPr>
        <p:grpSpPr>
          <a:xfrm>
            <a:off x="7169460" y="457201"/>
            <a:ext cx="910232" cy="908413"/>
            <a:chOff x="4011927" y="457200"/>
            <a:chExt cx="1093473" cy="1091294"/>
          </a:xfrm>
          <a:solidFill>
            <a:schemeClr val="accent4">
              <a:lumMod val="75000"/>
            </a:schemeClr>
          </a:solidFill>
        </p:grpSpPr>
        <p:sp>
          <p:nvSpPr>
            <p:cNvPr id="112" name="Dodecagon 111"/>
            <p:cNvSpPr>
              <a:spLocks noChangeAspect="1"/>
            </p:cNvSpPr>
            <p:nvPr userDrawn="1"/>
          </p:nvSpPr>
          <p:spPr>
            <a:xfrm>
              <a:off x="45310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Dodecagon 112"/>
            <p:cNvSpPr>
              <a:spLocks noChangeAspect="1"/>
            </p:cNvSpPr>
            <p:nvPr userDrawn="1"/>
          </p:nvSpPr>
          <p:spPr>
            <a:xfrm>
              <a:off x="43351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Dodecagon 113"/>
            <p:cNvSpPr>
              <a:spLocks noChangeAspect="1"/>
            </p:cNvSpPr>
            <p:nvPr userDrawn="1"/>
          </p:nvSpPr>
          <p:spPr>
            <a:xfrm>
              <a:off x="47073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Dodecagon 114"/>
            <p:cNvSpPr>
              <a:spLocks noChangeAspect="1"/>
            </p:cNvSpPr>
            <p:nvPr userDrawn="1"/>
          </p:nvSpPr>
          <p:spPr>
            <a:xfrm>
              <a:off x="48738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Dodecagon 115"/>
            <p:cNvSpPr>
              <a:spLocks noChangeAspect="1"/>
            </p:cNvSpPr>
            <p:nvPr userDrawn="1"/>
          </p:nvSpPr>
          <p:spPr>
            <a:xfrm>
              <a:off x="49855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Dodecagon 116"/>
            <p:cNvSpPr>
              <a:spLocks noChangeAspect="1"/>
            </p:cNvSpPr>
            <p:nvPr userDrawn="1"/>
          </p:nvSpPr>
          <p:spPr>
            <a:xfrm>
              <a:off x="50207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Dodecagon 117"/>
            <p:cNvSpPr>
              <a:spLocks noChangeAspect="1"/>
            </p:cNvSpPr>
            <p:nvPr userDrawn="1"/>
          </p:nvSpPr>
          <p:spPr>
            <a:xfrm>
              <a:off x="41784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Dodecagon 118"/>
            <p:cNvSpPr>
              <a:spLocks noChangeAspect="1"/>
            </p:cNvSpPr>
            <p:nvPr userDrawn="1"/>
          </p:nvSpPr>
          <p:spPr>
            <a:xfrm>
              <a:off x="49815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Dodecagon 119"/>
            <p:cNvSpPr>
              <a:spLocks noChangeAspect="1"/>
            </p:cNvSpPr>
            <p:nvPr userDrawn="1"/>
          </p:nvSpPr>
          <p:spPr>
            <a:xfrm>
              <a:off x="40609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Dodecagon 120"/>
            <p:cNvSpPr>
              <a:spLocks noChangeAspect="1"/>
            </p:cNvSpPr>
            <p:nvPr userDrawn="1"/>
          </p:nvSpPr>
          <p:spPr>
            <a:xfrm>
              <a:off x="48836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Dodecagon 121"/>
            <p:cNvSpPr>
              <a:spLocks noChangeAspect="1"/>
            </p:cNvSpPr>
            <p:nvPr userDrawn="1"/>
          </p:nvSpPr>
          <p:spPr>
            <a:xfrm>
              <a:off x="47171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Dodecagon 122"/>
            <p:cNvSpPr>
              <a:spLocks noChangeAspect="1"/>
            </p:cNvSpPr>
            <p:nvPr userDrawn="1"/>
          </p:nvSpPr>
          <p:spPr>
            <a:xfrm>
              <a:off x="45310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Dodecagon 123"/>
            <p:cNvSpPr>
              <a:spLocks noChangeAspect="1"/>
            </p:cNvSpPr>
            <p:nvPr userDrawn="1"/>
          </p:nvSpPr>
          <p:spPr>
            <a:xfrm>
              <a:off x="43351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Dodecagon 124"/>
            <p:cNvSpPr>
              <a:spLocks noChangeAspect="1"/>
            </p:cNvSpPr>
            <p:nvPr userDrawn="1"/>
          </p:nvSpPr>
          <p:spPr>
            <a:xfrm>
              <a:off x="41686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Dodecagon 125"/>
            <p:cNvSpPr>
              <a:spLocks noChangeAspect="1"/>
            </p:cNvSpPr>
            <p:nvPr userDrawn="1"/>
          </p:nvSpPr>
          <p:spPr>
            <a:xfrm>
              <a:off x="40119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Dodecagon 126"/>
            <p:cNvSpPr>
              <a:spLocks noChangeAspect="1"/>
            </p:cNvSpPr>
            <p:nvPr userDrawn="1"/>
          </p:nvSpPr>
          <p:spPr>
            <a:xfrm>
              <a:off x="40609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Dodecagon 127"/>
            <p:cNvSpPr>
              <a:spLocks noChangeAspect="1"/>
            </p:cNvSpPr>
            <p:nvPr userDrawn="1"/>
          </p:nvSpPr>
          <p:spPr>
            <a:xfrm>
              <a:off x="44233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Dodecagon 128"/>
            <p:cNvSpPr>
              <a:spLocks noChangeAspect="1"/>
            </p:cNvSpPr>
            <p:nvPr userDrawn="1"/>
          </p:nvSpPr>
          <p:spPr>
            <a:xfrm>
              <a:off x="46289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/>
            <p:cNvSpPr>
              <a:spLocks noChangeAspect="1"/>
            </p:cNvSpPr>
            <p:nvPr userDrawn="1"/>
          </p:nvSpPr>
          <p:spPr>
            <a:xfrm rot="2305559" flipH="1" flipV="1">
              <a:off x="45157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/>
            <p:cNvSpPr>
              <a:spLocks noChangeAspect="1"/>
            </p:cNvSpPr>
            <p:nvPr userDrawn="1"/>
          </p:nvSpPr>
          <p:spPr>
            <a:xfrm rot="2305559" flipH="1" flipV="1">
              <a:off x="45255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/>
            <p:cNvSpPr>
              <a:spLocks noChangeAspect="1"/>
            </p:cNvSpPr>
            <p:nvPr userDrawn="1"/>
          </p:nvSpPr>
          <p:spPr>
            <a:xfrm rot="2305559" flipH="1" flipV="1">
              <a:off x="47273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/>
            <p:cNvSpPr>
              <a:spLocks noChangeAspect="1"/>
            </p:cNvSpPr>
            <p:nvPr userDrawn="1"/>
          </p:nvSpPr>
          <p:spPr>
            <a:xfrm rot="2305559" flipH="1" flipV="1">
              <a:off x="43453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/>
            <p:cNvSpPr>
              <a:spLocks noChangeAspect="1"/>
            </p:cNvSpPr>
            <p:nvPr userDrawn="1"/>
          </p:nvSpPr>
          <p:spPr>
            <a:xfrm rot="2305559" flipH="1" flipV="1">
              <a:off x="46142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Oval 134"/>
            <p:cNvSpPr>
              <a:spLocks noChangeAspect="1"/>
            </p:cNvSpPr>
            <p:nvPr userDrawn="1"/>
          </p:nvSpPr>
          <p:spPr>
            <a:xfrm rot="2305559" flipH="1" flipV="1">
              <a:off x="46142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135"/>
            <p:cNvSpPr>
              <a:spLocks noChangeAspect="1"/>
            </p:cNvSpPr>
            <p:nvPr userDrawn="1"/>
          </p:nvSpPr>
          <p:spPr>
            <a:xfrm rot="2305559" flipH="1" flipV="1">
              <a:off x="44169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Oval 136"/>
            <p:cNvSpPr>
              <a:spLocks noChangeAspect="1"/>
            </p:cNvSpPr>
            <p:nvPr userDrawn="1"/>
          </p:nvSpPr>
          <p:spPr>
            <a:xfrm rot="2305559" flipH="1" flipV="1">
              <a:off x="44169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/>
            <p:cNvSpPr>
              <a:spLocks noChangeAspect="1"/>
            </p:cNvSpPr>
            <p:nvPr userDrawn="1"/>
          </p:nvSpPr>
          <p:spPr>
            <a:xfrm rot="2305559" flipH="1" flipV="1">
              <a:off x="42392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/>
            <p:cNvSpPr>
              <a:spLocks noChangeAspect="1"/>
            </p:cNvSpPr>
            <p:nvPr userDrawn="1"/>
          </p:nvSpPr>
          <p:spPr>
            <a:xfrm rot="2305559" flipH="1" flipV="1">
              <a:off x="42392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/>
            <p:cNvSpPr>
              <a:spLocks noChangeAspect="1"/>
            </p:cNvSpPr>
            <p:nvPr userDrawn="1"/>
          </p:nvSpPr>
          <p:spPr>
            <a:xfrm rot="2305559" flipH="1" flipV="1">
              <a:off x="41782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Oval 140"/>
            <p:cNvSpPr>
              <a:spLocks noChangeAspect="1"/>
            </p:cNvSpPr>
            <p:nvPr userDrawn="1"/>
          </p:nvSpPr>
          <p:spPr>
            <a:xfrm rot="2305559" flipH="1" flipV="1">
              <a:off x="41782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Oval 141"/>
            <p:cNvSpPr>
              <a:spLocks noChangeAspect="1"/>
            </p:cNvSpPr>
            <p:nvPr userDrawn="1"/>
          </p:nvSpPr>
          <p:spPr>
            <a:xfrm rot="2305559" flipH="1" flipV="1">
              <a:off x="42272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Oval 142"/>
            <p:cNvSpPr>
              <a:spLocks noChangeAspect="1"/>
            </p:cNvSpPr>
            <p:nvPr userDrawn="1"/>
          </p:nvSpPr>
          <p:spPr>
            <a:xfrm rot="2305559" flipH="1" flipV="1">
              <a:off x="42272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Oval 143"/>
            <p:cNvSpPr>
              <a:spLocks noChangeAspect="1"/>
            </p:cNvSpPr>
            <p:nvPr userDrawn="1"/>
          </p:nvSpPr>
          <p:spPr>
            <a:xfrm rot="2305559" flipH="1" flipV="1">
              <a:off x="43414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44"/>
            <p:cNvSpPr>
              <a:spLocks noChangeAspect="1"/>
            </p:cNvSpPr>
            <p:nvPr userDrawn="1"/>
          </p:nvSpPr>
          <p:spPr>
            <a:xfrm rot="2305559" flipH="1" flipV="1">
              <a:off x="43414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Oval 145"/>
            <p:cNvSpPr>
              <a:spLocks noChangeAspect="1"/>
            </p:cNvSpPr>
            <p:nvPr userDrawn="1"/>
          </p:nvSpPr>
          <p:spPr>
            <a:xfrm rot="2305559" flipH="1" flipV="1">
              <a:off x="45163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/>
            <p:cNvSpPr>
              <a:spLocks noChangeAspect="1"/>
            </p:cNvSpPr>
            <p:nvPr userDrawn="1"/>
          </p:nvSpPr>
          <p:spPr>
            <a:xfrm rot="2305559" flipH="1" flipV="1">
              <a:off x="45163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147"/>
            <p:cNvSpPr>
              <a:spLocks noChangeAspect="1"/>
            </p:cNvSpPr>
            <p:nvPr userDrawn="1"/>
          </p:nvSpPr>
          <p:spPr>
            <a:xfrm rot="2305559" flipH="1" flipV="1">
              <a:off x="47173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Oval 148"/>
            <p:cNvSpPr>
              <a:spLocks noChangeAspect="1"/>
            </p:cNvSpPr>
            <p:nvPr userDrawn="1"/>
          </p:nvSpPr>
          <p:spPr>
            <a:xfrm rot="2305559" flipH="1" flipV="1">
              <a:off x="47173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Oval 149"/>
            <p:cNvSpPr>
              <a:spLocks noChangeAspect="1"/>
            </p:cNvSpPr>
            <p:nvPr userDrawn="1"/>
          </p:nvSpPr>
          <p:spPr>
            <a:xfrm rot="2305559" flipH="1" flipV="1">
              <a:off x="47975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Oval 150"/>
            <p:cNvSpPr>
              <a:spLocks noChangeAspect="1"/>
            </p:cNvSpPr>
            <p:nvPr userDrawn="1"/>
          </p:nvSpPr>
          <p:spPr>
            <a:xfrm rot="2305559" flipH="1" flipV="1">
              <a:off x="47975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Oval 151"/>
            <p:cNvSpPr>
              <a:spLocks noChangeAspect="1"/>
            </p:cNvSpPr>
            <p:nvPr userDrawn="1"/>
          </p:nvSpPr>
          <p:spPr>
            <a:xfrm rot="2305559" flipH="1" flipV="1">
              <a:off x="47953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Oval 152"/>
            <p:cNvSpPr>
              <a:spLocks noChangeAspect="1"/>
            </p:cNvSpPr>
            <p:nvPr userDrawn="1"/>
          </p:nvSpPr>
          <p:spPr>
            <a:xfrm rot="2305559" flipH="1" flipV="1">
              <a:off x="47953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153"/>
            <p:cNvSpPr>
              <a:spLocks noChangeAspect="1"/>
            </p:cNvSpPr>
            <p:nvPr userDrawn="1"/>
          </p:nvSpPr>
          <p:spPr>
            <a:xfrm rot="2305559" flipH="1" flipV="1">
              <a:off x="48689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Oval 154"/>
            <p:cNvSpPr>
              <a:spLocks noChangeAspect="1"/>
            </p:cNvSpPr>
            <p:nvPr userDrawn="1"/>
          </p:nvSpPr>
          <p:spPr>
            <a:xfrm rot="2305559" flipH="1" flipV="1">
              <a:off x="48689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6" name="Group 155"/>
          <p:cNvGrpSpPr>
            <a:grpSpLocks noChangeAspect="1"/>
          </p:cNvGrpSpPr>
          <p:nvPr userDrawn="1"/>
        </p:nvGrpSpPr>
        <p:grpSpPr>
          <a:xfrm>
            <a:off x="1073460" y="457201"/>
            <a:ext cx="910232" cy="908413"/>
            <a:chOff x="1573527" y="457200"/>
            <a:chExt cx="1093473" cy="1091294"/>
          </a:xfrm>
          <a:solidFill>
            <a:schemeClr val="tx2"/>
          </a:solidFill>
        </p:grpSpPr>
        <p:sp>
          <p:nvSpPr>
            <p:cNvPr id="157" name="Dodecagon 156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Dodecagon 157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Dodecagon 158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Dodecagon 159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Dodecagon 160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Dodecagon 161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Dodecagon 162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Dodecagon 163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Dodecagon 164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Dodecagon 165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Dodecagon 166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Dodecagon 167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Dodecagon 168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Dodecagon 169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Dodecagon 170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Dodecagon 171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Dodecagon 172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Dodecagon 173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Oval 174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Oval 175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Oval 176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Oval 177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Oval 178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Oval 179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Oval 180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Oval 181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Oval 182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Oval 183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Oval 184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Oval 185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Oval 186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Oval 187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Oval 188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Oval 189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Oval 190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Oval 191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Oval 192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Oval 193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Oval 194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Oval 195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Oval 196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Oval 197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Oval 198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Oval 199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1" name="Group 200"/>
          <p:cNvGrpSpPr>
            <a:grpSpLocks noChangeAspect="1"/>
          </p:cNvGrpSpPr>
          <p:nvPr userDrawn="1"/>
        </p:nvGrpSpPr>
        <p:grpSpPr>
          <a:xfrm>
            <a:off x="4121460" y="457201"/>
            <a:ext cx="910232" cy="908413"/>
            <a:chOff x="1573527" y="457200"/>
            <a:chExt cx="1093473" cy="1091294"/>
          </a:xfrm>
          <a:solidFill>
            <a:srgbClr val="687E3C"/>
          </a:solidFill>
        </p:grpSpPr>
        <p:sp>
          <p:nvSpPr>
            <p:cNvPr id="202" name="Dodecagon 201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Dodecagon 202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Dodecagon 203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Dodecagon 204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Dodecagon 205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Dodecagon 206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Dodecagon 207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Dodecagon 208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Dodecagon 209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Dodecagon 210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Dodecagon 211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Dodecagon 212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Dodecagon 213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Dodecagon 214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Dodecagon 215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Dodecagon 216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Dodecagon 217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Dodecagon 218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Oval 219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Oval 220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Oval 221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Oval 222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Oval 223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Oval 224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Oval 225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Oval 226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Oval 227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Oval 228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Oval 229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Oval 230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Oval 231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Oval 232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Oval 233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Oval 234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Oval 235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Oval 236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Oval 237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Oval 238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Oval 239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Oval 240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Oval 241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Oval 242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Oval 243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Oval 244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6" name="Title 1"/>
          <p:cNvSpPr>
            <a:spLocks noGrp="1"/>
          </p:cNvSpPr>
          <p:nvPr>
            <p:ph type="ctrTitle" hasCustomPrompt="1"/>
          </p:nvPr>
        </p:nvSpPr>
        <p:spPr>
          <a:xfrm>
            <a:off x="431652" y="3318780"/>
            <a:ext cx="8314182" cy="113157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247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430890" y="5162255"/>
            <a:ext cx="8314944" cy="545592"/>
          </a:xfrm>
          <a:prstGeom prst="rect">
            <a:avLst/>
          </a:prstGeom>
        </p:spPr>
        <p:txBody>
          <a:bodyPr vert="horz" anchor="ctr"/>
          <a:lstStyle>
            <a:lvl1pPr marL="0" indent="0">
              <a:spcBef>
                <a:spcPts val="0"/>
              </a:spcBef>
              <a:buNone/>
              <a:defRPr sz="1400" baseline="0">
                <a:solidFill>
                  <a:schemeClr val="accent5">
                    <a:lumMod val="20000"/>
                    <a:lumOff val="80000"/>
                  </a:schemeClr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Add Presenter Information</a:t>
            </a:r>
          </a:p>
        </p:txBody>
      </p:sp>
      <p:grpSp>
        <p:nvGrpSpPr>
          <p:cNvPr id="248" name="Group 247"/>
          <p:cNvGrpSpPr>
            <a:grpSpLocks noChangeAspect="1"/>
          </p:cNvGrpSpPr>
          <p:nvPr userDrawn="1"/>
        </p:nvGrpSpPr>
        <p:grpSpPr>
          <a:xfrm>
            <a:off x="2861580" y="2150932"/>
            <a:ext cx="223524" cy="223072"/>
            <a:chOff x="1573527" y="457200"/>
            <a:chExt cx="1093473" cy="1091294"/>
          </a:xfrm>
          <a:solidFill>
            <a:srgbClr val="FFFFFF"/>
          </a:solidFill>
        </p:grpSpPr>
        <p:sp>
          <p:nvSpPr>
            <p:cNvPr id="249" name="Dodecagon 248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Dodecagon 249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Dodecagon 250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Dodecagon 251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Dodecagon 252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Dodecagon 253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Dodecagon 254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Dodecagon 255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Dodecagon 256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Dodecagon 257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Dodecagon 258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Dodecagon 259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Dodecagon 260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Dodecagon 261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Dodecagon 262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Dodecagon 263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Dodecagon 264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Dodecagon 265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Oval 266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Oval 267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Oval 268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Oval 269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Oval 270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Oval 271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Oval 272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Oval 273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Oval 274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Oval 275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Oval 276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Oval 277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Oval 278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Oval 279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Oval 280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Oval 281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Oval 282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Oval 283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Oval 284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Oval 285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Oval 286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Oval 287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Oval 288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Oval 289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Oval 290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Oval 291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3" name="Rectangle 292"/>
          <p:cNvSpPr/>
          <p:nvPr userDrawn="1"/>
        </p:nvSpPr>
        <p:spPr>
          <a:xfrm>
            <a:off x="3123619" y="2057400"/>
            <a:ext cx="40927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457200">
              <a:spcAft>
                <a:spcPts val="300"/>
              </a:spcAft>
            </a:pPr>
            <a:r>
              <a:rPr lang="en-US" sz="1800" cap="small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Hepatitis C Online</a:t>
            </a:r>
          </a:p>
        </p:txBody>
      </p:sp>
    </p:spTree>
    <p:extLst>
      <p:ext uri="{BB962C8B-B14F-4D97-AF65-F5344CB8AC3E}">
        <p14:creationId xmlns:p14="http://schemas.microsoft.com/office/powerpoint/2010/main" val="1457244806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1" y="3276600"/>
            <a:ext cx="8077200" cy="123825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ctr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1" y="2476500"/>
            <a:ext cx="8077200" cy="790576"/>
          </a:xfrm>
          <a:prstGeom prst="rect">
            <a:avLst/>
          </a:prstGeom>
        </p:spPr>
        <p:txBody>
          <a:bodyPr bIns="0" anchor="b"/>
          <a:lstStyle>
            <a:lvl1pPr marL="0" indent="0" algn="ctr">
              <a:buNone/>
              <a:defRPr sz="20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E489F046-0869-4141-8F04-3BAAF6A3A7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73826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2600325"/>
            <a:ext cx="3657600" cy="68580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l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0" y="2028825"/>
            <a:ext cx="3657600" cy="533400"/>
          </a:xfrm>
          <a:prstGeom prst="rect">
            <a:avLst/>
          </a:prstGeom>
        </p:spPr>
        <p:txBody>
          <a:bodyPr bIns="0" anchor="b"/>
          <a:lstStyle>
            <a:lvl1pPr marL="0" indent="0" algn="l">
              <a:buNone/>
              <a:defRPr sz="24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525" y="3429002"/>
            <a:ext cx="4572001" cy="1612899"/>
          </a:xfrm>
          <a:prstGeom prst="rect">
            <a:avLst/>
          </a:prstGeom>
          <a:solidFill>
            <a:srgbClr val="B59452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588933" y="1828800"/>
            <a:ext cx="4572001" cy="1581150"/>
          </a:xfrm>
          <a:prstGeom prst="rect">
            <a:avLst/>
          </a:prstGeom>
          <a:solidFill>
            <a:schemeClr val="accent5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0" hasCustomPrompt="1"/>
          </p:nvPr>
        </p:nvSpPr>
        <p:spPr>
          <a:xfrm>
            <a:off x="4876800" y="3581400"/>
            <a:ext cx="3962400" cy="1219200"/>
          </a:xfrm>
          <a:prstGeom prst="rect">
            <a:avLst/>
          </a:prstGeom>
        </p:spPr>
        <p:txBody>
          <a:bodyPr/>
          <a:lstStyle>
            <a:lvl1pPr marL="228600" indent="-228600">
              <a:defRPr sz="2000">
                <a:solidFill>
                  <a:srgbClr val="003A78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pic>
        <p:nvPicPr>
          <p:cNvPr id="18" name="Picture 1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cxnSp>
        <p:nvCxnSpPr>
          <p:cNvPr id="21" name="Straight Connector 20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23" name="Straight Connector 2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EAC6A9BE-54D3-534A-84D9-64C0837A0F1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788918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Divider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FE7D4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806700"/>
            <a:ext cx="8686800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49BD28B4-AF8F-0B4F-A135-3915ED72F9E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63BB9188-DE43-AC4A-AB11-76502385FD8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0" y="-9525"/>
            <a:ext cx="8839200" cy="304800"/>
          </a:xfrm>
          <a:prstGeom prst="rect">
            <a:avLst/>
          </a:prstGeom>
        </p:spPr>
        <p:txBody>
          <a:bodyPr lIns="274320" anchor="b">
            <a:normAutofit/>
          </a:bodyPr>
          <a:lstStyle>
            <a:lvl1pPr marL="0" indent="0">
              <a:buNone/>
              <a:defRPr sz="1200" b="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3880678036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Text Slide: click to add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first level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2396428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Data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Text and Data/Image Slide: click to add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40957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first level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8419722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Data/Image Slide One Line Title: click to add title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5635349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1828800"/>
            <a:ext cx="9143999" cy="3200400"/>
          </a:xfrm>
          <a:prstGeom prst="rect">
            <a:avLst/>
          </a:prstGeom>
          <a:solidFill>
            <a:srgbClr val="ECE7DB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806700"/>
            <a:ext cx="8686800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5F37A8B8-24F0-E548-A396-23A42DD793B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E5C30015-3133-7449-B66D-CE28845BB1D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0" y="-9525"/>
            <a:ext cx="8839200" cy="304800"/>
          </a:xfrm>
          <a:prstGeom prst="rect">
            <a:avLst/>
          </a:prstGeom>
        </p:spPr>
        <p:txBody>
          <a:bodyPr lIns="274320" anchor="b">
            <a:normAutofit/>
          </a:bodyPr>
          <a:lstStyle>
            <a:lvl1pPr marL="0" indent="0">
              <a:buNone/>
              <a:defRPr sz="1200" b="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2243079281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6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Data/Image slide two line title: click to add title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0684389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91BB7F4-C77C-C040-9392-0BC4DAAEF760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7747684" y="6428312"/>
            <a:ext cx="1280160" cy="37545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9" r:id="rId5"/>
    <p:sldLayoutId id="2147483700" r:id="rId6"/>
    <p:sldLayoutId id="2147483701" r:id="rId7"/>
    <p:sldLayoutId id="2147483698" r:id="rId8"/>
    <p:sldLayoutId id="2147483702" r:id="rId9"/>
    <p:sldLayoutId id="2147483703" r:id="rId10"/>
    <p:sldLayoutId id="2147483704" r:id="rId11"/>
    <p:sldLayoutId id="2147483705" r:id="rId12"/>
    <p:sldLayoutId id="2147483707" r:id="rId13"/>
    <p:sldLayoutId id="2147483708" r:id="rId14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001D48"/>
                </a:solidFill>
              </a:rPr>
              <a:t>Ledipasvir-Sofosbuvir +/- Ribavirin in HCV Genotype 3 or 6</a:t>
            </a:r>
            <a:r>
              <a:rPr lang="en-US" dirty="0">
                <a:solidFill>
                  <a:srgbClr val="001D48"/>
                </a:solidFill>
              </a:rPr>
              <a:t/>
            </a:r>
            <a:br>
              <a:rPr lang="en-US" dirty="0">
                <a:solidFill>
                  <a:srgbClr val="001D48"/>
                </a:solidFill>
              </a:rPr>
            </a:br>
            <a:r>
              <a:rPr lang="en-US" dirty="0">
                <a:solidFill>
                  <a:srgbClr val="001D48"/>
                </a:solidFill>
              </a:rPr>
              <a:t>New Zealand Genotype 3 and 6 Study</a:t>
            </a:r>
            <a:endParaRPr lang="en-US" sz="2000" dirty="0">
              <a:solidFill>
                <a:srgbClr val="001D48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Phase 2 </a:t>
            </a:r>
          </a:p>
        </p:txBody>
      </p:sp>
      <p:sp>
        <p:nvSpPr>
          <p:cNvPr id="7" name="Rectangle 6"/>
          <p:cNvSpPr/>
          <p:nvPr/>
        </p:nvSpPr>
        <p:spPr>
          <a:xfrm>
            <a:off x="-13512" y="1828801"/>
            <a:ext cx="9180577" cy="371855"/>
          </a:xfrm>
          <a:prstGeom prst="rect">
            <a:avLst/>
          </a:prstGeom>
          <a:solidFill>
            <a:srgbClr val="8B8E5E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1400" dirty="0">
                <a:solidFill>
                  <a:schemeClr val="bg1"/>
                </a:solidFill>
                <a:latin typeface="Arial"/>
                <a:cs typeface="Arial"/>
              </a:rPr>
              <a:t>Treatment Naïve and Treatment Experienced</a:t>
            </a:r>
          </a:p>
        </p:txBody>
      </p:sp>
      <p:sp>
        <p:nvSpPr>
          <p:cNvPr id="9" name="Rectangle 8"/>
          <p:cNvSpPr/>
          <p:nvPr/>
        </p:nvSpPr>
        <p:spPr>
          <a:xfrm>
            <a:off x="-13512" y="4659540"/>
            <a:ext cx="9180577" cy="371855"/>
          </a:xfrm>
          <a:prstGeom prst="rect">
            <a:avLst/>
          </a:prstGeom>
          <a:solidFill>
            <a:srgbClr val="8B8E5E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1400" dirty="0">
                <a:cs typeface="Arial"/>
              </a:rPr>
              <a:t>Source: </a:t>
            </a:r>
            <a:r>
              <a:rPr lang="en-US" sz="1400" dirty="0" err="1"/>
              <a:t>Gane</a:t>
            </a:r>
            <a:r>
              <a:rPr lang="en-US" sz="1400" dirty="0"/>
              <a:t> EJ, et al. Gastroenterology. 2015:149:1454-61.</a:t>
            </a:r>
          </a:p>
        </p:txBody>
      </p:sp>
    </p:spTree>
    <p:extLst>
      <p:ext uri="{BB962C8B-B14F-4D97-AF65-F5344CB8AC3E}">
        <p14:creationId xmlns:p14="http://schemas.microsoft.com/office/powerpoint/2010/main" val="1273834197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Gane</a:t>
            </a:r>
            <a:r>
              <a:rPr lang="en-US" dirty="0"/>
              <a:t> EJ, et al. Gastroenterology. 2015:149:1454-61.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Ledipasvir-Sofosbuvir</a:t>
            </a:r>
            <a:r>
              <a:rPr lang="en-US" sz="2400" dirty="0"/>
              <a:t> +/- Ribavirin in HCV GT 3 or 6</a:t>
            </a:r>
            <a:br>
              <a:rPr lang="en-US" sz="2400" dirty="0"/>
            </a:br>
            <a:r>
              <a:rPr lang="en-US" sz="2400" dirty="0"/>
              <a:t>New Zealand GT 3 &amp; 6 Study: Features</a:t>
            </a:r>
          </a:p>
        </p:txBody>
      </p:sp>
      <p:graphicFrame>
        <p:nvGraphicFramePr>
          <p:cNvPr id="3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1344946"/>
              </p:ext>
            </p:extLst>
          </p:nvPr>
        </p:nvGraphicFramePr>
        <p:xfrm>
          <a:off x="514350" y="1447800"/>
          <a:ext cx="8115300" cy="484822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8115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0510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ts val="22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ＭＳ Ｐゴシック" pitchFamily="-108" charset="-128"/>
                          <a:cs typeface="Arial"/>
                        </a:rPr>
                        <a:t>ELECTRON 2 Trial</a:t>
                      </a:r>
                    </a:p>
                  </a:txBody>
                  <a:tcPr marL="182880" marR="88898" marT="50005" marB="500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F49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8644">
                <a:tc>
                  <a:txBody>
                    <a:bodyPr/>
                    <a:lstStyle/>
                    <a:p>
                      <a:pPr marL="192024" marR="0" lvl="0" indent="-192024" algn="l" defTabSz="457200" rtl="0" eaLnBrk="1" fontAlgn="base" latinLnBrk="0" hangingPunct="1">
                        <a:lnSpc>
                          <a:spcPts val="22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Design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: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Open-label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, phase 2, using fixed-dose combination of </a:t>
                      </a:r>
                      <a:r>
                        <a:rPr lang="en-US" sz="1800" baseline="0" dirty="0" err="1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ledipasvir-sofosbuvir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+/- ribavirin in treatment-naïve GT3, </a:t>
                      </a:r>
                      <a:r>
                        <a:rPr lang="en-US" sz="1800" baseline="0" dirty="0" err="1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ledipasvir-sofosbuvir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+ ribavirin in treatment-experienced genotype 3, and </a:t>
                      </a:r>
                      <a:r>
                        <a:rPr lang="en-US" sz="1800" baseline="0" dirty="0" err="1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ledipasvir-sofosbuvir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 in treatment-naïve or treatment-experienced patients with genotype 6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2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Setting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: Two hepatitis treatment centers in New Zealand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2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Entry Criteria 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Chronic HCV (n = 126)</a:t>
                      </a:r>
                      <a:b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Age 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18 years or older</a:t>
                      </a:r>
                      <a:b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- HCV RNA &gt;10,000 IU/mL</a:t>
                      </a:r>
                      <a:b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- Failed prior therapy with sequential PEG + RBV and PEG + RBV + PI </a:t>
                      </a:r>
                      <a:b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- Compensated cirrhosis by: (a) biopsy, (b) </a:t>
                      </a:r>
                      <a:r>
                        <a:rPr lang="en-US" sz="1800" baseline="0" dirty="0" err="1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FibroScan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 &gt;12.5 kPa,  or </a:t>
                      </a:r>
                      <a:b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  (c) </a:t>
                      </a:r>
                      <a:r>
                        <a:rPr lang="en-US" sz="1800" baseline="0" dirty="0" err="1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FibroTest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 (</a:t>
                      </a:r>
                      <a:r>
                        <a:rPr lang="en-US" sz="1800" baseline="0" dirty="0" err="1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FibroSURE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) &gt;0.75 </a:t>
                      </a:r>
                      <a:r>
                        <a:rPr lang="en-US" sz="1800" u="none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and APRI &gt;2</a:t>
                      </a:r>
                      <a:br>
                        <a:rPr lang="en-US" sz="1800" u="none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en-US" sz="1800" u="none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- Excluded if evidence of hepatic decompensation, HCC, HIV, or HBV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2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Primary End-Point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: SVR12</a:t>
                      </a:r>
                    </a:p>
                  </a:txBody>
                  <a:tcPr marL="182880" marR="88898" marT="50005" marB="500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5022675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Gane</a:t>
            </a:r>
            <a:r>
              <a:rPr lang="en-US" dirty="0"/>
              <a:t> EJ, et al. Gastroenterology. 2015:149:1454-61.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Ledipasvir-Sofosbuvir</a:t>
            </a:r>
            <a:r>
              <a:rPr lang="en-US" sz="2400" dirty="0"/>
              <a:t> +/- Ribavirin in HCV GT 3 or 6</a:t>
            </a:r>
            <a:br>
              <a:rPr lang="en-US" sz="2400" dirty="0"/>
            </a:br>
            <a:r>
              <a:rPr lang="en-US" sz="2400" dirty="0"/>
              <a:t>New Zealand GT 3 &amp; 6 Study: Study Design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sp>
        <p:nvSpPr>
          <p:cNvPr id="38" name="Rectangle 37"/>
          <p:cNvSpPr/>
          <p:nvPr/>
        </p:nvSpPr>
        <p:spPr>
          <a:xfrm>
            <a:off x="2514600" y="3482160"/>
            <a:ext cx="700900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000000"/>
                </a:solidFill>
              </a:rPr>
              <a:t>n = 50</a:t>
            </a:r>
          </a:p>
        </p:txBody>
      </p:sp>
      <p:sp>
        <p:nvSpPr>
          <p:cNvPr id="51" name="Rectangle 50"/>
          <p:cNvSpPr/>
          <p:nvPr/>
        </p:nvSpPr>
        <p:spPr>
          <a:xfrm>
            <a:off x="-4544" y="3440630"/>
            <a:ext cx="2451402" cy="545592"/>
          </a:xfrm>
          <a:prstGeom prst="rect">
            <a:avLst/>
          </a:prstGeom>
          <a:solidFill>
            <a:srgbClr val="69552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FFFFFF"/>
                </a:solidFill>
                <a:cs typeface="Arial"/>
              </a:rPr>
              <a:t>GT3</a:t>
            </a:r>
            <a:br>
              <a:rPr lang="en-US" sz="1400" b="1" dirty="0">
                <a:solidFill>
                  <a:srgbClr val="FFFFFF"/>
                </a:solidFill>
                <a:cs typeface="Arial"/>
              </a:rPr>
            </a:br>
            <a:r>
              <a:rPr lang="en-US" sz="1400" b="1" dirty="0">
                <a:solidFill>
                  <a:schemeClr val="bg1"/>
                </a:solidFill>
                <a:cs typeface="Arial"/>
              </a:rPr>
              <a:t>Treatment Experienced</a:t>
            </a:r>
          </a:p>
        </p:txBody>
      </p:sp>
      <p:cxnSp>
        <p:nvCxnSpPr>
          <p:cNvPr id="66" name="Straight Connector 65"/>
          <p:cNvCxnSpPr/>
          <p:nvPr/>
        </p:nvCxnSpPr>
        <p:spPr>
          <a:xfrm>
            <a:off x="5866821" y="2323527"/>
            <a:ext cx="2560320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2514600" y="2109220"/>
            <a:ext cx="700900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000000"/>
                </a:solidFill>
              </a:rPr>
              <a:t>n = 25</a:t>
            </a:r>
          </a:p>
        </p:txBody>
      </p:sp>
      <p:sp>
        <p:nvSpPr>
          <p:cNvPr id="68" name="Rectangle 5"/>
          <p:cNvSpPr>
            <a:spLocks noChangeArrowheads="1"/>
          </p:cNvSpPr>
          <p:nvPr/>
        </p:nvSpPr>
        <p:spPr bwMode="auto">
          <a:xfrm>
            <a:off x="3299539" y="2140287"/>
            <a:ext cx="2560829" cy="35756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400" b="1" dirty="0">
                <a:latin typeface="Arial"/>
                <a:cs typeface="Arial"/>
              </a:rPr>
              <a:t>LDV-SOF </a:t>
            </a:r>
          </a:p>
        </p:txBody>
      </p:sp>
      <p:sp>
        <p:nvSpPr>
          <p:cNvPr id="69" name="Rectangle 68"/>
          <p:cNvSpPr/>
          <p:nvPr/>
        </p:nvSpPr>
        <p:spPr>
          <a:xfrm>
            <a:off x="8063484" y="2120920"/>
            <a:ext cx="775716" cy="4053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cxnSp>
        <p:nvCxnSpPr>
          <p:cNvPr id="70" name="Straight Connector 69"/>
          <p:cNvCxnSpPr/>
          <p:nvPr/>
        </p:nvCxnSpPr>
        <p:spPr>
          <a:xfrm>
            <a:off x="5866821" y="2923794"/>
            <a:ext cx="2560320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2514600" y="2718820"/>
            <a:ext cx="700900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000000"/>
                </a:solidFill>
              </a:rPr>
              <a:t>n = 26</a:t>
            </a:r>
          </a:p>
        </p:txBody>
      </p:sp>
      <p:sp>
        <p:nvSpPr>
          <p:cNvPr id="72" name="Rectangle 5"/>
          <p:cNvSpPr>
            <a:spLocks noChangeArrowheads="1"/>
          </p:cNvSpPr>
          <p:nvPr/>
        </p:nvSpPr>
        <p:spPr bwMode="auto">
          <a:xfrm>
            <a:off x="3299539" y="2740554"/>
            <a:ext cx="2560829" cy="35756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400" b="1" dirty="0">
                <a:latin typeface="Arial"/>
                <a:cs typeface="Arial"/>
              </a:rPr>
              <a:t>LDV-SOF + RBV</a:t>
            </a:r>
          </a:p>
        </p:txBody>
      </p:sp>
      <p:sp>
        <p:nvSpPr>
          <p:cNvPr id="73" name="Rectangle 72"/>
          <p:cNvSpPr/>
          <p:nvPr/>
        </p:nvSpPr>
        <p:spPr>
          <a:xfrm>
            <a:off x="8063484" y="2721187"/>
            <a:ext cx="775716" cy="4053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cxnSp>
        <p:nvCxnSpPr>
          <p:cNvPr id="44" name="Straight Connector 43"/>
          <p:cNvCxnSpPr/>
          <p:nvPr/>
        </p:nvCxnSpPr>
        <p:spPr>
          <a:xfrm>
            <a:off x="5866821" y="3674648"/>
            <a:ext cx="2560320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Rectangle 5"/>
          <p:cNvSpPr>
            <a:spLocks noChangeArrowheads="1"/>
          </p:cNvSpPr>
          <p:nvPr/>
        </p:nvSpPr>
        <p:spPr bwMode="auto">
          <a:xfrm>
            <a:off x="3299539" y="3491408"/>
            <a:ext cx="2560829" cy="35756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400" b="1" dirty="0">
                <a:latin typeface="Arial"/>
                <a:cs typeface="Arial"/>
              </a:rPr>
              <a:t>LDV-SOF + RBV </a:t>
            </a:r>
          </a:p>
        </p:txBody>
      </p:sp>
      <p:sp>
        <p:nvSpPr>
          <p:cNvPr id="48" name="Rectangle 47"/>
          <p:cNvSpPr/>
          <p:nvPr/>
        </p:nvSpPr>
        <p:spPr>
          <a:xfrm>
            <a:off x="8063484" y="3460701"/>
            <a:ext cx="775716" cy="4053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6113" y="1295400"/>
            <a:ext cx="9162291" cy="515104"/>
            <a:chOff x="-6113" y="1295400"/>
            <a:chExt cx="9162291" cy="515104"/>
          </a:xfrm>
        </p:grpSpPr>
        <p:sp>
          <p:nvSpPr>
            <p:cNvPr id="33" name="Rectangle 32"/>
            <p:cNvSpPr/>
            <p:nvPr/>
          </p:nvSpPr>
          <p:spPr>
            <a:xfrm>
              <a:off x="-6113" y="1380780"/>
              <a:ext cx="9162291" cy="4107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6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166444" y="1377015"/>
              <a:ext cx="838200" cy="399298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</a:rPr>
                <a:t>Week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048259" y="1295400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Arial"/>
                  <a:cs typeface="Arial"/>
                </a:rPr>
                <a:t>0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8197864" y="1295400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Arial"/>
                  <a:cs typeface="Arial"/>
                </a:rPr>
                <a:t>24</a:t>
              </a:r>
            </a:p>
          </p:txBody>
        </p:sp>
        <p:cxnSp>
          <p:nvCxnSpPr>
            <p:cNvPr id="45" name="Straight Connector 44"/>
            <p:cNvCxnSpPr/>
            <p:nvPr/>
          </p:nvCxnSpPr>
          <p:spPr>
            <a:xfrm flipV="1">
              <a:off x="-6113" y="1783096"/>
              <a:ext cx="9162291" cy="11472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V="1">
              <a:off x="3319520" y="1703852"/>
              <a:ext cx="0" cy="8763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V="1">
              <a:off x="8470660" y="1703852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Rectangle 51"/>
            <p:cNvSpPr/>
            <p:nvPr/>
          </p:nvSpPr>
          <p:spPr>
            <a:xfrm>
              <a:off x="5562600" y="1295400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Arial"/>
                  <a:cs typeface="Arial"/>
                </a:rPr>
                <a:t>12</a:t>
              </a:r>
            </a:p>
          </p:txBody>
        </p:sp>
        <p:cxnSp>
          <p:nvCxnSpPr>
            <p:cNvPr id="53" name="Straight Connector 52"/>
            <p:cNvCxnSpPr/>
            <p:nvPr/>
          </p:nvCxnSpPr>
          <p:spPr>
            <a:xfrm flipV="1">
              <a:off x="5844622" y="1703852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Rectangle 25"/>
          <p:cNvSpPr>
            <a:spLocks noChangeArrowheads="1"/>
          </p:cNvSpPr>
          <p:nvPr/>
        </p:nvSpPr>
        <p:spPr bwMode="auto">
          <a:xfrm>
            <a:off x="-6949" y="5215643"/>
            <a:ext cx="9162288" cy="114297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457200" tIns="45431" rIns="92486" bIns="91440" anchor="ctr">
            <a:prstTxWarp prst="textNoShape">
              <a:avLst/>
            </a:prstTxWarp>
          </a:bodyPr>
          <a:lstStyle/>
          <a:p>
            <a:pPr defTabSz="935038">
              <a:lnSpc>
                <a:spcPts val="1800"/>
              </a:lnSpc>
              <a:spcBef>
                <a:spcPts val="80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Abbreviations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: LDV-SOF = ledipasvir-sofosbuvir; RBV = ribavirin </a:t>
            </a:r>
          </a:p>
          <a:p>
            <a:pPr defTabSz="935038">
              <a:lnSpc>
                <a:spcPts val="1800"/>
              </a:lnSpc>
              <a:spcBef>
                <a:spcPts val="80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Drug Dosing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Ledipasvir-sofosbuvir (90/400 mg): fixed dose combination; one pill once daily</a:t>
            </a:r>
            <a:br>
              <a:rPr lang="en-US" sz="140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Ribavirin (weight-based and divided bid): 1000 mg/day if &lt; 75 kg or 1200 mg/day if ≥ 75 kg</a:t>
            </a:r>
          </a:p>
        </p:txBody>
      </p:sp>
      <p:sp>
        <p:nvSpPr>
          <p:cNvPr id="54" name="Rectangle 53"/>
          <p:cNvSpPr/>
          <p:nvPr/>
        </p:nvSpPr>
        <p:spPr>
          <a:xfrm>
            <a:off x="-4543" y="2133600"/>
            <a:ext cx="2442943" cy="990600"/>
          </a:xfrm>
          <a:prstGeom prst="rect">
            <a:avLst/>
          </a:prstGeom>
          <a:solidFill>
            <a:srgbClr val="7D9E2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  <a:cs typeface="Arial"/>
              </a:rPr>
              <a:t>GT3</a:t>
            </a:r>
            <a:br>
              <a:rPr lang="en-US" sz="1400" b="1" dirty="0">
                <a:solidFill>
                  <a:schemeClr val="bg1"/>
                </a:solidFill>
                <a:cs typeface="Arial"/>
              </a:rPr>
            </a:br>
            <a:r>
              <a:rPr lang="en-US" sz="1400" b="1" dirty="0">
                <a:solidFill>
                  <a:schemeClr val="bg1"/>
                </a:solidFill>
                <a:cs typeface="Arial"/>
              </a:rPr>
              <a:t>Treatment-Naïve</a:t>
            </a:r>
          </a:p>
        </p:txBody>
      </p:sp>
      <p:sp>
        <p:nvSpPr>
          <p:cNvPr id="49" name="Rectangle 48"/>
          <p:cNvSpPr/>
          <p:nvPr/>
        </p:nvSpPr>
        <p:spPr>
          <a:xfrm>
            <a:off x="2514600" y="4334152"/>
            <a:ext cx="700900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000000"/>
                </a:solidFill>
              </a:rPr>
              <a:t>n = 25</a:t>
            </a:r>
          </a:p>
        </p:txBody>
      </p:sp>
      <p:cxnSp>
        <p:nvCxnSpPr>
          <p:cNvPr id="56" name="Straight Connector 55"/>
          <p:cNvCxnSpPr/>
          <p:nvPr/>
        </p:nvCxnSpPr>
        <p:spPr>
          <a:xfrm>
            <a:off x="5866821" y="4526640"/>
            <a:ext cx="2560320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Rectangle 5"/>
          <p:cNvSpPr>
            <a:spLocks noChangeArrowheads="1"/>
          </p:cNvSpPr>
          <p:nvPr/>
        </p:nvSpPr>
        <p:spPr bwMode="auto">
          <a:xfrm>
            <a:off x="3299539" y="4343400"/>
            <a:ext cx="2560829" cy="357567"/>
          </a:xfrm>
          <a:prstGeom prst="rect">
            <a:avLst/>
          </a:prstGeom>
          <a:solidFill>
            <a:srgbClr val="CBCF88"/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400" b="1" dirty="0">
                <a:latin typeface="Arial"/>
                <a:cs typeface="Arial"/>
              </a:rPr>
              <a:t>LDV-SOF </a:t>
            </a:r>
          </a:p>
        </p:txBody>
      </p:sp>
      <p:sp>
        <p:nvSpPr>
          <p:cNvPr id="59" name="Rectangle 58"/>
          <p:cNvSpPr/>
          <p:nvPr/>
        </p:nvSpPr>
        <p:spPr>
          <a:xfrm>
            <a:off x="8063484" y="4312693"/>
            <a:ext cx="775716" cy="4053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sp>
        <p:nvSpPr>
          <p:cNvPr id="60" name="Rectangle 59"/>
          <p:cNvSpPr/>
          <p:nvPr/>
        </p:nvSpPr>
        <p:spPr>
          <a:xfrm>
            <a:off x="-4544" y="4267200"/>
            <a:ext cx="2451402" cy="545592"/>
          </a:xfrm>
          <a:prstGeom prst="rect">
            <a:avLst/>
          </a:prstGeom>
          <a:solidFill>
            <a:srgbClr val="7C7F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FFFFFF"/>
                </a:solidFill>
                <a:cs typeface="Arial"/>
              </a:rPr>
              <a:t>GT6</a:t>
            </a:r>
          </a:p>
          <a:p>
            <a:pPr algn="ctr"/>
            <a:r>
              <a:rPr lang="en-US" sz="1400" b="1" dirty="0">
                <a:solidFill>
                  <a:srgbClr val="FFFFFF"/>
                </a:solidFill>
                <a:cs typeface="Arial"/>
              </a:rPr>
              <a:t>Naïve-</a:t>
            </a:r>
            <a:r>
              <a:rPr lang="en-US" sz="1400" b="1" dirty="0">
                <a:solidFill>
                  <a:schemeClr val="bg1"/>
                </a:solidFill>
                <a:cs typeface="Arial"/>
              </a:rPr>
              <a:t>Experienced</a:t>
            </a:r>
          </a:p>
        </p:txBody>
      </p:sp>
    </p:spTree>
    <p:extLst>
      <p:ext uri="{BB962C8B-B14F-4D97-AF65-F5344CB8AC3E}">
        <p14:creationId xmlns:p14="http://schemas.microsoft.com/office/powerpoint/2010/main" val="1508955158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Ledipasvir-Sofosbuvir</a:t>
            </a:r>
            <a:r>
              <a:rPr lang="en-US" sz="2400" dirty="0"/>
              <a:t> +/- Ribavirin in HCV GT 3 or 6</a:t>
            </a:r>
            <a:br>
              <a:rPr lang="en-US" sz="2400" dirty="0"/>
            </a:br>
            <a:r>
              <a:rPr lang="en-US" sz="2400" dirty="0"/>
              <a:t>New Zealand GT 3 &amp; 6 Study: Baseline Characteristics</a:t>
            </a:r>
          </a:p>
        </p:txBody>
      </p:sp>
      <p:graphicFrame>
        <p:nvGraphicFramePr>
          <p:cNvPr id="4" name="Group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1899387"/>
              </p:ext>
            </p:extLst>
          </p:nvPr>
        </p:nvGraphicFramePr>
        <p:xfrm>
          <a:off x="228600" y="1462355"/>
          <a:ext cx="8686799" cy="4800602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58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3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5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8526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3152" marR="45720" anchor="b" horzOverflow="overflow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GT 3</a:t>
                      </a:r>
                      <a:br>
                        <a:rPr lang="en-US" sz="16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Naïve</a:t>
                      </a:r>
                    </a:p>
                  </a:txBody>
                  <a:tcPr marL="73152" marR="45720" anchor="b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GT 3</a:t>
                      </a:r>
                      <a:br>
                        <a:rPr lang="en-US" sz="1600" b="1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</a:br>
                      <a:r>
                        <a:rPr lang="en-US" sz="1400" b="1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Experienced</a:t>
                      </a:r>
                    </a:p>
                  </a:txBody>
                  <a:tcPr marL="73152" marR="45720" anchor="b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683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GT 6</a:t>
                      </a:r>
                      <a:br>
                        <a:rPr lang="en-US" sz="16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Naïve/Experienced</a:t>
                      </a:r>
                    </a:p>
                  </a:txBody>
                  <a:tcPr marL="73152" marR="45720" anchor="b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C7E5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4719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3152" marR="45720" anchor="b" horzOverflow="overflow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rgbClr val="FFFFFF"/>
                          </a:solidFill>
                          <a:latin typeface="+mn-lt"/>
                          <a:cs typeface="Arial" pitchFamily="34" charset="0"/>
                        </a:rPr>
                        <a:t>LDV-SOF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rgbClr val="FFFFFF"/>
                          </a:solidFill>
                          <a:latin typeface="+mn-lt"/>
                          <a:cs typeface="Arial" pitchFamily="34" charset="0"/>
                        </a:rPr>
                        <a:t>(n = 25)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27432" marR="27432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7575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rgbClr val="FFFFFF"/>
                          </a:solidFill>
                          <a:latin typeface="+mn-lt"/>
                          <a:cs typeface="Arial" pitchFamily="34" charset="0"/>
                        </a:rPr>
                        <a:t>LDV-SOF</a:t>
                      </a:r>
                      <a:r>
                        <a:rPr lang="en-US" sz="1400" b="0" baseline="0" dirty="0">
                          <a:solidFill>
                            <a:srgbClr val="FFFFFF"/>
                          </a:solidFill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en-US" sz="1400" b="0" dirty="0">
                          <a:solidFill>
                            <a:srgbClr val="FFFFFF"/>
                          </a:solidFill>
                          <a:latin typeface="+mn-lt"/>
                          <a:cs typeface="Arial" pitchFamily="34" charset="0"/>
                        </a:rPr>
                        <a:t>+ RBV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rgbClr val="FFFFFF"/>
                          </a:solidFill>
                          <a:latin typeface="+mn-lt"/>
                          <a:cs typeface="Arial" pitchFamily="34" charset="0"/>
                        </a:rPr>
                        <a:t>(n = 26)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27432" marR="27432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7575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LDV-SOF</a:t>
                      </a:r>
                      <a:r>
                        <a:rPr lang="en-US" sz="1400" b="0" baseline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 </a:t>
                      </a:r>
                      <a:r>
                        <a:rPr lang="en-US" sz="1400" b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+ RBV </a:t>
                      </a:r>
                      <a:br>
                        <a:rPr lang="en-US" sz="1400" b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</a:br>
                      <a:r>
                        <a:rPr lang="en-US" sz="1400" b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(n = 50)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27432" marR="27432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7575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rgbClr val="FFFFFF"/>
                          </a:solidFill>
                          <a:latin typeface="+mn-lt"/>
                          <a:cs typeface="Arial" pitchFamily="34" charset="0"/>
                        </a:rPr>
                        <a:t>LDV-SOF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rgbClr val="FFFFFF"/>
                          </a:solidFill>
                          <a:latin typeface="+mn-lt"/>
                          <a:cs typeface="Arial" pitchFamily="34" charset="0"/>
                        </a:rPr>
                        <a:t>(n = 25)</a:t>
                      </a:r>
                    </a:p>
                  </a:txBody>
                  <a:tcPr marL="27432" marR="27432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7575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878">
                <a:tc>
                  <a:txBody>
                    <a:bodyPr/>
                    <a:lstStyle/>
                    <a:p>
                      <a:r>
                        <a:rPr lang="en-US" sz="1600" dirty="0"/>
                        <a:t>Mean age, years</a:t>
                      </a:r>
                    </a:p>
                  </a:txBody>
                  <a:tcPr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marL="73152" marR="45720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48</a:t>
                      </a:r>
                    </a:p>
                  </a:txBody>
                  <a:tcPr marL="73152" marR="45720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73152" marR="45720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51</a:t>
                      </a:r>
                    </a:p>
                  </a:txBody>
                  <a:tcPr marL="73152" marR="45720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878">
                <a:tc>
                  <a:txBody>
                    <a:bodyPr/>
                    <a:lstStyle/>
                    <a:p>
                      <a:r>
                        <a:rPr lang="en-US" sz="1600" dirty="0"/>
                        <a:t>Male, n (%)</a:t>
                      </a:r>
                    </a:p>
                  </a:txBody>
                  <a:tcPr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 (52)</a:t>
                      </a:r>
                    </a:p>
                  </a:txBody>
                  <a:tcPr marL="73152" marR="45720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 (42)</a:t>
                      </a:r>
                    </a:p>
                  </a:txBody>
                  <a:tcPr marL="73152" marR="45720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39 (78)</a:t>
                      </a:r>
                    </a:p>
                  </a:txBody>
                  <a:tcPr marL="73152" marR="45720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 (64)</a:t>
                      </a:r>
                    </a:p>
                  </a:txBody>
                  <a:tcPr marL="73152" marR="45720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878">
                <a:tc>
                  <a:txBody>
                    <a:bodyPr/>
                    <a:lstStyle/>
                    <a:p>
                      <a:r>
                        <a:rPr lang="en-US" sz="1600" dirty="0"/>
                        <a:t>White, n (%)</a:t>
                      </a:r>
                    </a:p>
                  </a:txBody>
                  <a:tcPr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 (88)</a:t>
                      </a:r>
                    </a:p>
                  </a:txBody>
                  <a:tcPr marL="73152" marR="45720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 (88)</a:t>
                      </a:r>
                    </a:p>
                  </a:txBody>
                  <a:tcPr marL="73152" marR="45720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 (80)</a:t>
                      </a:r>
                    </a:p>
                  </a:txBody>
                  <a:tcPr marL="73152" marR="45720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(16)</a:t>
                      </a:r>
                    </a:p>
                  </a:txBody>
                  <a:tcPr marL="73152" marR="45720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8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BMI &lt;30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dirty="0"/>
                        <a:t>kg/m</a:t>
                      </a:r>
                      <a:r>
                        <a:rPr lang="en-US" sz="1600" baseline="30000" dirty="0"/>
                        <a:t>2</a:t>
                      </a:r>
                      <a:r>
                        <a:rPr lang="en-US" sz="1600" dirty="0"/>
                        <a:t>, n (%)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 (76)</a:t>
                      </a:r>
                    </a:p>
                  </a:txBody>
                  <a:tcPr marL="73152" marR="45720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 (69)</a:t>
                      </a:r>
                    </a:p>
                  </a:txBody>
                  <a:tcPr marL="73152" marR="45720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42 (84)</a:t>
                      </a:r>
                    </a:p>
                  </a:txBody>
                  <a:tcPr marL="73152" marR="45720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 (92)</a:t>
                      </a:r>
                    </a:p>
                  </a:txBody>
                  <a:tcPr marL="73152" marR="45720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878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Cirrhosis, n (%)</a:t>
                      </a:r>
                    </a:p>
                  </a:txBody>
                  <a:tcPr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 (12)</a:t>
                      </a:r>
                    </a:p>
                  </a:txBody>
                  <a:tcPr marL="73152" marR="45720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 (19)</a:t>
                      </a:r>
                    </a:p>
                  </a:txBody>
                  <a:tcPr marL="73152" marR="45720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3152" marR="45720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 (100)</a:t>
                      </a:r>
                    </a:p>
                  </a:txBody>
                  <a:tcPr marL="73152" marR="45720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878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IL28B CC, n (%)</a:t>
                      </a:r>
                    </a:p>
                  </a:txBody>
                  <a:tcPr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9</a:t>
                      </a:r>
                      <a:r>
                        <a:rPr lang="en-US" sz="1600" baseline="0" dirty="0"/>
                        <a:t> (36)</a:t>
                      </a:r>
                      <a:endParaRPr lang="en-US" sz="1600" dirty="0"/>
                    </a:p>
                  </a:txBody>
                  <a:tcPr marL="73152" marR="45720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15 (58)</a:t>
                      </a:r>
                    </a:p>
                  </a:txBody>
                  <a:tcPr marL="73152" marR="45720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(21)</a:t>
                      </a:r>
                    </a:p>
                  </a:txBody>
                  <a:tcPr marL="73152" marR="45720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7 (35)</a:t>
                      </a:r>
                    </a:p>
                  </a:txBody>
                  <a:tcPr marL="73152" marR="45720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8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Prior Treatment,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 (%)</a:t>
                      </a:r>
                    </a:p>
                  </a:txBody>
                  <a:tcPr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73152" marR="45720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73152" marR="45720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 (100)</a:t>
                      </a:r>
                      <a:endParaRPr kumimoji="0" lang="en-US" sz="16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3152" marR="45720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 (8)</a:t>
                      </a:r>
                    </a:p>
                  </a:txBody>
                  <a:tcPr marL="73152" marR="45720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18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Cirrhosis,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 (%)</a:t>
                      </a:r>
                    </a:p>
                  </a:txBody>
                  <a:tcPr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 (16)</a:t>
                      </a:r>
                    </a:p>
                  </a:txBody>
                  <a:tcPr marL="73152" marR="45720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 (23)</a:t>
                      </a:r>
                    </a:p>
                  </a:txBody>
                  <a:tcPr marL="73152" marR="45720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22 (44)</a:t>
                      </a:r>
                    </a:p>
                  </a:txBody>
                  <a:tcPr marL="73152" marR="45720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 (8)</a:t>
                      </a:r>
                    </a:p>
                  </a:txBody>
                  <a:tcPr marL="73152" marR="45720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42333">
                <a:tc>
                  <a:txBody>
                    <a:bodyPr/>
                    <a:lstStyle/>
                    <a:p>
                      <a:r>
                        <a:rPr lang="en-US" sz="1600" dirty="0"/>
                        <a:t>Mean</a:t>
                      </a:r>
                      <a:r>
                        <a:rPr lang="en-US" sz="1600" baseline="0" dirty="0"/>
                        <a:t> HCV RNA,</a:t>
                      </a:r>
                      <a:br>
                        <a:rPr lang="en-US" sz="1600" baseline="0" dirty="0"/>
                      </a:br>
                      <a:r>
                        <a:rPr lang="en-US" sz="1600" baseline="0" dirty="0"/>
                        <a:t>log</a:t>
                      </a:r>
                      <a:r>
                        <a:rPr lang="en-US" sz="1600" baseline="-25000" dirty="0"/>
                        <a:t>10</a:t>
                      </a:r>
                      <a:r>
                        <a:rPr lang="en-US" sz="1600" baseline="0" dirty="0"/>
                        <a:t> IU/mL</a:t>
                      </a:r>
                      <a:endParaRPr lang="en-US" sz="1600" dirty="0"/>
                    </a:p>
                  </a:txBody>
                  <a:tcPr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6.3</a:t>
                      </a:r>
                    </a:p>
                  </a:txBody>
                  <a:tcPr marL="73152" marR="4572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6.3</a:t>
                      </a:r>
                    </a:p>
                  </a:txBody>
                  <a:tcPr marL="73152" marR="45720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6.3</a:t>
                      </a:r>
                    </a:p>
                  </a:txBody>
                  <a:tcPr marL="73152" marR="45720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6.7</a:t>
                      </a:r>
                    </a:p>
                  </a:txBody>
                  <a:tcPr marL="73152" marR="45720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Gane</a:t>
            </a:r>
            <a:r>
              <a:rPr lang="en-US" dirty="0"/>
              <a:t> EJ, et al. Gastroenterology. 2015:149:1454-61.</a:t>
            </a:r>
          </a:p>
        </p:txBody>
      </p:sp>
    </p:spTree>
    <p:extLst>
      <p:ext uri="{BB962C8B-B14F-4D97-AF65-F5344CB8AC3E}">
        <p14:creationId xmlns:p14="http://schemas.microsoft.com/office/powerpoint/2010/main" val="953311102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Ledipasvir-Sofosbuvir</a:t>
            </a:r>
            <a:r>
              <a:rPr lang="en-US" sz="2400" dirty="0"/>
              <a:t> +/- Ribavirin in HCV GT 3 or 6</a:t>
            </a:r>
            <a:br>
              <a:rPr lang="en-US" sz="2400" dirty="0"/>
            </a:br>
            <a:r>
              <a:rPr lang="en-US" sz="2400" dirty="0"/>
              <a:t>New Zealand GT 3 &amp; 6 Study: Results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Gane</a:t>
            </a:r>
            <a:r>
              <a:rPr lang="en-US" dirty="0"/>
              <a:t> EJ, et al. Gastroenterology. 2015:149:1454-61.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SVR 12, by GT and Treatment Regimen</a:t>
            </a:r>
          </a:p>
        </p:txBody>
      </p:sp>
      <p:graphicFrame>
        <p:nvGraphicFramePr>
          <p:cNvPr id="30" name="Chart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9061053"/>
              </p:ext>
            </p:extLst>
          </p:nvPr>
        </p:nvGraphicFramePr>
        <p:xfrm>
          <a:off x="377820" y="1828803"/>
          <a:ext cx="8458200" cy="43372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30480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1808100" y="4572000"/>
            <a:ext cx="914400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16/25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5029200" y="5437084"/>
            <a:ext cx="1700732" cy="0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25"/>
          <p:cNvSpPr>
            <a:spLocks noChangeArrowheads="1"/>
          </p:cNvSpPr>
          <p:nvPr/>
        </p:nvSpPr>
        <p:spPr bwMode="auto">
          <a:xfrm>
            <a:off x="2133600" y="5528580"/>
            <a:ext cx="22860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45431" rIns="0" bIns="45431" anchor="ctr">
            <a:prstTxWarp prst="textNoShape">
              <a:avLst/>
            </a:prstTxWarp>
          </a:bodyPr>
          <a:lstStyle/>
          <a:p>
            <a:pPr algn="ctr" defTabSz="935038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Treatment Naive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633492" y="4572000"/>
            <a:ext cx="963168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26/26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489174" y="4572000"/>
            <a:ext cx="963166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41/50</a:t>
            </a:r>
          </a:p>
        </p:txBody>
      </p:sp>
      <p:sp>
        <p:nvSpPr>
          <p:cNvPr id="23" name="Rectangle 22"/>
          <p:cNvSpPr/>
          <p:nvPr/>
        </p:nvSpPr>
        <p:spPr>
          <a:xfrm>
            <a:off x="7363968" y="4572000"/>
            <a:ext cx="941832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24/25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6858000" y="5437084"/>
            <a:ext cx="1700732" cy="0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575869" y="5437084"/>
            <a:ext cx="3300931" cy="0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25"/>
          <p:cNvSpPr>
            <a:spLocks noChangeArrowheads="1"/>
          </p:cNvSpPr>
          <p:nvPr/>
        </p:nvSpPr>
        <p:spPr bwMode="auto">
          <a:xfrm>
            <a:off x="-5104" y="6050282"/>
            <a:ext cx="9162288" cy="274318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miter lim="800000"/>
            <a:headEnd/>
            <a:tailEnd/>
          </a:ln>
        </p:spPr>
        <p:txBody>
          <a:bodyPr lIns="92486" tIns="45431" rIns="92486" bIns="45431" anchor="ctr">
            <a:prstTxWarp prst="textNoShape">
              <a:avLst/>
            </a:prstTxWarp>
          </a:bodyPr>
          <a:lstStyle/>
          <a:p>
            <a:pPr marL="274320" defTabSz="935038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LDV-SOF = ledipasvir-sofosbuvir; RBV = ribavirin</a:t>
            </a:r>
          </a:p>
        </p:txBody>
      </p:sp>
      <p:sp>
        <p:nvSpPr>
          <p:cNvPr id="24" name="Rectangle 25"/>
          <p:cNvSpPr>
            <a:spLocks noChangeArrowheads="1"/>
          </p:cNvSpPr>
          <p:nvPr/>
        </p:nvSpPr>
        <p:spPr bwMode="auto">
          <a:xfrm>
            <a:off x="4876800" y="5528580"/>
            <a:ext cx="20574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45431" rIns="0" bIns="45431" anchor="ctr">
            <a:prstTxWarp prst="textNoShape">
              <a:avLst/>
            </a:prstTxWarp>
          </a:bodyPr>
          <a:lstStyle/>
          <a:p>
            <a:pPr algn="ctr" defTabSz="935038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Treatment Experienced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6858000" y="5528580"/>
            <a:ext cx="20574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45431" rIns="0" bIns="45431" anchor="ctr">
            <a:prstTxWarp prst="textNoShape">
              <a:avLst/>
            </a:prstTxWarp>
          </a:bodyPr>
          <a:lstStyle/>
          <a:p>
            <a:pPr algn="ctr" defTabSz="935038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Treatment Naïve</a:t>
            </a:r>
            <a:br>
              <a:rPr lang="en-US" sz="140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Treatment Experienced</a:t>
            </a:r>
          </a:p>
        </p:txBody>
      </p:sp>
    </p:spTree>
    <p:extLst>
      <p:ext uri="{BB962C8B-B14F-4D97-AF65-F5344CB8AC3E}">
        <p14:creationId xmlns:p14="http://schemas.microsoft.com/office/powerpoint/2010/main" val="2507301070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Ledipasvir-Sofosbuvir</a:t>
            </a:r>
            <a:r>
              <a:rPr lang="en-US" sz="2400" dirty="0"/>
              <a:t> +/- Ribavirin in HCV GT 3 or 6</a:t>
            </a:r>
            <a:br>
              <a:rPr lang="en-US" sz="2400" dirty="0"/>
            </a:br>
            <a:r>
              <a:rPr lang="en-US" sz="2400" dirty="0"/>
              <a:t>New Zealand GT 3 &amp; 6 Study: Results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Gane</a:t>
            </a:r>
            <a:r>
              <a:rPr lang="en-US" dirty="0"/>
              <a:t> EJ, et al. Gastroenterology. 2015:149:1454-61.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SVR 12, by GT and Treatment Regimen</a:t>
            </a:r>
          </a:p>
        </p:txBody>
      </p:sp>
      <p:graphicFrame>
        <p:nvGraphicFramePr>
          <p:cNvPr id="30" name="Chart 29"/>
          <p:cNvGraphicFramePr>
            <a:graphicFrameLocks/>
          </p:cNvGraphicFramePr>
          <p:nvPr>
            <p:extLst/>
          </p:nvPr>
        </p:nvGraphicFramePr>
        <p:xfrm>
          <a:off x="377820" y="1828803"/>
          <a:ext cx="8458200" cy="43372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30480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1808100" y="4572000"/>
            <a:ext cx="914400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16/25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5029200" y="5437084"/>
            <a:ext cx="1700732" cy="0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25"/>
          <p:cNvSpPr>
            <a:spLocks noChangeArrowheads="1"/>
          </p:cNvSpPr>
          <p:nvPr/>
        </p:nvSpPr>
        <p:spPr bwMode="auto">
          <a:xfrm>
            <a:off x="2133600" y="5528580"/>
            <a:ext cx="22860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45431" rIns="0" bIns="45431" anchor="ctr">
            <a:prstTxWarp prst="textNoShape">
              <a:avLst/>
            </a:prstTxWarp>
          </a:bodyPr>
          <a:lstStyle/>
          <a:p>
            <a:pPr algn="ctr" defTabSz="935038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Treatment Naive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633492" y="4572000"/>
            <a:ext cx="963168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26/26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489174" y="4572000"/>
            <a:ext cx="963166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41/50</a:t>
            </a:r>
          </a:p>
        </p:txBody>
      </p:sp>
      <p:sp>
        <p:nvSpPr>
          <p:cNvPr id="23" name="Rectangle 22"/>
          <p:cNvSpPr/>
          <p:nvPr/>
        </p:nvSpPr>
        <p:spPr>
          <a:xfrm>
            <a:off x="7363968" y="4572000"/>
            <a:ext cx="941832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24/25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6858000" y="5437084"/>
            <a:ext cx="1700732" cy="0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575869" y="5437084"/>
            <a:ext cx="3300931" cy="0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25"/>
          <p:cNvSpPr>
            <a:spLocks noChangeArrowheads="1"/>
          </p:cNvSpPr>
          <p:nvPr/>
        </p:nvSpPr>
        <p:spPr bwMode="auto">
          <a:xfrm>
            <a:off x="-5104" y="6050282"/>
            <a:ext cx="9162288" cy="274318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miter lim="800000"/>
            <a:headEnd/>
            <a:tailEnd/>
          </a:ln>
        </p:spPr>
        <p:txBody>
          <a:bodyPr lIns="92486" tIns="45431" rIns="92486" bIns="45431" anchor="ctr">
            <a:prstTxWarp prst="textNoShape">
              <a:avLst/>
            </a:prstTxWarp>
          </a:bodyPr>
          <a:lstStyle/>
          <a:p>
            <a:pPr marL="274320" defTabSz="935038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LDV-SOF = ledipasvir-sofosbuvir; RBV = ribavirin</a:t>
            </a:r>
          </a:p>
        </p:txBody>
      </p:sp>
      <p:sp>
        <p:nvSpPr>
          <p:cNvPr id="24" name="Rectangle 25"/>
          <p:cNvSpPr>
            <a:spLocks noChangeArrowheads="1"/>
          </p:cNvSpPr>
          <p:nvPr/>
        </p:nvSpPr>
        <p:spPr bwMode="auto">
          <a:xfrm>
            <a:off x="4876800" y="5528580"/>
            <a:ext cx="20574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45431" rIns="0" bIns="45431" anchor="ctr">
            <a:prstTxWarp prst="textNoShape">
              <a:avLst/>
            </a:prstTxWarp>
          </a:bodyPr>
          <a:lstStyle/>
          <a:p>
            <a:pPr algn="ctr" defTabSz="935038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Treatment Experienced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6858000" y="5528580"/>
            <a:ext cx="20574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45431" rIns="0" bIns="45431" anchor="ctr">
            <a:prstTxWarp prst="textNoShape">
              <a:avLst/>
            </a:prstTxWarp>
          </a:bodyPr>
          <a:lstStyle/>
          <a:p>
            <a:pPr algn="ctr" defTabSz="935038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Treatment Naïve</a:t>
            </a:r>
            <a:br>
              <a:rPr lang="en-US" sz="140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Treatment Experienced</a:t>
            </a:r>
          </a:p>
        </p:txBody>
      </p:sp>
      <p:sp>
        <p:nvSpPr>
          <p:cNvPr id="21" name="Line Callout 1 20">
            <a:extLst>
              <a:ext uri="{FF2B5EF4-FFF2-40B4-BE49-F238E27FC236}">
                <a16:creationId xmlns:a16="http://schemas.microsoft.com/office/drawing/2014/main" id="{91584966-5ACD-364C-8A37-8914719334B8}"/>
              </a:ext>
            </a:extLst>
          </p:cNvPr>
          <p:cNvSpPr/>
          <p:nvPr/>
        </p:nvSpPr>
        <p:spPr>
          <a:xfrm>
            <a:off x="1482494" y="3956180"/>
            <a:ext cx="1554480" cy="457200"/>
          </a:xfrm>
          <a:prstGeom prst="borderCallout1">
            <a:avLst>
              <a:gd name="adj1" fmla="val 144556"/>
              <a:gd name="adj2" fmla="val 50165"/>
              <a:gd name="adj3" fmla="val 100906"/>
              <a:gd name="adj4" fmla="val 50062"/>
            </a:avLst>
          </a:prstGeom>
          <a:solidFill>
            <a:srgbClr val="D9D9D9"/>
          </a:solidFill>
          <a:ln w="12700" cmpd="sng">
            <a:solidFill>
              <a:srgbClr val="FFFFFF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8 relapses</a:t>
            </a:r>
          </a:p>
          <a:p>
            <a:pPr algn="ctr"/>
            <a:r>
              <a:rPr lang="en-US" sz="1400" dirty="0"/>
              <a:t>1 DC due to AE</a:t>
            </a:r>
          </a:p>
        </p:txBody>
      </p:sp>
      <p:sp>
        <p:nvSpPr>
          <p:cNvPr id="27" name="Line Callout 1 26">
            <a:extLst>
              <a:ext uri="{FF2B5EF4-FFF2-40B4-BE49-F238E27FC236}">
                <a16:creationId xmlns:a16="http://schemas.microsoft.com/office/drawing/2014/main" id="{DC42A716-0B84-9C40-AF2A-27CD5F7286AC}"/>
              </a:ext>
            </a:extLst>
          </p:cNvPr>
          <p:cNvSpPr/>
          <p:nvPr/>
        </p:nvSpPr>
        <p:spPr>
          <a:xfrm>
            <a:off x="5189337" y="3949721"/>
            <a:ext cx="1554480" cy="457200"/>
          </a:xfrm>
          <a:prstGeom prst="borderCallout1">
            <a:avLst>
              <a:gd name="adj1" fmla="val 144556"/>
              <a:gd name="adj2" fmla="val 50165"/>
              <a:gd name="adj3" fmla="val 100906"/>
              <a:gd name="adj4" fmla="val 50062"/>
            </a:avLst>
          </a:prstGeom>
          <a:solidFill>
            <a:srgbClr val="D9D9D9"/>
          </a:solidFill>
          <a:ln w="12700" cmpd="sng">
            <a:solidFill>
              <a:srgbClr val="FFFFFF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8 relapses</a:t>
            </a:r>
          </a:p>
          <a:p>
            <a:pPr algn="ctr"/>
            <a:r>
              <a:rPr lang="en-US" sz="1400" dirty="0"/>
              <a:t>1 DC due to AE</a:t>
            </a:r>
          </a:p>
        </p:txBody>
      </p:sp>
      <p:sp>
        <p:nvSpPr>
          <p:cNvPr id="28" name="Line Callout 1 27">
            <a:extLst>
              <a:ext uri="{FF2B5EF4-FFF2-40B4-BE49-F238E27FC236}">
                <a16:creationId xmlns:a16="http://schemas.microsoft.com/office/drawing/2014/main" id="{D35909AC-1B08-CD48-B1F3-BD578D6CDE93}"/>
              </a:ext>
            </a:extLst>
          </p:cNvPr>
          <p:cNvSpPr/>
          <p:nvPr/>
        </p:nvSpPr>
        <p:spPr>
          <a:xfrm>
            <a:off x="7066851" y="3949720"/>
            <a:ext cx="1554480" cy="457200"/>
          </a:xfrm>
          <a:prstGeom prst="borderCallout1">
            <a:avLst>
              <a:gd name="adj1" fmla="val 144556"/>
              <a:gd name="adj2" fmla="val 50165"/>
              <a:gd name="adj3" fmla="val 100906"/>
              <a:gd name="adj4" fmla="val 50062"/>
            </a:avLst>
          </a:prstGeom>
          <a:solidFill>
            <a:srgbClr val="D9D9D9"/>
          </a:solidFill>
          <a:ln w="12700" cmpd="sng">
            <a:solidFill>
              <a:srgbClr val="FFFFFF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1 relapse</a:t>
            </a:r>
          </a:p>
        </p:txBody>
      </p:sp>
    </p:spTree>
    <p:extLst>
      <p:ext uri="{BB962C8B-B14F-4D97-AF65-F5344CB8AC3E}">
        <p14:creationId xmlns:p14="http://schemas.microsoft.com/office/powerpoint/2010/main" val="1691775105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Gane</a:t>
            </a:r>
            <a:r>
              <a:rPr lang="en-US" dirty="0"/>
              <a:t> EJ, et al. Gastroenterology. 2015:149:1454-61.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Ledipasvir-Sofosbuvir +/- Ribavirin in HCV GT 3 or 6</a:t>
            </a:r>
            <a:br>
              <a:rPr lang="en-US" sz="2200" dirty="0"/>
            </a:br>
            <a:r>
              <a:rPr lang="en-US" sz="2700" dirty="0"/>
              <a:t>New Zealand GT 3 &amp; 6 Study: Conclusions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5944223"/>
              </p:ext>
            </p:extLst>
          </p:nvPr>
        </p:nvGraphicFramePr>
        <p:xfrm>
          <a:off x="0" y="2114550"/>
          <a:ext cx="9144000" cy="30327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76400"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“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In an uncontrolled, open-label trial, high rates of SVR12 were achieved by patients with HCV genotype 3 infection who received 12 weeks of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ledipasvir-sofosbuvir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 plus ribavirin, and by patients with HCV genotype 6 infection who received 12 weeks of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sofosbuvir-ledipasvir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 without ribavirin. Current guidelines do not recommend the use of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ledipasvir-sofosbuvir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, with or without ribavirin, in patients with HCV genotype 3 infection.” </a:t>
                      </a:r>
                    </a:p>
                  </a:txBody>
                  <a:tcPr marL="548640" marR="54864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0750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theme/theme1.xml><?xml version="1.0" encoding="utf-8"?>
<a:theme xmlns:a="http://schemas.openxmlformats.org/drawingml/2006/main" name="AETC_Master_Template_061510">
  <a:themeElements>
    <a:clrScheme name="NWAETC Final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B59452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AETC_Master_Template_061510.potx</Template>
  <TotalTime>37136</TotalTime>
  <Words>803</Words>
  <Application>Microsoft Office PowerPoint</Application>
  <PresentationFormat>On-screen Show (4:3)</PresentationFormat>
  <Paragraphs>127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ＭＳ Ｐゴシック</vt:lpstr>
      <vt:lpstr>Arial</vt:lpstr>
      <vt:lpstr>Geneva</vt:lpstr>
      <vt:lpstr>Symbol</vt:lpstr>
      <vt:lpstr>Times New Roman</vt:lpstr>
      <vt:lpstr>Wingdings</vt:lpstr>
      <vt:lpstr>ヒラギノ角ゴ Pro W3</vt:lpstr>
      <vt:lpstr>AETC_Master_Template_061510</vt:lpstr>
      <vt:lpstr>Ledipasvir-Sofosbuvir +/- Ribavirin in HCV Genotype 3 or 6 New Zealand Genotype 3 and 6 Study</vt:lpstr>
      <vt:lpstr>Ledipasvir-Sofosbuvir +/- Ribavirin in HCV GT 3 or 6 New Zealand GT 3 &amp; 6 Study: Features</vt:lpstr>
      <vt:lpstr>Ledipasvir-Sofosbuvir +/- Ribavirin in HCV GT 3 or 6 New Zealand GT 3 &amp; 6 Study: Study Design</vt:lpstr>
      <vt:lpstr>Ledipasvir-Sofosbuvir +/- Ribavirin in HCV GT 3 or 6 New Zealand GT 3 &amp; 6 Study: Baseline Characteristics</vt:lpstr>
      <vt:lpstr>Ledipasvir-Sofosbuvir +/- Ribavirin in HCV GT 3 or 6 New Zealand GT 3 &amp; 6 Study: Results</vt:lpstr>
      <vt:lpstr>Ledipasvir-Sofosbuvir +/- Ribavirin in HCV GT 3 or 6 New Zealand GT 3 &amp; 6 Study: Results</vt:lpstr>
      <vt:lpstr>Ledipasvir-Sofosbuvir +/- Ribavirin in HCV GT 3 or 6 New Zealand GT 3 &amp; 6 Study: Conclusions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1418</cp:revision>
  <cp:lastPrinted>2019-10-21T18:40:24Z</cp:lastPrinted>
  <dcterms:created xsi:type="dcterms:W3CDTF">2010-11-28T05:36:22Z</dcterms:created>
  <dcterms:modified xsi:type="dcterms:W3CDTF">2020-07-22T20:07:18Z</dcterms:modified>
</cp:coreProperties>
</file>