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576" r:id="rId2"/>
    <p:sldId id="577" r:id="rId3"/>
    <p:sldId id="585" r:id="rId4"/>
    <p:sldId id="579" r:id="rId5"/>
    <p:sldId id="581" r:id="rId6"/>
    <p:sldId id="662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203529014319"/>
          <c:y val="3.5802469135802498E-2"/>
          <c:w val="0.85188742496296899"/>
          <c:h val="0.75671618877828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538-BC42-A458-FBFC475857DC}"/>
              </c:ext>
            </c:extLst>
          </c:dPt>
          <c:dPt>
            <c:idx val="1"/>
            <c:invertIfNegative val="0"/>
            <c:bubble3D val="0"/>
            <c:spPr>
              <a:solidFill>
                <a:srgbClr val="7D805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538-BC42-A458-FBFC475857D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1538-BC42-A458-FBFC475857DC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Treatment-Naïve</c:v>
                </c:pt>
                <c:pt idx="2">
                  <c:v>Treatment-Experienced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95.2</c:v>
                </c:pt>
                <c:pt idx="1">
                  <c:v>92.3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38-BC42-A458-FBFC475857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77313304"/>
        <c:axId val="2077328360"/>
      </c:barChart>
      <c:catAx>
        <c:axId val="2077313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Ledipasvir-Sofosbuvir</a:t>
                </a:r>
                <a:r>
                  <a:rPr lang="en-US" dirty="0"/>
                  <a:t> Treated Patients</a:t>
                </a:r>
              </a:p>
            </c:rich>
          </c:tx>
          <c:layout>
            <c:manualLayout>
              <c:xMode val="edge"/>
              <c:yMode val="edge"/>
              <c:x val="0.24273758478210025"/>
              <c:y val="0.9072093418878194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207732836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207732836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>
                    <a:latin typeface="Arial"/>
                    <a:cs typeface="Arial"/>
                  </a:defRPr>
                </a:pPr>
                <a:r>
                  <a:rPr lang="en-US" sz="1400" b="1" i="0" baseline="0" dirty="0">
                    <a:effectLst/>
                  </a:rPr>
                  <a:t>Patients (%) with HCV RNA &lt;43 IU/mL</a:t>
                </a:r>
                <a:endParaRPr lang="en-US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0067176008939476E-2"/>
              <c:y val="8.8689149705343442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7731330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77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83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8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200"/>
              </a:lnSpc>
              <a:spcBef>
                <a:spcPts val="2000"/>
              </a:spcBef>
            </a:pPr>
            <a:r>
              <a:rPr lang="en-US" sz="2800" dirty="0" err="1"/>
              <a:t>Ledipasvir-Sofosbuvir</a:t>
            </a:r>
            <a:r>
              <a:rPr lang="en-US" sz="2800" dirty="0"/>
              <a:t> in HCV Genotype 4 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>NIAID SYNERGY (Genotype 4)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</a:t>
            </a:r>
          </a:p>
        </p:txBody>
      </p:sp>
      <p:sp>
        <p:nvSpPr>
          <p:cNvPr id="5" name="Rectangle 4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cs typeface="Arial"/>
              </a:rPr>
              <a:t>Treatment Naïve and Treatment Experienced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Source: Kohli A, et al.  Lancet Infect Dis. 2015:15:1049-54.</a:t>
            </a:r>
          </a:p>
        </p:txBody>
      </p:sp>
    </p:spTree>
    <p:extLst>
      <p:ext uri="{BB962C8B-B14F-4D97-AF65-F5344CB8AC3E}">
        <p14:creationId xmlns:p14="http://schemas.microsoft.com/office/powerpoint/2010/main" val="103958062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Kohli</a:t>
            </a:r>
            <a:r>
              <a:rPr lang="en-US" dirty="0"/>
              <a:t> A, et al.  Lancet Infect Dis. 2015:15:1049-54.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Genotype 4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NIAID SYNERGY (GT4) Trial: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45245"/>
              </p:ext>
            </p:extLst>
          </p:nvPr>
        </p:nvGraphicFramePr>
        <p:xfrm>
          <a:off x="495300" y="1676400"/>
          <a:ext cx="8115300" cy="404527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NIAID SYNERGY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807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pen-label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phase 2a trial using fixed dose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ledipasvir-sofosbuvir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treatment-naïve and interferon treatment-experienced patients with chronic HCV genotype 4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single center (Clinical Center at NIH, United States)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18 years or older 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4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 naïve or prior interferon treatment failure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≥2,000 IU/mL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Exclusions: HBV, HIV, or decompensated liver disease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78878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Kohli</a:t>
            </a:r>
            <a:r>
              <a:rPr lang="en-US" dirty="0"/>
              <a:t> A, et al.  Lancet Infect Dis. 2015:15:1049-54.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Genotype 4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NIAID SYNERGY (GT4) Trial</a:t>
            </a:r>
            <a:r>
              <a:rPr lang="en-US" sz="2400" dirty="0"/>
              <a:t>: Features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115824" y="2743200"/>
            <a:ext cx="2995676" cy="1126816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b="1" u="sng" dirty="0">
                <a:solidFill>
                  <a:srgbClr val="FFFFFF"/>
                </a:solidFill>
                <a:latin typeface="Arial"/>
                <a:cs typeface="Arial"/>
              </a:rPr>
              <a:t>Genotype 4</a:t>
            </a:r>
          </a:p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500" dirty="0">
                <a:solidFill>
                  <a:srgbClr val="FFFFFF"/>
                </a:solidFill>
                <a:latin typeface="Arial"/>
                <a:cs typeface="Arial"/>
              </a:rPr>
              <a:t>Treatment Naïve (n = 13)</a:t>
            </a:r>
            <a:br>
              <a:rPr lang="en-US" sz="15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500" dirty="0">
                <a:solidFill>
                  <a:srgbClr val="FFFFFF"/>
                </a:solidFill>
                <a:latin typeface="Arial"/>
                <a:cs typeface="Arial"/>
              </a:rPr>
              <a:t>Treatment Experienced (n = 8)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105150" y="3104836"/>
            <a:ext cx="68376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21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808060" y="2934282"/>
            <a:ext cx="2279906" cy="723318"/>
          </a:xfrm>
          <a:prstGeom prst="rect">
            <a:avLst/>
          </a:prstGeom>
          <a:solidFill>
            <a:srgbClr val="B1C7DE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 err="1">
                <a:latin typeface="Arial"/>
                <a:cs typeface="Arial"/>
              </a:rPr>
              <a:t>Ledipasvir-Sofosbuvir</a:t>
            </a:r>
            <a:endParaRPr lang="en-US" sz="1600" b="1" dirty="0">
              <a:latin typeface="Arial"/>
              <a:cs typeface="Arial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6086224" y="3313903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-6949" y="4953000"/>
            <a:ext cx="9162288" cy="7314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Ledipasvir-sofosbuvir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(90/400 mg): fixed dose combination; one pill once daily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18580" y="1411256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55492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063484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-6113" y="1850184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826753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8336280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777484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6059506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063484" y="3111296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</p:spTree>
    <p:extLst>
      <p:ext uri="{BB962C8B-B14F-4D97-AF65-F5344CB8AC3E}">
        <p14:creationId xmlns:p14="http://schemas.microsoft.com/office/powerpoint/2010/main" val="4030550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Genotype 4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NIAID SYNERGY (GT4) Trial</a:t>
            </a:r>
            <a:r>
              <a:rPr lang="en-US" sz="2400" dirty="0"/>
              <a:t>: Key 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Sex: Male 67%</a:t>
            </a:r>
          </a:p>
          <a:p>
            <a:pPr>
              <a:spcBef>
                <a:spcPts val="2000"/>
              </a:spcBef>
            </a:pPr>
            <a:r>
              <a:rPr lang="en-US" dirty="0"/>
              <a:t>Race: 43% Black; 52% White; 5% Native American</a:t>
            </a:r>
          </a:p>
          <a:p>
            <a:pPr>
              <a:spcBef>
                <a:spcPts val="2000"/>
              </a:spcBef>
            </a:pPr>
            <a:r>
              <a:rPr lang="en-US" dirty="0"/>
              <a:t>Country of Origin: 29% Egypt; 24% United States</a:t>
            </a:r>
          </a:p>
          <a:p>
            <a:pPr>
              <a:spcBef>
                <a:spcPts val="2000"/>
              </a:spcBef>
            </a:pPr>
            <a:r>
              <a:rPr lang="en-US" dirty="0"/>
              <a:t>Treatment Experience: 62% naïve; 38% experienced</a:t>
            </a:r>
          </a:p>
          <a:p>
            <a:pPr>
              <a:spcBef>
                <a:spcPts val="2000"/>
              </a:spcBef>
            </a:pPr>
            <a:r>
              <a:rPr lang="en-US" dirty="0"/>
              <a:t>HCV RNA &gt;800,000 IU/mL: 62%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Kohli</a:t>
            </a:r>
            <a:r>
              <a:rPr lang="en-US" dirty="0"/>
              <a:t> A, et al.  Lancet Infect Dis. 2015:15:1049-54.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143349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Genotype 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NIAID SYNERGY (GT4) Trial: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Kohli</a:t>
            </a:r>
            <a:r>
              <a:rPr lang="en-US" dirty="0"/>
              <a:t> A, et al.  Lancet Infect Dis. 2015:15:1049-54.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NIH SYNERGY: 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 12, Intent to Treat Analysis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850196"/>
              </p:ext>
            </p:extLst>
          </p:nvPr>
        </p:nvGraphicFramePr>
        <p:xfrm>
          <a:off x="723900" y="1828800"/>
          <a:ext cx="7696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2322990" y="4623542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20/21*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-6950" y="6019800"/>
            <a:ext cx="9157047" cy="36194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300" dirty="0">
                <a:solidFill>
                  <a:srgbClr val="000000"/>
                </a:solidFill>
                <a:latin typeface="Arial" pitchFamily="22" charset="0"/>
              </a:rPr>
              <a:t>*1 patient did not complete 12 weeks of treatment due to drug non-adherence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4493051" y="4623542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12/13*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75971" y="4623542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8/8</a:t>
            </a:r>
          </a:p>
        </p:txBody>
      </p:sp>
    </p:spTree>
    <p:extLst>
      <p:ext uri="{BB962C8B-B14F-4D97-AF65-F5344CB8AC3E}">
        <p14:creationId xmlns:p14="http://schemas.microsoft.com/office/powerpoint/2010/main" val="252508985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Kohli</a:t>
            </a:r>
            <a:r>
              <a:rPr lang="en-US" dirty="0"/>
              <a:t> A, et al.  Lancet Infect Dis. 2015:15:1049-54.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Ledipasvir-Sofosbuvir</a:t>
            </a:r>
            <a:r>
              <a:rPr lang="en-US" sz="2400" dirty="0"/>
              <a:t> in Genotype 4</a:t>
            </a:r>
            <a:br>
              <a:rPr lang="en-US" sz="2400" dirty="0"/>
            </a:br>
            <a:r>
              <a:rPr lang="en-US" sz="2400" dirty="0"/>
              <a:t>NIAID SYNERGY (GT4) Trial</a:t>
            </a:r>
            <a:r>
              <a:rPr lang="en-US" sz="2000" dirty="0"/>
              <a:t>: </a:t>
            </a:r>
            <a:r>
              <a:rPr lang="en-US" sz="2400" dirty="0"/>
              <a:t>Interpretation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148840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Ledipasvir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and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sofosbuvir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treatment for 12 weeks was well tolerated by patients with HCV genotype 4 and resulted in 100% SVR for all patients who received all 12 weeks of study drugs, irrespective of previous treatment status and underlying liver fibrosis. This is the first report of a single-pill, all-oral, interferon-free, ribavirin-free treatment for patients with HCV genotype 4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46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37138</TotalTime>
  <Words>459</Words>
  <Application>Microsoft Office PowerPoint</Application>
  <PresentationFormat>On-screen Show (4:3)</PresentationFormat>
  <Paragraphs>45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Ledipasvir-Sofosbuvir in HCV Genotype 4   NIAID SYNERGY (Genotype 4)</vt:lpstr>
      <vt:lpstr>Ledipasvir-Sofosbuvir in Genotype 4 NIAID SYNERGY (GT4) Trial: Features</vt:lpstr>
      <vt:lpstr>Ledipasvir-Sofosbuvir in Genotype 4 NIAID SYNERGY (GT4) Trial: Features</vt:lpstr>
      <vt:lpstr>Ledipasvir-Sofosbuvir in Genotype 4 NIAID SYNERGY (GT4) Trial: Key Baseline Characteristics</vt:lpstr>
      <vt:lpstr>Ledipasvir-Sofosbuvir in Genotype 4 NIAID SYNERGY (GT4) Trial: Results</vt:lpstr>
      <vt:lpstr>Ledipasvir-Sofosbuvir in Genotype 4 NIAID SYNERGY (GT4) Trial: Interpretation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1420</cp:revision>
  <cp:lastPrinted>2019-10-21T18:40:24Z</cp:lastPrinted>
  <dcterms:created xsi:type="dcterms:W3CDTF">2010-11-28T05:36:22Z</dcterms:created>
  <dcterms:modified xsi:type="dcterms:W3CDTF">2020-07-22T20:10:09Z</dcterms:modified>
</cp:coreProperties>
</file>