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757" r:id="rId2"/>
    <p:sldId id="774" r:id="rId3"/>
    <p:sldId id="775" r:id="rId4"/>
    <p:sldId id="776" r:id="rId5"/>
    <p:sldId id="778" r:id="rId6"/>
    <p:sldId id="779" r:id="rId7"/>
    <p:sldId id="781" r:id="rId8"/>
    <p:sldId id="780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46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95D-244A-979C-B03143FA60E7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95D-244A-979C-B03143FA60E7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95D-244A-979C-B03143FA60E7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95D-244A-979C-B03143FA60E7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95D-244A-979C-B03143FA60E7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95D-244A-979C-B03143FA60E7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95D-244A-979C-B03143FA60E7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GT1a</c:v>
                </c:pt>
                <c:pt idx="2">
                  <c:v>GT1b</c:v>
                </c:pt>
                <c:pt idx="3">
                  <c:v>GT4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96.3</c:v>
                </c:pt>
                <c:pt idx="1">
                  <c:v>96.5</c:v>
                </c:pt>
                <c:pt idx="2">
                  <c:v>95.5</c:v>
                </c:pt>
                <c:pt idx="3">
                  <c:v>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95D-244A-979C-B03143FA60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188056"/>
        <c:axId val="-2128230712"/>
      </c:barChart>
      <c:catAx>
        <c:axId val="-2128188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Genotype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28230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82307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281880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>
                <a:solidFill>
                  <a:srgbClr val="001D48"/>
                </a:solidFill>
              </a:rPr>
              <a:t>Elbasvir-Grazoprevir</a:t>
            </a:r>
            <a:r>
              <a:rPr lang="en-US" sz="2700" dirty="0">
                <a:solidFill>
                  <a:srgbClr val="001D48"/>
                </a:solidFill>
              </a:rPr>
              <a:t> in HCV and HIV </a:t>
            </a:r>
            <a:r>
              <a:rPr lang="en-US" sz="2700" dirty="0" err="1">
                <a:solidFill>
                  <a:srgbClr val="001D48"/>
                </a:solidFill>
              </a:rPr>
              <a:t>Coinfection</a:t>
            </a:r>
            <a:r>
              <a:rPr lang="en-US" sz="2700" dirty="0">
                <a:solidFill>
                  <a:srgbClr val="001D48"/>
                </a:solidFill>
              </a:rPr>
              <a:t>, GT 1, 4 or 6</a:t>
            </a:r>
            <a:r>
              <a:rPr lang="en-US" sz="2800" dirty="0">
                <a:solidFill>
                  <a:srgbClr val="001D48"/>
                </a:solidFill>
              </a:rPr>
              <a:t/>
            </a:r>
            <a:br>
              <a:rPr lang="en-US" sz="28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C-EDGE CO-INFECTION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Rockstroh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JK, et al. Lancet HIV. 2015;2:e319-27.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7600" y="1828800"/>
            <a:ext cx="1680648" cy="371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HIV Coinfection</a:t>
            </a:r>
          </a:p>
        </p:txBody>
      </p:sp>
    </p:spTree>
    <p:extLst>
      <p:ext uri="{BB962C8B-B14F-4D97-AF65-F5344CB8AC3E}">
        <p14:creationId xmlns:p14="http://schemas.microsoft.com/office/powerpoint/2010/main" val="15584523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HCV-HIV </a:t>
            </a:r>
            <a:r>
              <a:rPr lang="en-US" sz="2400" dirty="0" err="1"/>
              <a:t>Coinfection</a:t>
            </a:r>
            <a:r>
              <a:rPr lang="en-US" sz="2400" dirty="0"/>
              <a:t> GT 1, 4 or 6</a:t>
            </a:r>
            <a:br>
              <a:rPr lang="en-US" sz="2400" dirty="0"/>
            </a:br>
            <a:r>
              <a:rPr lang="en-US" sz="2400" dirty="0"/>
              <a:t>C-EDGE CO-INFECTION: Study Features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67083"/>
              </p:ext>
            </p:extLst>
          </p:nvPr>
        </p:nvGraphicFramePr>
        <p:xfrm>
          <a:off x="514350" y="1524000"/>
          <a:ext cx="8115300" cy="4495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C-EDGE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99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 Prospective,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open-label, single-arm study examining the safety and efficacy of a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elbasvir-grazoprevir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in treatment-naïve patients with chronic HCV genotype 1, 4, or 6 and HIV coinfection.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1, 4, or 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prior treatment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Compensated cirrhosis permitted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HIV infection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5302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HCV-HIV </a:t>
            </a:r>
            <a:r>
              <a:rPr lang="en-US" sz="2400" dirty="0" err="1"/>
              <a:t>Coinfection</a:t>
            </a:r>
            <a:r>
              <a:rPr lang="en-US" sz="2400" dirty="0"/>
              <a:t> GT 1, 4 or 6</a:t>
            </a:r>
            <a:br>
              <a:rPr lang="en-US" sz="2400" dirty="0"/>
            </a:br>
            <a:r>
              <a:rPr lang="en-US" sz="2400" dirty="0"/>
              <a:t>C-EDGE CO-INFECTION: Study 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567266" y="2743200"/>
            <a:ext cx="2175933" cy="1126816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HIV-HCV </a:t>
            </a:r>
            <a:r>
              <a:rPr lang="en-US" sz="1600" dirty="0" err="1">
                <a:solidFill>
                  <a:srgbClr val="FFFFFF"/>
                </a:solidFill>
                <a:latin typeface="Arial"/>
                <a:cs typeface="Arial"/>
              </a:rPr>
              <a:t>Coinfected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Treatment-naïve</a:t>
            </a: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GT 1, 4, or 6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3104836"/>
            <a:ext cx="88061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218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08060" y="2934282"/>
            <a:ext cx="2279906" cy="723318"/>
          </a:xfrm>
          <a:prstGeom prst="rect">
            <a:avLst/>
          </a:prstGeom>
          <a:solidFill>
            <a:srgbClr val="B1C7DE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 err="1">
                <a:latin typeface="Arial"/>
                <a:cs typeface="Arial"/>
              </a:rPr>
              <a:t>Elbasvir-Grazoprevir</a:t>
            </a:r>
            <a:endParaRPr lang="en-US" sz="1600" b="1" dirty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37024" y="3313903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858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55492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6348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26753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336280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7748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59506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63484" y="311129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-6949" y="4876800"/>
            <a:ext cx="9162288" cy="10667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Elbasvir-grazoprevir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(50/100 mg): fixed dose combination; one pill once daily</a:t>
            </a:r>
          </a:p>
        </p:txBody>
      </p:sp>
    </p:spTree>
    <p:extLst>
      <p:ext uri="{BB962C8B-B14F-4D97-AF65-F5344CB8AC3E}">
        <p14:creationId xmlns:p14="http://schemas.microsoft.com/office/powerpoint/2010/main" val="10516734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HCV-HIV </a:t>
            </a:r>
            <a:r>
              <a:rPr lang="en-US" sz="2400" dirty="0" err="1"/>
              <a:t>Coinfection</a:t>
            </a:r>
            <a:r>
              <a:rPr lang="en-US" sz="2400" dirty="0"/>
              <a:t> GT 1, 4 or 6</a:t>
            </a:r>
            <a:br>
              <a:rPr lang="en-US" sz="2400" dirty="0"/>
            </a:br>
            <a:r>
              <a:rPr lang="en-US" sz="2400" dirty="0"/>
              <a:t>C-EDGE CO-INFECTION: Participants</a:t>
            </a:r>
          </a:p>
        </p:txBody>
      </p:sp>
      <p:graphicFrame>
        <p:nvGraphicFramePr>
          <p:cNvPr id="2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589051"/>
              </p:ext>
            </p:extLst>
          </p:nvPr>
        </p:nvGraphicFramePr>
        <p:xfrm>
          <a:off x="914400" y="1371600"/>
          <a:ext cx="7315200" cy="497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446">
                <a:tc>
                  <a:txBody>
                    <a:bodyPr/>
                    <a:lstStyle/>
                    <a:p>
                      <a:r>
                        <a:rPr lang="en-US" sz="1600" dirty="0"/>
                        <a:t>Baseline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Characteristic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Elbasvir-Grazoprevir </a:t>
                      </a:r>
                      <a:r>
                        <a:rPr lang="en-US" sz="1600" b="0" baseline="0" dirty="0"/>
                        <a:t>(n = 218)</a:t>
                      </a:r>
                      <a:endParaRPr lang="en-US" sz="1600" b="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Age</a:t>
                      </a:r>
                      <a:r>
                        <a:rPr lang="en-US" sz="1600" baseline="0" dirty="0"/>
                        <a:t>, mean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49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Male,</a:t>
                      </a:r>
                      <a:r>
                        <a:rPr lang="en-US" sz="1600" baseline="0" dirty="0"/>
                        <a:t> n (%)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183 (84%)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Race,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Black or African-American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Other</a:t>
                      </a: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167 (77%)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38 (17%)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13</a:t>
                      </a:r>
                      <a:r>
                        <a:rPr lang="en-US" sz="1600" baseline="0" dirty="0"/>
                        <a:t> (6%)</a:t>
                      </a:r>
                      <a:endParaRPr lang="en-US" sz="16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HCV</a:t>
                      </a:r>
                      <a:r>
                        <a:rPr lang="en-US" sz="1600" baseline="0" dirty="0"/>
                        <a:t> genotype</a:t>
                      </a:r>
                      <a:r>
                        <a:rPr lang="en-US" sz="1600" dirty="0"/>
                        <a:t>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1a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1b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6</a:t>
                      </a: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144 (66%)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44 (20%)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28 (13%)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2 (1%)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4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Fibrosis stage,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F0-2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F3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F4</a:t>
                      </a: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160 (73%)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23 (11%)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35 (16%)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Mean baseline HCV RNA,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</a:t>
                      </a: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6.03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9028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HCV-HIV Coinfection GT 1, 4 or 6</a:t>
            </a:r>
            <a:br>
              <a:rPr lang="en-US" sz="2400" dirty="0"/>
            </a:br>
            <a:r>
              <a:rPr lang="en-US" sz="2400" dirty="0"/>
              <a:t>C-EDGE CO-INFECTION: Participants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559828"/>
              </p:ext>
            </p:extLst>
          </p:nvPr>
        </p:nvGraphicFramePr>
        <p:xfrm>
          <a:off x="914400" y="1377736"/>
          <a:ext cx="7315200" cy="491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716">
                <a:tc>
                  <a:txBody>
                    <a:bodyPr/>
                    <a:lstStyle/>
                    <a:p>
                      <a:r>
                        <a:rPr lang="en-US" sz="1600" dirty="0"/>
                        <a:t>HIV Characteristics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Elbasvir-Grazoprevir </a:t>
                      </a:r>
                      <a:r>
                        <a:rPr lang="en-US" sz="1600" b="0" baseline="0" dirty="0"/>
                        <a:t>(n = 218)</a:t>
                      </a:r>
                      <a:endParaRPr lang="en-US" sz="1600" b="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Median CD4 cell count, (IQR)</a:t>
                      </a: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568 (424-766)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ART Status</a:t>
                      </a: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  On ART with undetectable HIV RNA</a:t>
                      </a: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  ART naïve </a:t>
                      </a: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211 (97%)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7 (3%)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ART </a:t>
                      </a:r>
                      <a:r>
                        <a:rPr lang="en-US" sz="1600" dirty="0" err="1"/>
                        <a:t>nucleos</a:t>
                      </a:r>
                      <a:r>
                        <a:rPr lang="en-US" sz="1600" dirty="0"/>
                        <a:t>(t)ide</a:t>
                      </a:r>
                      <a:r>
                        <a:rPr lang="en-US" sz="1600" baseline="0" dirty="0"/>
                        <a:t> pair</a:t>
                      </a: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Abacavir</a:t>
                      </a:r>
                      <a:r>
                        <a:rPr lang="en-US" sz="1600" baseline="0" dirty="0"/>
                        <a:t>-containing</a:t>
                      </a: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Tenofovir</a:t>
                      </a:r>
                      <a:r>
                        <a:rPr lang="en-US" sz="1600" baseline="0" dirty="0"/>
                        <a:t>-containing</a:t>
                      </a: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None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47 (22%)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164 (75%)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7 (3%)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ART Third</a:t>
                      </a:r>
                      <a:r>
                        <a:rPr lang="en-US" sz="1600" baseline="0" dirty="0"/>
                        <a:t> Agent</a:t>
                      </a: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Raltegravir</a:t>
                      </a:r>
                      <a:endParaRPr lang="en-US" sz="1600" baseline="0" dirty="0"/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Dolutegravir</a:t>
                      </a:r>
                      <a:endParaRPr lang="en-US" sz="1600" baseline="0" dirty="0"/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Rilpivirine</a:t>
                      </a:r>
                      <a:endParaRPr lang="en-US" sz="1600" baseline="0" dirty="0"/>
                    </a:p>
                    <a:p>
                      <a:pPr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/>
                        <a:t>  None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113 (52%)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59 (27%)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38 (17%)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/>
                        <a:t>8 (4%)</a:t>
                      </a: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latin typeface="+mn-lt"/>
                          <a:cs typeface="Arial"/>
                        </a:rPr>
                        <a:t>IQR =</a:t>
                      </a:r>
                      <a:r>
                        <a:rPr lang="en-US" sz="1400" i="0" baseline="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cs typeface="Arial"/>
                        </a:rPr>
                        <a:t>interquartile range;</a:t>
                      </a:r>
                      <a:r>
                        <a:rPr lang="en-US" sz="1400" baseline="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cs typeface="Arial"/>
                        </a:rPr>
                        <a:t>ART = antiretroviral therapy</a:t>
                      </a:r>
                    </a:p>
                  </a:txBody>
                  <a:tcPr marT="91440" marB="9144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lang="en-US" sz="14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06579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HCV-HIV Coinfection GT 1, 4 or 6</a:t>
            </a:r>
            <a:br>
              <a:rPr lang="en-US" sz="2400" dirty="0"/>
            </a:br>
            <a:r>
              <a:rPr lang="en-US" sz="2400" dirty="0"/>
              <a:t>C-EDGE CO-INFECTION: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C-EDGE CO-INFECTION: SVR12 Results by Genotype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664079"/>
              </p:ext>
            </p:extLst>
          </p:nvPr>
        </p:nvGraphicFramePr>
        <p:xfrm>
          <a:off x="533400" y="18288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991656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210/218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07787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139/144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94946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42/44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91400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27/28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6950" y="5965699"/>
            <a:ext cx="9157047" cy="3589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Overall SVR12 results includes the 2 patients with GT 6, who both achieved SVR12.</a:t>
            </a:r>
          </a:p>
        </p:txBody>
      </p:sp>
    </p:spTree>
    <p:extLst>
      <p:ext uri="{BB962C8B-B14F-4D97-AF65-F5344CB8AC3E}">
        <p14:creationId xmlns:p14="http://schemas.microsoft.com/office/powerpoint/2010/main" val="8708034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HCV-HIV Coinfection GT 1, 4 or 6</a:t>
            </a:r>
            <a:br>
              <a:rPr lang="en-US" sz="2400" dirty="0"/>
            </a:br>
            <a:r>
              <a:rPr lang="en-US" sz="2400" dirty="0"/>
              <a:t>C-EDGE CO-INFECTION: Adverse Events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00560"/>
              </p:ext>
            </p:extLst>
          </p:nvPr>
        </p:nvGraphicFramePr>
        <p:xfrm>
          <a:off x="670560" y="1480128"/>
          <a:ext cx="794004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8">
                <a:tc>
                  <a:txBody>
                    <a:bodyPr/>
                    <a:lstStyle/>
                    <a:p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Elbasvir-Grazoprevir </a:t>
                      </a:r>
                      <a:r>
                        <a:rPr lang="en-US" sz="1600" b="0" dirty="0"/>
                        <a:t>(n = 218)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24">
                <a:tc>
                  <a:txBody>
                    <a:bodyPr/>
                    <a:lstStyle/>
                    <a:p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0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24">
                <a:tc>
                  <a:txBody>
                    <a:bodyPr/>
                    <a:lstStyle/>
                    <a:p>
                      <a:r>
                        <a:rPr lang="en-US" sz="1600" dirty="0"/>
                        <a:t>Serious AEs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2 (1%)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24">
                <a:tc>
                  <a:txBody>
                    <a:bodyPr/>
                    <a:lstStyle/>
                    <a:p>
                      <a:r>
                        <a:rPr lang="en-US" sz="1600" dirty="0"/>
                        <a:t>Deaths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0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0289">
                <a:tc>
                  <a:txBody>
                    <a:bodyPr/>
                    <a:lstStyle/>
                    <a:p>
                      <a:r>
                        <a:rPr lang="en-US" sz="1600" dirty="0"/>
                        <a:t>Any </a:t>
                      </a:r>
                      <a:r>
                        <a:rPr lang="en-US" sz="1600" baseline="0" dirty="0"/>
                        <a:t>AE in &gt;5% of patients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Fatigue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Headache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Nausea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Upper respiratory tract infection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Diarrhea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Insomnia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29 (13%)</a:t>
                      </a:r>
                    </a:p>
                    <a:p>
                      <a:pPr algn="ctr"/>
                      <a:r>
                        <a:rPr lang="en-US" sz="1600" dirty="0"/>
                        <a:t>27</a:t>
                      </a:r>
                      <a:r>
                        <a:rPr lang="en-US" sz="1600" baseline="0" dirty="0"/>
                        <a:t> (12%)</a:t>
                      </a:r>
                    </a:p>
                    <a:p>
                      <a:pPr algn="ctr"/>
                      <a:r>
                        <a:rPr lang="en-US" sz="1600" baseline="0" dirty="0"/>
                        <a:t>20 (9%)</a:t>
                      </a:r>
                    </a:p>
                    <a:p>
                      <a:pPr algn="ctr"/>
                      <a:r>
                        <a:rPr lang="en-US" sz="1600" baseline="0" dirty="0"/>
                        <a:t>18 (8%)</a:t>
                      </a:r>
                    </a:p>
                    <a:p>
                      <a:pPr algn="ctr"/>
                      <a:r>
                        <a:rPr lang="en-US" sz="1600" baseline="0" dirty="0"/>
                        <a:t>16 (7%)</a:t>
                      </a:r>
                    </a:p>
                    <a:p>
                      <a:pPr algn="ctr"/>
                      <a:r>
                        <a:rPr lang="en-US" sz="1600" baseline="0" dirty="0"/>
                        <a:t>15 (7%)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3092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US" sz="1600" dirty="0"/>
                        <a:t>Grade 3 or 4 laboratory</a:t>
                      </a:r>
                      <a:r>
                        <a:rPr lang="en-US" sz="1600" baseline="0" dirty="0"/>
                        <a:t> abnormality</a:t>
                      </a:r>
                      <a:endParaRPr lang="en-US" sz="1600" dirty="0"/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Total bilirubin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ALT</a:t>
                      </a:r>
                      <a:r>
                        <a:rPr lang="en-US" sz="1600" baseline="0" dirty="0"/>
                        <a:t> elevation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AST elevation</a:t>
                      </a:r>
                      <a:endParaRPr lang="en-US" sz="1600" dirty="0"/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Hemoglobin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Grade 3</a:t>
                      </a:r>
                      <a:endParaRPr lang="en-US" sz="1600" u="none" dirty="0"/>
                    </a:p>
                    <a:p>
                      <a:pPr algn="ctr"/>
                      <a:r>
                        <a:rPr lang="en-US" sz="1600" u="none" dirty="0"/>
                        <a:t>1 (&lt;1%)</a:t>
                      </a:r>
                    </a:p>
                    <a:p>
                      <a:pPr algn="ctr"/>
                      <a:r>
                        <a:rPr lang="en-US" sz="1600" u="none" dirty="0"/>
                        <a:t>3 (1%)</a:t>
                      </a:r>
                    </a:p>
                    <a:p>
                      <a:pPr algn="ctr"/>
                      <a:r>
                        <a:rPr lang="en-US" sz="1600" u="none" dirty="0"/>
                        <a:t>0</a:t>
                      </a:r>
                    </a:p>
                    <a:p>
                      <a:pPr algn="ctr"/>
                      <a:r>
                        <a:rPr lang="en-US" sz="1600" u="none" dirty="0"/>
                        <a:t>0</a:t>
                      </a:r>
                      <a:endParaRPr lang="en-US" sz="1600" u="sng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Grade 4</a:t>
                      </a:r>
                      <a:endParaRPr lang="en-US" sz="1600" u="none" dirty="0"/>
                    </a:p>
                    <a:p>
                      <a:pPr algn="ctr"/>
                      <a:r>
                        <a:rPr lang="en-US" sz="1600" u="none" dirty="0"/>
                        <a:t>0</a:t>
                      </a:r>
                    </a:p>
                    <a:p>
                      <a:pPr algn="ctr"/>
                      <a:r>
                        <a:rPr lang="en-US" sz="1600" u="none" dirty="0"/>
                        <a:t>2 (1%)</a:t>
                      </a:r>
                    </a:p>
                    <a:p>
                      <a:pPr algn="ctr"/>
                      <a:r>
                        <a:rPr lang="en-US" sz="1600" u="none" dirty="0"/>
                        <a:t>1 (&lt;1%)</a:t>
                      </a:r>
                    </a:p>
                    <a:p>
                      <a:pPr algn="ctr"/>
                      <a:r>
                        <a:rPr lang="en-US" sz="1600" u="none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69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HCV-HIV Coinfection GT 1, 4 or 6</a:t>
            </a:r>
            <a:br>
              <a:rPr lang="en-US" sz="2400" dirty="0"/>
            </a:br>
            <a:r>
              <a:rPr lang="en-US" sz="2400" dirty="0"/>
              <a:t>C-EDGE CO-INFECTION: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575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This HCV treatment regimen seems to be effective and well tolerated for patients co-infected with HIV with or without cirrhosis. These data are consistent with previous trials of this regimen in the monoinfected population. This regimen continues to be studied in phase 3 trials</a:t>
                      </a: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24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43514</TotalTime>
  <Words>742</Words>
  <Application>Microsoft Office PowerPoint</Application>
  <PresentationFormat>On-screen Show (4:3)</PresentationFormat>
  <Paragraphs>143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Elbasvir-Grazoprevir in HCV and HIV Coinfection, GT 1, 4 or 6 C-EDGE CO-INFECTION</vt:lpstr>
      <vt:lpstr>Elbasvir-Grazoprevir in HCV-HIV Coinfection GT 1, 4 or 6 C-EDGE CO-INFECTION: Study Features</vt:lpstr>
      <vt:lpstr>Elbasvir-Grazoprevir in HCV-HIV Coinfection GT 1, 4 or 6 C-EDGE CO-INFECTION: Study Design</vt:lpstr>
      <vt:lpstr>Elbasvir-Grazoprevir in HCV-HIV Coinfection GT 1, 4 or 6 C-EDGE CO-INFECTION: Participants</vt:lpstr>
      <vt:lpstr>Elbasvir-Grazoprevir in HCV-HIV Coinfection GT 1, 4 or 6 C-EDGE CO-INFECTION: Participants</vt:lpstr>
      <vt:lpstr>Elbasvir-Grazoprevir in HCV-HIV Coinfection GT 1, 4 or 6 C-EDGE CO-INFECTION: Results</vt:lpstr>
      <vt:lpstr>Elbasvir-Grazoprevir in HCV-HIV Coinfection GT 1, 4 or 6 C-EDGE CO-INFECTION: Adverse Events</vt:lpstr>
      <vt:lpstr>Elbasvir-Grazoprevir in HCV-HIV Coinfection GT 1, 4 or 6 C-EDGE CO-INFECTION: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1406</cp:revision>
  <cp:lastPrinted>2019-10-21T18:40:24Z</cp:lastPrinted>
  <dcterms:created xsi:type="dcterms:W3CDTF">2010-11-28T05:36:22Z</dcterms:created>
  <dcterms:modified xsi:type="dcterms:W3CDTF">2020-08-24T13:56:29Z</dcterms:modified>
</cp:coreProperties>
</file>