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01" r:id="rId2"/>
    <p:sldId id="774" r:id="rId3"/>
    <p:sldId id="775" r:id="rId4"/>
    <p:sldId id="776" r:id="rId5"/>
    <p:sldId id="778" r:id="rId6"/>
    <p:sldId id="779" r:id="rId7"/>
    <p:sldId id="781" r:id="rId8"/>
    <p:sldId id="1004" r:id="rId9"/>
    <p:sldId id="1005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11C"/>
    <a:srgbClr val="28699D"/>
    <a:srgbClr val="6D8C47"/>
    <a:srgbClr val="9D4053"/>
    <a:srgbClr val="825F95"/>
    <a:srgbClr val="AB8100"/>
    <a:srgbClr val="7A954F"/>
    <a:srgbClr val="0061A7"/>
    <a:srgbClr val="9D7700"/>
    <a:srgbClr val="775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743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4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81492685656939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61A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95D-244A-979C-B03143FA60E7}"/>
              </c:ext>
            </c:extLst>
          </c:dPt>
          <c:dPt>
            <c:idx val="1"/>
            <c:invertIfNegative val="0"/>
            <c:bubble3D val="0"/>
            <c:spPr>
              <a:solidFill>
                <a:srgbClr val="7A954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95D-244A-979C-B03143FA60E7}"/>
              </c:ext>
            </c:extLst>
          </c:dPt>
          <c:dPt>
            <c:idx val="2"/>
            <c:invertIfNegative val="0"/>
            <c:bubble3D val="0"/>
            <c:spPr>
              <a:solidFill>
                <a:srgbClr val="9D770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95D-244A-979C-B03143FA60E7}"/>
              </c:ext>
            </c:extLst>
          </c:dPt>
          <c:dPt>
            <c:idx val="3"/>
            <c:invertIfNegative val="0"/>
            <c:bubble3D val="0"/>
            <c:spPr>
              <a:solidFill>
                <a:srgbClr val="775789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95D-244A-979C-B03143FA60E7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95D-244A-979C-B03143FA60E7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95D-244A-979C-B03143FA60E7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95D-244A-979C-B03143FA60E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2F838D0-056D-5A4E-A5B0-42D4A519662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5D-244A-979C-B03143FA60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0907E1D-672C-8C4E-94C3-869E35565B7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95D-244A-979C-B03143FA60E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88F93A7-A063-BE4B-8041-408B75FACD1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95D-244A-979C-B03143FA60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EBB4B44-2F7C-EB46-AA1A-406C05BB8F7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95D-244A-979C-B03143FA60E7}"/>
                </c:ext>
              </c:extLst>
            </c:dLbl>
            <c:numFmt formatCode="0" sourceLinked="0"/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GT1a</c:v>
                </c:pt>
                <c:pt idx="2">
                  <c:v>GT1b</c:v>
                </c:pt>
                <c:pt idx="3">
                  <c:v>GT4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96.3</c:v>
                </c:pt>
                <c:pt idx="1">
                  <c:v>96.5</c:v>
                </c:pt>
                <c:pt idx="2">
                  <c:v>95.5</c:v>
                </c:pt>
                <c:pt idx="3">
                  <c:v>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5D-244A-979C-B03143FA60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188056"/>
        <c:axId val="-2128230712"/>
      </c:barChart>
      <c:catAx>
        <c:axId val="-2128188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Genotype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128230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8230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 with SVR12</a:t>
                </a:r>
              </a:p>
            </c:rich>
          </c:tx>
          <c:layout>
            <c:manualLayout>
              <c:xMode val="edge"/>
              <c:yMode val="edge"/>
              <c:x val="5.2515310586176726E-3"/>
              <c:y val="0.1478498899758742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2818805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2D5DDC8-955B-5F4B-89A3-FA28C1E4091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741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337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32040D45-8BA9-D140-AC63-610E2828C96D}"/>
              </a:ext>
            </a:extLst>
          </p:cNvPr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D8E482-99BE-C84B-B161-963C2E521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DB6606ED-A198-F841-A81E-EAF8A36DE6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5E0287-FFA2-4B43-9C84-CDE59F70FA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639466-DB5B-A345-8962-629595564BB7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 in this presentation is that of the author(s) and does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37" r:id="rId10"/>
    <p:sldLayoutId id="2147483738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1D48"/>
                </a:solidFill>
              </a:rPr>
              <a:t>Elbasvir-Grazoprevir in HCV and HIV Coinfection, GT 1, 4, or 6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C-EDGE CO-INFECTION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DE4F6-9517-3143-B368-C21B789643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Rockstroh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JK, et al. Lancet HIV. 2015;2:e319-27.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A8958-9A1D-7F40-A9FA-75C7596B59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Treatment Naïve, </a:t>
            </a:r>
            <a:r>
              <a:rPr lang="en-US" dirty="0"/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256154552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277A40-68A3-444B-A968-53350AEA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5"/>
            <a:ext cx="8515350" cy="3285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Design</a:t>
            </a:r>
            <a:r>
              <a:rPr lang="en-US" dirty="0"/>
              <a:t>: Prospective, open-label, single-arm study examining the safety and efficacy of a fixed-dose combination of elbasvir-grazoprevir for 12 weeks in treatment-naïve patients with chronic HCV genotype 1, 4, or 6 and HIV coinfection.</a:t>
            </a:r>
          </a:p>
          <a:p>
            <a:r>
              <a:rPr lang="en-US" b="1" dirty="0"/>
              <a:t>Entry Criteria</a:t>
            </a:r>
          </a:p>
          <a:p>
            <a:pPr lvl="1"/>
            <a:r>
              <a:rPr lang="en-US" dirty="0"/>
              <a:t>Chronic HCV Genotype 1, 4, or 6</a:t>
            </a:r>
          </a:p>
          <a:p>
            <a:pPr lvl="1"/>
            <a:r>
              <a:rPr lang="en-US" dirty="0"/>
              <a:t>Age 18 years or older</a:t>
            </a:r>
          </a:p>
          <a:p>
            <a:pPr lvl="1"/>
            <a:r>
              <a:rPr lang="en-US" dirty="0"/>
              <a:t>HCV RNA ≥10,000 IU/mL</a:t>
            </a:r>
          </a:p>
          <a:p>
            <a:pPr lvl="1"/>
            <a:r>
              <a:rPr lang="en-US" dirty="0"/>
              <a:t>No prior treatment</a:t>
            </a:r>
          </a:p>
          <a:p>
            <a:pPr lvl="1"/>
            <a:r>
              <a:rPr lang="en-US" dirty="0"/>
              <a:t>Compensated cirrhosis permitted</a:t>
            </a:r>
          </a:p>
          <a:p>
            <a:pPr lvl="1"/>
            <a:r>
              <a:rPr lang="en-US" dirty="0"/>
              <a:t>HIV infection</a:t>
            </a:r>
          </a:p>
          <a:p>
            <a:r>
              <a:rPr lang="en-US" b="1" dirty="0"/>
              <a:t>Primary End-Point</a:t>
            </a:r>
            <a:r>
              <a:rPr lang="en-US" dirty="0"/>
              <a:t>: SVR12 </a:t>
            </a:r>
          </a:p>
        </p:txBody>
      </p:sp>
    </p:spTree>
    <p:extLst>
      <p:ext uri="{BB962C8B-B14F-4D97-AF65-F5344CB8AC3E}">
        <p14:creationId xmlns:p14="http://schemas.microsoft.com/office/powerpoint/2010/main" val="6495302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Study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1237" y="2005106"/>
            <a:ext cx="1631950" cy="107405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75"/>
              </a:lnSpc>
              <a:spcBef>
                <a:spcPts val="300"/>
              </a:spcBef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HIV-HCV </a:t>
            </a:r>
            <a:r>
              <a:rPr lang="en-US" sz="1200" dirty="0" err="1">
                <a:solidFill>
                  <a:srgbClr val="FFFFFF"/>
                </a:solidFill>
                <a:latin typeface="Arial"/>
                <a:cs typeface="Arial"/>
              </a:rPr>
              <a:t>Coinfected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1575"/>
              </a:lnSpc>
              <a:spcBef>
                <a:spcPts val="300"/>
              </a:spcBef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Treatment-naïve</a:t>
            </a:r>
          </a:p>
          <a:p>
            <a:pPr>
              <a:lnSpc>
                <a:spcPts val="1575"/>
              </a:lnSpc>
              <a:spcBef>
                <a:spcPts val="300"/>
              </a:spcBef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GT 1, 4, or 6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23200" y="2318956"/>
            <a:ext cx="1872234" cy="542489"/>
          </a:xfrm>
          <a:prstGeom prst="rect">
            <a:avLst/>
          </a:prstGeom>
          <a:solidFill>
            <a:srgbClr val="005B9D">
              <a:alpha val="20000"/>
            </a:srgbClr>
          </a:solidFill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/>
                <a:cs typeface="Arial"/>
              </a:rPr>
              <a:t>Elbasvir-Grazoprevir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498883" y="2603672"/>
            <a:ext cx="1828800" cy="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19154" y="2447886"/>
            <a:ext cx="719288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1777165" y="4144938"/>
            <a:ext cx="6627483" cy="4309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 (50/100 mg): fixed dose combination; one pill once daily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52CA1D-1F26-2042-8D4B-1BB926461BA4}"/>
              </a:ext>
            </a:extLst>
          </p:cNvPr>
          <p:cNvGrpSpPr/>
          <p:nvPr/>
        </p:nvGrpSpPr>
        <p:grpSpPr>
          <a:xfrm>
            <a:off x="1474078" y="1124085"/>
            <a:ext cx="6195902" cy="413804"/>
            <a:chOff x="1371600" y="1005840"/>
            <a:chExt cx="6195902" cy="413804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37E7057-BDF6-DF4E-91A7-2BCA183D7DDE}"/>
                </a:ext>
              </a:extLst>
            </p:cNvPr>
            <p:cNvSpPr/>
            <p:nvPr/>
          </p:nvSpPr>
          <p:spPr>
            <a:xfrm>
              <a:off x="1371600" y="1005840"/>
              <a:ext cx="6195902" cy="404543"/>
            </a:xfrm>
            <a:prstGeom prst="rect">
              <a:avLst/>
            </a:prstGeom>
            <a:gradFill>
              <a:gsLst>
                <a:gs pos="85000">
                  <a:schemeClr val="bg1">
                    <a:lumMod val="85000"/>
                  </a:schemeClr>
                </a:gs>
                <a:gs pos="15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DB28615-E533-2048-8117-02F05D8FEC55}"/>
                </a:ext>
              </a:extLst>
            </p:cNvPr>
            <p:cNvSpPr/>
            <p:nvPr/>
          </p:nvSpPr>
          <p:spPr>
            <a:xfrm>
              <a:off x="1848572" y="1027737"/>
              <a:ext cx="545406" cy="29947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CBD19FE-EC1B-0C48-B594-48E05E0B5A7A}"/>
                </a:ext>
              </a:extLst>
            </p:cNvPr>
            <p:cNvSpPr/>
            <p:nvPr/>
          </p:nvSpPr>
          <p:spPr>
            <a:xfrm>
              <a:off x="2314042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5E56534-17F0-1E42-B537-ED9747312209}"/>
                </a:ext>
              </a:extLst>
            </p:cNvPr>
            <p:cNvSpPr/>
            <p:nvPr/>
          </p:nvSpPr>
          <p:spPr>
            <a:xfrm>
              <a:off x="4185018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61FB152-C512-8A4A-8094-7C9074A6A0D3}"/>
                </a:ext>
              </a:extLst>
            </p:cNvPr>
            <p:cNvSpPr/>
            <p:nvPr/>
          </p:nvSpPr>
          <p:spPr>
            <a:xfrm>
              <a:off x="4806403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F2DE4387-9050-A54E-A56E-9246C1CFC2EA}"/>
                </a:ext>
              </a:extLst>
            </p:cNvPr>
            <p:cNvCxnSpPr>
              <a:cxnSpLocks/>
            </p:cNvCxnSpPr>
            <p:nvPr/>
          </p:nvCxnSpPr>
          <p:spPr>
            <a:xfrm>
              <a:off x="1674688" y="1419644"/>
              <a:ext cx="5816383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14DE0F7-CDE8-3B44-83FF-8226A53037E1}"/>
                </a:ext>
              </a:extLst>
            </p:cNvPr>
            <p:cNvCxnSpPr/>
            <p:nvPr/>
          </p:nvCxnSpPr>
          <p:spPr>
            <a:xfrm flipV="1">
              <a:off x="2520722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0F5222F-F1D9-4047-9823-2839B470FEA2}"/>
                </a:ext>
              </a:extLst>
            </p:cNvPr>
            <p:cNvCxnSpPr/>
            <p:nvPr/>
          </p:nvCxnSpPr>
          <p:spPr>
            <a:xfrm flipV="1">
              <a:off x="5641682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3B88C36-8459-5347-9CC9-914704E50D4E}"/>
                </a:ext>
              </a:extLst>
            </p:cNvPr>
            <p:cNvCxnSpPr/>
            <p:nvPr/>
          </p:nvCxnSpPr>
          <p:spPr>
            <a:xfrm flipH="1" flipV="1">
              <a:off x="6265190" y="1328204"/>
              <a:ext cx="171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A28A4FE-F43D-FB42-84A7-943D95377912}"/>
                </a:ext>
              </a:extLst>
            </p:cNvPr>
            <p:cNvSpPr/>
            <p:nvPr/>
          </p:nvSpPr>
          <p:spPr>
            <a:xfrm>
              <a:off x="6056364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A225AC8-ED4E-574D-B507-171F2C55B9B6}"/>
                </a:ext>
              </a:extLst>
            </p:cNvPr>
            <p:cNvCxnSpPr/>
            <p:nvPr/>
          </p:nvCxnSpPr>
          <p:spPr>
            <a:xfrm flipV="1">
              <a:off x="6890408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491CEE4-2E7F-544F-8AB1-C708CE07705E}"/>
                </a:ext>
              </a:extLst>
            </p:cNvPr>
            <p:cNvSpPr/>
            <p:nvPr/>
          </p:nvSpPr>
          <p:spPr>
            <a:xfrm>
              <a:off x="6688698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7BE9A25-A35F-9C4A-87CF-FD523DC6D798}"/>
                </a:ext>
              </a:extLst>
            </p:cNvPr>
            <p:cNvSpPr/>
            <p:nvPr/>
          </p:nvSpPr>
          <p:spPr>
            <a:xfrm>
              <a:off x="2936100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244FBCE-E10F-554A-9264-423CCA20295D}"/>
                </a:ext>
              </a:extLst>
            </p:cNvPr>
            <p:cNvSpPr/>
            <p:nvPr/>
          </p:nvSpPr>
          <p:spPr>
            <a:xfrm>
              <a:off x="3562960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D53776E-6CBF-B948-A645-4E3303CB8C0D}"/>
                </a:ext>
              </a:extLst>
            </p:cNvPr>
            <p:cNvSpPr/>
            <p:nvPr/>
          </p:nvSpPr>
          <p:spPr>
            <a:xfrm>
              <a:off x="5434977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9BBCC4C-96B4-8D46-9615-910AF099E01A}"/>
                </a:ext>
              </a:extLst>
            </p:cNvPr>
            <p:cNvCxnSpPr/>
            <p:nvPr/>
          </p:nvCxnSpPr>
          <p:spPr>
            <a:xfrm flipV="1">
              <a:off x="3144230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AA2C69F-CD15-B947-9A6D-8D5AA6820DA7}"/>
                </a:ext>
              </a:extLst>
            </p:cNvPr>
            <p:cNvCxnSpPr/>
            <p:nvPr/>
          </p:nvCxnSpPr>
          <p:spPr>
            <a:xfrm flipH="1" flipV="1">
              <a:off x="3767738" y="1328204"/>
              <a:ext cx="171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FD15EE4-143C-A44B-A126-50F494C4C9AE}"/>
                </a:ext>
              </a:extLst>
            </p:cNvPr>
            <p:cNvCxnSpPr/>
            <p:nvPr/>
          </p:nvCxnSpPr>
          <p:spPr>
            <a:xfrm flipV="1">
              <a:off x="5018174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72FE765-BB95-5149-924B-004E30B6FBAD}"/>
                </a:ext>
              </a:extLst>
            </p:cNvPr>
            <p:cNvCxnSpPr/>
            <p:nvPr/>
          </p:nvCxnSpPr>
          <p:spPr>
            <a:xfrm flipH="1" flipV="1">
              <a:off x="4392956" y="1328204"/>
              <a:ext cx="171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950DAD99-3660-4045-A99B-AB3676AF79A4}"/>
              </a:ext>
            </a:extLst>
          </p:cNvPr>
          <p:cNvSpPr/>
          <p:nvPr/>
        </p:nvSpPr>
        <p:spPr>
          <a:xfrm>
            <a:off x="1921159" y="2427699"/>
            <a:ext cx="684068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218</a:t>
            </a:r>
          </a:p>
        </p:txBody>
      </p:sp>
    </p:spTree>
    <p:extLst>
      <p:ext uri="{BB962C8B-B14F-4D97-AF65-F5344CB8AC3E}">
        <p14:creationId xmlns:p14="http://schemas.microsoft.com/office/powerpoint/2010/main" val="25386644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Participants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/>
        </p:nvGraphicFramePr>
        <p:xfrm>
          <a:off x="1458685" y="1028700"/>
          <a:ext cx="6270172" cy="373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5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08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Elbasvir-Grazoprevir </a:t>
                      </a: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218)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B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mean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 (84%)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 or African-American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 (77%)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(17%)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(6%)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(66%)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(20%)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(13%)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(1%)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 stage,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F0-2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F4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(73%)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(11%)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(16%)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baseline HCV RNA, 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6.03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028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Participants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603026" y="988150"/>
          <a:ext cx="5943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0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Characteristics</a:t>
                      </a:r>
                    </a:p>
                  </a:txBody>
                  <a:tcPr marL="68580" marR="68580"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Elbasvir-Grazoprevir </a:t>
                      </a: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218)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1440" marB="9144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B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0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CD4 cell count, (IQR)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568 (424-766)</a:t>
                      </a:r>
                    </a:p>
                  </a:txBody>
                  <a:tcPr marL="68580" marR="68580" marT="91440" marB="9144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 Status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On ART with undetectable HIV RNA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ART naïve </a:t>
                      </a:r>
                    </a:p>
                  </a:txBody>
                  <a:tcPr marL="68580" marR="68580" marT="91440" marB="9144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(97%)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(3%)</a:t>
                      </a:r>
                    </a:p>
                  </a:txBody>
                  <a:tcPr marL="68580" marR="68580" marT="91440" marB="9144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82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(t)ide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pair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Abacavir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-containing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Tenofovir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-containing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None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(22%)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 (75%)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(3%)</a:t>
                      </a:r>
                    </a:p>
                  </a:txBody>
                  <a:tcPr marL="68580" marR="68580" marT="91440" marB="9144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86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 Third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Agent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Raltegravir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Dolutegravir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Rilpivirine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None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1440" marB="9144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 (52%)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(27%)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(17%)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(4%)</a:t>
                      </a:r>
                    </a:p>
                  </a:txBody>
                  <a:tcPr marL="68580" marR="68580" marT="91440" marB="9144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 =</a:t>
                      </a:r>
                      <a:r>
                        <a:rPr lang="en-US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interquartile range;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 = antiretroviral therapy</a:t>
                      </a:r>
                    </a:p>
                  </a:txBody>
                  <a:tcPr marL="68580" marR="68580" marT="68580" marB="6858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611C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4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6579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C-EDGE CO-INFECTION: SVR12 Results by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65332" y="1423854"/>
          <a:ext cx="82296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2061972" y="367501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210/218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97956" y="367501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139/144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74341" y="367501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42/44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04861" y="367501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27/28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515966" y="4544956"/>
            <a:ext cx="7074878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Overall SVR12 results includes the 2 patients with GT 6, who both achieved SVR12.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F99ED7-6197-3948-AA82-304B2037006C}"/>
              </a:ext>
            </a:extLst>
          </p:cNvPr>
          <p:cNvSpPr/>
          <p:nvPr/>
        </p:nvSpPr>
        <p:spPr>
          <a:xfrm>
            <a:off x="1885551" y="1755253"/>
            <a:ext cx="103536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93-98)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53D2F7-2C62-A240-BB47-15D0C8F7BF4F}"/>
              </a:ext>
            </a:extLst>
          </p:cNvPr>
          <p:cNvSpPr/>
          <p:nvPr/>
        </p:nvSpPr>
        <p:spPr>
          <a:xfrm>
            <a:off x="3623609" y="1755253"/>
            <a:ext cx="103536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92-99)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459DE8-B7B8-124E-9C0B-CDE2FFE2CF08}"/>
              </a:ext>
            </a:extLst>
          </p:cNvPr>
          <p:cNvSpPr/>
          <p:nvPr/>
        </p:nvSpPr>
        <p:spPr>
          <a:xfrm>
            <a:off x="5389588" y="1776193"/>
            <a:ext cx="103536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85-99)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7996E0-68C9-E84D-A983-A4F416659BBF}"/>
              </a:ext>
            </a:extLst>
          </p:cNvPr>
          <p:cNvSpPr/>
          <p:nvPr/>
        </p:nvSpPr>
        <p:spPr>
          <a:xfrm>
            <a:off x="7148586" y="1755253"/>
            <a:ext cx="103536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82-100)</a:t>
            </a:r>
          </a:p>
        </p:txBody>
      </p:sp>
    </p:spTree>
    <p:extLst>
      <p:ext uri="{BB962C8B-B14F-4D97-AF65-F5344CB8AC3E}">
        <p14:creationId xmlns:p14="http://schemas.microsoft.com/office/powerpoint/2010/main" val="8708034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Adverse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 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1595124" y="1110096"/>
          <a:ext cx="5955031" cy="365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186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(AE), n (%)</a:t>
                      </a:r>
                    </a:p>
                  </a:txBody>
                  <a:tcPr marL="68580" marR="68580"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Elbasvir-Grazoprevir </a:t>
                      </a: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218)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1440" marB="9144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743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Discontinuation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to AE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743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(1%)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743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2717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in &gt;5% of patients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Nausea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respiratory tract infection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Diarrhea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Insomnia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(13%)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(9%)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(8%)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(7%)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(7%)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319">
                <a:tc>
                  <a:txBody>
                    <a:bodyPr/>
                    <a:lstStyle/>
                    <a:p>
                      <a:pPr marL="9144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or 4 laboratory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abnormality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bilirubin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elevation</a:t>
                      </a: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elevation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indent="0">
                        <a:lnSpc>
                          <a:spcPts val="1400"/>
                        </a:lnSpc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</a:t>
                      </a:r>
                      <a:endParaRPr lang="en-US" sz="11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(&lt;1%)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4</a:t>
                      </a:r>
                      <a:endParaRPr lang="en-US" sz="11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(&lt;1%)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69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Elbasvir-Grazoprevir in HCV-HIV Coinfection GT 1, 4, or 6</a:t>
            </a:r>
            <a:br>
              <a:rPr lang="en-US" sz="2000" dirty="0"/>
            </a:br>
            <a:r>
              <a:rPr lang="en-US" sz="2000" dirty="0"/>
              <a:t>C-EDGE CO-INFECTION: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Lancet HIV. 2015;2:e319-27.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6A1F-3469-1A40-84B2-192C046DD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856724"/>
            <a:ext cx="9180576" cy="143023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/>
              <a:t>This HCV treatment regimen seems to be effective and well tolerated for patients co-infected with HIV with or without cirrhosis. These data are consistent with previous trials of this regimen in the </a:t>
            </a:r>
            <a:r>
              <a:rPr lang="en-US" dirty="0" err="1"/>
              <a:t>monoinfected</a:t>
            </a:r>
            <a:r>
              <a:rPr lang="en-US" dirty="0"/>
              <a:t> population. This regimen continues to be studied in phase 3 trials.”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3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60663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38978</TotalTime>
  <Words>799</Words>
  <Application>Microsoft Macintosh PowerPoint</Application>
  <PresentationFormat>On-screen Show (16:9)</PresentationFormat>
  <Paragraphs>159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Times New Roman</vt:lpstr>
      <vt:lpstr>AETC_Master_Template_061510</vt:lpstr>
      <vt:lpstr>Elbasvir-Grazoprevir in HCV and HIV Coinfection, GT 1, 4, or 6 C-EDGE CO-INFECTION</vt:lpstr>
      <vt:lpstr>Elbasvir-Grazoprevir in HCV-HIV Coinfection GT 1, 4, or 6 C-EDGE CO-INFECTION: Study Features</vt:lpstr>
      <vt:lpstr>Elbasvir-Grazoprevir in HCV-HIV Coinfection GT 1, 4, or 6 C-EDGE CO-INFECTION: Study Design</vt:lpstr>
      <vt:lpstr>Elbasvir-Grazoprevir in HCV-HIV Coinfection GT 1, 4, or 6 C-EDGE CO-INFECTION: Participants</vt:lpstr>
      <vt:lpstr>Elbasvir-Grazoprevir in HCV-HIV Coinfection GT 1, 4, or 6 C-EDGE CO-INFECTION: Participants</vt:lpstr>
      <vt:lpstr>Elbasvir-Grazoprevir in HCV-HIV Coinfection GT 1, 4, or 6 C-EDGE CO-INFECTION: Results</vt:lpstr>
      <vt:lpstr>Elbasvir-Grazoprevir in HCV-HIV Coinfection GT 1, 4, or 6 C-EDGE CO-INFECTION: Adverse Events</vt:lpstr>
      <vt:lpstr>Elbasvir-Grazoprevir in HCV-HIV Coinfection GT 1, 4, or 6 C-EDGE CO-INFECTION: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1475</cp:revision>
  <cp:lastPrinted>2019-10-21T18:40:24Z</cp:lastPrinted>
  <dcterms:created xsi:type="dcterms:W3CDTF">2010-11-28T05:36:22Z</dcterms:created>
  <dcterms:modified xsi:type="dcterms:W3CDTF">2022-03-31T03:20:29Z</dcterms:modified>
</cp:coreProperties>
</file>