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797" r:id="rId2"/>
    <p:sldId id="801" r:id="rId3"/>
    <p:sldId id="802" r:id="rId4"/>
    <p:sldId id="796" r:id="rId5"/>
    <p:sldId id="799" r:id="rId6"/>
    <p:sldId id="837" r:id="rId7"/>
    <p:sldId id="800" r:id="rId8"/>
    <p:sldId id="818" r:id="rId9"/>
    <p:sldId id="798" r:id="rId10"/>
    <p:sldId id="807" r:id="rId11"/>
    <p:sldId id="1011" r:id="rId12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11C"/>
    <a:srgbClr val="28699D"/>
    <a:srgbClr val="6D8C47"/>
    <a:srgbClr val="9D4053"/>
    <a:srgbClr val="825F95"/>
    <a:srgbClr val="AB8100"/>
    <a:srgbClr val="7A954F"/>
    <a:srgbClr val="0061A7"/>
    <a:srgbClr val="9D7700"/>
    <a:srgbClr val="775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743" autoAdjust="0"/>
    <p:restoredTop sz="96272" autoAdjust="0"/>
  </p:normalViewPr>
  <p:slideViewPr>
    <p:cSldViewPr snapToGrid="0" showGuides="1">
      <p:cViewPr varScale="1">
        <p:scale>
          <a:sx n="168" d="100"/>
          <a:sy n="168" d="100"/>
        </p:scale>
        <p:origin x="448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586206896551699E-2"/>
          <c:w val="0.86727392030541595"/>
          <c:h val="0.86935537152683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flip="none" rotWithShape="1">
              <a:gsLst>
                <a:gs pos="0">
                  <a:srgbClr val="718E25">
                    <a:lumMod val="75000"/>
                  </a:srgbClr>
                </a:gs>
                <a:gs pos="99000">
                  <a:srgbClr val="95B04E"/>
                </a:gs>
              </a:gsLst>
              <a:lin ang="0" scaled="1"/>
              <a:tileRect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140-BB4F-ADDA-E357D2CADDC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140-BB4F-ADDA-E357D2CADDC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140-BB4F-ADDA-E357D2CADDC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140-BB4F-ADDA-E357D2CADDC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140-BB4F-ADDA-E357D2CADDC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140-BB4F-ADDA-E357D2CADDC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140-BB4F-ADDA-E357D2CADDC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E37C59E-FABB-E340-83A4-035BFA0EA18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140-BB4F-ADDA-E357D2CADDC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0575671-CB98-5A4C-B47D-76381D6FF65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140-BB4F-ADDA-E357D2CADDC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FAA6306-7984-2142-A538-F21C420EDD9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140-BB4F-ADDA-E357D2CADDC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4422DCF-8B60-CE43-BA4F-A3FB0C02C60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140-BB4F-ADDA-E357D2CADDC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6D6F57E-3B13-254F-8791-43A5334ECE1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140-BB4F-ADDA-E357D2CADDC3}"/>
                </c:ext>
              </c:extLst>
            </c:dLbl>
            <c:numFmt formatCode="0" sourceLinked="0"/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 GT</c:v>
                </c:pt>
                <c:pt idx="1">
                  <c:v>GT1a*</c:v>
                </c:pt>
                <c:pt idx="2">
                  <c:v>GT1b</c:v>
                </c:pt>
                <c:pt idx="3">
                  <c:v>GT4</c:v>
                </c:pt>
                <c:pt idx="4">
                  <c:v>GT6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91.5</c:v>
                </c:pt>
                <c:pt idx="1">
                  <c:v>93.5</c:v>
                </c:pt>
                <c:pt idx="2">
                  <c:v>93.3</c:v>
                </c:pt>
                <c:pt idx="3">
                  <c:v>91.7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140-BB4F-ADDA-E357D2CADD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axId val="-2088301448"/>
        <c:axId val="-2088333000"/>
      </c:barChart>
      <c:catAx>
        <c:axId val="-208830144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08833300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8833300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SVR12</a:t>
                </a:r>
              </a:p>
            </c:rich>
          </c:tx>
          <c:layout>
            <c:manualLayout>
              <c:xMode val="edge"/>
              <c:yMode val="edge"/>
              <c:x val="2.1651113055312526E-3"/>
              <c:y val="0.1658220112191858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8830144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586206896551699E-2"/>
          <c:w val="0.86727392030541595"/>
          <c:h val="0.86935537152683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>
              <a:gsLst>
                <a:gs pos="0">
                  <a:srgbClr val="004B80"/>
                </a:gs>
                <a:gs pos="99000">
                  <a:srgbClr val="00A5E2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9A94-6B4F-84BA-59FA7972674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A94-6B4F-84BA-59FA7972674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A94-6B4F-84BA-59FA7972674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A94-6B4F-84BA-59FA7972674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A94-6B4F-84BA-59FA7972674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A94-6B4F-84BA-59FA7972674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9A94-6B4F-84BA-59FA797267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7CBF8D5-2BF7-D74D-8A03-CDEE28289E5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94-6B4F-84BA-59FA797267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B9933AD-BB05-AB48-8C3E-F5B507C1F7F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94-6B4F-84BA-59FA797267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%</a:t>
                    </a:r>
                    <a:fld id="{67597B65-389D-2C45-B07D-C20E8667112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A94-6B4F-84BA-59FA7972674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125DECC-E716-7A46-AA39-0C488E82AA3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A94-6B4F-84BA-59FA7972674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E2FBBE1-F0BD-404F-8775-9EF41043337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A94-6B4F-84BA-59FA79726748}"/>
                </c:ext>
              </c:extLst>
            </c:dLbl>
            <c:numFmt formatCode="0" sourceLinked="0"/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 GT</c:v>
                </c:pt>
                <c:pt idx="1">
                  <c:v>GT1a*</c:v>
                </c:pt>
                <c:pt idx="2">
                  <c:v>GT1b</c:v>
                </c:pt>
                <c:pt idx="3">
                  <c:v>GT4</c:v>
                </c:pt>
                <c:pt idx="4">
                  <c:v>GT6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94</c:v>
                </c:pt>
                <c:pt idx="1">
                  <c:v>95.5</c:v>
                </c:pt>
                <c:pt idx="2">
                  <c:v>93.3</c:v>
                </c:pt>
                <c:pt idx="3">
                  <c:v>91.7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94-6B4F-84BA-59FA797267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059335208"/>
        <c:axId val="-2059367416"/>
      </c:barChart>
      <c:catAx>
        <c:axId val="-205933520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0593674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5936741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SVR12</a:t>
                </a:r>
              </a:p>
            </c:rich>
          </c:tx>
          <c:layout>
            <c:manualLayout>
              <c:xMode val="edge"/>
              <c:yMode val="edge"/>
              <c:x val="6.7947409351608815E-3"/>
              <c:y val="0.1658220112191858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5933520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586206896551699E-2"/>
          <c:w val="0.86727392030541595"/>
          <c:h val="0.86935537152683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flip="none" rotWithShape="1">
              <a:gsLst>
                <a:gs pos="0">
                  <a:srgbClr val="3D5949"/>
                </a:gs>
                <a:gs pos="93000">
                  <a:srgbClr val="82BB98"/>
                </a:gs>
              </a:gsLst>
              <a:lin ang="0" scaled="1"/>
              <a:tileRect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FCD-7444-9E6A-5462F182B78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FCD-7444-9E6A-5462F182B78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FCD-7444-9E6A-5462F182B78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FCD-7444-9E6A-5462F182B78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FCD-7444-9E6A-5462F182B78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CD-7444-9E6A-5462F182B78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FCD-7444-9E6A-5462F182B78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C6B9035-B9C7-894F-AF5E-E4A418A1270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CD-7444-9E6A-5462F182B7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9CF4B6A-75D5-314C-86D9-AE2EDB2B73A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83641975308641E-2"/>
                      <c:h val="6.858660130718953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FCD-7444-9E6A-5462F182B78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ACBF3B5-C6F2-5D42-9515-E56E43BF71C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FCD-7444-9E6A-5462F182B78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3433AAB-3CB6-B448-B3EF-8ECBC099643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FCD-7444-9E6A-5462F182B78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E0C9602-282F-5542-A578-B0015326F0D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FCD-7444-9E6A-5462F182B783}"/>
                </c:ext>
              </c:extLst>
            </c:dLbl>
            <c:numFmt formatCode="0" sourceLinked="0"/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 GT</c:v>
                </c:pt>
                <c:pt idx="1">
                  <c:v>GT1a*</c:v>
                </c:pt>
                <c:pt idx="2">
                  <c:v>GT1b</c:v>
                </c:pt>
                <c:pt idx="3">
                  <c:v>GT4</c:v>
                </c:pt>
                <c:pt idx="4">
                  <c:v>GT6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89.5</c:v>
                </c:pt>
                <c:pt idx="1">
                  <c:v>90.1</c:v>
                </c:pt>
                <c:pt idx="2">
                  <c:v>92.9</c:v>
                </c:pt>
                <c:pt idx="3">
                  <c:v>100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FCD-7444-9E6A-5462F182B7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059208008"/>
        <c:axId val="-2059223448"/>
      </c:barChart>
      <c:catAx>
        <c:axId val="-205920800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  <a:effectLst/>
        </c:spPr>
        <c:crossAx val="-20592234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592234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SVR12</a:t>
                </a:r>
              </a:p>
            </c:rich>
          </c:tx>
          <c:layout>
            <c:manualLayout>
              <c:xMode val="edge"/>
              <c:yMode val="edge"/>
              <c:x val="2.165111305531253E-3"/>
              <c:y val="0.161737043898924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  <a:effectLst/>
        </c:spPr>
        <c:txPr>
          <a:bodyPr/>
          <a:lstStyle/>
          <a:p>
            <a:pPr>
              <a:defRPr sz="1200"/>
            </a:pPr>
            <a:endParaRPr lang="en-US"/>
          </a:p>
        </c:txPr>
        <c:crossAx val="-205920800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75126546681699"/>
          <c:y val="3.8365592565068198E-2"/>
          <c:w val="0.86495055305586799"/>
          <c:h val="0.82842390759775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826A3B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18A49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B88-0748-A42A-0679D1A70057}"/>
              </c:ext>
            </c:extLst>
          </c:dPt>
          <c:dPt>
            <c:idx val="1"/>
            <c:invertIfNegative val="0"/>
            <c:bubble3D val="0"/>
            <c:spPr>
              <a:solidFill>
                <a:srgbClr val="554628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B88-0748-A42A-0679D1A7005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B88-0748-A42A-0679D1A70057}"/>
              </c:ext>
            </c:extLst>
          </c:dPt>
          <c:dPt>
            <c:idx val="3"/>
            <c:invertIfNegative val="0"/>
            <c:bubble3D val="0"/>
            <c:spPr>
              <a:solidFill>
                <a:srgbClr val="B96969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DB88-0748-A42A-0679D1A70057}"/>
              </c:ext>
            </c:extLst>
          </c:dPt>
          <c:dPt>
            <c:idx val="4"/>
            <c:invertIfNegative val="0"/>
            <c:bubble3D val="0"/>
            <c:spPr>
              <a:solidFill>
                <a:srgbClr val="7F2B2B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DB88-0748-A42A-0679D1A70057}"/>
              </c:ext>
            </c:extLst>
          </c:dPt>
          <c:dPt>
            <c:idx val="6"/>
            <c:invertIfNegative val="0"/>
            <c:bubble3D val="0"/>
            <c:spPr>
              <a:solidFill>
                <a:srgbClr val="789B29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A-DB88-0748-A42A-0679D1A70057}"/>
              </c:ext>
            </c:extLst>
          </c:dPt>
          <c:dPt>
            <c:idx val="7"/>
            <c:invertIfNegative val="0"/>
            <c:bubble3D val="0"/>
            <c:spPr>
              <a:solidFill>
                <a:srgbClr val="485A18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C-DB88-0748-A42A-0679D1A7005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4966A66-D4E9-4F4F-BB36-3CAA7E72945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88-0748-A42A-0679D1A7005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9EBFE4E-A714-DF41-9D2E-ABD0947D85F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88-0748-A42A-0679D1A7005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1C46FFC-E27A-9344-B10C-2784A9C611C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B88-0748-A42A-0679D1A7005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4A51D50-4082-F946-A021-67183C61AA5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B88-0748-A42A-0679D1A7005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27907B1-3104-9F48-A77E-6C69A79655B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B88-0748-A42A-0679D1A7005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4C574C2-AB7A-0145-8C1E-FD0B89BBF68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B88-0748-A42A-0679D1A70057}"/>
                </c:ext>
              </c:extLst>
            </c:dLbl>
            <c:numFmt formatCode="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No</c:v>
                </c:pt>
                <c:pt idx="1">
                  <c:v>Yes</c:v>
                </c:pt>
                <c:pt idx="3">
                  <c:v>≤2 million</c:v>
                </c:pt>
                <c:pt idx="4">
                  <c:v>&gt; 2 million</c:v>
                </c:pt>
                <c:pt idx="6">
                  <c:v>Negative</c:v>
                </c:pt>
                <c:pt idx="7">
                  <c:v>Positive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91.3</c:v>
                </c:pt>
                <c:pt idx="1">
                  <c:v>92.5</c:v>
                </c:pt>
                <c:pt idx="3">
                  <c:v>92</c:v>
                </c:pt>
                <c:pt idx="4">
                  <c:v>91.2</c:v>
                </c:pt>
                <c:pt idx="6" formatCode="General">
                  <c:v>93.8</c:v>
                </c:pt>
                <c:pt idx="7" formatCode="General">
                  <c:v>90.4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B88-0748-A42A-0679D1A700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"/>
        <c:axId val="-2059098520"/>
        <c:axId val="-2058934056"/>
      </c:barChart>
      <c:catAx>
        <c:axId val="-2059098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05893405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5893405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Patients with SVR12</a:t>
                </a:r>
              </a:p>
            </c:rich>
          </c:tx>
          <c:layout>
            <c:manualLayout>
              <c:xMode val="edge"/>
              <c:yMode val="edge"/>
              <c:x val="4.9486001749781284E-3"/>
              <c:y val="0.143991423420557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5909852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0.38393</cdr:x>
      <cdr:y>0.03977</cdr:y>
    </cdr:from>
    <cdr:to>
      <cdr:x>0.38393</cdr:x>
      <cdr:y>0.86764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41110E0-50DD-5F49-8F71-AD31BC57D29D}"/>
            </a:ext>
          </a:extLst>
        </cdr:cNvPr>
        <cdr:cNvCxnSpPr/>
      </cdr:nvCxnSpPr>
      <cdr:spPr>
        <a:xfrm xmlns:a="http://schemas.openxmlformats.org/drawingml/2006/main">
          <a:off x="3276600" y="152399"/>
          <a:ext cx="0" cy="3172658"/>
        </a:xfrm>
        <a:prstGeom xmlns:a="http://schemas.openxmlformats.org/drawingml/2006/main" prst="line">
          <a:avLst/>
        </a:prstGeom>
        <a:ln xmlns:a="http://schemas.openxmlformats.org/drawingml/2006/main" w="6350" cmpd="sng">
          <a:solidFill>
            <a:schemeClr val="tx1">
              <a:lumMod val="85000"/>
              <a:lumOff val="15000"/>
            </a:schemeClr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0.71429</cdr:x>
      <cdr:y>0.03977</cdr:y>
    </cdr:from>
    <cdr:to>
      <cdr:x>0.71429</cdr:x>
      <cdr:y>0.86764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94573DC-065D-DA40-A27A-D5CF954619D3}"/>
            </a:ext>
          </a:extLst>
        </cdr:cNvPr>
        <cdr:cNvCxnSpPr/>
      </cdr:nvCxnSpPr>
      <cdr:spPr>
        <a:xfrm xmlns:a="http://schemas.openxmlformats.org/drawingml/2006/main">
          <a:off x="6096000" y="152399"/>
          <a:ext cx="0" cy="3172658"/>
        </a:xfrm>
        <a:prstGeom xmlns:a="http://schemas.openxmlformats.org/drawingml/2006/main" prst="line">
          <a:avLst/>
        </a:prstGeom>
        <a:ln xmlns:a="http://schemas.openxmlformats.org/drawingml/2006/main" w="6350" cmpd="sng">
          <a:solidFill>
            <a:schemeClr val="tx1">
              <a:lumMod val="85000"/>
              <a:lumOff val="15000"/>
            </a:schemeClr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3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C532C-3D97-E34C-A378-DD504926C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0" y="195241"/>
            <a:ext cx="2926080" cy="465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319A0-61A9-B04E-A7BC-8B6F583247CD}"/>
              </a:ext>
            </a:extLst>
          </p:cNvPr>
          <p:cNvGrpSpPr/>
          <p:nvPr userDrawn="1"/>
        </p:nvGrpSpPr>
        <p:grpSpPr>
          <a:xfrm>
            <a:off x="462321" y="4516238"/>
            <a:ext cx="2280879" cy="446276"/>
            <a:chOff x="462321" y="4578479"/>
            <a:chExt cx="2280879" cy="4462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FD9F7-C1BC-7347-B044-72480FB6114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462321" y="4578479"/>
              <a:ext cx="228087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Hepatitis </a:t>
              </a:r>
              <a:r>
                <a:rPr lang="en-US" sz="1200" b="1" cap="small" spc="100" baseline="0" dirty="0">
                  <a:solidFill>
                    <a:srgbClr val="285078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C</a:t>
              </a:r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 Online</a:t>
              </a:r>
              <a:br>
                <a:rPr lang="en-US" sz="1600" dirty="0"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en-US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www.hepatitisC.uw.edu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D6E11-48AB-BE4A-8814-EA56822BBF1E}"/>
                </a:ext>
              </a:extLst>
            </p:cNvPr>
            <p:cNvCxnSpPr/>
            <p:nvPr userDrawn="1"/>
          </p:nvCxnSpPr>
          <p:spPr>
            <a:xfrm>
              <a:off x="550191" y="4808530"/>
              <a:ext cx="133502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D7AC0-870D-EE43-85B5-10937BBC38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320"/>
            <a:ext cx="9157371" cy="34747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80F54C7-FB42-CA4C-90DF-566F54738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ABFC78A-A9BC-CF4A-BAF8-FC4134E5D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2" name="Date">
            <a:extLst>
              <a:ext uri="{FF2B5EF4-FFF2-40B4-BE49-F238E27FC236}">
                <a16:creationId xmlns:a16="http://schemas.microsoft.com/office/drawing/2014/main" id="{B66131DB-45B5-6945-A76D-741496EBA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D0A3E-B052-EA40-B037-054B51E770EC}"/>
              </a:ext>
            </a:extLst>
          </p:cNvPr>
          <p:cNvCxnSpPr>
            <a:cxnSpLocks/>
          </p:cNvCxnSpPr>
          <p:nvPr userDrawn="1"/>
        </p:nvCxnSpPr>
        <p:spPr>
          <a:xfrm>
            <a:off x="-8639" y="86256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60ADCC-ACEB-FA4F-9D36-5D0D7D86AD0A}"/>
              </a:ext>
            </a:extLst>
          </p:cNvPr>
          <p:cNvCxnSpPr>
            <a:cxnSpLocks/>
          </p:cNvCxnSpPr>
          <p:nvPr userDrawn="1"/>
        </p:nvCxnSpPr>
        <p:spPr>
          <a:xfrm>
            <a:off x="-863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2D5DDC8-955B-5F4B-89A3-FA28C1E4091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5153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rIns="18288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7419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5337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91D050-F2FF-B84B-B85F-704A33D7A2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48149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86A608-CE71-5040-8C80-661F1437DF3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48150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38D57-7E90-4C4F-BEFE-18F098A6A60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2815" y="1046741"/>
            <a:ext cx="4185088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68815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02823"/>
            <a:ext cx="8077200" cy="928688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E13-CC4F-7E49-B471-8878E909C36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2040D45-8BA9-D140-AC63-610E2828C96D}"/>
              </a:ext>
            </a:extLst>
          </p:cNvPr>
          <p:cNvSpPr txBox="1">
            <a:spLocks/>
          </p:cNvSpPr>
          <p:nvPr userDrawn="1"/>
        </p:nvSpPr>
        <p:spPr>
          <a:xfrm>
            <a:off x="1" y="2095500"/>
            <a:ext cx="9143999" cy="97155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3D8E482-99BE-C84B-B161-963C2E521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48" y="2105025"/>
            <a:ext cx="84963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6606ED-A198-F841-A81E-EAF8A36DE6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5E0287-FFA2-4B43-9C84-CDE59F70FA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849" y="-7144"/>
            <a:ext cx="8839200" cy="363760"/>
          </a:xfrm>
          <a:prstGeom prst="rect">
            <a:avLst/>
          </a:prstGeom>
        </p:spPr>
        <p:txBody>
          <a:bodyPr lIns="91440" anchor="b">
            <a:normAutofit/>
          </a:bodyPr>
          <a:lstStyle>
            <a:lvl1pPr marL="0" indent="0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36BB952-50A8-AE49-87A9-BEC72E8DE500}"/>
              </a:ext>
            </a:extLst>
          </p:cNvPr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03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gradFill flip="none" rotWithShape="1">
            <a:gsLst>
              <a:gs pos="0">
                <a:srgbClr val="006D9A">
                  <a:alpha val="50000"/>
                </a:srgbClr>
              </a:gs>
              <a:gs pos="50000">
                <a:schemeClr val="bg1"/>
              </a:gs>
              <a:gs pos="100000">
                <a:srgbClr val="006D9A">
                  <a:alpha val="50000"/>
                </a:srgbClr>
              </a:gs>
            </a:gsLst>
            <a:lin ang="5400000" scaled="0"/>
            <a:tileRect/>
          </a:gra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7493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47EEC-7D64-BC44-B74A-8AB7EC9C114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gradFill>
            <a:gsLst>
              <a:gs pos="0">
                <a:srgbClr val="004E66"/>
              </a:gs>
              <a:gs pos="100000">
                <a:srgbClr val="00779D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694921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7F697-0452-FD41-8395-6BF13DCE8E9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375E53-0C80-A84B-AAA8-6B394E1E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681A14-7A84-7F43-AE92-51583060A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568E9B-001A-3C4B-92D6-08A79194F9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50244"/>
            <a:ext cx="3657600" cy="5143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21619"/>
            <a:ext cx="3657600" cy="40005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1800" cap="small" baseline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171450" indent="-171450">
              <a:defRPr sz="15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3C7D4-0781-8845-8825-89A145A9DF0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0907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F0B8B-66F2-DF43-BD77-6C2E0DA2E6A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3514E-98F2-2D45-9DA2-54F265280D6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28F71-E8EE-4641-AAE6-AB4095216C3F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005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FC7B0-4199-894F-A8D2-4FF835667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188" y="3229441"/>
            <a:ext cx="2120053" cy="621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D0061C-C01B-6147-BCD8-08FDF056E6F2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DD0DC4-87ED-2248-BCCC-3FFD6569F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89" y="3230381"/>
            <a:ext cx="2257262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E2333-2F70-634E-82A6-B1B90516D6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639466-DB5B-A345-8962-629595564BB7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 in this presentation is that of the author(s) and does not necessarily represent the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official position of views of, nor an endorsement, by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2675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E4DF60-71E6-5A4F-922E-DACE79CE09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F06CDF-9301-9D41-99E6-E67191B99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961051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8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90625"/>
            <a:ext cx="40957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>
              <a:lnSpc>
                <a:spcPts val="2100"/>
              </a:lnSpc>
              <a:spcBef>
                <a:spcPts val="600"/>
              </a:spcBef>
              <a:buClr>
                <a:srgbClr val="0070C0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0038" indent="-128588">
              <a:lnSpc>
                <a:spcPts val="21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Char char="-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spcBef>
                <a:spcPts val="600"/>
              </a:spcBef>
              <a:defRPr sz="12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91559A-A57D-7640-A089-C617FF5BE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78A2BD-79AF-4045-B862-6F54F0C31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040465-5DC6-4C45-8214-2E969A7E1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9583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Gray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989536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968376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8AE8E-D860-A048-A8D2-A7D0623F1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9690D-7F7B-9243-8026-9C4650B83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50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11" r:id="rId3"/>
    <p:sldLayoutId id="2147483709" r:id="rId4"/>
    <p:sldLayoutId id="2147483700" r:id="rId5"/>
    <p:sldLayoutId id="2147483701" r:id="rId6"/>
    <p:sldLayoutId id="2147483710" r:id="rId7"/>
    <p:sldLayoutId id="2147483703" r:id="rId8"/>
    <p:sldLayoutId id="2147483723" r:id="rId9"/>
    <p:sldLayoutId id="2147483737" r:id="rId10"/>
    <p:sldLayoutId id="2147483738" r:id="rId11"/>
    <p:sldLayoutId id="2147483727" r:id="rId12"/>
    <p:sldLayoutId id="2147483695" r:id="rId13"/>
    <p:sldLayoutId id="2147483697" r:id="rId14"/>
    <p:sldLayoutId id="2147483725" r:id="rId15"/>
    <p:sldLayoutId id="2147483698" r:id="rId16"/>
    <p:sldLayoutId id="2147483704" r:id="rId17"/>
    <p:sldLayoutId id="2147483724" r:id="rId18"/>
    <p:sldLayoutId id="2147483705" r:id="rId19"/>
    <p:sldLayoutId id="2147483696" r:id="rId20"/>
    <p:sldLayoutId id="2147483726" r:id="rId21"/>
    <p:sldLayoutId id="2147483707" r:id="rId22"/>
    <p:sldLayoutId id="2147483708" r:id="rId23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1D48"/>
                </a:solidFill>
              </a:rPr>
              <a:t>Elbasvir-Grazoprevir in HCV GT 1,4, or 6 in PWID on Opiate Agonist Therapy</a:t>
            </a:r>
            <a:br>
              <a:rPr lang="en-US" sz="1500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C-EDGE CO-STAR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781A38-EC0E-EC4A-82B8-974E1231DF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Dore GJ, et al. Ann Intern Med. 2016;165:625-34.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A295B-D032-9243-BD65-4E039C513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Treatment Naïve, </a:t>
            </a:r>
            <a:r>
              <a:rPr lang="en-US" dirty="0"/>
              <a:t>Phase 3</a:t>
            </a:r>
          </a:p>
        </p:txBody>
      </p:sp>
    </p:spTree>
    <p:extLst>
      <p:ext uri="{BB962C8B-B14F-4D97-AF65-F5344CB8AC3E}">
        <p14:creationId xmlns:p14="http://schemas.microsoft.com/office/powerpoint/2010/main" val="394245245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Elbasvir-Grazoprevir in Persons with Renal Disease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64DA59-350C-2D41-99DD-A0D9FF4B65C5}"/>
              </a:ext>
            </a:extLst>
          </p:cNvPr>
          <p:cNvSpPr/>
          <p:nvPr/>
        </p:nvSpPr>
        <p:spPr>
          <a:xfrm>
            <a:off x="0" y="1371601"/>
            <a:ext cx="9144000" cy="278891"/>
          </a:xfrm>
          <a:prstGeom prst="rect">
            <a:avLst/>
          </a:prstGeom>
          <a:solidFill>
            <a:srgbClr val="BABB0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40" rtlCol="0" anchor="ctr"/>
          <a:lstStyle/>
          <a:p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E9EC7B-0230-5F42-888C-7B6C22250E6C}"/>
              </a:ext>
            </a:extLst>
          </p:cNvPr>
          <p:cNvSpPr/>
          <p:nvPr/>
        </p:nvSpPr>
        <p:spPr>
          <a:xfrm>
            <a:off x="0" y="3494656"/>
            <a:ext cx="9144000" cy="278891"/>
          </a:xfrm>
          <a:prstGeom prst="rect">
            <a:avLst/>
          </a:prstGeom>
          <a:solidFill>
            <a:srgbClr val="BABB0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740" rtlCol="0" anchor="ctr"/>
          <a:lstStyle/>
          <a:p>
            <a:endParaRPr lang="en-US" sz="10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399454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83712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cs typeface="Arial"/>
              </a:rPr>
              <a:t>Elbasvir-Grazoprevir in HCV GT 1, 4, or 6 in PWID on Opiate Agonist Therapy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C-EDGE CO-STAR: </a:t>
            </a:r>
            <a:r>
              <a:rPr lang="en-US" sz="2000" dirty="0"/>
              <a:t>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Dore GJ, et al. Ann Intern Med. 2016;165:625-34.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11D24-E2AB-4B46-8E01-9977D36F1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Design</a:t>
            </a:r>
            <a:r>
              <a:rPr lang="en-US" dirty="0"/>
              <a:t>: Randomized, phase 3, placebo-controlled, double-blind, multi-site trial using a fixed-dose combination of elbasvir-grazoprevir in treatment-naïve chronic HCV genotype 1, 4, or 6 in persons who inject drugs who are receiving opiate agonist therapy</a:t>
            </a:r>
          </a:p>
          <a:p>
            <a:r>
              <a:rPr lang="en-US" b="1" dirty="0"/>
              <a:t>Entry Criteria</a:t>
            </a:r>
          </a:p>
          <a:p>
            <a:pPr lvl="1"/>
            <a:r>
              <a:rPr lang="en-US" dirty="0"/>
              <a:t>Chronic HCV Genotype 1, 4, or 6</a:t>
            </a:r>
          </a:p>
          <a:p>
            <a:pPr lvl="1"/>
            <a:r>
              <a:rPr lang="en-US" dirty="0"/>
              <a:t>No prior treatment</a:t>
            </a:r>
          </a:p>
          <a:p>
            <a:pPr lvl="1"/>
            <a:r>
              <a:rPr lang="en-US" dirty="0"/>
              <a:t>18 years or older</a:t>
            </a:r>
          </a:p>
          <a:p>
            <a:pPr lvl="1"/>
            <a:r>
              <a:rPr lang="en-US" dirty="0"/>
              <a:t>Opiate Agonist Therapy for ≥3 months and kept ≥ 80% of appointments</a:t>
            </a:r>
          </a:p>
          <a:p>
            <a:pPr lvl="1"/>
            <a:r>
              <a:rPr lang="en-US" dirty="0"/>
              <a:t>HCV RNA ≥10,000 IU/mL</a:t>
            </a:r>
          </a:p>
          <a:p>
            <a:pPr lvl="1"/>
            <a:r>
              <a:rPr lang="en-US" dirty="0"/>
              <a:t>Cirrhosis allowed with goal 20% of subjects with cirrhosis</a:t>
            </a:r>
          </a:p>
          <a:p>
            <a:pPr lvl="1"/>
            <a:r>
              <a:rPr lang="en-US" dirty="0"/>
              <a:t>HIV infection allowed</a:t>
            </a:r>
          </a:p>
          <a:p>
            <a:r>
              <a:rPr lang="en-US" b="1" dirty="0"/>
              <a:t>Primary End-Point</a:t>
            </a:r>
            <a:r>
              <a:rPr lang="en-US" dirty="0"/>
              <a:t>: SVR12</a:t>
            </a:r>
          </a:p>
        </p:txBody>
      </p:sp>
    </p:spTree>
    <p:extLst>
      <p:ext uri="{BB962C8B-B14F-4D97-AF65-F5344CB8AC3E}">
        <p14:creationId xmlns:p14="http://schemas.microsoft.com/office/powerpoint/2010/main" val="365038667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219785" y="2070560"/>
            <a:ext cx="173736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5ADE720-31CF-0A4C-894B-56EE50AF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cs typeface="Arial"/>
              </a:rPr>
              <a:t>Elbasvir-Grazoprevir in HCV GT 1, 4, or 6 in PWID on Opiate Agonist Therapy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C-EDGE CO-STAR: </a:t>
            </a:r>
            <a:r>
              <a:rPr lang="en-US" sz="2000" dirty="0"/>
              <a:t>Study Features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Dore GJ, et al. Ann Intern Med. 2016;165:625-34.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313493" y="1828800"/>
            <a:ext cx="1906291" cy="473910"/>
          </a:xfrm>
          <a:prstGeom prst="rect">
            <a:avLst/>
          </a:prstGeom>
          <a:solidFill>
            <a:srgbClr val="7A954F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rIns="0" anchor="ctr"/>
          <a:lstStyle/>
          <a:p>
            <a:pPr marL="34290"/>
            <a:r>
              <a:rPr lang="en-US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Elbasvir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Grazoprevir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86515" y="1911750"/>
            <a:ext cx="640080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1486687" y="3989906"/>
            <a:ext cx="6871716" cy="4434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Dosing</a:t>
            </a:r>
            <a:b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Grazoprevir-elbasvir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(100/50 mg): fixed dose combination; one pill once daily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87118" y="1828800"/>
            <a:ext cx="1299569" cy="1259584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sz="10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Treatment-naïve GT 1, 4 or 6</a:t>
            </a:r>
            <a:endParaRPr lang="en-US" sz="105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(N=301)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538780" y="1917909"/>
            <a:ext cx="684068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201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6722761" y="2833871"/>
            <a:ext cx="18288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313494" y="2598377"/>
            <a:ext cx="1920590" cy="4739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rIns="0" anchor="ctr"/>
          <a:lstStyle/>
          <a:p>
            <a:pPr marL="34290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273555" y="2670672"/>
            <a:ext cx="640080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SVR12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38780" y="2680410"/>
            <a:ext cx="684068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100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847696" y="2595563"/>
            <a:ext cx="1872234" cy="473910"/>
          </a:xfrm>
          <a:prstGeom prst="rect">
            <a:avLst/>
          </a:prstGeom>
          <a:solidFill>
            <a:srgbClr val="7A954F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40" rIns="0" anchor="ctr"/>
          <a:lstStyle/>
          <a:p>
            <a:pPr marL="34290"/>
            <a:r>
              <a:rPr lang="en-US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Elbasvir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Grazoprevir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1F07CE6-7A63-2945-9CB7-7447B04F821A}"/>
              </a:ext>
            </a:extLst>
          </p:cNvPr>
          <p:cNvSpPr/>
          <p:nvPr/>
        </p:nvSpPr>
        <p:spPr>
          <a:xfrm>
            <a:off x="1201122" y="1005840"/>
            <a:ext cx="7772400" cy="404543"/>
          </a:xfrm>
          <a:prstGeom prst="rect">
            <a:avLst/>
          </a:prstGeom>
          <a:gradFill>
            <a:gsLst>
              <a:gs pos="85000">
                <a:schemeClr val="bg1">
                  <a:lumMod val="85000"/>
                </a:schemeClr>
              </a:gs>
              <a:gs pos="15000">
                <a:schemeClr val="bg1">
                  <a:lumMod val="85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BB03000-DA9A-B445-82EB-558420D94B1B}"/>
              </a:ext>
            </a:extLst>
          </p:cNvPr>
          <p:cNvSpPr/>
          <p:nvPr/>
        </p:nvSpPr>
        <p:spPr>
          <a:xfrm>
            <a:off x="1678094" y="1027737"/>
            <a:ext cx="545406" cy="2994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44912AA-EE07-5849-AC53-CADF67F9AA51}"/>
              </a:ext>
            </a:extLst>
          </p:cNvPr>
          <p:cNvSpPr/>
          <p:nvPr/>
        </p:nvSpPr>
        <p:spPr>
          <a:xfrm>
            <a:off x="2143564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5333B46-865D-2D47-B6A7-D451FCBC5010}"/>
              </a:ext>
            </a:extLst>
          </p:cNvPr>
          <p:cNvSpPr/>
          <p:nvPr/>
        </p:nvSpPr>
        <p:spPr>
          <a:xfrm>
            <a:off x="7756183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975D44D-1C90-FF4A-BE9E-7C1E0BA59B4C}"/>
              </a:ext>
            </a:extLst>
          </p:cNvPr>
          <p:cNvSpPr/>
          <p:nvPr/>
        </p:nvSpPr>
        <p:spPr>
          <a:xfrm>
            <a:off x="4014540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8C80FFB-78C9-D042-B732-6F06E6418233}"/>
              </a:ext>
            </a:extLst>
          </p:cNvPr>
          <p:cNvSpPr/>
          <p:nvPr/>
        </p:nvSpPr>
        <p:spPr>
          <a:xfrm>
            <a:off x="4635925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C138B59-C7BF-6443-ADE9-4A2BDA3A01D3}"/>
              </a:ext>
            </a:extLst>
          </p:cNvPr>
          <p:cNvCxnSpPr>
            <a:cxnSpLocks/>
          </p:cNvCxnSpPr>
          <p:nvPr/>
        </p:nvCxnSpPr>
        <p:spPr>
          <a:xfrm>
            <a:off x="1504210" y="1419644"/>
            <a:ext cx="7296315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77C7819-A17B-B04A-A1E2-D118CA5A53F3}"/>
              </a:ext>
            </a:extLst>
          </p:cNvPr>
          <p:cNvCxnSpPr/>
          <p:nvPr/>
        </p:nvCxnSpPr>
        <p:spPr>
          <a:xfrm flipV="1">
            <a:off x="2350244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C6AFDAE-2598-3142-9190-EA240B86A578}"/>
              </a:ext>
            </a:extLst>
          </p:cNvPr>
          <p:cNvCxnSpPr/>
          <p:nvPr/>
        </p:nvCxnSpPr>
        <p:spPr>
          <a:xfrm flipV="1">
            <a:off x="5471204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66FD5D2-AFB0-8347-8A77-BB161F459072}"/>
              </a:ext>
            </a:extLst>
          </p:cNvPr>
          <p:cNvCxnSpPr/>
          <p:nvPr/>
        </p:nvCxnSpPr>
        <p:spPr>
          <a:xfrm flipH="1" flipV="1">
            <a:off x="6094712" y="1328204"/>
            <a:ext cx="171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F53B8B61-8CE3-BE4D-AAD0-FCEA78455132}"/>
              </a:ext>
            </a:extLst>
          </p:cNvPr>
          <p:cNvSpPr/>
          <p:nvPr/>
        </p:nvSpPr>
        <p:spPr>
          <a:xfrm>
            <a:off x="5885886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C12FD33-325A-5B4D-8310-5078C2DEB915}"/>
              </a:ext>
            </a:extLst>
          </p:cNvPr>
          <p:cNvCxnSpPr/>
          <p:nvPr/>
        </p:nvCxnSpPr>
        <p:spPr>
          <a:xfrm flipV="1">
            <a:off x="6719930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6D70640A-D10D-D04B-B551-D86264BC5DF1}"/>
              </a:ext>
            </a:extLst>
          </p:cNvPr>
          <p:cNvSpPr/>
          <p:nvPr/>
        </p:nvSpPr>
        <p:spPr>
          <a:xfrm>
            <a:off x="6518220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E9221D8-098B-6B42-8668-72467AB424BD}"/>
              </a:ext>
            </a:extLst>
          </p:cNvPr>
          <p:cNvCxnSpPr/>
          <p:nvPr/>
        </p:nvCxnSpPr>
        <p:spPr>
          <a:xfrm flipV="1">
            <a:off x="7343438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4B585B6F-3FE0-C94D-AA20-071F3C47E27F}"/>
              </a:ext>
            </a:extLst>
          </p:cNvPr>
          <p:cNvSpPr/>
          <p:nvPr/>
        </p:nvSpPr>
        <p:spPr>
          <a:xfrm>
            <a:off x="2765622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9181E27-B25E-1840-92BE-8A810B6660A5}"/>
              </a:ext>
            </a:extLst>
          </p:cNvPr>
          <p:cNvSpPr/>
          <p:nvPr/>
        </p:nvSpPr>
        <p:spPr>
          <a:xfrm>
            <a:off x="3392482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C9156EE-FB70-C34D-AB2C-7809CBCD7C45}"/>
              </a:ext>
            </a:extLst>
          </p:cNvPr>
          <p:cNvSpPr/>
          <p:nvPr/>
        </p:nvSpPr>
        <p:spPr>
          <a:xfrm>
            <a:off x="5264499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B8028D2-372E-A847-A3F3-395C3C455105}"/>
              </a:ext>
            </a:extLst>
          </p:cNvPr>
          <p:cNvSpPr/>
          <p:nvPr/>
        </p:nvSpPr>
        <p:spPr>
          <a:xfrm>
            <a:off x="7139606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66CD374-6311-B145-9826-CC3E5E67AE67}"/>
              </a:ext>
            </a:extLst>
          </p:cNvPr>
          <p:cNvCxnSpPr/>
          <p:nvPr/>
        </p:nvCxnSpPr>
        <p:spPr>
          <a:xfrm flipV="1">
            <a:off x="2973752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13A1332-D8EE-A34C-9481-DAFE896B02CC}"/>
              </a:ext>
            </a:extLst>
          </p:cNvPr>
          <p:cNvCxnSpPr/>
          <p:nvPr/>
        </p:nvCxnSpPr>
        <p:spPr>
          <a:xfrm flipH="1" flipV="1">
            <a:off x="3597260" y="1328204"/>
            <a:ext cx="171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A09DD11-B058-BC43-B0B3-26AA196593D4}"/>
              </a:ext>
            </a:extLst>
          </p:cNvPr>
          <p:cNvCxnSpPr/>
          <p:nvPr/>
        </p:nvCxnSpPr>
        <p:spPr>
          <a:xfrm flipV="1">
            <a:off x="4847696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D7CDD87-516A-1C41-8D57-DCCBA5723FF2}"/>
              </a:ext>
            </a:extLst>
          </p:cNvPr>
          <p:cNvCxnSpPr/>
          <p:nvPr/>
        </p:nvCxnSpPr>
        <p:spPr>
          <a:xfrm flipH="1" flipV="1">
            <a:off x="4222478" y="1328204"/>
            <a:ext cx="171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00AF9F4-C19F-6348-9BFD-A044EA41A5D8}"/>
              </a:ext>
            </a:extLst>
          </p:cNvPr>
          <p:cNvCxnSpPr/>
          <p:nvPr/>
        </p:nvCxnSpPr>
        <p:spPr>
          <a:xfrm flipV="1">
            <a:off x="7966946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73B8330-B913-5C4A-AC5E-72E926479EB0}"/>
              </a:ext>
            </a:extLst>
          </p:cNvPr>
          <p:cNvCxnSpPr/>
          <p:nvPr/>
        </p:nvCxnSpPr>
        <p:spPr>
          <a:xfrm flipV="1">
            <a:off x="8590451" y="1328204"/>
            <a:ext cx="0" cy="9144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C10C391-62D6-3D41-8F41-C116ECAD9E5C}"/>
              </a:ext>
            </a:extLst>
          </p:cNvPr>
          <p:cNvSpPr/>
          <p:nvPr/>
        </p:nvSpPr>
        <p:spPr>
          <a:xfrm>
            <a:off x="8391331" y="1054140"/>
            <a:ext cx="409194" cy="249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78315709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 err="1">
                <a:cs typeface="Arial"/>
              </a:rPr>
              <a:t>Elbasvir-Grazoprevir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HCV GT 1, 4, or 6 in PWID on Opiate Agonist Therapy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C-EDGE CO-STAR: Results in Immediate-Treatment 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C-EDGE CO-STAR: SVR12 Results (Assumes Reinfections are Failures)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Dore GJ, et al. Ann Intern Med. 2016;165:625-34.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276541"/>
              </p:ext>
            </p:extLst>
          </p:nvPr>
        </p:nvGraphicFramePr>
        <p:xfrm>
          <a:off x="457200" y="1474269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777295" y="4027548"/>
            <a:ext cx="685800" cy="2288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184/201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22442" y="4027548"/>
            <a:ext cx="685800" cy="2288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144/154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7400" y="4027548"/>
            <a:ext cx="685800" cy="2288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28/30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83879" y="4027548"/>
            <a:ext cx="685800" cy="2288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11412" y="4027548"/>
            <a:ext cx="685800" cy="2288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6A4822-E9F3-DF46-B123-649ABC58461F}"/>
              </a:ext>
            </a:extLst>
          </p:cNvPr>
          <p:cNvSpPr/>
          <p:nvPr/>
        </p:nvSpPr>
        <p:spPr>
          <a:xfrm>
            <a:off x="1602512" y="1943719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87-95)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84480-6BFB-9242-A2B6-EEFBE7452B94}"/>
              </a:ext>
            </a:extLst>
          </p:cNvPr>
          <p:cNvSpPr/>
          <p:nvPr/>
        </p:nvSpPr>
        <p:spPr>
          <a:xfrm>
            <a:off x="3019483" y="1887879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88-97)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130293-8CFC-0741-85F7-8B43B4570A6D}"/>
              </a:ext>
            </a:extLst>
          </p:cNvPr>
          <p:cNvSpPr/>
          <p:nvPr/>
        </p:nvSpPr>
        <p:spPr>
          <a:xfrm>
            <a:off x="4457394" y="1894859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78-99)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10CC3D-0E52-6741-8555-5E6E2EB339A8}"/>
              </a:ext>
            </a:extLst>
          </p:cNvPr>
          <p:cNvSpPr/>
          <p:nvPr/>
        </p:nvSpPr>
        <p:spPr>
          <a:xfrm>
            <a:off x="5874365" y="1957679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62-100)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946407-95F5-6641-9CF5-5C410E732095}"/>
              </a:ext>
            </a:extLst>
          </p:cNvPr>
          <p:cNvSpPr/>
          <p:nvPr/>
        </p:nvSpPr>
        <p:spPr>
          <a:xfrm>
            <a:off x="7336629" y="3846515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1-72)</a:t>
            </a:r>
          </a:p>
        </p:txBody>
      </p:sp>
    </p:spTree>
    <p:extLst>
      <p:ext uri="{BB962C8B-B14F-4D97-AF65-F5344CB8AC3E}">
        <p14:creationId xmlns:p14="http://schemas.microsoft.com/office/powerpoint/2010/main" val="155493090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 err="1">
                <a:latin typeface="Arial"/>
                <a:cs typeface="Arial"/>
              </a:rPr>
              <a:t>Elbasvir-Grazoprevir</a:t>
            </a:r>
            <a:r>
              <a:rPr lang="en-US" sz="1800" dirty="0">
                <a:latin typeface="Arial"/>
                <a:cs typeface="Arial"/>
              </a:rPr>
              <a:t> in HCV GT 1, 4, or 6 in PWID on Opiate Agonist Therapy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C-EDGE CO-STAR: Results in Immediate-Treatment 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C-EDGE CO-STAR: SVR12 Results (Assumes Reinfections are Responses)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Dore GJ, et al. Ann Intern Med. 2016;165:625-34.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693465"/>
              </p:ext>
            </p:extLst>
          </p:nvPr>
        </p:nvGraphicFramePr>
        <p:xfrm>
          <a:off x="467535" y="1477244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800225" y="3969452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189/201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9858" y="3969452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147/154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1276" y="3969452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28/30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75170" y="3969452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20124" y="3969452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277557-7910-7C47-9186-25CD84B035BF}"/>
              </a:ext>
            </a:extLst>
          </p:cNvPr>
          <p:cNvSpPr/>
          <p:nvPr/>
        </p:nvSpPr>
        <p:spPr>
          <a:xfrm>
            <a:off x="1602512" y="1880899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90-97)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2D7056-6970-C34E-A6B0-6A1439789158}"/>
              </a:ext>
            </a:extLst>
          </p:cNvPr>
          <p:cNvSpPr/>
          <p:nvPr/>
        </p:nvSpPr>
        <p:spPr>
          <a:xfrm>
            <a:off x="3026464" y="1845999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91-98)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CC3477-2FFF-4649-A453-BDB88CCF7FAA}"/>
              </a:ext>
            </a:extLst>
          </p:cNvPr>
          <p:cNvSpPr/>
          <p:nvPr/>
        </p:nvSpPr>
        <p:spPr>
          <a:xfrm>
            <a:off x="4478336" y="1894859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78-99)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1AA396-3E5B-0544-91A5-3ADE682B98A5}"/>
              </a:ext>
            </a:extLst>
          </p:cNvPr>
          <p:cNvSpPr/>
          <p:nvPr/>
        </p:nvSpPr>
        <p:spPr>
          <a:xfrm>
            <a:off x="5881346" y="1943719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62-100)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4D9CB5-72E8-4A4D-B894-D7928C708654}"/>
              </a:ext>
            </a:extLst>
          </p:cNvPr>
          <p:cNvSpPr/>
          <p:nvPr/>
        </p:nvSpPr>
        <p:spPr>
          <a:xfrm>
            <a:off x="7304133" y="2798107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15-95)</a:t>
            </a:r>
          </a:p>
        </p:txBody>
      </p:sp>
    </p:spTree>
    <p:extLst>
      <p:ext uri="{BB962C8B-B14F-4D97-AF65-F5344CB8AC3E}">
        <p14:creationId xmlns:p14="http://schemas.microsoft.com/office/powerpoint/2010/main" val="307502421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 err="1">
                <a:cs typeface="Arial"/>
              </a:rPr>
              <a:t>Elbasvir-Grazoprevir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HCV GT 1, 4, or 6 in PWID on Opiate Agonist Therapy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C-EDGE CO-STAR: Results in Deferred-Treatment 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C-EDGE CO-STAR: SVR12 Results (Assumes Reinfections are Failures)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Dore GJ, et al. Ann Intern Med. 2016;165:625-34.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714616"/>
              </p:ext>
            </p:extLst>
          </p:nvPr>
        </p:nvGraphicFramePr>
        <p:xfrm>
          <a:off x="477248" y="1443668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0A36E51-2D6B-DC41-AB05-13E0306894CB}"/>
              </a:ext>
            </a:extLst>
          </p:cNvPr>
          <p:cNvSpPr/>
          <p:nvPr/>
        </p:nvSpPr>
        <p:spPr>
          <a:xfrm>
            <a:off x="1799124" y="3917225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85/95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11B259-67E9-8749-87E4-9001035D6DCC}"/>
              </a:ext>
            </a:extLst>
          </p:cNvPr>
          <p:cNvSpPr/>
          <p:nvPr/>
        </p:nvSpPr>
        <p:spPr>
          <a:xfrm>
            <a:off x="3230749" y="3917225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64/71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78C1D2-5CED-5442-ACFD-3DACFC092C06}"/>
              </a:ext>
            </a:extLst>
          </p:cNvPr>
          <p:cNvSpPr/>
          <p:nvPr/>
        </p:nvSpPr>
        <p:spPr>
          <a:xfrm>
            <a:off x="4650155" y="3917225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13/14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5FF5EE-7620-464B-B0AF-80E9DCBC4F4C}"/>
              </a:ext>
            </a:extLst>
          </p:cNvPr>
          <p:cNvSpPr/>
          <p:nvPr/>
        </p:nvSpPr>
        <p:spPr>
          <a:xfrm>
            <a:off x="6058501" y="3917225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43A974-C7DE-CB49-A22D-81AC47A07D4E}"/>
              </a:ext>
            </a:extLst>
          </p:cNvPr>
          <p:cNvSpPr/>
          <p:nvPr/>
        </p:nvSpPr>
        <p:spPr>
          <a:xfrm>
            <a:off x="7513991" y="3917225"/>
            <a:ext cx="68580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8F73CE-A5A1-6149-88E5-147997330D5F}"/>
              </a:ext>
            </a:extLst>
          </p:cNvPr>
          <p:cNvSpPr/>
          <p:nvPr/>
        </p:nvSpPr>
        <p:spPr>
          <a:xfrm>
            <a:off x="1602512" y="1971639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81-96)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9156E9-805C-1C4E-87B0-DB070E8C4967}"/>
              </a:ext>
            </a:extLst>
          </p:cNvPr>
          <p:cNvSpPr/>
          <p:nvPr/>
        </p:nvSpPr>
        <p:spPr>
          <a:xfrm>
            <a:off x="4478336" y="1901839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54-100)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AD7D88-42D1-5C44-9177-2676AC5ACD7D}"/>
              </a:ext>
            </a:extLst>
          </p:cNvPr>
          <p:cNvSpPr/>
          <p:nvPr/>
        </p:nvSpPr>
        <p:spPr>
          <a:xfrm>
            <a:off x="5895306" y="1706396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62-100)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AE4A91-A172-B54D-800E-17908F2FAEB3}"/>
              </a:ext>
            </a:extLst>
          </p:cNvPr>
          <p:cNvSpPr/>
          <p:nvPr/>
        </p:nvSpPr>
        <p:spPr>
          <a:xfrm>
            <a:off x="7339208" y="3032404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7-93)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0AE23E-E6C2-E94B-961D-1640A2C2F148}"/>
              </a:ext>
            </a:extLst>
          </p:cNvPr>
          <p:cNvSpPr/>
          <p:nvPr/>
        </p:nvSpPr>
        <p:spPr>
          <a:xfrm>
            <a:off x="3041109" y="1961566"/>
            <a:ext cx="10353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66-100)</a:t>
            </a:r>
          </a:p>
        </p:txBody>
      </p:sp>
    </p:spTree>
    <p:extLst>
      <p:ext uri="{BB962C8B-B14F-4D97-AF65-F5344CB8AC3E}">
        <p14:creationId xmlns:p14="http://schemas.microsoft.com/office/powerpoint/2010/main" val="246048506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 err="1">
                <a:cs typeface="Arial"/>
              </a:rPr>
              <a:t>Elbasvir-Grazoprevir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HCV GT 1, 4, or 6 in PWID on Opiate Agonist Therapy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C-EDGE CO-STAR: 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C-EDGE CO-STAR: SVR12 Results Subgroup Analysis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Dore GJ, et al. Ann Intern Med. 2016;165:625-34.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721404"/>
              </p:ext>
            </p:extLst>
          </p:nvPr>
        </p:nvGraphicFramePr>
        <p:xfrm>
          <a:off x="481257" y="1428751"/>
          <a:ext cx="82296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/>
          <p:cNvSpPr/>
          <p:nvPr/>
        </p:nvSpPr>
        <p:spPr>
          <a:xfrm>
            <a:off x="1648658" y="4428285"/>
            <a:ext cx="1356116" cy="2560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Cirrhosis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78408" y="4428285"/>
            <a:ext cx="1668935" cy="2714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HCV RNA IU/mL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08515" y="4428285"/>
            <a:ext cx="1356116" cy="2560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Screen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8337" y="3739464"/>
            <a:ext cx="731520" cy="2560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147/161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32857" y="3739464"/>
            <a:ext cx="73152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37/40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89246" y="3739464"/>
            <a:ext cx="73152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81/88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94206" y="3739464"/>
            <a:ext cx="731520" cy="2560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103/113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48979" y="3739464"/>
            <a:ext cx="731520" cy="2560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61/65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65964" y="3739464"/>
            <a:ext cx="731520" cy="2560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123/136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A5F0CD-CFF8-8044-B645-E37233DAB461}"/>
              </a:ext>
            </a:extLst>
          </p:cNvPr>
          <p:cNvCxnSpPr/>
          <p:nvPr/>
        </p:nvCxnSpPr>
        <p:spPr>
          <a:xfrm>
            <a:off x="1463279" y="4365374"/>
            <a:ext cx="1920240" cy="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66F8C2-8A0C-7A45-96BA-53CE0D2D519C}"/>
              </a:ext>
            </a:extLst>
          </p:cNvPr>
          <p:cNvCxnSpPr/>
          <p:nvPr/>
        </p:nvCxnSpPr>
        <p:spPr>
          <a:xfrm>
            <a:off x="4026005" y="4365374"/>
            <a:ext cx="1920240" cy="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E9B9B8-3A82-5B40-B699-F496E71D2699}"/>
              </a:ext>
            </a:extLst>
          </p:cNvPr>
          <p:cNvCxnSpPr/>
          <p:nvPr/>
        </p:nvCxnSpPr>
        <p:spPr>
          <a:xfrm>
            <a:off x="6600763" y="4365374"/>
            <a:ext cx="1920240" cy="0"/>
          </a:xfrm>
          <a:prstGeom prst="line">
            <a:avLst/>
          </a:prstGeom>
          <a:ln w="63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33149E5-D954-2542-99FB-E4C125AEF51A}"/>
              </a:ext>
            </a:extLst>
          </p:cNvPr>
          <p:cNvSpPr/>
          <p:nvPr/>
        </p:nvSpPr>
        <p:spPr>
          <a:xfrm>
            <a:off x="1400459" y="1928904"/>
            <a:ext cx="95883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86-95)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0AD123-D320-5347-9F08-5E3993C85D09}"/>
              </a:ext>
            </a:extLst>
          </p:cNvPr>
          <p:cNvSpPr/>
          <p:nvPr/>
        </p:nvSpPr>
        <p:spPr>
          <a:xfrm>
            <a:off x="2286941" y="1907964"/>
            <a:ext cx="95883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80-98)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29202E-46B1-7242-8133-A3FC2DE27B2D}"/>
              </a:ext>
            </a:extLst>
          </p:cNvPr>
          <p:cNvSpPr/>
          <p:nvPr/>
        </p:nvSpPr>
        <p:spPr>
          <a:xfrm>
            <a:off x="4066882" y="1900984"/>
            <a:ext cx="95883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84-97)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8D5AFB-E16A-C74C-9006-7159B51536A3}"/>
              </a:ext>
            </a:extLst>
          </p:cNvPr>
          <p:cNvSpPr/>
          <p:nvPr/>
        </p:nvSpPr>
        <p:spPr>
          <a:xfrm>
            <a:off x="4967325" y="1914944"/>
            <a:ext cx="95883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84-96)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F857EC-D080-574A-884E-23CDA3CB2D38}"/>
              </a:ext>
            </a:extLst>
          </p:cNvPr>
          <p:cNvSpPr/>
          <p:nvPr/>
        </p:nvSpPr>
        <p:spPr>
          <a:xfrm>
            <a:off x="6747265" y="1866084"/>
            <a:ext cx="95883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85-98)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5BCE18-0A8B-FC4F-B061-D52410FD710D}"/>
              </a:ext>
            </a:extLst>
          </p:cNvPr>
          <p:cNvSpPr/>
          <p:nvPr/>
        </p:nvSpPr>
        <p:spPr>
          <a:xfrm>
            <a:off x="7640727" y="1949844"/>
            <a:ext cx="95883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84-95)</a:t>
            </a:r>
          </a:p>
        </p:txBody>
      </p:sp>
    </p:spTree>
    <p:extLst>
      <p:ext uri="{BB962C8B-B14F-4D97-AF65-F5344CB8AC3E}">
        <p14:creationId xmlns:p14="http://schemas.microsoft.com/office/powerpoint/2010/main" val="48647117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 err="1">
                <a:cs typeface="Arial"/>
              </a:rPr>
              <a:t>Elbasvir-Grazoprevir</a:t>
            </a:r>
            <a:r>
              <a:rPr lang="en-US" sz="1800" dirty="0">
                <a:cs typeface="Arial"/>
              </a:rPr>
              <a:t> in HCV GT 1, 4, or 6 in PWID on Opiate Agonist Therapy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C-EDGE CO-STAR: Safety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Dore GJ, et al. Ann Intern Med. 2016;165:625-34.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263614"/>
              </p:ext>
            </p:extLst>
          </p:nvPr>
        </p:nvGraphicFramePr>
        <p:xfrm>
          <a:off x="816216" y="1042608"/>
          <a:ext cx="7498081" cy="3630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210">
                <a:tc rowSpan="2"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(AE),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Elbasvir-Grazoprevir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92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1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Immediate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201)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Deferred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(Placebo)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0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100)</a:t>
                      </a:r>
                      <a:endParaRPr lang="en-US" sz="10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5F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978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Discontinuation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due to AE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(0.5)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(1.0)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978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AEs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(3.5)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(4.0)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978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(1.0)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05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in ≥10% of patients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>
                          <a:tab pos="230188" algn="l"/>
                        </a:tabLst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(82.6)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(15.9)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(12.4)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(10.9)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(83.0)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(20.0)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(13.0)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(9.0)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052">
                <a:tc>
                  <a:txBody>
                    <a:bodyPr/>
                    <a:lstStyle/>
                    <a:p>
                      <a:pPr marL="0" indent="0">
                        <a:lnSpc>
                          <a:spcPts val="2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 AEs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Hemoglobin &lt;8.5 g/dl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Bilirubin &gt;2.6 times upper limit of normal</a:t>
                      </a:r>
                    </a:p>
                    <a:p>
                      <a:pPr marL="230188" indent="0">
                        <a:lnSpc>
                          <a:spcPts val="2000"/>
                        </a:lnSpc>
                        <a:tabLst/>
                      </a:pPr>
                      <a:r>
                        <a:rPr lang="en-US" sz="11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Creatinine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&gt;2.5 times baseline level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(0.5)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(1.0)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92429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 err="1">
                <a:cs typeface="Arial"/>
              </a:rPr>
              <a:t>Elbasvir-Grazoprevir</a:t>
            </a:r>
            <a:r>
              <a:rPr lang="en-US" sz="1800" dirty="0">
                <a:cs typeface="Arial"/>
              </a:rPr>
              <a:t> in HCV GT 1, 4, or 6 in PWID on Opiate Agonist Therapy</a:t>
            </a:r>
            <a:br>
              <a:rPr lang="en-US" sz="2000" dirty="0"/>
            </a:br>
            <a:r>
              <a:rPr lang="en-US" sz="2000" dirty="0"/>
              <a:t>C-EDGE CO-STAR: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Dore GJ, et al. Ann Intern Med. 2016;165:625-34.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CA7EA-D59E-2E4C-9A9A-23B83EEE6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8168" y="1853849"/>
            <a:ext cx="9180576" cy="143380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Conclusions</a:t>
            </a:r>
            <a:r>
              <a:rPr lang="en-US" dirty="0">
                <a:solidFill>
                  <a:srgbClr val="C00000"/>
                </a:solidFill>
              </a:rPr>
              <a:t>:</a:t>
            </a:r>
            <a:r>
              <a:rPr lang="en-US" dirty="0"/>
              <a:t> “</a:t>
            </a:r>
            <a:r>
              <a:rPr lang="en-US" dirty="0">
                <a:cs typeface="Arial"/>
              </a:rPr>
              <a:t>Patients with HCV infection who were receiving OAT and treated with elbasvir-grazoprevir had high rates of SVR12, regardless of ongoing drug use. These results support the removal of drug use as a barrier to interferon-free HCV treatment for patients receiving Opiate Agonist Therapy (OAT).”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2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39023</TotalTime>
  <Words>931</Words>
  <Application>Microsoft Macintosh PowerPoint</Application>
  <PresentationFormat>On-screen Show (16:9)</PresentationFormat>
  <Paragraphs>167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Corbel</vt:lpstr>
      <vt:lpstr>Geneva</vt:lpstr>
      <vt:lpstr>Lucida Grande</vt:lpstr>
      <vt:lpstr>Times New Roman</vt:lpstr>
      <vt:lpstr>AETC_Master_Template_061510</vt:lpstr>
      <vt:lpstr>Elbasvir-Grazoprevir in HCV GT 1,4, or 6 in PWID on Opiate Agonist Therapy C-EDGE CO-STAR</vt:lpstr>
      <vt:lpstr>Elbasvir-Grazoprevir in HCV GT 1, 4, or 6 in PWID on Opiate Agonist Therapy C-EDGE CO-STAR: Study Features</vt:lpstr>
      <vt:lpstr>Elbasvir-Grazoprevir in HCV GT 1, 4, or 6 in PWID on Opiate Agonist Therapy C-EDGE CO-STAR: Study Features</vt:lpstr>
      <vt:lpstr>Elbasvir-Grazoprevir in HCV GT 1, 4, or 6 in PWID on Opiate Agonist Therapy C-EDGE CO-STAR: Results in Immediate-Treatment Group</vt:lpstr>
      <vt:lpstr>Elbasvir-Grazoprevir in HCV GT 1, 4, or 6 in PWID on Opiate Agonist Therapy C-EDGE CO-STAR: Results in Immediate-Treatment Group</vt:lpstr>
      <vt:lpstr>Elbasvir-Grazoprevir in HCV GT 1, 4, or 6 in PWID on Opiate Agonist Therapy C-EDGE CO-STAR: Results in Deferred-Treatment Group</vt:lpstr>
      <vt:lpstr>Elbasvir-Grazoprevir in HCV GT 1, 4, or 6 in PWID on Opiate Agonist Therapy C-EDGE CO-STAR: Results</vt:lpstr>
      <vt:lpstr>Elbasvir-Grazoprevir in HCV GT 1, 4, or 6 in PWID on Opiate Agonist Therapy C-EDGE CO-STAR: Safety</vt:lpstr>
      <vt:lpstr>Elbasvir-Grazoprevir in HCV GT 1, 4, or 6 in PWID on Opiate Agonist Therapy C-EDGE CO-STAR: Conclusions</vt:lpstr>
      <vt:lpstr>Elbasvir-Grazoprevir in Persons with Renal Disease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1472</cp:revision>
  <cp:lastPrinted>2019-10-21T18:40:24Z</cp:lastPrinted>
  <dcterms:created xsi:type="dcterms:W3CDTF">2010-11-28T05:36:22Z</dcterms:created>
  <dcterms:modified xsi:type="dcterms:W3CDTF">2022-04-01T23:09:57Z</dcterms:modified>
</cp:coreProperties>
</file>