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748" r:id="rId2"/>
    <p:sldId id="749" r:id="rId3"/>
    <p:sldId id="750" r:id="rId4"/>
    <p:sldId id="751" r:id="rId5"/>
    <p:sldId id="752" r:id="rId6"/>
    <p:sldId id="836" r:id="rId7"/>
    <p:sldId id="833" r:id="rId8"/>
    <p:sldId id="835" r:id="rId9"/>
    <p:sldId id="815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04E"/>
    <a:srgbClr val="9D8045"/>
    <a:srgbClr val="8BA449"/>
    <a:srgbClr val="E8EAEF"/>
    <a:srgbClr val="CDD3DD"/>
    <a:srgbClr val="005491"/>
    <a:srgbClr val="73A1C1"/>
    <a:srgbClr val="008DC1"/>
    <a:srgbClr val="004B80"/>
    <a:srgbClr val="83A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2" autoAdjust="0"/>
    <p:restoredTop sz="96416" autoAdjust="0"/>
  </p:normalViewPr>
  <p:slideViewPr>
    <p:cSldViewPr snapToGrid="0" showGuides="1">
      <p:cViewPr varScale="1">
        <p:scale>
          <a:sx n="88" d="100"/>
          <a:sy n="88" d="100"/>
        </p:scale>
        <p:origin x="1164" y="96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765907095664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486F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ADF-B74E-AD24-FEBC0A46A2B8}"/>
              </c:ext>
            </c:extLst>
          </c:dPt>
          <c:dPt>
            <c:idx val="1"/>
            <c:invertIfNegative val="0"/>
            <c:bubble3D val="0"/>
            <c:spPr>
              <a:solidFill>
                <a:srgbClr val="7F683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AADF-B74E-AD24-FEBC0A46A2B8}"/>
              </c:ext>
            </c:extLst>
          </c:dPt>
          <c:dPt>
            <c:idx val="2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AADF-B74E-AD24-FEBC0A46A2B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ADF-B74E-AD24-FEBC0A46A2B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ADF-B74E-AD24-FEBC0A46A2B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ADF-B74E-AD24-FEBC0A46A2B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AADF-B74E-AD24-FEBC0A46A2B8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Genotype 1</c:v>
                </c:pt>
                <c:pt idx="1">
                  <c:v>Genotype 4</c:v>
                </c:pt>
                <c:pt idx="2">
                  <c:v>Genotype 6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96.2</c:v>
                </c:pt>
                <c:pt idx="1">
                  <c:v>88.9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ADF-B74E-AD24-FEBC0A46A2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42323192"/>
        <c:axId val="-2142282184"/>
      </c:barChart>
      <c:catAx>
        <c:axId val="-2142323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-21422821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4228218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7.3419231686948198E-4"/>
              <c:y val="8.4109195402298803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4232319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DE1-F040-83BA-6F1ECF4C9ED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DE1-F040-83BA-6F1ECF4C9EDD}"/>
              </c:ext>
            </c:extLst>
          </c:dPt>
          <c:dPt>
            <c:idx val="2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FDE1-F040-83BA-6F1ECF4C9ED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DE1-F040-83BA-6F1ECF4C9ED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DE1-F040-83BA-6F1ECF4C9EDD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DE1-F040-83BA-6F1ECF4C9EDD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FDE1-F040-83BA-6F1ECF4C9EDD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EBR-GRZ</c:v>
                </c:pt>
                <c:pt idx="1">
                  <c:v>EBR-GRZ + RBV</c:v>
                </c:pt>
                <c:pt idx="2">
                  <c:v>EBR-GRZ</c:v>
                </c:pt>
                <c:pt idx="3">
                  <c:v>EBR-GRZ + RBV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92.4</c:v>
                </c:pt>
                <c:pt idx="1">
                  <c:v>94.2</c:v>
                </c:pt>
                <c:pt idx="2">
                  <c:v>92.4</c:v>
                </c:pt>
                <c:pt idx="3">
                  <c:v>98.1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DE1-F040-83BA-6F1ECF4C9E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39133192"/>
        <c:axId val="-2134494920"/>
      </c:barChart>
      <c:catAx>
        <c:axId val="-2039133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-21344949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449492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7.3419231686948198E-4"/>
              <c:y val="6.9741379310344798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3913319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396802672399"/>
          <c:y val="9.9138013998250202E-2"/>
          <c:w val="0.85515270818420397"/>
          <c:h val="0.68353171478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Genotype 1a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DCD-2F49-9E9C-1462016E5A3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DCD-2F49-9E9C-1462016E5A3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DCD-2F49-9E9C-1462016E5A3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DCD-2F49-9E9C-1462016E5A3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DCD-2F49-9E9C-1462016E5A3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DCD-2F49-9E9C-1462016E5A3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DCD-2F49-9E9C-1462016E5A39}"/>
              </c:ext>
            </c:extLst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DCD-2F49-9E9C-1462016E5A39}"/>
                </c:ext>
              </c:extLst>
            </c:dLbl>
            <c:numFmt formatCode="0.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EBR-GRZ</c:v>
                </c:pt>
                <c:pt idx="1">
                  <c:v>EBR-GRZ + RBV</c:v>
                </c:pt>
                <c:pt idx="2">
                  <c:v>EBR-GRZ</c:v>
                </c:pt>
                <c:pt idx="3">
                  <c:v>EBR-GRZ + RBV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91.7</c:v>
                </c:pt>
                <c:pt idx="1">
                  <c:v>93.3</c:v>
                </c:pt>
                <c:pt idx="2">
                  <c:v>93.8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CD-2F49-9E9C-1462016E5A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Genotype 1b</c:v>
                </c:pt>
              </c:strCache>
            </c:strRef>
          </c:tx>
          <c:spPr>
            <a:solidFill>
              <a:srgbClr val="486F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DCD-2F49-9E9C-1462016E5A3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DCD-2F49-9E9C-1462016E5A39}"/>
                </c:ext>
              </c:extLst>
            </c:dLbl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EBR-GRZ</c:v>
                </c:pt>
                <c:pt idx="1">
                  <c:v>EBR-GRZ + RBV</c:v>
                </c:pt>
                <c:pt idx="2">
                  <c:v>EBR-GRZ</c:v>
                </c:pt>
                <c:pt idx="3">
                  <c:v>EBR-GRZ + RBV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100</c:v>
                </c:pt>
                <c:pt idx="1">
                  <c:v>96.6</c:v>
                </c:pt>
                <c:pt idx="2">
                  <c:v>97.9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DCD-2F49-9E9C-1462016E5A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-2114716952"/>
        <c:axId val="-2114184840"/>
      </c:barChart>
      <c:catAx>
        <c:axId val="-2114716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-21141848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1418484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7.3419231686948198E-4"/>
              <c:y val="0.13085258092738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1471695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0938869005010701"/>
          <c:y val="0"/>
          <c:w val="0.49061130994989299"/>
          <c:h val="8.0169472350438906E-2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396802672399"/>
          <c:y val="9.9138013998250202E-2"/>
          <c:w val="0.85515270818420397"/>
          <c:h val="0.68353171478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Genotype 1a</c:v>
                </c:pt>
              </c:strCache>
            </c:strRef>
          </c:tx>
          <c:spPr>
            <a:solidFill>
              <a:srgbClr val="76605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E1F-624B-93D6-9D86790238C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E1F-624B-93D6-9D86790238C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E1F-624B-93D6-9D86790238C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E1F-624B-93D6-9D86790238C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E1F-624B-93D6-9D86790238C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E1F-624B-93D6-9D86790238C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E1F-624B-93D6-9D86790238C1}"/>
              </c:ext>
            </c:extLst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E1F-624B-93D6-9D86790238C1}"/>
                </c:ext>
              </c:extLst>
            </c:dLbl>
            <c:numFmt formatCode="0.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EBR-GRZ</c:v>
                </c:pt>
                <c:pt idx="1">
                  <c:v>EBR-GRZ + RBV</c:v>
                </c:pt>
                <c:pt idx="2">
                  <c:v>EBR-GRZ</c:v>
                </c:pt>
                <c:pt idx="3">
                  <c:v>EBR-GRZ + RBV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60</c:v>
                </c:pt>
                <c:pt idx="1">
                  <c:v>66.7</c:v>
                </c:pt>
                <c:pt idx="2">
                  <c:v>50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E1F-624B-93D6-9D86790238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Genotype 1b</c:v>
                </c:pt>
              </c:strCache>
            </c:strRef>
          </c:tx>
          <c:spPr>
            <a:solidFill>
              <a:srgbClr val="4F60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E1F-624B-93D6-9D86790238C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E1F-624B-93D6-9D86790238C1}"/>
                </c:ext>
              </c:extLst>
            </c:dLbl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EBR-GRZ</c:v>
                </c:pt>
                <c:pt idx="1">
                  <c:v>EBR-GRZ + RBV</c:v>
                </c:pt>
                <c:pt idx="2">
                  <c:v>EBR-GRZ</c:v>
                </c:pt>
                <c:pt idx="3">
                  <c:v>EBR-GRZ + RBV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100</c:v>
                </c:pt>
                <c:pt idx="1">
                  <c:v>80</c:v>
                </c:pt>
                <c:pt idx="2">
                  <c:v>91.7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1F-624B-93D6-9D86790238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-1006680760"/>
        <c:axId val="-1006688824"/>
      </c:barChart>
      <c:catAx>
        <c:axId val="-1006680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-10066888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0066888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7.3419231686948198E-4"/>
              <c:y val="0.13085258092738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00668076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0938869005010701"/>
          <c:y val="0"/>
          <c:w val="0.49061130994989299"/>
          <c:h val="8.0169472350438906E-2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8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40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29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56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3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001D48"/>
                </a:solidFill>
              </a:rPr>
              <a:t>Elbasvir-Grazoprevir</a:t>
            </a:r>
            <a:r>
              <a:rPr lang="en-US" sz="2400" dirty="0">
                <a:solidFill>
                  <a:srgbClr val="001D48"/>
                </a:solidFill>
              </a:rPr>
              <a:t> +/- Ribavirin in HCV Genotype 1, 4 or 6</a:t>
            </a:r>
            <a:r>
              <a:rPr lang="en-US" dirty="0">
                <a:solidFill>
                  <a:srgbClr val="001D48"/>
                </a:solidFill>
              </a:rPr>
              <a:t/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C-EDGE Treatment Experienced (TE)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Kwo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P, et al. Gastroenterology. 2017;152:164-75.</a:t>
            </a:r>
          </a:p>
        </p:txBody>
      </p:sp>
    </p:spTree>
    <p:extLst>
      <p:ext uri="{BB962C8B-B14F-4D97-AF65-F5344CB8AC3E}">
        <p14:creationId xmlns:p14="http://schemas.microsoft.com/office/powerpoint/2010/main" val="175138295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P, et al. Gastroenterology. 2017;152:164-75.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+/- Ribavirin in HCV Genotype 1, 4 or 6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dirty="0"/>
              <a:t>C-EDGE TE Study: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737369"/>
              </p:ext>
            </p:extLst>
          </p:nvPr>
        </p:nvGraphicFramePr>
        <p:xfrm>
          <a:off x="514350" y="1524000"/>
          <a:ext cx="8115300" cy="44958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C-EDGE TE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099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 open label, parallel-group, phase 3 trial examining the safety and efficacy of a fixed-dose combination of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elbasvir-grazoprevir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with or without ribavirin for 12 or 16 weeks in treatment-experienced adults with GT 1, 4, or 6 HCV and previous failure of peginterferon plus ribavirin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1, 4 or 6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18 years or older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HCV RNA ≥10,000 IU/mL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History of peginterferon plus ribavirin treatment failure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Patients with compensated cirrhosis accepted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Some patients with HIV infection accepted 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7900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4329684" y="2347444"/>
            <a:ext cx="18288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P, et al. Gastroenterology. 2017;152:164-75.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+/- Ribavirin in HCV Genotype 1, 4 or 6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C-EDGE TE: Study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500884" y="2172364"/>
            <a:ext cx="1828800" cy="357567"/>
          </a:xfrm>
          <a:prstGeom prst="rect">
            <a:avLst/>
          </a:prstGeom>
          <a:solidFill>
            <a:schemeClr val="accent4">
              <a:lumMod val="40000"/>
              <a:lumOff val="60000"/>
              <a:alpha val="74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EBR-GRZ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77484" y="2156177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2000" y="531547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=14</a:t>
            </a: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-6949" y="5170283"/>
            <a:ext cx="9162288" cy="11429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EBR-GZR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elbasvir-grazoprevir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RBV = ribavirin 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Elbasvir-grazoprevir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(50/100 mg): fixed dose combination;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800 to 1400 mg/day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4543" y="2172364"/>
            <a:ext cx="1528543" cy="2310384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en-US" sz="1400" b="1" dirty="0">
                <a:solidFill>
                  <a:srgbClr val="FFFFFF"/>
                </a:solidFill>
                <a:cs typeface="Arial"/>
              </a:rPr>
              <a:t>GT 1, 4 or 6</a:t>
            </a:r>
          </a:p>
          <a:p>
            <a:pPr algn="ctr">
              <a:lnSpc>
                <a:spcPts val="2000"/>
              </a:lnSpc>
            </a:pPr>
            <a:r>
              <a:rPr lang="en-US" sz="1400" b="1" dirty="0">
                <a:solidFill>
                  <a:srgbClr val="FFFFFF"/>
                </a:solidFill>
                <a:cs typeface="Arial"/>
              </a:rPr>
              <a:t>Prior Treatment 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dirty="0">
                <a:solidFill>
                  <a:srgbClr val="FFFFFF"/>
                </a:solidFill>
                <a:cs typeface="Arial"/>
              </a:rPr>
              <a:t>(n = 420)</a:t>
            </a: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47800" y="2149684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105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5181600" y="3692760"/>
            <a:ext cx="18288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2500883" y="3509520"/>
            <a:ext cx="2680717" cy="357567"/>
          </a:xfrm>
          <a:prstGeom prst="rect">
            <a:avLst/>
          </a:prstGeom>
          <a:solidFill>
            <a:schemeClr val="accent4">
              <a:lumMod val="40000"/>
              <a:lumOff val="60000"/>
              <a:alpha val="74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EBR-GRZ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629400" y="3490153"/>
            <a:ext cx="775716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5181600" y="4293027"/>
            <a:ext cx="18288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2500883" y="4109787"/>
            <a:ext cx="2680717" cy="357567"/>
          </a:xfrm>
          <a:prstGeom prst="rect">
            <a:avLst/>
          </a:prstGeom>
          <a:solidFill>
            <a:schemeClr val="accent1">
              <a:lumMod val="40000"/>
              <a:lumOff val="60000"/>
              <a:alpha val="79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EBR-GRZ + RBV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629400" y="4090420"/>
            <a:ext cx="775716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345680" y="2945311"/>
            <a:ext cx="18288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2500884" y="2770117"/>
            <a:ext cx="1828800" cy="357567"/>
          </a:xfrm>
          <a:prstGeom prst="rect">
            <a:avLst/>
          </a:prstGeom>
          <a:solidFill>
            <a:schemeClr val="accent1">
              <a:lumMod val="40000"/>
              <a:lumOff val="60000"/>
              <a:alpha val="79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EBR-GRZ + RBV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793480" y="2720024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447800" y="2732950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104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47800" y="3486973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105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47800" y="4088413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106</a:t>
            </a:r>
          </a:p>
        </p:txBody>
      </p:sp>
      <p:sp>
        <p:nvSpPr>
          <p:cNvPr id="40" name="Rectangle 39"/>
          <p:cNvSpPr/>
          <p:nvPr/>
        </p:nvSpPr>
        <p:spPr>
          <a:xfrm>
            <a:off x="-6113" y="1447868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7360" y="1411256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Week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242968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715700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36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049088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953000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16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-6113" y="1850184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514229" y="1770940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331110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5223227" y="1770940"/>
            <a:ext cx="228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7988496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877643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6159665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6705600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28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987622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99294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P, et al. Gastroenterology. 2017;152:164-75.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+/- Ribavirin in HCV Genotype 1, 4 or 6</a:t>
            </a:r>
            <a:br>
              <a:rPr lang="en-US" sz="2400" dirty="0"/>
            </a:br>
            <a:r>
              <a:rPr lang="en-US" sz="2400" dirty="0"/>
              <a:t>C-EDGE TE</a:t>
            </a:r>
            <a:r>
              <a:rPr lang="en-US" sz="2700" dirty="0"/>
              <a:t>:</a:t>
            </a:r>
            <a:r>
              <a:rPr lang="en-US" sz="2400" dirty="0"/>
              <a:t> Baseline Characteristics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688671"/>
              </p:ext>
            </p:extLst>
          </p:nvPr>
        </p:nvGraphicFramePr>
        <p:xfrm>
          <a:off x="312169" y="1315885"/>
          <a:ext cx="8496301" cy="506649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50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15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92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Baseline Characteristic</a:t>
                      </a:r>
                    </a:p>
                  </a:txBody>
                  <a:tcPr marL="182880" marR="4572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12-Week Treatment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8474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16-Week Treatment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847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07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EBR-GRZ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/>
                      </a:r>
                      <a:b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105)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EBR-GRZ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+ RBV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104)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EBR-GRZ</a:t>
                      </a:r>
                      <a:b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105)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4B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EBR-GRZ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+ RBV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106)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83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/>
                        <a:t>Age, </a:t>
                      </a:r>
                      <a:r>
                        <a:rPr lang="en-US" sz="1400" dirty="0" err="1"/>
                        <a:t>yrs</a:t>
                      </a:r>
                      <a:r>
                        <a:rPr lang="en-US" sz="1400" dirty="0"/>
                        <a:t> median (range)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(25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–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(23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–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 (31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–73)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(19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–77)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83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/>
                        <a:t>Male sex, %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88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/>
                        <a:t>Race, n (%)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/>
                        <a:t>  Caucasian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/>
                        <a:t>  African American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/>
                        <a:t>  Asian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 (63) 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 (22)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(14)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 (67)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 (23)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(9)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(69)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(9)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(14)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(9)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67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HCV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Genotype, %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1a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1b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4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 (58)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 (32)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(9)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(0)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 (58)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 (28)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(14)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(0)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 (46)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 (46)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(5)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(4)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 (55)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 (34)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(8)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(2)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1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Cirrhosis,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1400" dirty="0"/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 (35)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 (34)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 (36)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 (35)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HIV </a:t>
                      </a:r>
                      <a:r>
                        <a:rPr lang="en-US" sz="1400" dirty="0" err="1"/>
                        <a:t>coinfection</a:t>
                      </a:r>
                      <a:r>
                        <a:rPr lang="en-US" sz="1400" dirty="0"/>
                        <a:t>, %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(6)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(6)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(4)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273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Prior treatment</a:t>
                      </a:r>
                      <a:r>
                        <a:rPr lang="en-US" sz="1400" baseline="0" dirty="0"/>
                        <a:t> response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  Relapse, 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  Partial response, 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  Prior null, %</a:t>
                      </a:r>
                      <a:endParaRPr lang="en-US" sz="1400" dirty="0"/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 (33)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 (20)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 (47)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 (37)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 (21)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 (42)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 (36)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 (20)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 (44)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 (38)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(22)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 (41)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84084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P, et al. Gastroenterology. 2017;152:164-75.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+/- Ribavirin in HCV Genotype 1, 4 or 6</a:t>
            </a:r>
            <a:br>
              <a:rPr lang="en-US" sz="2400" dirty="0"/>
            </a:br>
            <a:r>
              <a:rPr lang="en-US" sz="2400" dirty="0"/>
              <a:t>C-EDGE TE</a:t>
            </a:r>
            <a:r>
              <a:rPr lang="en-US" sz="2700" dirty="0"/>
              <a:t>: </a:t>
            </a:r>
            <a:r>
              <a:rPr lang="en-US" sz="2400" dirty="0"/>
              <a:t>Results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C-EDGE TE: SVR 12*, by Genotype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010224"/>
              </p:ext>
            </p:extLst>
          </p:nvPr>
        </p:nvGraphicFramePr>
        <p:xfrm>
          <a:off x="381000" y="1934817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083904" y="5040716"/>
            <a:ext cx="9144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356/370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09052" y="5040716"/>
            <a:ext cx="96316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32/36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935602" y="5040716"/>
            <a:ext cx="96316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4/4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-5104" y="5839978"/>
            <a:ext cx="9162288" cy="3657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* Analysis per protocol: excluding patients who dropped out due to reasons other than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virologic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failure </a:t>
            </a:r>
          </a:p>
        </p:txBody>
      </p:sp>
    </p:spTree>
    <p:extLst>
      <p:ext uri="{BB962C8B-B14F-4D97-AF65-F5344CB8AC3E}">
        <p14:creationId xmlns:p14="http://schemas.microsoft.com/office/powerpoint/2010/main" val="168980652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P, et al. Gastroenterology. 2017;152:164-75.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+/- Ribavirin in HCV Genotype 1, 4 or 6</a:t>
            </a:r>
            <a:br>
              <a:rPr lang="en-US" sz="2400" dirty="0"/>
            </a:br>
            <a:r>
              <a:rPr lang="en-US" sz="2400" dirty="0"/>
              <a:t>C-EDGE TE</a:t>
            </a:r>
            <a:r>
              <a:rPr lang="en-US" sz="2700" dirty="0"/>
              <a:t>: </a:t>
            </a:r>
            <a:r>
              <a:rPr lang="en-US" sz="2400" dirty="0"/>
              <a:t>Results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C-EDGE TE: SVR 12* by Regimen and Treatment Duration (GT 1, 4, or 6)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896393"/>
              </p:ext>
            </p:extLst>
          </p:nvPr>
        </p:nvGraphicFramePr>
        <p:xfrm>
          <a:off x="377820" y="18288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794780" y="4602840"/>
            <a:ext cx="9144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97/105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2283180" y="54102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12-Week Regimen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97492" y="4602840"/>
            <a:ext cx="96316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98/104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06794" y="4602840"/>
            <a:ext cx="96316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97/105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222908" y="4602840"/>
            <a:ext cx="94183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104/106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084914" y="5345340"/>
            <a:ext cx="347466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402983" y="5345340"/>
            <a:ext cx="347466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932260" y="54102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16-Week Regimen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-5104" y="5839978"/>
            <a:ext cx="9162288" cy="3657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* Analysis per intent to treat</a:t>
            </a:r>
          </a:p>
        </p:txBody>
      </p:sp>
    </p:spTree>
    <p:extLst>
      <p:ext uri="{BB962C8B-B14F-4D97-AF65-F5344CB8AC3E}">
        <p14:creationId xmlns:p14="http://schemas.microsoft.com/office/powerpoint/2010/main" val="334422420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P, et al. Gastroenterology. 2017;152:164-75.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+/- Ribavirin in HCV Genotype 1, 4 or 6</a:t>
            </a:r>
            <a:br>
              <a:rPr lang="en-US" sz="2400" dirty="0"/>
            </a:br>
            <a:r>
              <a:rPr lang="en-US" sz="2400" dirty="0"/>
              <a:t>C-EDGE TE</a:t>
            </a:r>
            <a:r>
              <a:rPr lang="en-US" sz="2700" dirty="0"/>
              <a:t>: </a:t>
            </a:r>
            <a:r>
              <a:rPr lang="en-US" sz="2400" dirty="0"/>
              <a:t>Results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C-EDGE TE: SVR 12 by Regimen, Treatment Duration, and GT1 Subtype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675086"/>
              </p:ext>
            </p:extLst>
          </p:nvPr>
        </p:nvGraphicFramePr>
        <p:xfrm>
          <a:off x="381000" y="1828800"/>
          <a:ext cx="838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697384" y="4986672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55/60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2283180" y="57912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12-Week Regimen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084914" y="5726340"/>
            <a:ext cx="347466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402983" y="5726340"/>
            <a:ext cx="347466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932260" y="57912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16-Week Regimen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33328" y="4986672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34/34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78856" y="4986672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56/60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14800" y="4986672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28/29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86672" y="4986672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45/48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22616" y="4986672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46/47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86600" y="4986672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55/55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722544" y="4986672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37/37</a:t>
            </a:r>
          </a:p>
        </p:txBody>
      </p:sp>
    </p:spTree>
    <p:extLst>
      <p:ext uri="{BB962C8B-B14F-4D97-AF65-F5344CB8AC3E}">
        <p14:creationId xmlns:p14="http://schemas.microsoft.com/office/powerpoint/2010/main" val="51707556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P, et al. Gastroenterology. 2017;152:164-75.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+/- Ribavirin in HCV Genotype 1, 4 or 6</a:t>
            </a:r>
            <a:br>
              <a:rPr lang="en-US" sz="2400" dirty="0"/>
            </a:br>
            <a:r>
              <a:rPr lang="en-US" sz="2400" dirty="0"/>
              <a:t>C-EDGE TE</a:t>
            </a:r>
            <a:r>
              <a:rPr lang="en-US" sz="2700" dirty="0"/>
              <a:t>: </a:t>
            </a:r>
            <a:r>
              <a:rPr lang="en-US" sz="2400" dirty="0"/>
              <a:t>Results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C-EDGE TE: SVR 12 in Patients with Baseline NS5A RAVs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274595"/>
              </p:ext>
            </p:extLst>
          </p:nvPr>
        </p:nvGraphicFramePr>
        <p:xfrm>
          <a:off x="381000" y="1828800"/>
          <a:ext cx="838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697384" y="5018224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6/10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2283180" y="57912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12-Week Regimen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084914" y="5757892"/>
            <a:ext cx="347466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402983" y="5757892"/>
            <a:ext cx="347466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932260" y="57912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16-Week Regimen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33328" y="5018224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4/4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78856" y="5018224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6/9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14800" y="5018224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4/5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86672" y="5018224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3/6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22616" y="5018224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11/12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86600" y="5018224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6/6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722544" y="5018224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9/9</a:t>
            </a:r>
          </a:p>
        </p:txBody>
      </p:sp>
    </p:spTree>
    <p:extLst>
      <p:ext uri="{BB962C8B-B14F-4D97-AF65-F5344CB8AC3E}">
        <p14:creationId xmlns:p14="http://schemas.microsoft.com/office/powerpoint/2010/main" val="260458795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Kwo</a:t>
            </a:r>
            <a:r>
              <a:rPr lang="en-US" dirty="0"/>
              <a:t> P, et al. Gastroenterology. 2017;152:164-75.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+/- Ribavirin in HCV Genotype 1, 4 or 6</a:t>
            </a:r>
            <a:br>
              <a:rPr lang="en-US" sz="2400" dirty="0"/>
            </a:br>
            <a:r>
              <a:rPr lang="en-US" sz="2400" dirty="0"/>
              <a:t>C-EDGE TE</a:t>
            </a:r>
            <a:r>
              <a:rPr lang="en-US" sz="2700" dirty="0"/>
              <a:t>: </a:t>
            </a:r>
            <a:r>
              <a:rPr lang="en-US" sz="2400" dirty="0"/>
              <a:t>Results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148840"/>
          <a:ext cx="9144000" cy="2804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“The combination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tablet of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elbasvir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and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grazoprevir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, with or without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ribavirin, was highly efficacious in inducing an SVR12 in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patients with HCV genotype 1, 4, or 6 infection failed by previous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treatment with peg-interferon and ribavirin, including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patients with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cirrhosis and/or a prior null response. The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treatment was generally well tolerated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0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38049</TotalTime>
  <Words>962</Words>
  <Application>Microsoft Office PowerPoint</Application>
  <PresentationFormat>On-screen Show (4:3)</PresentationFormat>
  <Paragraphs>193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Geneva</vt:lpstr>
      <vt:lpstr>Symbol</vt:lpstr>
      <vt:lpstr>Times New Roman</vt:lpstr>
      <vt:lpstr>Wingdings</vt:lpstr>
      <vt:lpstr>ヒラギノ角ゴ Pro W3</vt:lpstr>
      <vt:lpstr>AETC_Master_Template_061510</vt:lpstr>
      <vt:lpstr>Elbasvir-Grazoprevir +/- Ribavirin in HCV Genotype 1, 4 or 6 C-EDGE Treatment Experienced (TE)</vt:lpstr>
      <vt:lpstr>Elbasvir-Grazoprevir +/- Ribavirin in HCV Genotype 1, 4 or 6 C-EDGE TE Study: Features</vt:lpstr>
      <vt:lpstr>Elbasvir-Grazoprevir +/- Ribavirin in HCV Genotype 1, 4 or 6 C-EDGE TE: Study Design</vt:lpstr>
      <vt:lpstr>Elbasvir-Grazoprevir +/- Ribavirin in HCV Genotype 1, 4 or 6 C-EDGE TE: Baseline Characteristics</vt:lpstr>
      <vt:lpstr>Elbasvir-Grazoprevir +/- Ribavirin in HCV Genotype 1, 4 or 6 C-EDGE TE: Results</vt:lpstr>
      <vt:lpstr>Elbasvir-Grazoprevir +/- Ribavirin in HCV Genotype 1, 4 or 6 C-EDGE TE: Results</vt:lpstr>
      <vt:lpstr>Elbasvir-Grazoprevir +/- Ribavirin in HCV Genotype 1, 4 or 6 C-EDGE TE: Results</vt:lpstr>
      <vt:lpstr>Elbasvir-Grazoprevir +/- Ribavirin in HCV Genotype 1, 4 or 6 C-EDGE TE: Results</vt:lpstr>
      <vt:lpstr>Elbasvir-Grazoprevir +/- Ribavirin in HCV Genotype 1, 4 or 6 C-EDGE TE: Results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1399</cp:revision>
  <cp:lastPrinted>2019-10-21T18:40:24Z</cp:lastPrinted>
  <dcterms:created xsi:type="dcterms:W3CDTF">2010-11-28T05:36:22Z</dcterms:created>
  <dcterms:modified xsi:type="dcterms:W3CDTF">2020-08-20T18:51:38Z</dcterms:modified>
</cp:coreProperties>
</file>