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48" r:id="rId2"/>
    <p:sldId id="749" r:id="rId3"/>
    <p:sldId id="750" r:id="rId4"/>
    <p:sldId id="751" r:id="rId5"/>
    <p:sldId id="752" r:id="rId6"/>
    <p:sldId id="836" r:id="rId7"/>
    <p:sldId id="833" r:id="rId8"/>
    <p:sldId id="835" r:id="rId9"/>
    <p:sldId id="815" r:id="rId10"/>
    <p:sldId id="837" r:id="rId11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11C"/>
    <a:srgbClr val="28699D"/>
    <a:srgbClr val="6D8C47"/>
    <a:srgbClr val="9D4053"/>
    <a:srgbClr val="825F95"/>
    <a:srgbClr val="AB8100"/>
    <a:srgbClr val="7A954F"/>
    <a:srgbClr val="0061A7"/>
    <a:srgbClr val="9D7700"/>
    <a:srgbClr val="77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43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4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486F7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DF-B74E-AD24-FEBC0A46A2B8}"/>
              </c:ext>
            </c:extLst>
          </c:dPt>
          <c:dPt>
            <c:idx val="1"/>
            <c:invertIfNegative val="0"/>
            <c:bubble3D val="0"/>
            <c:spPr>
              <a:solidFill>
                <a:srgbClr val="9A7A3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ADF-B74E-AD24-FEBC0A46A2B8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ADF-B74E-AD24-FEBC0A46A2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DF-B74E-AD24-FEBC0A46A2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ADF-B74E-AD24-FEBC0A46A2B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ADF-B74E-AD24-FEBC0A46A2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DF-B74E-AD24-FEBC0A46A2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A547039-AD7B-0A4A-89FD-6421507C066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ADF-B74E-AD24-FEBC0A46A2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2C3221-5209-7545-A7C6-8CAC3CC921E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ADF-B74E-AD24-FEBC0A46A2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87B25D-57ED-0643-941C-65E961531F6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ADF-B74E-AD24-FEBC0A46A2B8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Genotype 1</c:v>
                </c:pt>
                <c:pt idx="1">
                  <c:v>Genotype 4</c:v>
                </c:pt>
                <c:pt idx="2">
                  <c:v>Genotype 6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88.9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DF-B74E-AD24-FEBC0A46A2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2323192"/>
        <c:axId val="-2142282184"/>
      </c:barChart>
      <c:catAx>
        <c:axId val="-214232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422821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22821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</a:t>
                </a:r>
              </a:p>
            </c:rich>
          </c:tx>
          <c:layout>
            <c:manualLayout>
              <c:xMode val="edge"/>
              <c:yMode val="edge"/>
              <c:x val="7.3417906095071448E-4"/>
              <c:y val="0.119823459567554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4232319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8508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DE1-F040-83BA-6F1ECF4C9EDD}"/>
              </c:ext>
            </c:extLst>
          </c:dPt>
          <c:dPt>
            <c:idx val="1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DE1-F040-83BA-6F1ECF4C9EDD}"/>
              </c:ext>
            </c:extLst>
          </c:dPt>
          <c:dPt>
            <c:idx val="2"/>
            <c:invertIfNegative val="0"/>
            <c:bubble3D val="0"/>
            <c:spPr>
              <a:solidFill>
                <a:srgbClr val="78508A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DE1-F040-83BA-6F1ECF4C9EDD}"/>
              </c:ext>
            </c:extLst>
          </c:dPt>
          <c:dPt>
            <c:idx val="3"/>
            <c:invertIfNegative val="0"/>
            <c:bubble3D val="0"/>
            <c:spPr>
              <a:solidFill>
                <a:srgbClr val="005B9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DE1-F040-83BA-6F1ECF4C9ED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DE1-F040-83BA-6F1ECF4C9ED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DE1-F040-83BA-6F1ECF4C9ED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DE1-F040-83BA-6F1ECF4C9E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4F480A4-8D3B-D447-B9B1-B13AC658B42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E1-F040-83BA-6F1ECF4C9E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C8AE2A-2213-E049-ABF3-E9B02FD5EF4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E1-F040-83BA-6F1ECF4C9E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9DD3B80-F538-FB46-8958-CF382061291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DE1-F040-83BA-6F1ECF4C9E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FCA2F1-BB15-4040-9932-914A082BD6E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52469135802459E-2"/>
                      <c:h val="6.66269841269841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DE1-F040-83BA-6F1ECF4C9EDD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92.4</c:v>
                </c:pt>
                <c:pt idx="1">
                  <c:v>94.2</c:v>
                </c:pt>
                <c:pt idx="2">
                  <c:v>92.4</c:v>
                </c:pt>
                <c:pt idx="3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E1-F040-83BA-6F1ECF4C9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39133192"/>
        <c:axId val="-2134494920"/>
      </c:barChart>
      <c:catAx>
        <c:axId val="-2039133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34494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4494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1.1536648196753183E-2"/>
              <c:y val="4.593175853018372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913319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9.9138013998250202E-2"/>
          <c:w val="0.85515270818420397"/>
          <c:h val="0.683531714785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DCD-2F49-9E9C-1462016E5A3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DCD-2F49-9E9C-1462016E5A3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DCD-2F49-9E9C-1462016E5A3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DCD-2F49-9E9C-1462016E5A3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DCD-2F49-9E9C-1462016E5A3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DCD-2F49-9E9C-1462016E5A3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DCD-2F49-9E9C-1462016E5A39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CD-2F49-9E9C-1462016E5A39}"/>
                </c:ext>
              </c:extLst>
            </c:dLbl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91.7</c:v>
                </c:pt>
                <c:pt idx="1">
                  <c:v>93.3</c:v>
                </c:pt>
                <c:pt idx="2">
                  <c:v>93.8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CD-2F49-9E9C-1462016E5A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1b</c:v>
                </c:pt>
              </c:strCache>
            </c:strRef>
          </c:tx>
          <c:spPr>
            <a:solidFill>
              <a:srgbClr val="486F7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DCD-2F49-9E9C-1462016E5A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DCD-2F49-9E9C-1462016E5A39}"/>
                </c:ext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96.6</c:v>
                </c:pt>
                <c:pt idx="2">
                  <c:v>97.9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CD-2F49-9E9C-1462016E5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2114716952"/>
        <c:axId val="-2114184840"/>
      </c:barChart>
      <c:catAx>
        <c:axId val="-211471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114184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4184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2.2773889374939241E-3"/>
              <c:y val="0.111562530378147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1471695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44882497326723"/>
          <c:y val="0"/>
          <c:w val="0.43351256440167202"/>
          <c:h val="8.7885498687664043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4187809857101"/>
          <c:y val="9.9138013998250202E-2"/>
          <c:w val="0.87058484008943327"/>
          <c:h val="0.82044706911636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86908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1F-624B-93D6-9D86790238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1F-624B-93D6-9D86790238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1F-624B-93D6-9D86790238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1F-624B-93D6-9D86790238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E1F-624B-93D6-9D86790238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E1F-624B-93D6-9D86790238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E1F-624B-93D6-9D86790238C1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1F-624B-93D6-9D86790238C1}"/>
                </c:ext>
              </c:extLst>
            </c:dLbl>
            <c:numFmt formatCode="0.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60</c:v>
                </c:pt>
                <c:pt idx="1">
                  <c:v>66.7</c:v>
                </c:pt>
                <c:pt idx="2">
                  <c:v>50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1F-624B-93D6-9D8679023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Genotype 1b</c:v>
                </c:pt>
              </c:strCache>
            </c:strRef>
          </c:tx>
          <c:spPr>
            <a:solidFill>
              <a:srgbClr val="6F88A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E1F-624B-93D6-9D86790238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E1F-624B-93D6-9D86790238C1}"/>
                </c:ext>
              </c:extLst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EBR-GZR</c:v>
                </c:pt>
                <c:pt idx="1">
                  <c:v>EBR-GZR + RBV</c:v>
                </c:pt>
                <c:pt idx="2">
                  <c:v>EBR-GZR</c:v>
                </c:pt>
                <c:pt idx="3">
                  <c:v>EBR-GZR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91.7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1F-624B-93D6-9D8679023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006680760"/>
        <c:axId val="-1006688824"/>
      </c:barChart>
      <c:catAx>
        <c:axId val="-1006680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100668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0066888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7.3419231686948198E-4"/>
              <c:y val="0.1308525809273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0066807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938869005010701"/>
          <c:y val="0"/>
          <c:w val="0.49061130994989299"/>
          <c:h val="8.016947235043890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4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2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5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D5DDC8-955B-5F4B-89A3-FA28C1E409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41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533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2040D45-8BA9-D140-AC63-610E2828C96D}"/>
              </a:ext>
            </a:extLst>
          </p:cNvPr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D8E482-99BE-C84B-B161-963C2E521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6606ED-A198-F841-A81E-EAF8A36DE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5E0287-FFA2-4B43-9C84-CDE59F70FA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39466-DB5B-A345-8962-629595564BB7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37" r:id="rId10"/>
    <p:sldLayoutId id="2147483738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+/- Ribavirin in HCV Genotype 1, 4, or 6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C-EDGE: Treatment Experienced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AB759-0F12-1446-A2CB-BE2C71993E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P, et al. Gastroenterology. 2017;152:164-75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3DD0A-78E8-B84D-B78C-3873F3470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17513829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2047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D3B1E-B0B1-D04E-A351-CDE718215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Study Design</a:t>
            </a:r>
            <a:r>
              <a:rPr lang="en-US" dirty="0"/>
              <a:t>: Randomized, open label, parallel-group, phase 3 trial examining the safety and efficacy of a fixed-dose combination of elbasvir-grazoprevir with or without ribavirin for 12 or 16 weeks in treatment-experienced adults with GT 1, 4, or 6 HCV and previous failure of peginterferon plus ribavirin</a:t>
            </a:r>
          </a:p>
          <a:p>
            <a:r>
              <a:rPr lang="en-US" b="1" dirty="0"/>
              <a:t>Entry Criteria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18 years or older</a:t>
            </a:r>
          </a:p>
          <a:p>
            <a:pPr lvl="1"/>
            <a:r>
              <a:rPr lang="en-US" dirty="0"/>
              <a:t>Chronic HCV Genotype 1, 4 or 6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History of peginterferon plus ribavirin treatment failure</a:t>
            </a:r>
          </a:p>
          <a:p>
            <a:pPr lvl="1"/>
            <a:r>
              <a:rPr lang="en-US" dirty="0"/>
              <a:t>Patients with compensated cirrhosis accepted</a:t>
            </a:r>
          </a:p>
          <a:p>
            <a:pPr lvl="1"/>
            <a:r>
              <a:rPr lang="en-US" dirty="0"/>
              <a:t>Some patients with HIV infection accepted 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900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204113" y="1817090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33609" y="1629273"/>
            <a:ext cx="1867451" cy="365760"/>
          </a:xfrm>
          <a:prstGeom prst="rect">
            <a:avLst/>
          </a:prstGeom>
          <a:solidFill>
            <a:srgbClr val="78508A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51340" y="1663366"/>
            <a:ext cx="654325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405735" y="3779630"/>
            <a:ext cx="6648608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91440" rIns="91440" bIns="9144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EBR-GZR =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elbasvir-grazoprevir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RBV = ribavirin 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Elbasvir-grazoprevir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(50/100 mg): fixed dose combination; one pill once daily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Ribavirin (weight-based and divided bid): 800 to 1400 mg/day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35" y="1629272"/>
            <a:ext cx="1297076" cy="1849017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1, 4 or 6</a:t>
            </a:r>
          </a:p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Treatment 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420)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29151" y="1622536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105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827291" y="2862036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333609" y="2668099"/>
            <a:ext cx="2492669" cy="365760"/>
          </a:xfrm>
          <a:prstGeom prst="rect">
            <a:avLst/>
          </a:prstGeom>
          <a:solidFill>
            <a:srgbClr val="78508A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377130" y="2704788"/>
            <a:ext cx="65432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827291" y="3291688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33609" y="3118299"/>
            <a:ext cx="2492669" cy="36576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77130" y="3139733"/>
            <a:ext cx="65432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216110" y="2255216"/>
            <a:ext cx="201168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333609" y="2077587"/>
            <a:ext cx="1867451" cy="365760"/>
          </a:xfrm>
          <a:prstGeom prst="rect">
            <a:avLst/>
          </a:prstGeom>
          <a:solidFill>
            <a:srgbClr val="005B9D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EBR-GZR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63337" y="2115482"/>
            <a:ext cx="642328" cy="276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29151" y="2070260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9151" y="2666599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29151" y="3112542"/>
            <a:ext cx="78471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010029-56EC-A942-A10A-D55F8056F95A}"/>
              </a:ext>
            </a:extLst>
          </p:cNvPr>
          <p:cNvGrpSpPr/>
          <p:nvPr/>
        </p:nvGrpSpPr>
        <p:grpSpPr>
          <a:xfrm>
            <a:off x="1179703" y="1005840"/>
            <a:ext cx="7896563" cy="413804"/>
            <a:chOff x="1371599" y="1005840"/>
            <a:chExt cx="7896563" cy="413804"/>
          </a:xfrm>
        </p:grpSpPr>
        <p:sp>
          <p:nvSpPr>
            <p:cNvPr id="40" name="Rectangle 39"/>
            <p:cNvSpPr/>
            <p:nvPr/>
          </p:nvSpPr>
          <p:spPr>
            <a:xfrm>
              <a:off x="1371599" y="1005840"/>
              <a:ext cx="7896563" cy="404543"/>
            </a:xfrm>
            <a:prstGeom prst="rect">
              <a:avLst/>
            </a:prstGeom>
            <a:gradFill>
              <a:gsLst>
                <a:gs pos="85000">
                  <a:schemeClr val="bg1">
                    <a:lumMod val="85000"/>
                  </a:schemeClr>
                </a:gs>
                <a:gs pos="15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48572" y="1027737"/>
              <a:ext cx="545406" cy="2994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14042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6661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8501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6403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1674688" y="1419644"/>
              <a:ext cx="729631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2072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641682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265190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05636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6890408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688698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7513916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9A85DC-6736-EB4E-9BB2-4892CA24A762}"/>
                </a:ext>
              </a:extLst>
            </p:cNvPr>
            <p:cNvSpPr/>
            <p:nvPr/>
          </p:nvSpPr>
          <p:spPr>
            <a:xfrm>
              <a:off x="293610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E8B1FE-C6AB-9C4B-BAB4-6558601C4615}"/>
                </a:ext>
              </a:extLst>
            </p:cNvPr>
            <p:cNvSpPr/>
            <p:nvPr/>
          </p:nvSpPr>
          <p:spPr>
            <a:xfrm>
              <a:off x="3562960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DC3FC33-B39F-4445-ADD9-BB5EDB3CD384}"/>
                </a:ext>
              </a:extLst>
            </p:cNvPr>
            <p:cNvSpPr/>
            <p:nvPr/>
          </p:nvSpPr>
          <p:spPr>
            <a:xfrm>
              <a:off x="5434977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C6C42B-A426-C544-A5EC-1685760716A9}"/>
                </a:ext>
              </a:extLst>
            </p:cNvPr>
            <p:cNvSpPr/>
            <p:nvPr/>
          </p:nvSpPr>
          <p:spPr>
            <a:xfrm>
              <a:off x="7310084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E330366-0A4D-404F-92D6-864DDE73F1C2}"/>
                </a:ext>
              </a:extLst>
            </p:cNvPr>
            <p:cNvCxnSpPr/>
            <p:nvPr/>
          </p:nvCxnSpPr>
          <p:spPr>
            <a:xfrm flipV="1">
              <a:off x="3144230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88C2B2-1C26-C244-BEDC-FC74B5CCDDA0}"/>
                </a:ext>
              </a:extLst>
            </p:cNvPr>
            <p:cNvCxnSpPr/>
            <p:nvPr/>
          </p:nvCxnSpPr>
          <p:spPr>
            <a:xfrm flipH="1" flipV="1">
              <a:off x="3767738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F42ECD-69EB-A64C-ABAE-398AF1671610}"/>
                </a:ext>
              </a:extLst>
            </p:cNvPr>
            <p:cNvCxnSpPr/>
            <p:nvPr/>
          </p:nvCxnSpPr>
          <p:spPr>
            <a:xfrm flipV="1">
              <a:off x="501817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2CC73A-EE23-7A41-B7B6-41831334A0AA}"/>
                </a:ext>
              </a:extLst>
            </p:cNvPr>
            <p:cNvCxnSpPr/>
            <p:nvPr/>
          </p:nvCxnSpPr>
          <p:spPr>
            <a:xfrm flipH="1" flipV="1">
              <a:off x="4392956" y="1328204"/>
              <a:ext cx="171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137424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12E755-D61E-EA47-A169-F912D4D1CD42}"/>
                </a:ext>
              </a:extLst>
            </p:cNvPr>
            <p:cNvCxnSpPr/>
            <p:nvPr/>
          </p:nvCxnSpPr>
          <p:spPr>
            <a:xfrm flipV="1">
              <a:off x="8760929" y="1328204"/>
              <a:ext cx="0" cy="9144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B8CC8FF-0AE8-6F4E-914B-97CD86601984}"/>
                </a:ext>
              </a:extLst>
            </p:cNvPr>
            <p:cNvSpPr/>
            <p:nvPr/>
          </p:nvSpPr>
          <p:spPr>
            <a:xfrm>
              <a:off x="8561809" y="1054140"/>
              <a:ext cx="409194" cy="2491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9929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/>
        </p:nvGraphicFramePr>
        <p:xfrm>
          <a:off x="468314" y="1038953"/>
          <a:ext cx="8229601" cy="37490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36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5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137160" marR="34290" marT="34290" marB="3429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 Treatment</a:t>
                      </a:r>
                    </a:p>
                  </a:txBody>
                  <a:tcPr marL="54864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16-Week Treatment</a:t>
                      </a:r>
                    </a:p>
                  </a:txBody>
                  <a:tcPr marL="54864" marR="34290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 </a:t>
                      </a:r>
                      <a:b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105)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104)</a:t>
                      </a: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</a:t>
                      </a:r>
                      <a:b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50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EBR-GZR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(range)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–76)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(23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(31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–73)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(19–77)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4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Caucasian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African American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(63) 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(22)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(14)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(67)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(23)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(9)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(69)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(9)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9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1a%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1b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4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Genotype, 6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(58)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(32)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(9)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(58)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(28)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(14)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(46)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(46)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(55)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(34)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(35)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(34)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(35)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coinfection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Treatment Relapse,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 Treatment response,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null Treatment Response, 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(33)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(20)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(47)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(37)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(21)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(42)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(36)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(20)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(44)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(38)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(22)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(41)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4084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with Elbasvir-Grazoprevir*,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454285" y="1451113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255970" y="3694686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356/370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89885" y="3694686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32/36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98418" y="3694686"/>
            <a:ext cx="72237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139171" y="4379984"/>
            <a:ext cx="7416999" cy="2743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 Analysis per protocol: excluding patients who dropped out due to reasons other than </a:t>
            </a:r>
            <a:r>
              <a:rPr lang="en-US" sz="1050" dirty="0" err="1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failure </a:t>
            </a:r>
          </a:p>
        </p:txBody>
      </p:sp>
    </p:spTree>
    <p:extLst>
      <p:ext uri="{BB962C8B-B14F-4D97-AF65-F5344CB8AC3E}">
        <p14:creationId xmlns:p14="http://schemas.microsoft.com/office/powerpoint/2010/main" val="168980652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12* by Regimen and Treatment Duration (GT 1, 4, or 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455973" y="1415145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947909" y="3427255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97/105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71914" y="4101195"/>
            <a:ext cx="1847244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</a:t>
            </a: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 Treatment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16713" y="3427255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98/104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2891" y="3427255"/>
            <a:ext cx="72237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97/105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75523" y="3427255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104/106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000171" y="4052550"/>
            <a:ext cx="3513967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391725" y="4052550"/>
            <a:ext cx="3514994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679282" y="4101195"/>
            <a:ext cx="216591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16-Week</a:t>
            </a: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 Treatment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391725" y="4461716"/>
            <a:ext cx="7293847" cy="2622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 Analysis per intent to treat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3271A3-A29E-8542-ABF3-05F0538BD94E}"/>
              </a:ext>
            </a:extLst>
          </p:cNvPr>
          <p:cNvSpPr/>
          <p:nvPr/>
        </p:nvSpPr>
        <p:spPr>
          <a:xfrm>
            <a:off x="1759911" y="183901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86-97)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207E7B-8D6E-7C45-A89A-636CBAA33F9E}"/>
              </a:ext>
            </a:extLst>
          </p:cNvPr>
          <p:cNvSpPr/>
          <p:nvPr/>
        </p:nvSpPr>
        <p:spPr>
          <a:xfrm>
            <a:off x="3567771" y="179015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88-98)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9AFCB2-C48E-2449-A9B4-9CD311F45DE3}"/>
              </a:ext>
            </a:extLst>
          </p:cNvPr>
          <p:cNvSpPr/>
          <p:nvPr/>
        </p:nvSpPr>
        <p:spPr>
          <a:xfrm>
            <a:off x="5340730" y="1832033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86-97)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1238DD-1B37-504F-89B4-EA7E60E5C21D}"/>
              </a:ext>
            </a:extLst>
          </p:cNvPr>
          <p:cNvSpPr/>
          <p:nvPr/>
        </p:nvSpPr>
        <p:spPr>
          <a:xfrm>
            <a:off x="7141610" y="1692428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92-99)</a:t>
            </a:r>
          </a:p>
        </p:txBody>
      </p:sp>
    </p:spTree>
    <p:extLst>
      <p:ext uri="{BB962C8B-B14F-4D97-AF65-F5344CB8AC3E}">
        <p14:creationId xmlns:p14="http://schemas.microsoft.com/office/powerpoint/2010/main" val="334422420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by Regimen, Treatment Duration, and GT1 Subtype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468872" y="1371600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772765" y="3670332"/>
            <a:ext cx="6121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55/60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812060" y="4343400"/>
            <a:ext cx="2926079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Regimen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313744" y="4343400"/>
            <a:ext cx="292608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16-Week Regimen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5313" y="3670332"/>
            <a:ext cx="61218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34/34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9506" y="3670332"/>
            <a:ext cx="572137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56/60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4264" y="3670332"/>
            <a:ext cx="572138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28/29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4761" y="3670332"/>
            <a:ext cx="66346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45/48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3638" y="3670332"/>
            <a:ext cx="68307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46/47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58841" y="3670332"/>
            <a:ext cx="68307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55/55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9973" y="3670332"/>
            <a:ext cx="61720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37/37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0F843E-3FC9-CE41-9B74-245BFAC96476}"/>
              </a:ext>
            </a:extLst>
          </p:cNvPr>
          <p:cNvCxnSpPr/>
          <p:nvPr/>
        </p:nvCxnSpPr>
        <p:spPr>
          <a:xfrm>
            <a:off x="5235363" y="4277337"/>
            <a:ext cx="320040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323A31-1CE7-9349-A2BD-550C3BC6B365}"/>
              </a:ext>
            </a:extLst>
          </p:cNvPr>
          <p:cNvCxnSpPr/>
          <p:nvPr/>
        </p:nvCxnSpPr>
        <p:spPr>
          <a:xfrm>
            <a:off x="1716261" y="4277337"/>
            <a:ext cx="320040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755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C-EDGE TE: SVR 12 in Patients with Baseline NS5A RAVs*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/>
        </p:nvGraphicFramePr>
        <p:xfrm>
          <a:off x="454484" y="1432563"/>
          <a:ext cx="822960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710638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3062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7007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07178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0885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4929" y="3754831"/>
            <a:ext cx="641667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6262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18682" y="3754831"/>
            <a:ext cx="48271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9/9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EAF35CB-535A-9F4F-95BD-1453BD74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631" y="4330977"/>
            <a:ext cx="2978807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Regimen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7933BE3-AAED-8246-9787-4D6142C5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80" y="4330977"/>
            <a:ext cx="173450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16-Week Regimen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8C1D6E-7ADA-574B-9819-F0290223C33F}"/>
              </a:ext>
            </a:extLst>
          </p:cNvPr>
          <p:cNvCxnSpPr/>
          <p:nvPr/>
        </p:nvCxnSpPr>
        <p:spPr>
          <a:xfrm>
            <a:off x="5035067" y="4305996"/>
            <a:ext cx="33832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466BAE-D54B-4646-876D-F1253558AC18}"/>
              </a:ext>
            </a:extLst>
          </p:cNvPr>
          <p:cNvCxnSpPr/>
          <p:nvPr/>
        </p:nvCxnSpPr>
        <p:spPr>
          <a:xfrm>
            <a:off x="1507251" y="4305996"/>
            <a:ext cx="338328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5">
            <a:extLst>
              <a:ext uri="{FF2B5EF4-FFF2-40B4-BE49-F238E27FC236}">
                <a16:creationId xmlns:a16="http://schemas.microsoft.com/office/drawing/2014/main" id="{A66EC666-69DA-464F-84E8-054210EC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84" y="4616727"/>
            <a:ext cx="7878736" cy="249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*NS5A is by population-based sequencing (25% sensitivity threshold)*</a:t>
            </a:r>
            <a:endParaRPr lang="en-US" sz="10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879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Elbasvir-Grazoprevir +/- Ribavirin in HCV Genotype 1, 4, or 6</a:t>
            </a:r>
            <a:br>
              <a:rPr lang="en-US" sz="2000" dirty="0"/>
            </a:br>
            <a:r>
              <a:rPr lang="en-US" sz="2000" dirty="0"/>
              <a:t>C-EDGE TE: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P, et al. Gastroenterology. 2017;152:164-75.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455FC-EA77-F84E-931C-33DF909043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Conclusions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“The combination tablet of elbasvir and grazoprevir, with or without ribavirin, was highly efficacious in inducing an SVR12 in patients with HCV genotype 1, 4, or 6 infection failed by previous treatment with peg-interferon and ribavirin, including patients with cirrhosis and/or a prior null response. The treatment was generally well tolerated.”</a:t>
            </a:r>
          </a:p>
        </p:txBody>
      </p:sp>
    </p:spTree>
    <p:extLst>
      <p:ext uri="{BB962C8B-B14F-4D97-AF65-F5344CB8AC3E}">
        <p14:creationId xmlns:p14="http://schemas.microsoft.com/office/powerpoint/2010/main" val="40730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38978</TotalTime>
  <Words>1022</Words>
  <Application>Microsoft Macintosh PowerPoint</Application>
  <PresentationFormat>On-screen Show (16:9)</PresentationFormat>
  <Paragraphs>203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Corbel</vt:lpstr>
      <vt:lpstr>Geneva</vt:lpstr>
      <vt:lpstr>Lucida Grande</vt:lpstr>
      <vt:lpstr>Symbol</vt:lpstr>
      <vt:lpstr>Times New Roman</vt:lpstr>
      <vt:lpstr>AETC_Master_Template_061510</vt:lpstr>
      <vt:lpstr>Elbasvir-Grazoprevir +/- Ribavirin in HCV Genotype 1, 4, or 6 C-EDGE: Treatment Experienced</vt:lpstr>
      <vt:lpstr>Elbasvir-Grazoprevir +/- Ribavirin in HCV Genotype 1, 4, or 6 C-EDGE TE: Features</vt:lpstr>
      <vt:lpstr>Elbasvir-Grazoprevir +/- Ribavirin in HCV Genotype 1, 4, or 6 C-EDGE TE: Design</vt:lpstr>
      <vt:lpstr>Elbasvir-Grazoprevir +/- Ribavirin in HCV Genotype 1, 4, or 6 C-EDGE TE: Baseline Characteristics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Genotype 1, 4, or 6 C-EDGE TE: Results</vt:lpstr>
      <vt:lpstr>Elbasvir-Grazoprevir +/- Ribavirin in HCV Genotype 1, 4, or 6 C-EDGE TE: Results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1474</cp:revision>
  <cp:lastPrinted>2019-10-21T18:40:24Z</cp:lastPrinted>
  <dcterms:created xsi:type="dcterms:W3CDTF">2010-11-28T05:36:22Z</dcterms:created>
  <dcterms:modified xsi:type="dcterms:W3CDTF">2022-03-31T03:19:08Z</dcterms:modified>
</cp:coreProperties>
</file>