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719" r:id="rId2"/>
    <p:sldId id="720" r:id="rId3"/>
    <p:sldId id="740" r:id="rId4"/>
    <p:sldId id="742" r:id="rId5"/>
    <p:sldId id="743" r:id="rId6"/>
    <p:sldId id="725" r:id="rId7"/>
    <p:sldId id="782" r:id="rId8"/>
    <p:sldId id="783" r:id="rId9"/>
    <p:sldId id="803" r:id="rId10"/>
    <p:sldId id="727" r:id="rId11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04E"/>
    <a:srgbClr val="9D8045"/>
    <a:srgbClr val="8BA449"/>
    <a:srgbClr val="E8EAEF"/>
    <a:srgbClr val="CDD3DD"/>
    <a:srgbClr val="005491"/>
    <a:srgbClr val="73A1C1"/>
    <a:srgbClr val="008DC1"/>
    <a:srgbClr val="004B80"/>
    <a:srgbClr val="83A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2" autoAdjust="0"/>
    <p:restoredTop sz="96416" autoAdjust="0"/>
  </p:normalViewPr>
  <p:slideViewPr>
    <p:cSldViewPr snapToGrid="0" showGuides="1">
      <p:cViewPr varScale="1">
        <p:scale>
          <a:sx n="83" d="100"/>
          <a:sy n="83" d="100"/>
        </p:scale>
        <p:origin x="1464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800389854285455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54B7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B32D-1344-A6A9-BC6C32850635}"/>
              </c:ext>
            </c:extLst>
          </c:dPt>
          <c:dPt>
            <c:idx val="1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B32D-1344-A6A9-BC6C32850635}"/>
              </c:ext>
            </c:extLst>
          </c:dPt>
          <c:dPt>
            <c:idx val="2"/>
            <c:invertIfNegative val="0"/>
            <c:bubble3D val="0"/>
            <c:spPr>
              <a:solidFill>
                <a:srgbClr val="B59452">
                  <a:lumMod val="75000"/>
                </a:srgb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B32D-1344-A6A9-BC6C32850635}"/>
              </c:ext>
            </c:extLst>
          </c:dPt>
          <c:dPt>
            <c:idx val="3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B32D-1344-A6A9-BC6C32850635}"/>
              </c:ext>
            </c:extLst>
          </c:dPt>
          <c:dPt>
            <c:idx val="4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B32D-1344-A6A9-BC6C32850635}"/>
              </c:ext>
            </c:extLst>
          </c:dPt>
          <c:dPt>
            <c:idx val="5"/>
            <c:invertIfNegative val="0"/>
            <c:bubble3D val="0"/>
            <c:spPr>
              <a:solidFill>
                <a:srgbClr val="73624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B32D-1344-A6A9-BC6C32850635}"/>
              </c:ext>
            </c:extLst>
          </c:dPt>
          <c:dPt>
            <c:idx val="6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B32D-1344-A6A9-BC6C32850635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GT 1a</c:v>
                </c:pt>
                <c:pt idx="2">
                  <c:v>GT 1b</c:v>
                </c:pt>
                <c:pt idx="3">
                  <c:v>GT 4</c:v>
                </c:pt>
                <c:pt idx="4">
                  <c:v>GT 6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95</c:v>
                </c:pt>
                <c:pt idx="1">
                  <c:v>92</c:v>
                </c:pt>
                <c:pt idx="2">
                  <c:v>99</c:v>
                </c:pt>
                <c:pt idx="3">
                  <c:v>100</c:v>
                </c:pt>
                <c:pt idx="4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32D-1344-A6A9-BC6C328506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18120632"/>
        <c:axId val="-2117433160"/>
      </c:barChart>
      <c:catAx>
        <c:axId val="-2118120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211743316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1743316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6.7947983774755399E-3"/>
              <c:y val="7.836206896551720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1812063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681664791901"/>
          <c:y val="6.0959349207855E-2"/>
          <c:w val="0.88154949381327297"/>
          <c:h val="0.723300208708851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826A3B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18A49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958D-A240-AA12-2AAA934AA427}"/>
              </c:ext>
            </c:extLst>
          </c:dPt>
          <c:dPt>
            <c:idx val="1"/>
            <c:invertIfNegative val="0"/>
            <c:bubble3D val="0"/>
            <c:spPr>
              <a:solidFill>
                <a:srgbClr val="554628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958D-A240-AA12-2AAA934AA42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8D-A240-AA12-2AAA934AA427}"/>
              </c:ext>
            </c:extLst>
          </c:dPt>
          <c:dPt>
            <c:idx val="3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958D-A240-AA12-2AAA934AA427}"/>
              </c:ext>
            </c:extLst>
          </c:dPt>
          <c:dPt>
            <c:idx val="4"/>
            <c:invertIfNegative val="0"/>
            <c:bubble3D val="0"/>
            <c:spPr>
              <a:solidFill>
                <a:srgbClr val="4C7F7B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8-958D-A240-AA12-2AAA934AA427}"/>
              </c:ext>
            </c:extLst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No Cirrhosis</c:v>
                </c:pt>
                <c:pt idx="1">
                  <c:v>Cirrhosis</c:v>
                </c:pt>
                <c:pt idx="3">
                  <c:v>≤800K IU/mL</c:v>
                </c:pt>
                <c:pt idx="4">
                  <c:v>&gt;800K IU/mL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93.9</c:v>
                </c:pt>
                <c:pt idx="1">
                  <c:v>97.1</c:v>
                </c:pt>
                <c:pt idx="3">
                  <c:v>100</c:v>
                </c:pt>
                <c:pt idx="4">
                  <c:v>92.3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58D-A240-AA12-2AAA934AA4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-2118971608"/>
        <c:axId val="-2081896280"/>
      </c:barChart>
      <c:catAx>
        <c:axId val="-2118971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2081896280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-208189628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b="1" i="0" baseline="0" dirty="0">
                    <a:effectLst/>
                  </a:rPr>
                  <a:t>Patients (%) with SVR 12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6809851893513301E-3"/>
              <c:y val="0.179525424532777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1897160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681664791901"/>
          <c:y val="0.12722440944881899"/>
          <c:w val="0.88154949381327297"/>
          <c:h val="0.76546888340764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 NS5A RAVs*</c:v>
                </c:pt>
              </c:strCache>
            </c:strRef>
          </c:tx>
          <c:spPr>
            <a:solidFill>
              <a:srgbClr val="22456A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AF7-E74D-8896-257EFA257DD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AF7-E74D-8896-257EFA257DD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AF7-E74D-8896-257EFA257DD5}"/>
              </c:ext>
            </c:extLst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Genotype 1a</c:v>
                </c:pt>
                <c:pt idx="1">
                  <c:v>Genotype 1b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58</c:v>
                </c:pt>
                <c:pt idx="1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F7-E74D-8896-257EFA257DD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Baseline NS5A RAVs</c:v>
                </c:pt>
              </c:strCache>
            </c:strRef>
          </c:tx>
          <c:spPr>
            <a:solidFill>
              <a:srgbClr val="5F86A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Genotype 1a</c:v>
                </c:pt>
                <c:pt idx="1">
                  <c:v>Genotype 1b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99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F7-E74D-8896-257EFA257D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1285576"/>
        <c:axId val="-1994750248"/>
      </c:barChart>
      <c:catAx>
        <c:axId val="-2131285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1994750248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-199475024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b="1" i="0" baseline="0" dirty="0">
                    <a:effectLst/>
                  </a:rPr>
                  <a:t>Patients (%) with SVR 12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6809851893513301E-3"/>
              <c:y val="0.179525424532777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3128557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9429918617129602"/>
          <c:y val="1.44676387400988E-2"/>
          <c:w val="0.69335518135581398"/>
          <c:h val="8.0726462290953996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681664791901"/>
          <c:y val="0.12722440944881899"/>
          <c:w val="0.88154949381327297"/>
          <c:h val="0.76546888340764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 NS3/4A RAVs</c:v>
                </c:pt>
              </c:strCache>
            </c:strRef>
          </c:tx>
          <c:spPr>
            <a:solidFill>
              <a:srgbClr val="555D19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F35-6740-99DF-56B2D69406C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F35-6740-99DF-56B2D69406C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F35-6740-99DF-56B2D69406C8}"/>
              </c:ext>
            </c:extLst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Genotype 1a</c:v>
                </c:pt>
                <c:pt idx="1">
                  <c:v>Genotype 1b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97</c:v>
                </c:pt>
                <c:pt idx="1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35-6740-99DF-56B2D69406C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Baseline NS3/4A RAVs</c:v>
                </c:pt>
              </c:strCache>
            </c:strRef>
          </c:tx>
          <c:spPr>
            <a:solidFill>
              <a:srgbClr val="919D2A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Genotype 1a</c:v>
                </c:pt>
                <c:pt idx="1">
                  <c:v>Genotype 1b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89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35-6740-99DF-56B2D69406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82362920"/>
        <c:axId val="-2082197000"/>
      </c:barChart>
      <c:catAx>
        <c:axId val="-2082362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2082197000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-208219700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b="1" i="0" baseline="0" dirty="0">
                    <a:effectLst/>
                  </a:rPr>
                  <a:t>Patients (%) with SVR 12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6809851893513301E-3"/>
              <c:y val="0.179525424532777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8236292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12684781589801"/>
          <c:y val="1.44676387400988E-2"/>
          <c:w val="0.77496953505811805"/>
          <c:h val="8.0726462290953996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0.54464</cdr:x>
      <cdr:y>0.06024</cdr:y>
    </cdr:from>
    <cdr:to>
      <cdr:x>0.54464</cdr:x>
      <cdr:y>0.78313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98DEF092-4978-1249-999B-5A8BD1E4A6E1}"/>
            </a:ext>
          </a:extLst>
        </cdr:cNvPr>
        <cdr:cNvCxnSpPr/>
      </cdr:nvCxnSpPr>
      <cdr:spPr>
        <a:xfrm xmlns:a="http://schemas.openxmlformats.org/drawingml/2006/main">
          <a:off x="4648200" y="254000"/>
          <a:ext cx="0" cy="3048000"/>
        </a:xfrm>
        <a:prstGeom xmlns:a="http://schemas.openxmlformats.org/drawingml/2006/main" prst="line">
          <a:avLst/>
        </a:prstGeom>
        <a:ln xmlns:a="http://schemas.openxmlformats.org/drawingml/2006/main" w="12700" cmpd="sng">
          <a:solidFill>
            <a:schemeClr val="tx1">
              <a:lumMod val="85000"/>
              <a:lumOff val="15000"/>
            </a:schemeClr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057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79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39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45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BB9188-DE43-AC4A-AB11-76502385FD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C30015-3133-7449-B66D-CE28845BB1D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rgbClr val="001D48"/>
                </a:solidFill>
              </a:rPr>
              <a:t>Elbasvir-Grazoprevir in Treatment-Naïve HCV Genotype 1, 4, or 6</a:t>
            </a:r>
            <a:br>
              <a:rPr lang="en-US" sz="2200" dirty="0">
                <a:solidFill>
                  <a:srgbClr val="001D48"/>
                </a:solidFill>
              </a:rPr>
            </a:br>
            <a:r>
              <a:rPr lang="en-US" dirty="0">
                <a:solidFill>
                  <a:srgbClr val="001D48"/>
                </a:solidFill>
              </a:rPr>
              <a:t>C-EDGE Treatment Naïve</a:t>
            </a:r>
            <a:endParaRPr lang="en-US" sz="2000" dirty="0">
              <a:solidFill>
                <a:srgbClr val="001D4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3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 Naïve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latin typeface="Arial"/>
                <a:cs typeface="Arial"/>
              </a:rPr>
              <a:t>Source: </a:t>
            </a:r>
            <a:r>
              <a:rPr lang="en-US" sz="1400" dirty="0" err="1">
                <a:latin typeface="Arial"/>
                <a:cs typeface="Arial"/>
              </a:rPr>
              <a:t>Zeuzem</a:t>
            </a:r>
            <a:r>
              <a:rPr lang="en-US" sz="1400" dirty="0">
                <a:latin typeface="Arial"/>
                <a:cs typeface="Arial"/>
              </a:rPr>
              <a:t> S, et al. Ann Intern Med. 2015;163:1-13.</a:t>
            </a:r>
          </a:p>
        </p:txBody>
      </p:sp>
    </p:spTree>
    <p:extLst>
      <p:ext uri="{BB962C8B-B14F-4D97-AF65-F5344CB8AC3E}">
        <p14:creationId xmlns:p14="http://schemas.microsoft.com/office/powerpoint/2010/main" val="1605176827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Zeuzem</a:t>
            </a:r>
            <a:r>
              <a:rPr lang="en-US" dirty="0"/>
              <a:t> S, et al. Ann Intern Med. 2015;163:1-13.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/>
              <a:t>Elbasvir-Grazoprevir in Treatment-Naïve HCV GT 1, 4, or 6</a:t>
            </a:r>
            <a:br>
              <a:rPr lang="en-US" sz="2400" dirty="0"/>
            </a:br>
            <a:r>
              <a:rPr lang="en-US" sz="2400" dirty="0"/>
              <a:t>C-EDGE TN: Conclusions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132809"/>
              </p:ext>
            </p:extLst>
          </p:nvPr>
        </p:nvGraphicFramePr>
        <p:xfrm>
          <a:off x="0" y="2781300"/>
          <a:ext cx="9144000" cy="19913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76400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Grazoprevir-elbasvir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achieved high SVR12 rates in treatment-naive cirrhotic and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noncirrhotic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patients with genotype 1, 4, or 6 infection. This once-daily, all-oral, fixed-combination regimen represents a potent new therapeutic option for chronic HCV infection.” </a:t>
                      </a: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4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Zeuzem</a:t>
            </a:r>
            <a:r>
              <a:rPr lang="en-US" dirty="0"/>
              <a:t> S, et al. Ann Intern Med. 2015;163:1-13.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dirty="0"/>
              <a:t>Elbasvir-Grazoprevir in Treatment-Naïve HCV Genotype 1, 4, or 6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700" dirty="0"/>
              <a:t>C-EDGE TN Study: Features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718789"/>
              </p:ext>
            </p:extLst>
          </p:nvPr>
        </p:nvGraphicFramePr>
        <p:xfrm>
          <a:off x="514350" y="1600200"/>
          <a:ext cx="8115300" cy="437388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51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C-EDGE TN Trial</a:t>
                      </a:r>
                    </a:p>
                  </a:txBody>
                  <a:tcPr marL="182880" marR="88898" marT="50005" marB="5000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070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 placebo-controlled, parallel-group, phase 3 trial using a fixed-dose combination of elbasvir-grazoprevir for 12 weeks in treatment-naïve patients with GT 1, 4, or 6 chronic HCV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60 sites in United States, Europe, Australia, Scandinavia, &amp; Asia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HCV: GT1 = 91%, GT4 = 6%, or GT6 = 3%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18 years or older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HCV RNA ≥10,000 IU/mL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No prior HCV treatment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Patients with compensated cirrhosis accepted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07225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>
            <a:off x="4329684" y="2524786"/>
            <a:ext cx="18288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Zeuzem</a:t>
            </a:r>
            <a:r>
              <a:rPr lang="en-US" dirty="0"/>
              <a:t> S, et al. Ann Intern Med. 2015;163:1-13.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ts val="2800"/>
              </a:lnSpc>
            </a:pPr>
            <a:r>
              <a:rPr lang="en-US" sz="2400" dirty="0"/>
              <a:t>Elbasvir-Grazoprevir in Treatment-Naïve HCV Genotype 1, 4, or 6</a:t>
            </a:r>
            <a:br>
              <a:rPr lang="en-US" sz="2400" dirty="0"/>
            </a:br>
            <a:r>
              <a:rPr lang="en-US" sz="2400" dirty="0"/>
              <a:t>C-EDGE TN: Study Design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2500884" y="2212771"/>
            <a:ext cx="1828800" cy="631880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0" rIns="0" anchor="ctr"/>
          <a:lstStyle/>
          <a:p>
            <a:pPr marL="45720"/>
            <a:r>
              <a:rPr lang="en-US" sz="1400" b="1" dirty="0" err="1">
                <a:latin typeface="Arial"/>
                <a:cs typeface="Arial"/>
              </a:rPr>
              <a:t>Elbasvir</a:t>
            </a:r>
            <a:r>
              <a:rPr lang="en-US" sz="1400" dirty="0" err="1">
                <a:latin typeface="Arial"/>
                <a:cs typeface="Arial"/>
              </a:rPr>
              <a:t>-</a:t>
            </a:r>
            <a:r>
              <a:rPr lang="en-US" sz="1400" b="1" dirty="0" err="1">
                <a:latin typeface="Arial"/>
                <a:cs typeface="Arial"/>
              </a:rPr>
              <a:t>Grazoprevir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77484" y="2333519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35" name="Rectangle 25"/>
          <p:cNvSpPr>
            <a:spLocks noChangeArrowheads="1"/>
          </p:cNvSpPr>
          <p:nvPr/>
        </p:nvSpPr>
        <p:spPr bwMode="auto">
          <a:xfrm>
            <a:off x="-6949" y="5759532"/>
            <a:ext cx="9162288" cy="59128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Elbasvir-Grazoprevir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(50/100 mg): fixed dose combination; one pill once daily</a:t>
            </a:r>
          </a:p>
        </p:txBody>
      </p:sp>
      <p:sp>
        <p:nvSpPr>
          <p:cNvPr id="37" name="Rectangle 36"/>
          <p:cNvSpPr/>
          <p:nvPr/>
        </p:nvSpPr>
        <p:spPr>
          <a:xfrm>
            <a:off x="0" y="2196935"/>
            <a:ext cx="1732759" cy="2030681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en-US" sz="1400" b="1" dirty="0">
                <a:solidFill>
                  <a:srgbClr val="FFFFFF"/>
                </a:solidFill>
                <a:cs typeface="Arial"/>
              </a:rPr>
              <a:t>Treatment-naïve GT 1, 4 or 6</a:t>
            </a:r>
            <a:endParaRPr lang="en-US" sz="1400" b="1" i="1" dirty="0">
              <a:solidFill>
                <a:srgbClr val="FFFFFF"/>
              </a:solidFill>
              <a:cs typeface="Arial"/>
            </a:endParaRPr>
          </a:p>
          <a:p>
            <a:pPr algn="ctr">
              <a:lnSpc>
                <a:spcPts val="2000"/>
              </a:lnSpc>
            </a:pPr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(n = 421)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676400" y="2331582"/>
            <a:ext cx="802444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=316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6768084" y="3873494"/>
            <a:ext cx="18288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2500883" y="3559502"/>
            <a:ext cx="1842517" cy="631880"/>
          </a:xfrm>
          <a:prstGeom prst="rect">
            <a:avLst/>
          </a:prstGeom>
          <a:solidFill>
            <a:srgbClr val="BFBFBF">
              <a:alpha val="61000"/>
            </a:srgb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0" rIns="0" anchor="ctr"/>
          <a:lstStyle/>
          <a:p>
            <a:pPr marL="45720"/>
            <a:r>
              <a:rPr lang="en-US" sz="1400" b="1" dirty="0">
                <a:latin typeface="Arial"/>
                <a:cs typeface="Arial"/>
              </a:rPr>
              <a:t>Placebo</a:t>
            </a:r>
            <a:r>
              <a:rPr lang="en-US" sz="1400" dirty="0">
                <a:latin typeface="Arial"/>
                <a:cs typeface="Arial"/>
              </a:rPr>
              <a:t> 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215884" y="3670887"/>
            <a:ext cx="775716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676400" y="3668880"/>
            <a:ext cx="802444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=105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-6113" y="1362488"/>
            <a:ext cx="9162291" cy="515104"/>
            <a:chOff x="-6113" y="1362488"/>
            <a:chExt cx="9162291" cy="515104"/>
          </a:xfrm>
        </p:grpSpPr>
        <p:sp>
          <p:nvSpPr>
            <p:cNvPr id="40" name="Rectangle 39"/>
            <p:cNvSpPr/>
            <p:nvPr/>
          </p:nvSpPr>
          <p:spPr>
            <a:xfrm>
              <a:off x="-6113" y="1447868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07360" y="14112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Week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24296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52220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40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04908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57200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16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251422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4331110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4874520" y="1770940"/>
              <a:ext cx="228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8795004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>
            <a:off x="6541008" y="1371600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28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H="1" flipV="1">
            <a:off x="6826250" y="1758950"/>
            <a:ext cx="228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4939283" y="3555750"/>
            <a:ext cx="1842517" cy="63188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0" rIns="0" anchor="ctr"/>
          <a:lstStyle/>
          <a:p>
            <a:pPr marL="45720"/>
            <a:r>
              <a:rPr lang="en-US" sz="1400" b="1" dirty="0" err="1">
                <a:latin typeface="Arial"/>
                <a:cs typeface="Arial"/>
              </a:rPr>
              <a:t>Elbasvir</a:t>
            </a:r>
            <a:r>
              <a:rPr lang="en-US" sz="1400" dirty="0" err="1">
                <a:latin typeface="Arial"/>
                <a:cs typeface="Arial"/>
              </a:rPr>
              <a:t>-</a:t>
            </a:r>
            <a:r>
              <a:rPr lang="en-US" sz="1400" b="1" dirty="0" err="1">
                <a:latin typeface="Arial"/>
                <a:cs typeface="Arial"/>
              </a:rPr>
              <a:t>Grazoprevir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-9144" y="4698654"/>
            <a:ext cx="9162288" cy="64920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Randomized 3:1 ratio to immediate or deferred arm; stratified by cirrhosis, HCV genotype, subtype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After 4 weeks of follow-up, placebo recipients were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unblinded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and given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elbasvir-grazoprevir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open label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67400" y="1371600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24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6152642" y="1758950"/>
            <a:ext cx="228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25">
            <a:extLst>
              <a:ext uri="{FF2B5EF4-FFF2-40B4-BE49-F238E27FC236}">
                <a16:creationId xmlns:a16="http://schemas.microsoft.com/office/drawing/2014/main" id="{5F1F0949-43CD-EC4B-BFAA-154E82412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384" y="4263240"/>
            <a:ext cx="3978234" cy="3657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9144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24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latin typeface="Arial" pitchFamily="22" charset="0"/>
              </a:rPr>
              <a:t>Delayed</a:t>
            </a:r>
          </a:p>
        </p:txBody>
      </p:sp>
      <p:sp>
        <p:nvSpPr>
          <p:cNvPr id="41" name="Rectangle 25">
            <a:extLst>
              <a:ext uri="{FF2B5EF4-FFF2-40B4-BE49-F238E27FC236}">
                <a16:creationId xmlns:a16="http://schemas.microsoft.com/office/drawing/2014/main" id="{008F1F3B-C026-1C4C-B139-50627F369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4571" y="2922320"/>
            <a:ext cx="4013107" cy="3657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9144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2400"/>
              </a:lnSpc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latin typeface="Arial" pitchFamily="22" charset="0"/>
              </a:rPr>
              <a:t>Immediate</a:t>
            </a:r>
          </a:p>
        </p:txBody>
      </p:sp>
    </p:spTree>
    <p:extLst>
      <p:ext uri="{BB962C8B-B14F-4D97-AF65-F5344CB8AC3E}">
        <p14:creationId xmlns:p14="http://schemas.microsoft.com/office/powerpoint/2010/main" val="322931801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Zeuzem</a:t>
            </a:r>
            <a:r>
              <a:rPr lang="en-US" dirty="0"/>
              <a:t> S, et al. Ann Intern Med. 2015;163:1-13.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/>
              <a:t>Elbasvir-Grazoprevir in Treatment-Naïve HCV GT 1, 4, or 6</a:t>
            </a:r>
            <a:br>
              <a:rPr lang="en-US" sz="2400" dirty="0"/>
            </a:br>
            <a:r>
              <a:rPr lang="en-US" sz="2400" dirty="0"/>
              <a:t>C-EDGE TN: Baseline Characteristics</a:t>
            </a:r>
          </a:p>
        </p:txBody>
      </p:sp>
      <p:graphicFrame>
        <p:nvGraphicFramePr>
          <p:cNvPr id="7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029512"/>
              </p:ext>
            </p:extLst>
          </p:nvPr>
        </p:nvGraphicFramePr>
        <p:xfrm>
          <a:off x="384180" y="1368420"/>
          <a:ext cx="8382000" cy="5002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25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Baseline Characteristic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Immediate Arm</a:t>
                      </a:r>
                      <a:endParaRPr lang="en-US" sz="1400" b="0" dirty="0">
                        <a:solidFill>
                          <a:srgbClr val="FFFFFF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316)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Delayed Arm</a:t>
                      </a:r>
                      <a:endParaRPr lang="en-US" sz="1400" b="0" dirty="0">
                        <a:solidFill>
                          <a:srgbClr val="FFFFFF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105)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All Patients</a:t>
                      </a:r>
                      <a:endParaRPr lang="en-US" sz="1400" b="0" dirty="0">
                        <a:solidFill>
                          <a:srgbClr val="FFFFFF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421)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169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9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Age, mean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53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9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Male, 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54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9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Race, %</a:t>
                      </a:r>
                    </a:p>
                    <a:p>
                      <a:pPr marL="119063" indent="0">
                        <a:lnSpc>
                          <a:spcPct val="100000"/>
                        </a:lnSpc>
                      </a:pPr>
                      <a:r>
                        <a:rPr lang="en-US" sz="1400" dirty="0"/>
                        <a:t>Asian</a:t>
                      </a:r>
                    </a:p>
                    <a:p>
                      <a:pPr marL="119063" indent="0">
                        <a:lnSpc>
                          <a:spcPct val="100000"/>
                        </a:lnSpc>
                      </a:pPr>
                      <a:r>
                        <a:rPr lang="en-US" sz="1400" dirty="0"/>
                        <a:t>Black</a:t>
                      </a:r>
                    </a:p>
                    <a:p>
                      <a:pPr marL="119063" indent="0">
                        <a:lnSpc>
                          <a:spcPct val="100000"/>
                        </a:lnSpc>
                      </a:pPr>
                      <a:r>
                        <a:rPr lang="en-US" sz="1400" dirty="0"/>
                        <a:t>White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17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19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12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17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16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18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63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65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HCV genotype, n (%)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/>
                        <a:t>  1a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  1b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   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/>
                        <a:t>   6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157 (50)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131 (42)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18 (6)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10 (3)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54 (51)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40 (38)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8 (8)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3 (3)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211 (50)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171 (41)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26 (6)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13 (3)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1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/>
                        <a:t>HCV RNA &gt;800,000 IU/ml, %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222 (70)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66 (63)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288 (68)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1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IL28B non-CC, 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65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9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Fibrosis</a:t>
                      </a:r>
                      <a:r>
                        <a:rPr lang="en-US" sz="1400" baseline="0" dirty="0"/>
                        <a:t> stage, %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/>
                        <a:t>  F0-2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/>
                        <a:t>  F3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/>
                        <a:t>  F4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67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11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22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66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13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21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66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12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22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67300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Zeuzem</a:t>
            </a:r>
            <a:r>
              <a:rPr lang="en-US" dirty="0"/>
              <a:t> S, et al. Ann Intern Med. 2015;163:1-13.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/>
              <a:t>Elbasvir-Grazoprevir in Treatment-Naïve HCV GT 1, 4, or 6</a:t>
            </a:r>
            <a:br>
              <a:rPr lang="en-US" sz="2400" dirty="0"/>
            </a:br>
            <a:r>
              <a:rPr lang="en-US" sz="2400" dirty="0"/>
              <a:t>C-EDGE TN: Results for Immediate Group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C-EDGE TN: SVR12 Results by Genotype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0204669"/>
              </p:ext>
            </p:extLst>
          </p:nvPr>
        </p:nvGraphicFramePr>
        <p:xfrm>
          <a:off x="381000" y="1905000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1600200" y="5194296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299/316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8000" y="5194296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144/157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20160" y="5194296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129/131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78160" y="5194296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18/18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34600" y="5194296"/>
            <a:ext cx="9144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8/10</a:t>
            </a:r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-6950" y="6019800"/>
            <a:ext cx="9157047" cy="30531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Primary efficacy analysis included all patients who received ≥1 dose of drug.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508869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Zeuzem</a:t>
            </a:r>
            <a:r>
              <a:rPr lang="en-US" dirty="0"/>
              <a:t> S, et al. Ann Intern Med. 2015;163:1-13.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/>
              <a:t>Elbasvir-Grazoprevir in Treatment-Naïve HCV GT 1, 4, or 6</a:t>
            </a:r>
            <a:br>
              <a:rPr lang="en-US" sz="2400" dirty="0"/>
            </a:br>
            <a:r>
              <a:rPr lang="en-US" sz="2400" dirty="0"/>
              <a:t>C-EDGE TN: Results for Immediate Group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C-EDGE TN: SVR12 by Presence of Cirrhosis or High HCV RNA Level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9758284"/>
              </p:ext>
            </p:extLst>
          </p:nvPr>
        </p:nvGraphicFramePr>
        <p:xfrm>
          <a:off x="304800" y="1955800"/>
          <a:ext cx="8534400" cy="42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12"/>
          <p:cNvSpPr/>
          <p:nvPr/>
        </p:nvSpPr>
        <p:spPr>
          <a:xfrm>
            <a:off x="1499314" y="4876800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231/246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017271" y="4876800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68/70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019800" y="4876800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94/94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523314" y="4876800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205/222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19200" y="5715000"/>
            <a:ext cx="29718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tx1"/>
                </a:solidFill>
              </a:rPr>
              <a:t>Presence of Cirrhosis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43600" y="5715000"/>
            <a:ext cx="2819399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rgbClr val="000000"/>
                </a:solidFill>
              </a:rPr>
              <a:t>Baseline HCV RNA</a:t>
            </a:r>
          </a:p>
        </p:txBody>
      </p:sp>
    </p:spTree>
    <p:extLst>
      <p:ext uri="{BB962C8B-B14F-4D97-AF65-F5344CB8AC3E}">
        <p14:creationId xmlns:p14="http://schemas.microsoft.com/office/powerpoint/2010/main" val="7386617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Zeuzem</a:t>
            </a:r>
            <a:r>
              <a:rPr lang="en-US" dirty="0"/>
              <a:t> S, et al. Ann Intern Med. 2015;163:1-13.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/>
              <a:t>Elbasvir-Grazoprevir in Treatment-Naïve HCV GT 1, 4, or 6</a:t>
            </a:r>
            <a:br>
              <a:rPr lang="en-US" sz="2400" dirty="0"/>
            </a:br>
            <a:r>
              <a:rPr lang="en-US" sz="2400" dirty="0"/>
              <a:t>C-EDGE TN: Results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Baseline NS5A Resistance-Associated Variants and SVR12 in GT1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1172096"/>
              </p:ext>
            </p:extLst>
          </p:nvPr>
        </p:nvGraphicFramePr>
        <p:xfrm>
          <a:off x="304815" y="1879628"/>
          <a:ext cx="8223475" cy="3878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12"/>
          <p:cNvSpPr/>
          <p:nvPr/>
        </p:nvSpPr>
        <p:spPr>
          <a:xfrm>
            <a:off x="3054043" y="4941936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133/135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017163" y="4941936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11/19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694745" y="4941936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112/112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649655" y="4941936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17/18</a:t>
            </a: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-6950" y="5838200"/>
            <a:ext cx="9157047" cy="56311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*</a:t>
            </a:r>
            <a:r>
              <a:rPr lang="en-US" sz="1400" dirty="0">
                <a:latin typeface="Arial"/>
                <a:cs typeface="Arial"/>
              </a:rPr>
              <a:t>Patients with baseline GT1a RAVs with a ≤5-fold shift to </a:t>
            </a:r>
            <a:r>
              <a:rPr lang="en-US" sz="1400" dirty="0" err="1">
                <a:latin typeface="Arial"/>
                <a:cs typeface="Arial"/>
              </a:rPr>
              <a:t>elbasvir</a:t>
            </a:r>
            <a:r>
              <a:rPr lang="en-US" sz="1400" dirty="0">
                <a:latin typeface="Arial"/>
                <a:cs typeface="Arial"/>
              </a:rPr>
              <a:t>: SVR12=90% (9 of 10) 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*Patients with baseline GT1a RAVs with a &gt;5-fold shift to </a:t>
            </a:r>
            <a:r>
              <a:rPr lang="en-US" sz="1400" dirty="0" err="1">
                <a:latin typeface="Arial"/>
                <a:cs typeface="Arial"/>
              </a:rPr>
              <a:t>elbasvir</a:t>
            </a:r>
            <a:r>
              <a:rPr lang="en-US" sz="1400" dirty="0">
                <a:latin typeface="Arial"/>
                <a:cs typeface="Arial"/>
              </a:rPr>
              <a:t>: SVR12=22% (2 of 9)</a:t>
            </a:r>
          </a:p>
        </p:txBody>
      </p:sp>
    </p:spTree>
    <p:extLst>
      <p:ext uri="{BB962C8B-B14F-4D97-AF65-F5344CB8AC3E}">
        <p14:creationId xmlns:p14="http://schemas.microsoft.com/office/powerpoint/2010/main" val="193890680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Zeuzem</a:t>
            </a:r>
            <a:r>
              <a:rPr lang="en-US" dirty="0"/>
              <a:t> S, et al. Ann Intern Med. 2015;163:1-13.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/>
              <a:t>Elbasvir-Grazoprevir in Treatment-Naïve HCV GT 1, 4, or 6</a:t>
            </a:r>
            <a:br>
              <a:rPr lang="en-US" sz="2400" dirty="0"/>
            </a:br>
            <a:r>
              <a:rPr lang="en-US" sz="2400" dirty="0"/>
              <a:t>C-EDGE TN: Results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Baseline NS3/4A Resistance-Associated Variants and SVR12 in GT1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8681957"/>
              </p:ext>
            </p:extLst>
          </p:nvPr>
        </p:nvGraphicFramePr>
        <p:xfrm>
          <a:off x="304800" y="1955800"/>
          <a:ext cx="8534400" cy="42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12"/>
          <p:cNvSpPr/>
          <p:nvPr/>
        </p:nvSpPr>
        <p:spPr>
          <a:xfrm>
            <a:off x="3179997" y="5356676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58/65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088842" y="5356676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83/86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954686" y="5356676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104/104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72646" y="5356676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24/25</a:t>
            </a:r>
          </a:p>
        </p:txBody>
      </p:sp>
    </p:spTree>
    <p:extLst>
      <p:ext uri="{BB962C8B-B14F-4D97-AF65-F5344CB8AC3E}">
        <p14:creationId xmlns:p14="http://schemas.microsoft.com/office/powerpoint/2010/main" val="3620687649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Zeuzem</a:t>
            </a:r>
            <a:r>
              <a:rPr lang="en-US" dirty="0"/>
              <a:t> S, et al. Ann Intern Med. 2015;163:1-13.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in Treatment-Naïve HCV GT 1, 4 or 6</a:t>
            </a:r>
            <a:br>
              <a:rPr lang="en-US" sz="2400" dirty="0"/>
            </a:br>
            <a:r>
              <a:rPr lang="en-US" sz="2400" dirty="0"/>
              <a:t>C-EDGE TN: Adverse Events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474437"/>
              </p:ext>
            </p:extLst>
          </p:nvPr>
        </p:nvGraphicFramePr>
        <p:xfrm>
          <a:off x="228600" y="1371600"/>
          <a:ext cx="8686801" cy="4707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8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9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9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 rowSpan="2">
                  <a:txBody>
                    <a:bodyPr/>
                    <a:lstStyle/>
                    <a:p>
                      <a:r>
                        <a:rPr lang="en-US" sz="1600" dirty="0"/>
                        <a:t>Adverse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Event (AE)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Elbasvir-Grazoprevir</a:t>
                      </a:r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53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  <a:sym typeface="Wingdings" panose="05000000000000000000" pitchFamily="2" charset="2"/>
                        </a:rPr>
                        <a:t>Immediate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rgbClr val="FFFFFF"/>
                          </a:solidFill>
                        </a:rPr>
                        <a:t>(n = 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316)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Delayed</a:t>
                      </a:r>
                      <a:r>
                        <a:rPr lang="en-US" sz="1600" b="0" dirty="0">
                          <a:solidFill>
                            <a:srgbClr val="FFFFFF"/>
                          </a:solidFill>
                        </a:rPr>
                        <a:t> (Placebo)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rgbClr val="FFFFFF"/>
                          </a:solidFill>
                        </a:rPr>
                        <a:t>(n = 105)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304">
                <a:tc>
                  <a:txBody>
                    <a:bodyPr/>
                    <a:lstStyle/>
                    <a:p>
                      <a:r>
                        <a:rPr lang="en-US" sz="1600" dirty="0"/>
                        <a:t>Discontinuation</a:t>
                      </a:r>
                      <a:r>
                        <a:rPr lang="en-US" sz="1600" baseline="0" dirty="0"/>
                        <a:t> due to AE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 (0.9%)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 (1%)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304">
                <a:tc>
                  <a:txBody>
                    <a:bodyPr/>
                    <a:lstStyle/>
                    <a:p>
                      <a:r>
                        <a:rPr lang="en-US" sz="1600" dirty="0"/>
                        <a:t>Serious AEs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 (3%)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 (3%)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304">
                <a:tc>
                  <a:txBody>
                    <a:bodyPr/>
                    <a:lstStyle/>
                    <a:p>
                      <a:r>
                        <a:rPr lang="en-US" sz="1600" dirty="0"/>
                        <a:t>Deaths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 (0.6%)</a:t>
                      </a:r>
                      <a:r>
                        <a:rPr lang="en-US" sz="1600" baseline="30000" dirty="0"/>
                        <a:t>§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304">
                <a:tc>
                  <a:txBody>
                    <a:bodyPr/>
                    <a:lstStyle/>
                    <a:p>
                      <a:r>
                        <a:rPr lang="en-US" sz="1600" dirty="0"/>
                        <a:t>Any </a:t>
                      </a:r>
                      <a:r>
                        <a:rPr lang="en-US" sz="1600" baseline="0" dirty="0"/>
                        <a:t>AE in ≥10% of patients</a:t>
                      </a:r>
                    </a:p>
                    <a:p>
                      <a:pPr marL="230188" indent="0"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Headache</a:t>
                      </a:r>
                    </a:p>
                    <a:p>
                      <a:pPr marL="230188" indent="0"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Fatigue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52 (17%)</a:t>
                      </a:r>
                    </a:p>
                    <a:p>
                      <a:pPr algn="ctr"/>
                      <a:r>
                        <a:rPr lang="en-US" sz="1600" dirty="0"/>
                        <a:t>49 (16%)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19 (18%)</a:t>
                      </a:r>
                    </a:p>
                    <a:p>
                      <a:pPr algn="ctr"/>
                      <a:r>
                        <a:rPr lang="en-US" sz="1600" dirty="0"/>
                        <a:t>18 (17%)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304">
                <a:tc>
                  <a:txBody>
                    <a:bodyPr/>
                    <a:lstStyle/>
                    <a:p>
                      <a:pPr marL="0" indent="0">
                        <a:tabLst/>
                      </a:pPr>
                      <a:r>
                        <a:rPr lang="en-US" sz="1600" dirty="0"/>
                        <a:t>Laboratory AEs</a:t>
                      </a:r>
                    </a:p>
                    <a:p>
                      <a:pPr marL="230188" indent="0">
                        <a:tabLst/>
                      </a:pPr>
                      <a:r>
                        <a:rPr lang="en-US" sz="1600" dirty="0"/>
                        <a:t>ALT &gt;5 x baseline</a:t>
                      </a:r>
                    </a:p>
                    <a:p>
                      <a:pPr marL="230188" indent="0">
                        <a:tabLst/>
                      </a:pPr>
                      <a:r>
                        <a:rPr lang="en-US" sz="1600" dirty="0"/>
                        <a:t>AST &gt;5 x baseline</a:t>
                      </a:r>
                    </a:p>
                    <a:p>
                      <a:pPr marL="230188" indent="0">
                        <a:tabLst/>
                      </a:pPr>
                      <a:r>
                        <a:rPr lang="en-US" sz="1600" dirty="0"/>
                        <a:t>Total</a:t>
                      </a:r>
                      <a:r>
                        <a:rPr lang="en-US" sz="1600" baseline="0" dirty="0"/>
                        <a:t> bilirubin elevation &gt;5 x baseline</a:t>
                      </a:r>
                    </a:p>
                    <a:p>
                      <a:pPr marL="230188" indent="0">
                        <a:tabLst/>
                      </a:pPr>
                      <a:r>
                        <a:rPr lang="en-US" sz="1600" baseline="0" dirty="0"/>
                        <a:t>Grade 3 or 4 hemoglobin</a:t>
                      </a:r>
                    </a:p>
                    <a:p>
                      <a:pPr marL="230188" indent="0">
                        <a:tabLst/>
                      </a:pPr>
                      <a:r>
                        <a:rPr lang="en-US" sz="1600" baseline="0" dirty="0"/>
                        <a:t>Grade 3 or 4 neutrophils</a:t>
                      </a:r>
                    </a:p>
                    <a:p>
                      <a:pPr marL="230188" indent="0">
                        <a:tabLst/>
                      </a:pPr>
                      <a:r>
                        <a:rPr lang="en-US" sz="1600" baseline="0" dirty="0"/>
                        <a:t>Grade 3 or 4 </a:t>
                      </a:r>
                      <a:r>
                        <a:rPr lang="en-US" sz="1600" baseline="0" dirty="0" err="1"/>
                        <a:t>creatinine</a:t>
                      </a:r>
                      <a:endParaRPr lang="en-US" sz="1600" baseline="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3 (0.9%)</a:t>
                      </a:r>
                    </a:p>
                    <a:p>
                      <a:pPr algn="ctr"/>
                      <a:r>
                        <a:rPr lang="en-US" sz="1600" dirty="0"/>
                        <a:t>1 (0.3%)</a:t>
                      </a:r>
                    </a:p>
                    <a:p>
                      <a:pPr algn="ctr"/>
                      <a:r>
                        <a:rPr lang="en-US" sz="1600" dirty="0"/>
                        <a:t>1 (0.3%)</a:t>
                      </a:r>
                    </a:p>
                    <a:p>
                      <a:pPr algn="ctr"/>
                      <a:r>
                        <a:rPr lang="en-US" sz="1600" dirty="0"/>
                        <a:t>0</a:t>
                      </a:r>
                    </a:p>
                    <a:p>
                      <a:pPr algn="ctr"/>
                      <a:r>
                        <a:rPr lang="en-US" sz="1600" dirty="0"/>
                        <a:t>1 (0.3%)</a:t>
                      </a:r>
                    </a:p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0</a:t>
                      </a:r>
                    </a:p>
                    <a:p>
                      <a:pPr algn="ctr"/>
                      <a:r>
                        <a:rPr lang="en-US" sz="1600" dirty="0"/>
                        <a:t>0</a:t>
                      </a:r>
                    </a:p>
                    <a:p>
                      <a:pPr algn="ctr"/>
                      <a:r>
                        <a:rPr lang="en-US" sz="1600" dirty="0"/>
                        <a:t>0</a:t>
                      </a:r>
                    </a:p>
                    <a:p>
                      <a:pPr algn="ctr"/>
                      <a:r>
                        <a:rPr lang="en-US" sz="1600" dirty="0"/>
                        <a:t>0</a:t>
                      </a:r>
                    </a:p>
                    <a:p>
                      <a:pPr algn="ctr"/>
                      <a:r>
                        <a:rPr lang="en-US" sz="1600" dirty="0"/>
                        <a:t>1 (1%)</a:t>
                      </a:r>
                    </a:p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6096000"/>
            <a:ext cx="42379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Neither death was considered to be study-related.</a:t>
            </a:r>
          </a:p>
        </p:txBody>
      </p:sp>
    </p:spTree>
    <p:extLst>
      <p:ext uri="{BB962C8B-B14F-4D97-AF65-F5344CB8AC3E}">
        <p14:creationId xmlns:p14="http://schemas.microsoft.com/office/powerpoint/2010/main" val="392596888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36658</TotalTime>
  <Words>978</Words>
  <Application>Microsoft Office PowerPoint</Application>
  <PresentationFormat>On-screen Show (4:3)</PresentationFormat>
  <Paragraphs>202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Geneva</vt:lpstr>
      <vt:lpstr>Times New Roman</vt:lpstr>
      <vt:lpstr>Wingdings</vt:lpstr>
      <vt:lpstr>AETC_Master_Template_061510</vt:lpstr>
      <vt:lpstr>Elbasvir-Grazoprevir in Treatment-Naïve HCV Genotype 1, 4, or 6 C-EDGE Treatment Naïve</vt:lpstr>
      <vt:lpstr>Elbasvir-Grazoprevir in Treatment-Naïve HCV Genotype 1, 4, or 6 C-EDGE TN Study: Features</vt:lpstr>
      <vt:lpstr>Elbasvir-Grazoprevir in Treatment-Naïve HCV Genotype 1, 4, or 6 C-EDGE TN: Study Design</vt:lpstr>
      <vt:lpstr>Elbasvir-Grazoprevir in Treatment-Naïve HCV GT 1, 4, or 6 C-EDGE TN: Baseline Characteristics</vt:lpstr>
      <vt:lpstr>Elbasvir-Grazoprevir in Treatment-Naïve HCV GT 1, 4, or 6 C-EDGE TN: Results for Immediate Group</vt:lpstr>
      <vt:lpstr>Elbasvir-Grazoprevir in Treatment-Naïve HCV GT 1, 4, or 6 C-EDGE TN: Results for Immediate Group</vt:lpstr>
      <vt:lpstr>Elbasvir-Grazoprevir in Treatment-Naïve HCV GT 1, 4, or 6 C-EDGE TN: Results</vt:lpstr>
      <vt:lpstr>Elbasvir-Grazoprevir in Treatment-Naïve HCV GT 1, 4, or 6 C-EDGE TN: Results</vt:lpstr>
      <vt:lpstr>Elbasvir-Grazoprevir in Treatment-Naïve HCV GT 1, 4 or 6 C-EDGE TN: Adverse Events</vt:lpstr>
      <vt:lpstr>Elbasvir-Grazoprevir in Treatment-Naïve HCV GT 1, 4, or 6 C-EDGE TN: Conclusions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1396</cp:revision>
  <cp:lastPrinted>2019-10-21T18:40:24Z</cp:lastPrinted>
  <dcterms:created xsi:type="dcterms:W3CDTF">2010-11-28T05:36:22Z</dcterms:created>
  <dcterms:modified xsi:type="dcterms:W3CDTF">2020-08-19T19:40:23Z</dcterms:modified>
</cp:coreProperties>
</file>