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719" r:id="rId2"/>
    <p:sldId id="805" r:id="rId3"/>
    <p:sldId id="740" r:id="rId4"/>
    <p:sldId id="742" r:id="rId5"/>
    <p:sldId id="743" r:id="rId6"/>
    <p:sldId id="725" r:id="rId7"/>
    <p:sldId id="782" r:id="rId8"/>
    <p:sldId id="783" r:id="rId9"/>
    <p:sldId id="803" r:id="rId10"/>
    <p:sldId id="727" r:id="rId11"/>
    <p:sldId id="804" r:id="rId12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11C"/>
    <a:srgbClr val="28699D"/>
    <a:srgbClr val="6D8C47"/>
    <a:srgbClr val="9D4053"/>
    <a:srgbClr val="825F95"/>
    <a:srgbClr val="AB8100"/>
    <a:srgbClr val="7A954F"/>
    <a:srgbClr val="0061A7"/>
    <a:srgbClr val="9D7700"/>
    <a:srgbClr val="775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743" autoAdjust="0"/>
    <p:restoredTop sz="96272" autoAdjust="0"/>
  </p:normalViewPr>
  <p:slideViewPr>
    <p:cSldViewPr snapToGrid="0" showGuides="1">
      <p:cViewPr varScale="1">
        <p:scale>
          <a:sx n="168" d="100"/>
          <a:sy n="168" d="100"/>
        </p:scale>
        <p:origin x="44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6983419607271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869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32D-1344-A6A9-BC6C32850635}"/>
              </c:ext>
            </c:extLst>
          </c:dPt>
          <c:dPt>
            <c:idx val="1"/>
            <c:invertIfNegative val="0"/>
            <c:bubble3D val="0"/>
            <c:spPr>
              <a:solidFill>
                <a:srgbClr val="6D8C47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32D-1344-A6A9-BC6C32850635}"/>
              </c:ext>
            </c:extLst>
          </c:dPt>
          <c:dPt>
            <c:idx val="2"/>
            <c:invertIfNegative val="0"/>
            <c:bubble3D val="0"/>
            <c:spPr>
              <a:solidFill>
                <a:srgbClr val="7F611C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32D-1344-A6A9-BC6C32850635}"/>
              </c:ext>
            </c:extLst>
          </c:dPt>
          <c:dPt>
            <c:idx val="3"/>
            <c:invertIfNegative val="0"/>
            <c:bubble3D val="0"/>
            <c:spPr>
              <a:solidFill>
                <a:srgbClr val="825F9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32D-1344-A6A9-BC6C32850635}"/>
              </c:ext>
            </c:extLst>
          </c:dPt>
          <c:dPt>
            <c:idx val="4"/>
            <c:invertIfNegative val="0"/>
            <c:bubble3D val="0"/>
            <c:spPr>
              <a:solidFill>
                <a:srgbClr val="9D4053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32D-1344-A6A9-BC6C32850635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B32D-1344-A6A9-BC6C32850635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B32D-1344-A6A9-BC6C328506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646490B8-8145-0147-9E6C-15DDA14818AA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2D-1344-A6A9-BC6C328506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D17DC577-8936-E844-9466-914DBA73B640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2D-1344-A6A9-BC6C328506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6CC5A168-E7FF-444D-945E-857A49D059BA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32D-1344-A6A9-BC6C3285063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17A5BD42-C6D2-9547-A745-681F939C4A55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32D-1344-A6A9-BC6C3285063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B2A5795B-2D64-9645-A32C-658A6B349310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32D-1344-A6A9-BC6C32850635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GT 1a</c:v>
                </c:pt>
                <c:pt idx="2">
                  <c:v>GT 1b</c:v>
                </c:pt>
                <c:pt idx="3">
                  <c:v>GT 4</c:v>
                </c:pt>
                <c:pt idx="4">
                  <c:v>GT 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</c:v>
                </c:pt>
                <c:pt idx="1">
                  <c:v>92</c:v>
                </c:pt>
                <c:pt idx="2">
                  <c:v>99</c:v>
                </c:pt>
                <c:pt idx="3">
                  <c:v>100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2D-1344-A6A9-BC6C328506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axId val="-2118120632"/>
        <c:axId val="-2117433160"/>
      </c:barChart>
      <c:catAx>
        <c:axId val="-2118120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174331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174331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</a:t>
                </a:r>
              </a:p>
            </c:rich>
          </c:tx>
          <c:layout>
            <c:manualLayout>
              <c:xMode val="edge"/>
              <c:yMode val="edge"/>
              <c:x val="6.2190142898804323E-4"/>
              <c:y val="0.1773088106633729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1812063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6.0959349207855E-2"/>
          <c:w val="0.88154949381327297"/>
          <c:h val="0.72330020870885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26A3B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5784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58D-A240-AA12-2AAA934AA427}"/>
              </c:ext>
            </c:extLst>
          </c:dPt>
          <c:dPt>
            <c:idx val="1"/>
            <c:invertIfNegative val="0"/>
            <c:bubble3D val="0"/>
            <c:spPr>
              <a:solidFill>
                <a:srgbClr val="5E400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58D-A240-AA12-2AAA934AA42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58D-A240-AA12-2AAA934AA427}"/>
              </c:ext>
            </c:extLst>
          </c:dPt>
          <c:dPt>
            <c:idx val="3"/>
            <c:invertIfNegative val="0"/>
            <c:bubble3D val="0"/>
            <c:spPr>
              <a:solidFill>
                <a:srgbClr val="005B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958D-A240-AA12-2AAA934AA427}"/>
              </c:ext>
            </c:extLst>
          </c:dPt>
          <c:dPt>
            <c:idx val="4"/>
            <c:invertIfNegative val="0"/>
            <c:bubble3D val="0"/>
            <c:spPr>
              <a:solidFill>
                <a:srgbClr val="4C7F7B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958D-A240-AA12-2AAA934AA42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5FB0294-EDCF-7648-9D90-AD71CEB41E4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8D-A240-AA12-2AAA934AA4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FD5B64-9B28-AE47-8591-FF03D6BF0C9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8D-A240-AA12-2AAA934AA4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C786D47-A9D0-6449-92C7-1FCEDB73CC9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58D-A240-AA12-2AAA934AA42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D4037FE-55AF-964A-B5DF-500C11489A3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58D-A240-AA12-2AAA934AA427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Cirrhosis</c:v>
                </c:pt>
                <c:pt idx="1">
                  <c:v>Cirrhosis</c:v>
                </c:pt>
                <c:pt idx="3">
                  <c:v>≤800K IU/mL</c:v>
                </c:pt>
                <c:pt idx="4">
                  <c:v>&gt;800K IU/mL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93.9</c:v>
                </c:pt>
                <c:pt idx="1">
                  <c:v>97.1</c:v>
                </c:pt>
                <c:pt idx="3">
                  <c:v>100</c:v>
                </c:pt>
                <c:pt idx="4">
                  <c:v>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8D-A240-AA12-2AAA934AA4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2118971608"/>
        <c:axId val="-2081896280"/>
      </c:barChart>
      <c:catAx>
        <c:axId val="-2118971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8189628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818962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 12</a:t>
                </a:r>
              </a:p>
            </c:rich>
          </c:tx>
          <c:layout>
            <c:manualLayout>
              <c:xMode val="edge"/>
              <c:yMode val="edge"/>
              <c:x val="5.9456109652960046E-4"/>
              <c:y val="0.1313325743920563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1897160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6546888340764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NS5A RAVs*</c:v>
                </c:pt>
              </c:strCache>
            </c:strRef>
          </c:tx>
          <c:spPr>
            <a:solidFill>
              <a:srgbClr val="22456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AF7-E74D-8896-257EFA257DD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F7-E74D-8896-257EFA257DD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AF7-E74D-8896-257EFA257D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CF08252B-B067-1A44-9CF2-1065E3071D6B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  <a:ln>
                  <a:noFill/>
                </a:ln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AF7-E74D-8896-257EFA257D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7E2DB643-1BA3-C14D-A248-E698D67D4715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  <a:ln>
                  <a:noFill/>
                </a:ln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F7-E74D-8896-257EFA257DD5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58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7-E74D-8896-257EFA257D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Baseline NS5A RAVs</c:v>
                </c:pt>
              </c:strCache>
            </c:strRef>
          </c:tx>
          <c:spPr>
            <a:solidFill>
              <a:srgbClr val="5F86A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B3D2C5FD-AA2F-9147-9542-1D6FB82EFC53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  <a:ln>
                  <a:noFill/>
                </a:ln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98-1946-85AC-1EA0716DA1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fld id="{356529C5-FDFE-6E4C-B0D8-E423F8A96E57}" type="VALUE">
                      <a:rPr lang="en-US" b="1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%</a:t>
                    </a:r>
                  </a:p>
                </c:rich>
              </c:tx>
              <c:numFmt formatCode="0" sourceLinked="0"/>
              <c:spPr>
                <a:noFill/>
                <a:ln>
                  <a:noFill/>
                </a:ln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B98-1946-85AC-1EA0716DA119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7-E74D-8896-257EFA257D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2131285576"/>
        <c:axId val="-1994750248"/>
      </c:barChart>
      <c:catAx>
        <c:axId val="-2131285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19947502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19947502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</a:t>
                </a:r>
                <a:r>
                  <a:rPr lang="en-US" baseline="0" dirty="0"/>
                  <a:t> </a:t>
                </a:r>
                <a:r>
                  <a:rPr lang="en-US" dirty="0"/>
                  <a:t>with SVR 12</a:t>
                </a:r>
              </a:p>
            </c:rich>
          </c:tx>
          <c:layout>
            <c:manualLayout>
              <c:xMode val="edge"/>
              <c:yMode val="edge"/>
              <c:x val="5.9456109652960046E-4"/>
              <c:y val="0.1751852307524059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3128557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9429918617129602"/>
          <c:y val="1.44676387400988E-2"/>
          <c:w val="0.69335518135581398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1531964754405699"/>
          <c:w val="0.88154949381327297"/>
          <c:h val="0.77737376577927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NS3/4A RAVs</c:v>
                </c:pt>
              </c:strCache>
            </c:strRef>
          </c:tx>
          <c:spPr>
            <a:solidFill>
              <a:srgbClr val="555D19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35-6740-99DF-56B2D69406C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35-6740-99DF-56B2D69406C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35-6740-99DF-56B2D69406C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E25FA61-EF72-8C44-8E38-828BDCE3325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35-6740-99DF-56B2D69406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E02A6FD-7589-E540-8FD7-76E5F81B98E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35-6740-99DF-56B2D69406C8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97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35-6740-99DF-56B2D69406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Baseline NS3/4A RAVs</c:v>
                </c:pt>
              </c:strCache>
            </c:strRef>
          </c:tx>
          <c:spPr>
            <a:solidFill>
              <a:srgbClr val="889327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D28EF3-56F0-B246-A4F1-9EA0ACB41F2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57-4042-A0AB-21A91B9B83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9E01FFD-4E48-AB40-9B03-A2F163A9159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57-4042-A0AB-21A91B9B83B3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35-6740-99DF-56B2D69406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-2082362920"/>
        <c:axId val="-2082197000"/>
      </c:barChart>
      <c:catAx>
        <c:axId val="-2082362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8219700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8219700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 12</a:t>
                </a:r>
              </a:p>
            </c:rich>
          </c:tx>
          <c:layout>
            <c:manualLayout>
              <c:xMode val="edge"/>
              <c:yMode val="edge"/>
              <c:x val="5.9456109652960046E-4"/>
              <c:y val="0.223176165479315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8236292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3490704286964121"/>
          <c:y val="1.44676387400988E-2"/>
          <c:w val="0.55274727811801305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0.54737</cdr:x>
      <cdr:y>0.06024</cdr:y>
    </cdr:from>
    <cdr:to>
      <cdr:x>0.54737</cdr:x>
      <cdr:y>0.78313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8DEF092-4978-1249-999B-5A8BD1E4A6E1}"/>
            </a:ext>
          </a:extLst>
        </cdr:cNvPr>
        <cdr:cNvCxnSpPr/>
      </cdr:nvCxnSpPr>
      <cdr:spPr>
        <a:xfrm xmlns:a="http://schemas.openxmlformats.org/drawingml/2006/main">
          <a:off x="4504607" y="190497"/>
          <a:ext cx="0" cy="2285995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1">
              <a:lumMod val="85000"/>
              <a:lumOff val="15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5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7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3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2D5DDC8-955B-5F4B-89A3-FA28C1E409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7419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5337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2040D45-8BA9-D140-AC63-610E2828C96D}"/>
              </a:ext>
            </a:extLst>
          </p:cNvPr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D8E482-99BE-C84B-B161-963C2E521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6606ED-A198-F841-A81E-EAF8A36DE6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5E0287-FFA2-4B43-9C84-CDE59F70FA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639466-DB5B-A345-8962-629595564BB7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 in this presentation is that of the author(s) and does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37" r:id="rId10"/>
    <p:sldLayoutId id="2147483738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1D48"/>
                </a:solidFill>
              </a:rPr>
              <a:t>Elbasvir-Grazoprevir in Treatment-Naïve HCV Genotype 1, 4, or 6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dirty="0">
                <a:solidFill>
                  <a:srgbClr val="001D48"/>
                </a:solidFill>
              </a:rPr>
              <a:t>C-EDGE: Treatment Naïve</a:t>
            </a:r>
            <a:endParaRPr lang="en-US" sz="1500" dirty="0">
              <a:solidFill>
                <a:srgbClr val="001D48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C60E18-9A90-9147-B805-9217B0DDB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07316-23C8-EF4A-8CE7-367A4A3C8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Naïve, Phase 3</a:t>
            </a:r>
          </a:p>
        </p:txBody>
      </p:sp>
    </p:spTree>
    <p:extLst>
      <p:ext uri="{BB962C8B-B14F-4D97-AF65-F5344CB8AC3E}">
        <p14:creationId xmlns:p14="http://schemas.microsoft.com/office/powerpoint/2010/main" val="160517682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13A2-D868-B246-9DAE-A752EC7F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1932224"/>
            <a:ext cx="9180576" cy="1289844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n-US" b="1" dirty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“</a:t>
            </a:r>
            <a:r>
              <a:rPr lang="en-US" dirty="0">
                <a:cs typeface="Arial"/>
              </a:rPr>
              <a:t>Grazoprevir-elbasvir achieved high SVR12 rates in treatment-naive cirrhotic and noncirrhotic patients with genotype 1, 4, or 6 infection. This once-daily, all-oral, fixed-combination regimen represents a potent new therapeutic option for chronic HCV infection.”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93117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in Treatment-Naïve HCV Genotype 1, 4, or 6</a:t>
            </a:r>
            <a:br>
              <a:rPr lang="en-US" sz="2000" dirty="0"/>
            </a:br>
            <a:r>
              <a:rPr lang="en-US" sz="2000" dirty="0"/>
              <a:t>C-EDGE TN: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7649B-D86F-2A48-BB38-399544BA86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Design</a:t>
            </a:r>
            <a:r>
              <a:rPr lang="en-US" dirty="0"/>
              <a:t>: Randomized, placebo-controlled, parallel-group, phase 3 trial using a fixed-dose combination of elbasvir-grazoprevir for 12 weeks in treatment-naïve patients with GT 1, 4, or 6 chronic HCV</a:t>
            </a:r>
          </a:p>
          <a:p>
            <a:r>
              <a:rPr lang="en-US" b="1" dirty="0"/>
              <a:t>Setting</a:t>
            </a:r>
            <a:r>
              <a:rPr lang="en-US" dirty="0"/>
              <a:t>: 60 sites in United States, Europe, Australia, Scandinavia, &amp; Asia</a:t>
            </a:r>
          </a:p>
          <a:p>
            <a:r>
              <a:rPr lang="en-US" b="1" dirty="0"/>
              <a:t>Entry Criteria </a:t>
            </a:r>
          </a:p>
          <a:p>
            <a:pPr lvl="1"/>
            <a:r>
              <a:rPr lang="en-US" dirty="0"/>
              <a:t>Chronic HCV: GT1 = 91%, GT4 = 6%, or GT6 = 3%</a:t>
            </a:r>
          </a:p>
          <a:p>
            <a:pPr lvl="1"/>
            <a:r>
              <a:rPr lang="en-US" dirty="0"/>
              <a:t>Age 18 years or older</a:t>
            </a:r>
          </a:p>
          <a:p>
            <a:pPr lvl="1"/>
            <a:r>
              <a:rPr lang="en-US" dirty="0"/>
              <a:t>HCV RNA ≥10,000 IU/mL</a:t>
            </a:r>
          </a:p>
          <a:p>
            <a:pPr lvl="1"/>
            <a:r>
              <a:rPr lang="en-US" dirty="0"/>
              <a:t>No prior HCV treatment</a:t>
            </a:r>
          </a:p>
          <a:p>
            <a:pPr lvl="1"/>
            <a:r>
              <a:rPr lang="en-US" dirty="0"/>
              <a:t>Patients with compensated cirrhosis accepted</a:t>
            </a:r>
          </a:p>
          <a:p>
            <a:r>
              <a:rPr lang="en-US" b="1" dirty="0"/>
              <a:t>Primary End-Point</a:t>
            </a:r>
            <a:r>
              <a:rPr lang="en-US" dirty="0"/>
              <a:t>: SVR12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1738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247583" y="1893590"/>
            <a:ext cx="18288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E18DDD2-B3BA-E54D-A110-D20E8C9F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Elbasvir-Grazoprevir in Treatment-Naïve HCV Genotype 1, 4, or 6</a:t>
            </a:r>
            <a:br>
              <a:rPr lang="en-US" sz="2000" dirty="0"/>
            </a:br>
            <a:r>
              <a:rPr lang="en-US" sz="2000" dirty="0"/>
              <a:t>C-EDGE TN: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385597" y="1647702"/>
            <a:ext cx="1865048" cy="473910"/>
          </a:xfrm>
          <a:prstGeom prst="rect">
            <a:avLst/>
          </a:prstGeom>
          <a:solidFill>
            <a:srgbClr val="7030A0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/>
            <a:r>
              <a:rPr lang="en-US" sz="1050" b="1" dirty="0" err="1">
                <a:latin typeface="Arial"/>
                <a:cs typeface="Arial"/>
              </a:rPr>
              <a:t>Elbasvir</a:t>
            </a:r>
            <a:r>
              <a:rPr lang="en-US" sz="1050" dirty="0" err="1">
                <a:latin typeface="Arial"/>
                <a:cs typeface="Arial"/>
              </a:rPr>
              <a:t>-</a:t>
            </a:r>
            <a:r>
              <a:rPr lang="en-US" sz="1050" b="1" dirty="0" err="1">
                <a:latin typeface="Arial"/>
                <a:cs typeface="Arial"/>
              </a:rPr>
              <a:t>Grazoprevir</a:t>
            </a:r>
            <a:endParaRPr lang="en-US" sz="105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50379" y="1750139"/>
            <a:ext cx="742950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2381680" y="4265976"/>
            <a:ext cx="6240207" cy="4434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tIns="91440" rIns="91440" bIns="9144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Elbasvir-Grazoprevir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 (50/100 mg): fixed dose combination; one pill once daily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8085" y="1647702"/>
            <a:ext cx="1299569" cy="1523011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050" b="1" dirty="0">
                <a:solidFill>
                  <a:srgbClr val="FFFFFF"/>
                </a:solidFill>
                <a:cs typeface="Arial"/>
              </a:rPr>
              <a:t>Treatment-naïve GT 1, 4, or 6</a:t>
            </a:r>
            <a:endParaRPr lang="en-US" sz="1050" b="1" i="1" dirty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1500"/>
              </a:lnSpc>
            </a:pPr>
            <a:r>
              <a:rPr lang="en-US" sz="1050" dirty="0">
                <a:solidFill>
                  <a:srgbClr val="FFFFFF"/>
                </a:solidFill>
                <a:latin typeface="Arial"/>
                <a:cs typeface="Arial"/>
              </a:rPr>
              <a:t>(n = 421)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23472" y="1748687"/>
            <a:ext cx="723231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n = 316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737996" y="2905121"/>
            <a:ext cx="173736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385596" y="2669627"/>
            <a:ext cx="1868381" cy="473910"/>
          </a:xfrm>
          <a:prstGeom prst="rect">
            <a:avLst/>
          </a:prstGeom>
          <a:solidFill>
            <a:srgbClr val="BFBFBF">
              <a:alpha val="61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/>
            <a:r>
              <a:rPr lang="en-US" sz="1050" b="1" dirty="0">
                <a:latin typeface="Arial"/>
                <a:cs typeface="Arial"/>
              </a:rPr>
              <a:t>Placebo</a:t>
            </a:r>
            <a:r>
              <a:rPr lang="en-US" sz="1050" dirty="0">
                <a:latin typeface="Arial"/>
                <a:cs typeface="Arial"/>
              </a:rPr>
              <a:t> </a:t>
            </a:r>
            <a:endParaRPr lang="en-US" sz="105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304627" y="2753609"/>
            <a:ext cx="643311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23472" y="2751660"/>
            <a:ext cx="723231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n = 105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870311" y="2666813"/>
            <a:ext cx="1868381" cy="473910"/>
          </a:xfrm>
          <a:prstGeom prst="rect">
            <a:avLst/>
          </a:prstGeom>
          <a:solidFill>
            <a:srgbClr val="005B9D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/>
            <a:r>
              <a:rPr lang="en-US" sz="1050" b="1" dirty="0" err="1">
                <a:latin typeface="Arial"/>
                <a:cs typeface="Arial"/>
              </a:rPr>
              <a:t>Elbasvir</a:t>
            </a:r>
            <a:r>
              <a:rPr lang="en-US" sz="1050" dirty="0" err="1">
                <a:latin typeface="Arial"/>
                <a:cs typeface="Arial"/>
              </a:rPr>
              <a:t>-</a:t>
            </a:r>
            <a:r>
              <a:rPr lang="en-US" sz="1050" b="1" dirty="0" err="1">
                <a:latin typeface="Arial"/>
                <a:cs typeface="Arial"/>
              </a:rPr>
              <a:t>Grazoprevir</a:t>
            </a:r>
            <a:endParaRPr lang="en-US" sz="1050" b="1" dirty="0">
              <a:latin typeface="Arial"/>
              <a:cs typeface="Arial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380034" y="3622725"/>
            <a:ext cx="6240207" cy="4869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tIns="91440" rIns="91440" bIns="9144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Randomized 3:1 ratio to immediate or deferred arm; stratified by cirrhosis, HCV genotype, subtype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After 4 weeks of follow-up, placebo recipients unblinded and given elbasvir-grazoprevir open label 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5F1F0949-43CD-EC4B-BFAA-154E82412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311" y="3197430"/>
            <a:ext cx="3749930" cy="274320"/>
          </a:xfrm>
          <a:prstGeom prst="rect">
            <a:avLst/>
          </a:prstGeom>
          <a:solidFill>
            <a:srgbClr val="005B9D">
              <a:alpha val="2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6858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800"/>
              </a:lnSpc>
              <a:spcBef>
                <a:spcPts val="0"/>
              </a:spcBef>
            </a:pPr>
            <a:r>
              <a:rPr lang="en-US" sz="1200" i="1" dirty="0">
                <a:solidFill>
                  <a:srgbClr val="000000"/>
                </a:solidFill>
                <a:latin typeface="Arial" pitchFamily="22" charset="0"/>
              </a:rPr>
              <a:t>Delayed</a:t>
            </a: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008F1F3B-C026-1C4C-B139-50627F369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863" y="2180016"/>
            <a:ext cx="3695520" cy="274320"/>
          </a:xfrm>
          <a:prstGeom prst="rect">
            <a:avLst/>
          </a:prstGeom>
          <a:solidFill>
            <a:srgbClr val="7030A0">
              <a:alpha val="2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6858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800"/>
              </a:lnSpc>
              <a:spcBef>
                <a:spcPts val="0"/>
              </a:spcBef>
            </a:pPr>
            <a:r>
              <a:rPr lang="en-US" sz="1200" i="1" dirty="0">
                <a:solidFill>
                  <a:srgbClr val="000000"/>
                </a:solidFill>
                <a:latin typeface="Arial" pitchFamily="22" charset="0"/>
              </a:rPr>
              <a:t>Immediate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1882FA-D39F-4B49-A56D-B52F07B4B679}"/>
              </a:ext>
            </a:extLst>
          </p:cNvPr>
          <p:cNvGrpSpPr/>
          <p:nvPr/>
        </p:nvGrpSpPr>
        <p:grpSpPr>
          <a:xfrm>
            <a:off x="1230912" y="1005840"/>
            <a:ext cx="7772400" cy="413804"/>
            <a:chOff x="1371600" y="1005840"/>
            <a:chExt cx="7772400" cy="41380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A25901E-4A44-F045-BA46-E91F98A50580}"/>
                </a:ext>
              </a:extLst>
            </p:cNvPr>
            <p:cNvSpPr/>
            <p:nvPr/>
          </p:nvSpPr>
          <p:spPr>
            <a:xfrm>
              <a:off x="1371600" y="1005840"/>
              <a:ext cx="7772400" cy="404543"/>
            </a:xfrm>
            <a:prstGeom prst="rect">
              <a:avLst/>
            </a:prstGeom>
            <a:gradFill>
              <a:gsLst>
                <a:gs pos="85000">
                  <a:schemeClr val="bg1">
                    <a:lumMod val="85000"/>
                  </a:schemeClr>
                </a:gs>
                <a:gs pos="15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BF41F2B-957A-794E-B2BB-96E4D93417F0}"/>
                </a:ext>
              </a:extLst>
            </p:cNvPr>
            <p:cNvSpPr/>
            <p:nvPr/>
          </p:nvSpPr>
          <p:spPr>
            <a:xfrm>
              <a:off x="1848572" y="1027737"/>
              <a:ext cx="545406" cy="2994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1BC78D2-EDF3-4A4E-9110-0C9ED0B003BB}"/>
                </a:ext>
              </a:extLst>
            </p:cNvPr>
            <p:cNvSpPr/>
            <p:nvPr/>
          </p:nvSpPr>
          <p:spPr>
            <a:xfrm>
              <a:off x="2314042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5210A1-6ED7-5E44-A4D5-85E1E582FC13}"/>
                </a:ext>
              </a:extLst>
            </p:cNvPr>
            <p:cNvSpPr/>
            <p:nvPr/>
          </p:nvSpPr>
          <p:spPr>
            <a:xfrm>
              <a:off x="7926661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C8633CD-A762-EA43-8B81-1843F0EAFBA7}"/>
                </a:ext>
              </a:extLst>
            </p:cNvPr>
            <p:cNvSpPr/>
            <p:nvPr/>
          </p:nvSpPr>
          <p:spPr>
            <a:xfrm>
              <a:off x="4185018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94A486-C0E9-9F4A-925B-CF6C114ACFFA}"/>
                </a:ext>
              </a:extLst>
            </p:cNvPr>
            <p:cNvSpPr/>
            <p:nvPr/>
          </p:nvSpPr>
          <p:spPr>
            <a:xfrm>
              <a:off x="4806403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047EEF-CA0B-5947-96AA-8C1801057D16}"/>
                </a:ext>
              </a:extLst>
            </p:cNvPr>
            <p:cNvCxnSpPr>
              <a:cxnSpLocks/>
            </p:cNvCxnSpPr>
            <p:nvPr/>
          </p:nvCxnSpPr>
          <p:spPr>
            <a:xfrm>
              <a:off x="1674688" y="1419644"/>
              <a:ext cx="729631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8BD6A4B-6932-0F47-9C97-64328C2B824F}"/>
                </a:ext>
              </a:extLst>
            </p:cNvPr>
            <p:cNvCxnSpPr/>
            <p:nvPr/>
          </p:nvCxnSpPr>
          <p:spPr>
            <a:xfrm flipV="1">
              <a:off x="2520722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31DC21-EAC6-EB47-896A-74087BFE1B53}"/>
                </a:ext>
              </a:extLst>
            </p:cNvPr>
            <p:cNvCxnSpPr/>
            <p:nvPr/>
          </p:nvCxnSpPr>
          <p:spPr>
            <a:xfrm flipV="1">
              <a:off x="5641682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4A993AD-6285-C34F-B113-8703FDD21DF1}"/>
                </a:ext>
              </a:extLst>
            </p:cNvPr>
            <p:cNvCxnSpPr/>
            <p:nvPr/>
          </p:nvCxnSpPr>
          <p:spPr>
            <a:xfrm flipH="1" flipV="1">
              <a:off x="6265190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A83AE2-545B-044C-B452-CD6138F5431F}"/>
                </a:ext>
              </a:extLst>
            </p:cNvPr>
            <p:cNvSpPr/>
            <p:nvPr/>
          </p:nvSpPr>
          <p:spPr>
            <a:xfrm>
              <a:off x="6056364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C2838C3-40A7-7C45-B047-95436EBEAA08}"/>
                </a:ext>
              </a:extLst>
            </p:cNvPr>
            <p:cNvCxnSpPr/>
            <p:nvPr/>
          </p:nvCxnSpPr>
          <p:spPr>
            <a:xfrm flipV="1">
              <a:off x="6890408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3EC9396-B898-2241-BE41-2897313D5BE7}"/>
                </a:ext>
              </a:extLst>
            </p:cNvPr>
            <p:cNvSpPr/>
            <p:nvPr/>
          </p:nvSpPr>
          <p:spPr>
            <a:xfrm>
              <a:off x="6688698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0E9608-9411-D94F-BAB1-5749C8390482}"/>
                </a:ext>
              </a:extLst>
            </p:cNvPr>
            <p:cNvCxnSpPr/>
            <p:nvPr/>
          </p:nvCxnSpPr>
          <p:spPr>
            <a:xfrm flipV="1">
              <a:off x="7513916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A590419-1655-1742-B54A-CB2599DC7B45}"/>
                </a:ext>
              </a:extLst>
            </p:cNvPr>
            <p:cNvSpPr/>
            <p:nvPr/>
          </p:nvSpPr>
          <p:spPr>
            <a:xfrm>
              <a:off x="2936100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E4B5571-DE9A-3D4A-BD5C-46B96271E8A1}"/>
                </a:ext>
              </a:extLst>
            </p:cNvPr>
            <p:cNvSpPr/>
            <p:nvPr/>
          </p:nvSpPr>
          <p:spPr>
            <a:xfrm>
              <a:off x="3562960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A5EF731-6219-1845-8ACF-BAFD06B918A9}"/>
                </a:ext>
              </a:extLst>
            </p:cNvPr>
            <p:cNvSpPr/>
            <p:nvPr/>
          </p:nvSpPr>
          <p:spPr>
            <a:xfrm>
              <a:off x="5434977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33CFEF4-083F-3A4C-AF65-C38E93E3D837}"/>
                </a:ext>
              </a:extLst>
            </p:cNvPr>
            <p:cNvSpPr/>
            <p:nvPr/>
          </p:nvSpPr>
          <p:spPr>
            <a:xfrm>
              <a:off x="7310084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CCEDFB-1878-4446-864A-6B9CFDEB0B5A}"/>
                </a:ext>
              </a:extLst>
            </p:cNvPr>
            <p:cNvCxnSpPr/>
            <p:nvPr/>
          </p:nvCxnSpPr>
          <p:spPr>
            <a:xfrm flipV="1">
              <a:off x="3144230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014E3CB-F6C3-AC46-ABC2-B302C453778C}"/>
                </a:ext>
              </a:extLst>
            </p:cNvPr>
            <p:cNvCxnSpPr/>
            <p:nvPr/>
          </p:nvCxnSpPr>
          <p:spPr>
            <a:xfrm flipH="1" flipV="1">
              <a:off x="3767738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25F2AAB-F50A-0444-B0E7-F696A4194B87}"/>
                </a:ext>
              </a:extLst>
            </p:cNvPr>
            <p:cNvCxnSpPr/>
            <p:nvPr/>
          </p:nvCxnSpPr>
          <p:spPr>
            <a:xfrm flipV="1">
              <a:off x="5018174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079995C-772D-3449-A3AD-7933D67A891C}"/>
                </a:ext>
              </a:extLst>
            </p:cNvPr>
            <p:cNvCxnSpPr/>
            <p:nvPr/>
          </p:nvCxnSpPr>
          <p:spPr>
            <a:xfrm flipH="1" flipV="1">
              <a:off x="4392956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54BE1E3-7EEE-E147-9E45-3483EB4F67A9}"/>
                </a:ext>
              </a:extLst>
            </p:cNvPr>
            <p:cNvCxnSpPr/>
            <p:nvPr/>
          </p:nvCxnSpPr>
          <p:spPr>
            <a:xfrm flipV="1">
              <a:off x="8137424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0997736-1244-1D4F-97E1-5586198BDB81}"/>
                </a:ext>
              </a:extLst>
            </p:cNvPr>
            <p:cNvCxnSpPr/>
            <p:nvPr/>
          </p:nvCxnSpPr>
          <p:spPr>
            <a:xfrm flipV="1">
              <a:off x="8760929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9891AC3-6D87-9B4C-8ED3-53DBD491B503}"/>
                </a:ext>
              </a:extLst>
            </p:cNvPr>
            <p:cNvSpPr/>
            <p:nvPr/>
          </p:nvSpPr>
          <p:spPr>
            <a:xfrm>
              <a:off x="8561809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31801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407007"/>
              </p:ext>
            </p:extLst>
          </p:nvPr>
        </p:nvGraphicFramePr>
        <p:xfrm>
          <a:off x="900874" y="1026315"/>
          <a:ext cx="7336156" cy="378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Baseline Characteristic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Immediate Arm</a:t>
                      </a:r>
                      <a:endParaRPr lang="en-US" sz="1100" b="0" dirty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</a:rPr>
                        <a:t>(n = 316)</a:t>
                      </a:r>
                      <a:endParaRPr lang="en-US" sz="10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850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Delayed Arm</a:t>
                      </a:r>
                      <a:endParaRPr lang="en-US" sz="1100" b="0" dirty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</a:rPr>
                        <a:t>(n = 105)</a:t>
                      </a:r>
                      <a:endParaRPr lang="en-US" sz="10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All Patients</a:t>
                      </a:r>
                      <a:endParaRPr lang="en-US" sz="1100" b="0" dirty="0">
                        <a:solidFill>
                          <a:srgbClr val="FF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</a:rPr>
                        <a:t>(n = 421)</a:t>
                      </a:r>
                      <a:endParaRPr lang="en-US" sz="10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5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Age, mean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53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Male, 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54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Race, %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100" dirty="0"/>
                        <a:t>Asian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100" dirty="0"/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100" dirty="0"/>
                        <a:t>White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70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63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HCV genotype,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  1a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  1b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   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   6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157 (50)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131 (42)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18 (6)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10 (3)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54 (51)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40 (38)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8 (8)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3 (3)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211 (50)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171 (41)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26 (6)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13 (3)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HCV RNA &gt;800,000 IU/ml, %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222 (70)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66 (63)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288 (68)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IL28B non-CC, %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65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/>
                        <a:t>Fibrosis</a:t>
                      </a:r>
                      <a:r>
                        <a:rPr lang="en-US" sz="1100" baseline="0" dirty="0"/>
                        <a:t> stage, %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  F0-2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  F3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/>
                        <a:t>  F4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22</a:t>
                      </a:r>
                    </a:p>
                  </a:txBody>
                  <a:tcPr marL="68580" marR="68580" marT="34290" marB="3429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21</a:t>
                      </a:r>
                    </a:p>
                  </a:txBody>
                  <a:tcPr marL="68580" marR="68580" marT="34290" marB="3429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66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/>
                        <a:t>22</a:t>
                      </a:r>
                    </a:p>
                  </a:txBody>
                  <a:tcPr marL="68580" marR="68580" marT="34290" marB="3429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67300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Results for Immediate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C-EDGE TN: SVR12 Results by Genotype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263362"/>
              </p:ext>
            </p:extLst>
          </p:nvPr>
        </p:nvGraphicFramePr>
        <p:xfrm>
          <a:off x="470811" y="1407572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797593" y="3907754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299/316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1288" y="3907754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144/157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2641" y="3907754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129/131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68264" y="3907754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90273" y="3907754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8/10</a:t>
            </a: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CBAA506-E5B7-474C-8E90-CDBF6F0BE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370" y="4552171"/>
            <a:ext cx="7165911" cy="2289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Primary efficacy analysis included all patients who received ≥1 dose of drug.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81A48-618E-3043-AAAB-E966E40511B1}"/>
              </a:ext>
            </a:extLst>
          </p:cNvPr>
          <p:cNvSpPr/>
          <p:nvPr/>
        </p:nvSpPr>
        <p:spPr>
          <a:xfrm>
            <a:off x="1594760" y="1789232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92-97)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AA37E5-95AC-1743-9926-E75CECDCC373}"/>
              </a:ext>
            </a:extLst>
          </p:cNvPr>
          <p:cNvSpPr/>
          <p:nvPr/>
        </p:nvSpPr>
        <p:spPr>
          <a:xfrm>
            <a:off x="3030895" y="1866378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86-96)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4D87EF-94BE-F545-8603-7BD33432A3C0}"/>
              </a:ext>
            </a:extLst>
          </p:cNvPr>
          <p:cNvSpPr/>
          <p:nvPr/>
        </p:nvSpPr>
        <p:spPr>
          <a:xfrm>
            <a:off x="4438956" y="1668440"/>
            <a:ext cx="10811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F4F6F-BB0F-A343-8B69-9DA36E9385A4}"/>
              </a:ext>
            </a:extLst>
          </p:cNvPr>
          <p:cNvSpPr/>
          <p:nvPr/>
        </p:nvSpPr>
        <p:spPr>
          <a:xfrm>
            <a:off x="5869458" y="1639550"/>
            <a:ext cx="10811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82-100)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A57104-077A-DC42-AA12-A71F904DE948}"/>
              </a:ext>
            </a:extLst>
          </p:cNvPr>
          <p:cNvSpPr/>
          <p:nvPr/>
        </p:nvSpPr>
        <p:spPr>
          <a:xfrm>
            <a:off x="7295802" y="2187418"/>
            <a:ext cx="10811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44-98)</a:t>
            </a:r>
          </a:p>
        </p:txBody>
      </p:sp>
    </p:spTree>
    <p:extLst>
      <p:ext uri="{BB962C8B-B14F-4D97-AF65-F5344CB8AC3E}">
        <p14:creationId xmlns:p14="http://schemas.microsoft.com/office/powerpoint/2010/main" val="382508869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Results for Immediate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TN: SVR12 by Presence of Cirrhosis or High HCV RNA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302824"/>
              </p:ext>
            </p:extLst>
          </p:nvPr>
        </p:nvGraphicFramePr>
        <p:xfrm>
          <a:off x="438534" y="1466850"/>
          <a:ext cx="8229600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726313" y="3657600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231/246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69994" y="3657600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68/70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74612" y="3657600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94/94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38152" y="3657600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205/222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8093" y="4286250"/>
            <a:ext cx="222885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Cirrhosis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53548" y="4286250"/>
            <a:ext cx="211454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HCV RNA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953386-2D49-844F-B567-8588EE3059D2}"/>
              </a:ext>
            </a:extLst>
          </p:cNvPr>
          <p:cNvCxnSpPr/>
          <p:nvPr/>
        </p:nvCxnSpPr>
        <p:spPr>
          <a:xfrm>
            <a:off x="5522753" y="4277337"/>
            <a:ext cx="292608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00C53A-3817-1747-A6D1-4EC93C0AD92F}"/>
              </a:ext>
            </a:extLst>
          </p:cNvPr>
          <p:cNvCxnSpPr/>
          <p:nvPr/>
        </p:nvCxnSpPr>
        <p:spPr>
          <a:xfrm>
            <a:off x="1420167" y="4277337"/>
            <a:ext cx="292608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69BE346-C0B2-5E4F-80A4-7BADA03F6600}"/>
              </a:ext>
            </a:extLst>
          </p:cNvPr>
          <p:cNvSpPr/>
          <p:nvPr/>
        </p:nvSpPr>
        <p:spPr>
          <a:xfrm>
            <a:off x="1494010" y="1953541"/>
            <a:ext cx="110117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90-97)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51D8DF-1E4A-0F43-9EAD-F7BB0BAF8EC0}"/>
              </a:ext>
            </a:extLst>
          </p:cNvPr>
          <p:cNvSpPr/>
          <p:nvPr/>
        </p:nvSpPr>
        <p:spPr>
          <a:xfrm>
            <a:off x="2939872" y="1875169"/>
            <a:ext cx="110117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90-100)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1B6E1A-7557-9A45-B26A-9DF367CF7C6D}"/>
              </a:ext>
            </a:extLst>
          </p:cNvPr>
          <p:cNvSpPr/>
          <p:nvPr/>
        </p:nvSpPr>
        <p:spPr>
          <a:xfrm>
            <a:off x="5841331" y="1816549"/>
            <a:ext cx="110117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96-100)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51ED6-B6B4-C841-8FF2-B8D088EDEC01}"/>
              </a:ext>
            </a:extLst>
          </p:cNvPr>
          <p:cNvSpPr/>
          <p:nvPr/>
        </p:nvSpPr>
        <p:spPr>
          <a:xfrm>
            <a:off x="7289124" y="1986541"/>
            <a:ext cx="110117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88-100)</a:t>
            </a:r>
          </a:p>
        </p:txBody>
      </p:sp>
    </p:spTree>
    <p:extLst>
      <p:ext uri="{BB962C8B-B14F-4D97-AF65-F5344CB8AC3E}">
        <p14:creationId xmlns:p14="http://schemas.microsoft.com/office/powerpoint/2010/main" val="7386617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NS5A Resistance-Associated Variants and SVR12 in GT1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415981"/>
              </p:ext>
            </p:extLst>
          </p:nvPr>
        </p:nvGraphicFramePr>
        <p:xfrm>
          <a:off x="455102" y="1409721"/>
          <a:ext cx="82296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266809" y="3725112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133/135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35768" y="3725112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98486" y="3725112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112/112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86980" y="3725112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17/18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311960" y="4428285"/>
            <a:ext cx="7284644" cy="3739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050" dirty="0">
                <a:latin typeface="Arial"/>
                <a:cs typeface="Arial"/>
              </a:rPr>
              <a:t>Patients with baseline GT1a RAVs with a ≤5-fold shift to </a:t>
            </a:r>
            <a:r>
              <a:rPr lang="en-US" sz="1050" dirty="0" err="1">
                <a:latin typeface="Arial"/>
                <a:cs typeface="Arial"/>
              </a:rPr>
              <a:t>elbasvir</a:t>
            </a:r>
            <a:r>
              <a:rPr lang="en-US" sz="1050" dirty="0">
                <a:latin typeface="Arial"/>
                <a:cs typeface="Arial"/>
              </a:rPr>
              <a:t>: SVR12=90% (9 of 10) </a:t>
            </a:r>
            <a:br>
              <a:rPr lang="en-US" sz="1050" dirty="0">
                <a:latin typeface="Arial"/>
                <a:cs typeface="Arial"/>
              </a:rPr>
            </a:br>
            <a:r>
              <a:rPr lang="en-US" sz="1050" dirty="0">
                <a:latin typeface="Arial"/>
                <a:cs typeface="Arial"/>
              </a:rPr>
              <a:t>*Patients with baseline GT1a RAVs with a &gt;5-fold shift to </a:t>
            </a:r>
            <a:r>
              <a:rPr lang="en-US" sz="1050" dirty="0" err="1">
                <a:latin typeface="Arial"/>
                <a:cs typeface="Arial"/>
              </a:rPr>
              <a:t>elbasvir</a:t>
            </a:r>
            <a:r>
              <a:rPr lang="en-US" sz="1050" dirty="0">
                <a:latin typeface="Arial"/>
                <a:cs typeface="Arial"/>
              </a:rPr>
              <a:t>: SVR12=22% (2 of 9)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684C8F-DB3F-2341-A1BE-FF297ACB81F4}"/>
              </a:ext>
            </a:extLst>
          </p:cNvPr>
          <p:cNvSpPr/>
          <p:nvPr/>
        </p:nvSpPr>
        <p:spPr>
          <a:xfrm>
            <a:off x="2158719" y="2872577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34-80)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F39193-D46A-3249-919E-BE6461F8B354}"/>
              </a:ext>
            </a:extLst>
          </p:cNvPr>
          <p:cNvSpPr/>
          <p:nvPr/>
        </p:nvSpPr>
        <p:spPr>
          <a:xfrm>
            <a:off x="3075360" y="1953398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95-100)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63449-8C45-474C-8B87-FF2C55904E81}"/>
              </a:ext>
            </a:extLst>
          </p:cNvPr>
          <p:cNvSpPr/>
          <p:nvPr/>
        </p:nvSpPr>
        <p:spPr>
          <a:xfrm>
            <a:off x="5804160" y="2067260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73-100)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EE61EA-487B-5442-A2B2-E4E882B7C96B}"/>
              </a:ext>
            </a:extLst>
          </p:cNvPr>
          <p:cNvSpPr/>
          <p:nvPr/>
        </p:nvSpPr>
        <p:spPr>
          <a:xfrm>
            <a:off x="6718560" y="1934474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97-100)</a:t>
            </a:r>
          </a:p>
        </p:txBody>
      </p:sp>
    </p:spTree>
    <p:extLst>
      <p:ext uri="{BB962C8B-B14F-4D97-AF65-F5344CB8AC3E}">
        <p14:creationId xmlns:p14="http://schemas.microsoft.com/office/powerpoint/2010/main" val="193890680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Elbasvir-Grazoprevir in Treatment-Naïve HCV GT 1, 4, or 6</a:t>
            </a:r>
            <a:br>
              <a:rPr lang="en-US" sz="2000" dirty="0"/>
            </a:br>
            <a:r>
              <a:rPr lang="en-US" sz="2000" dirty="0"/>
              <a:t>C-EDGE TN: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NS3/4A Resistance-Associated Variants and SVR12 in GT1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235314"/>
              </p:ext>
            </p:extLst>
          </p:nvPr>
        </p:nvGraphicFramePr>
        <p:xfrm>
          <a:off x="466725" y="1423310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288668" y="3986407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58/65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99087" y="3986407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56171" y="3986407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104/104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95825" y="3986407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A90D5-6E84-B745-89FF-335EDD466A5F}"/>
              </a:ext>
            </a:extLst>
          </p:cNvPr>
          <p:cNvSpPr/>
          <p:nvPr/>
        </p:nvSpPr>
        <p:spPr>
          <a:xfrm>
            <a:off x="2137119" y="2021120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90-99)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3459C-A925-4D4B-8941-E0B3EDF9C95B}"/>
              </a:ext>
            </a:extLst>
          </p:cNvPr>
          <p:cNvSpPr/>
          <p:nvPr/>
        </p:nvSpPr>
        <p:spPr>
          <a:xfrm>
            <a:off x="3074960" y="2216195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79-96)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2FE78-C6B2-C544-923A-74247BC71033}"/>
              </a:ext>
            </a:extLst>
          </p:cNvPr>
          <p:cNvSpPr/>
          <p:nvPr/>
        </p:nvSpPr>
        <p:spPr>
          <a:xfrm>
            <a:off x="5782560" y="2047826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80-100)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8E8BD1-FD0F-1B4D-A045-7CE632C0E4B3}"/>
              </a:ext>
            </a:extLst>
          </p:cNvPr>
          <p:cNvSpPr/>
          <p:nvPr/>
        </p:nvSpPr>
        <p:spPr>
          <a:xfrm>
            <a:off x="6747360" y="1943012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96-100)</a:t>
            </a:r>
          </a:p>
        </p:txBody>
      </p:sp>
    </p:spTree>
    <p:extLst>
      <p:ext uri="{BB962C8B-B14F-4D97-AF65-F5344CB8AC3E}">
        <p14:creationId xmlns:p14="http://schemas.microsoft.com/office/powerpoint/2010/main" val="362068764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err="1"/>
              <a:t>Elbasvir-Grazoprevir</a:t>
            </a:r>
            <a:r>
              <a:rPr lang="en-US" sz="2000" dirty="0"/>
              <a:t> in Treatment-Naïve HCV GT 1, 4 or 6</a:t>
            </a:r>
            <a:br>
              <a:rPr lang="en-US" sz="2000" dirty="0"/>
            </a:br>
            <a:r>
              <a:rPr lang="en-US" sz="2000" dirty="0"/>
              <a:t>C-EDGE TN: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Ann Intern Med. 2015;163:1-13.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290667"/>
              </p:ext>
            </p:extLst>
          </p:nvPr>
        </p:nvGraphicFramePr>
        <p:xfrm>
          <a:off x="920441" y="1028700"/>
          <a:ext cx="7316593" cy="353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 rowSpan="2">
                  <a:txBody>
                    <a:bodyPr/>
                    <a:lstStyle/>
                    <a:p>
                      <a:pPr marL="91440"/>
                      <a:r>
                        <a:rPr lang="en-US" sz="1200" dirty="0"/>
                        <a:t>Adverse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Event (AE)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Elbasvir-Grazoprevir</a:t>
                      </a:r>
                      <a:endParaRPr lang="en-US" sz="1200" dirty="0"/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Immediate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FFFFFF"/>
                          </a:solidFill>
                        </a:rPr>
                        <a:t>(n =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316)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50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Delayed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</a:rPr>
                        <a:t> (Placebo)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FFFFFF"/>
                          </a:solidFill>
                        </a:rPr>
                        <a:t>(n = 105)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78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/>
                        <a:t>Discontinuation</a:t>
                      </a:r>
                      <a:r>
                        <a:rPr lang="en-US" sz="1200" baseline="0" dirty="0"/>
                        <a:t> due to AE</a:t>
                      </a:r>
                      <a:endParaRPr lang="en-US" sz="1200" dirty="0"/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(0.9%)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(1%)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78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/>
                        <a:t>Serious AEs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(3%)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(3%)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78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(0.6%)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/>
                        <a:t>Any </a:t>
                      </a:r>
                      <a:r>
                        <a:rPr lang="en-US" sz="1200" baseline="0" dirty="0"/>
                        <a:t>AE in ≥10% of patients</a:t>
                      </a:r>
                    </a:p>
                    <a:p>
                      <a:pPr marL="182880" indent="0">
                        <a:tabLst>
                          <a:tab pos="230188" algn="l"/>
                        </a:tabLst>
                      </a:pPr>
                      <a:r>
                        <a:rPr lang="en-US" sz="1200" dirty="0"/>
                        <a:t>Headache</a:t>
                      </a:r>
                    </a:p>
                    <a:p>
                      <a:pPr marL="182880" indent="0">
                        <a:tabLst>
                          <a:tab pos="230188" algn="l"/>
                        </a:tabLst>
                      </a:pPr>
                      <a:r>
                        <a:rPr lang="en-US" sz="1200" dirty="0"/>
                        <a:t>Fatigue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52 (17%)</a:t>
                      </a:r>
                    </a:p>
                    <a:p>
                      <a:pPr algn="ctr"/>
                      <a:r>
                        <a:rPr lang="en-US" sz="1200" dirty="0"/>
                        <a:t>49 (16%)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19 (18%)</a:t>
                      </a:r>
                    </a:p>
                    <a:p>
                      <a:pPr algn="ctr"/>
                      <a:r>
                        <a:rPr lang="en-US" sz="1200" dirty="0"/>
                        <a:t>18 (17%)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pPr marL="91440" indent="0">
                        <a:tabLst/>
                      </a:pPr>
                      <a:r>
                        <a:rPr lang="en-US" sz="1200" dirty="0"/>
                        <a:t>Laboratory AEs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dirty="0"/>
                        <a:t>ALT &gt;5 x baseline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dirty="0"/>
                        <a:t>AST &gt;5 x baseline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dirty="0"/>
                        <a:t>Total</a:t>
                      </a:r>
                      <a:r>
                        <a:rPr lang="en-US" sz="1200" baseline="0" dirty="0"/>
                        <a:t> bilirubin elevation &gt;5 x baseline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baseline="0" dirty="0"/>
                        <a:t>Grade 3 or 4 hemoglobin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baseline="0" dirty="0"/>
                        <a:t>Grade 3 or 4 neutrophils</a:t>
                      </a:r>
                    </a:p>
                    <a:p>
                      <a:pPr marL="182880" indent="0">
                        <a:tabLst/>
                      </a:pPr>
                      <a:r>
                        <a:rPr lang="en-US" sz="1200" baseline="0" dirty="0"/>
                        <a:t>Grade 3 or 4 </a:t>
                      </a:r>
                      <a:r>
                        <a:rPr lang="en-US" sz="1200" baseline="0" dirty="0" err="1"/>
                        <a:t>creatinine</a:t>
                      </a:r>
                      <a:endParaRPr lang="en-US" sz="1200" baseline="0" dirty="0"/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3 (0.9%)</a:t>
                      </a:r>
                    </a:p>
                    <a:p>
                      <a:pPr algn="ctr"/>
                      <a:r>
                        <a:rPr lang="en-US" sz="1200" dirty="0"/>
                        <a:t>1 (0.3%)</a:t>
                      </a:r>
                    </a:p>
                    <a:p>
                      <a:pPr algn="ctr"/>
                      <a:r>
                        <a:rPr lang="en-US" sz="1200" dirty="0"/>
                        <a:t>1 (0.3%)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  <a:p>
                      <a:pPr algn="ctr"/>
                      <a:r>
                        <a:rPr lang="en-US" sz="1200" dirty="0"/>
                        <a:t>1 (0.3%)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  <a:p>
                      <a:pPr algn="ctr"/>
                      <a:r>
                        <a:rPr lang="en-US" sz="1200" dirty="0"/>
                        <a:t>1 (1%)</a:t>
                      </a:r>
                    </a:p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0441" y="4572000"/>
            <a:ext cx="3606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Neither death was considered to be study-related.</a:t>
            </a:r>
          </a:p>
        </p:txBody>
      </p:sp>
    </p:spTree>
    <p:extLst>
      <p:ext uri="{BB962C8B-B14F-4D97-AF65-F5344CB8AC3E}">
        <p14:creationId xmlns:p14="http://schemas.microsoft.com/office/powerpoint/2010/main" val="392596888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38978</TotalTime>
  <Words>1123</Words>
  <Application>Microsoft Macintosh PowerPoint</Application>
  <PresentationFormat>On-screen Show (16:9)</PresentationFormat>
  <Paragraphs>244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Corbel</vt:lpstr>
      <vt:lpstr>Geneva</vt:lpstr>
      <vt:lpstr>Lucida Grande</vt:lpstr>
      <vt:lpstr>Times New Roman</vt:lpstr>
      <vt:lpstr>AETC_Master_Template_061510</vt:lpstr>
      <vt:lpstr>Elbasvir-Grazoprevir in Treatment-Naïve HCV Genotype 1, 4, or 6 C-EDGE: Treatment Naïve</vt:lpstr>
      <vt:lpstr>Elbasvir-Grazoprevir in Treatment-Naïve HCV Genotype 1, 4, or 6 C-EDGE TN: Features</vt:lpstr>
      <vt:lpstr>Elbasvir-Grazoprevir in Treatment-Naïve HCV Genotype 1, 4, or 6 C-EDGE TN: Design</vt:lpstr>
      <vt:lpstr>Elbasvir-Grazoprevir in Treatment-Naïve HCV GT 1, 4, or 6 C-EDGE TN: Baseline Characteristics</vt:lpstr>
      <vt:lpstr>Elbasvir-Grazoprevir in Treatment-Naïve HCV GT 1, 4, or 6 C-EDGE TN: Results for Immediate Group</vt:lpstr>
      <vt:lpstr>Elbasvir-Grazoprevir in Treatment-Naïve HCV GT 1, 4, or 6 C-EDGE TN: Results for Immediate Group</vt:lpstr>
      <vt:lpstr>Elbasvir-Grazoprevir in Treatment-Naïve HCV GT 1, 4, or 6 C-EDGE TN: Results</vt:lpstr>
      <vt:lpstr>Elbasvir-Grazoprevir in Treatment-Naïve HCV GT 1, 4, or 6 C-EDGE TN: Results</vt:lpstr>
      <vt:lpstr>Elbasvir-Grazoprevir in Treatment-Naïve HCV GT 1, 4 or 6 C-EDGE TN: Adverse Events</vt:lpstr>
      <vt:lpstr>Elbasvir-Grazoprevir in Treatment-Naïve HCV GT 1, 4, or 6 C-EDGE TN: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1474</cp:revision>
  <cp:lastPrinted>2019-10-21T18:40:24Z</cp:lastPrinted>
  <dcterms:created xsi:type="dcterms:W3CDTF">2010-11-28T05:36:22Z</dcterms:created>
  <dcterms:modified xsi:type="dcterms:W3CDTF">2022-03-31T03:26:02Z</dcterms:modified>
</cp:coreProperties>
</file>