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55" r:id="rId2"/>
    <p:sldId id="759" r:id="rId3"/>
    <p:sldId id="760" r:id="rId4"/>
    <p:sldId id="761" r:id="rId5"/>
    <p:sldId id="819" r:id="rId6"/>
    <p:sldId id="789" r:id="rId7"/>
    <p:sldId id="763" r:id="rId8"/>
    <p:sldId id="788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8" d="100"/>
          <a:sy n="88" d="100"/>
        </p:scale>
        <p:origin x="1164" y="9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3.5802469135802498E-2"/>
          <c:w val="0.87636482939632498"/>
          <c:h val="0.8169677748614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624-FD4A-BE7C-E12E90AA13C2}"/>
              </c:ext>
            </c:extLst>
          </c:dPt>
          <c:dPt>
            <c:idx val="1"/>
            <c:invertIfNegative val="0"/>
            <c:bubble3D val="0"/>
            <c:spPr>
              <a:solidFill>
                <a:srgbClr val="3D7963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624-FD4A-BE7C-E12E90AA13C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624-FD4A-BE7C-E12E90AA13C2}"/>
              </c:ext>
            </c:extLst>
          </c:dPt>
          <c:dPt>
            <c:idx val="3"/>
            <c:invertIfNegative val="0"/>
            <c:bubble3D val="0"/>
            <c:spPr>
              <a:solidFill>
                <a:srgbClr val="B59452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624-FD4A-BE7C-E12E90AA13C2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patients</c:v>
                </c:pt>
                <c:pt idx="1">
                  <c:v>Prior virologic failure</c:v>
                </c:pt>
                <c:pt idx="2">
                  <c:v>NS3 +/- NS5 RAVs</c:v>
                </c:pt>
                <c:pt idx="3">
                  <c:v>Cirrhosis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96.2</c:v>
                </c:pt>
                <c:pt idx="1">
                  <c:v>95.5</c:v>
                </c:pt>
                <c:pt idx="2">
                  <c:v>91.7</c:v>
                </c:pt>
                <c:pt idx="3">
                  <c:v>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24-FD4A-BE7C-E12E90AA13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1"/>
        <c:axId val="-1007024840"/>
        <c:axId val="-1007150680"/>
      </c:barChart>
      <c:catAx>
        <c:axId val="-1007024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10071506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1007150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b="1" i="0" baseline="0" dirty="0">
                    <a:effectLst/>
                  </a:rPr>
                  <a:t>Patients (%) with SVR24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8532127928453398E-3"/>
              <c:y val="0.21346016101316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0070248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5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8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1D48"/>
                </a:solidFill>
              </a:rPr>
              <a:t>Elbasvir</a:t>
            </a:r>
            <a:r>
              <a:rPr lang="en-US" sz="2400" dirty="0">
                <a:solidFill>
                  <a:srgbClr val="001D48"/>
                </a:solidFill>
              </a:rPr>
              <a:t> + </a:t>
            </a:r>
            <a:r>
              <a:rPr lang="en-US" sz="2400" dirty="0" err="1">
                <a:solidFill>
                  <a:srgbClr val="001D48"/>
                </a:solidFill>
              </a:rPr>
              <a:t>Grazoprevir</a:t>
            </a:r>
            <a:r>
              <a:rPr lang="en-US" sz="2400" dirty="0">
                <a:solidFill>
                  <a:srgbClr val="001D48"/>
                </a:solidFill>
              </a:rPr>
              <a:t> + Ribavirin in PI-experienced HCV GT1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C-SALVAGE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(1) Buti M, et al.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Infect Dis. 2016;62:32-6. (2)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Forns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X, et al. J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Hepatol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2015;63:564-72. </a:t>
            </a:r>
          </a:p>
        </p:txBody>
      </p:sp>
    </p:spTree>
    <p:extLst>
      <p:ext uri="{BB962C8B-B14F-4D97-AF65-F5344CB8AC3E}">
        <p14:creationId xmlns:p14="http://schemas.microsoft.com/office/powerpoint/2010/main" val="330179694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200" dirty="0"/>
              <a:t>Source: (1) </a:t>
            </a:r>
            <a:r>
              <a:rPr lang="en-US" sz="1200" dirty="0" err="1"/>
              <a:t>Buti</a:t>
            </a:r>
            <a:r>
              <a:rPr lang="en-US" sz="1200" dirty="0"/>
              <a:t> M, et al. </a:t>
            </a:r>
            <a:r>
              <a:rPr lang="en-US" sz="1200" dirty="0" err="1"/>
              <a:t>Clin</a:t>
            </a:r>
            <a:r>
              <a:rPr lang="en-US" sz="1200" dirty="0"/>
              <a:t> Infect Dis. 2016;62:32-6. (2) </a:t>
            </a:r>
            <a:r>
              <a:rPr lang="en-US" sz="1200" dirty="0" err="1"/>
              <a:t>Forns</a:t>
            </a:r>
            <a:r>
              <a:rPr lang="en-US" sz="1200" dirty="0"/>
              <a:t> X, et al. J </a:t>
            </a:r>
            <a:r>
              <a:rPr lang="en-US" sz="1200" dirty="0" err="1"/>
              <a:t>Hepatol</a:t>
            </a:r>
            <a:r>
              <a:rPr lang="en-US" sz="1200" dirty="0"/>
              <a:t>. 2015;63:564-72.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76273"/>
              </p:ext>
            </p:extLst>
          </p:nvPr>
        </p:nvGraphicFramePr>
        <p:xfrm>
          <a:off x="514350" y="1447800"/>
          <a:ext cx="8115300" cy="49244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C-SALVAGE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8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Prospective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open-label, single-arm, phase 2 trial of elbasvir plus grazoprevir plus ribavirin for 12 weeks in treatment-experienced patients with HCV GT1, with or without cirrhosis, and previous failure of peginterferon and ribavirin plus an early-generation HCV protease inhibitor (boceprevir,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simeprevir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or telaprevir)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failure with ≥4 weeks of peginterferon + ribavirin + PI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accepted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SVR12 data analysis: </a:t>
                      </a:r>
                      <a:r>
                        <a:rPr lang="en-US" dirty="0" err="1"/>
                        <a:t>Buti</a:t>
                      </a:r>
                      <a:r>
                        <a:rPr lang="en-US" dirty="0"/>
                        <a:t> M, et al. </a:t>
                      </a:r>
                      <a:r>
                        <a:rPr lang="en-US" dirty="0" err="1"/>
                        <a:t>Clin</a:t>
                      </a:r>
                      <a:r>
                        <a:rPr lang="en-US" dirty="0"/>
                        <a:t> Infect Dis. 2016;62:32-6.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SVR24 data analysis: </a:t>
                      </a:r>
                      <a:r>
                        <a:rPr lang="en-US" dirty="0" err="1"/>
                        <a:t>Forns</a:t>
                      </a:r>
                      <a:r>
                        <a:rPr lang="en-US" dirty="0"/>
                        <a:t> X, et al. J </a:t>
                      </a:r>
                      <a:r>
                        <a:rPr lang="en-US" dirty="0" err="1"/>
                        <a:t>Hepatol</a:t>
                      </a:r>
                      <a:r>
                        <a:rPr lang="en-US" dirty="0"/>
                        <a:t>. 2015;63:564-72.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594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</a:t>
            </a:r>
            <a:r>
              <a:rPr lang="en-US" dirty="0" err="1"/>
              <a:t>Clin</a:t>
            </a:r>
            <a:r>
              <a:rPr lang="en-US" dirty="0"/>
              <a:t> Infect Dis. 2016;62:32-6.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15824" y="2514600"/>
            <a:ext cx="2932176" cy="136380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PI+PR experienced Genotype 1</a:t>
            </a: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Non-cirrhotic (N=45)</a:t>
            </a:r>
            <a:b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Cirrhotic (N=34)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75310" y="2952436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N=79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808060" y="2514600"/>
            <a:ext cx="2279906" cy="1371600"/>
          </a:xfrm>
          <a:prstGeom prst="rect">
            <a:avLst/>
          </a:prstGeom>
          <a:solidFill>
            <a:srgbClr val="B1C7DE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EBR + GZR + RBV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096000" y="316150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55492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63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826753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33628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777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6059506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063484" y="295889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-6949" y="4572000"/>
            <a:ext cx="9162288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</a:t>
            </a:r>
          </a:p>
          <a:p>
            <a:pPr defTabSz="935038">
              <a:lnSpc>
                <a:spcPts val="1800"/>
              </a:lnSpc>
              <a:spcBef>
                <a:spcPts val="2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EBR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ribavirin; PI = protease inhibitor; PR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peginterferon+ribavirin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50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100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</p:spTree>
    <p:extLst>
      <p:ext uri="{BB962C8B-B14F-4D97-AF65-F5344CB8AC3E}">
        <p14:creationId xmlns:p14="http://schemas.microsoft.com/office/powerpoint/2010/main" val="14632124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J </a:t>
            </a:r>
            <a:r>
              <a:rPr lang="en-US" dirty="0" err="1"/>
              <a:t>Hepatol</a:t>
            </a:r>
            <a:r>
              <a:rPr lang="en-US" dirty="0"/>
              <a:t>. 2015;63:564-72.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Participants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455394"/>
              </p:ext>
            </p:extLst>
          </p:nvPr>
        </p:nvGraphicFramePr>
        <p:xfrm>
          <a:off x="218357" y="1371600"/>
          <a:ext cx="8686800" cy="4974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7235">
                <a:tc>
                  <a:txBody>
                    <a:bodyPr/>
                    <a:lstStyle/>
                    <a:p>
                      <a:r>
                        <a:rPr lang="en-US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All Patients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79)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953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NS3 RAVs*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34)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C7F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No Baseline NS3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RAVs*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44)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75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Mean age,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53.9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54.6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Male/Female,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58.2/41.8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61.8/38.2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54.5/45.5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44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HCV genotype, %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  1a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  1b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38.0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62.0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67.6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32.4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15.9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84.1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48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Cirrhosis,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43.0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44.1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43.2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027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Previous PI, %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Boceprevir</a:t>
                      </a:r>
                      <a:endParaRPr lang="en-US" sz="1600" baseline="0" dirty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Telaprevir</a:t>
                      </a:r>
                      <a:endParaRPr lang="en-US" sz="1600" baseline="0" dirty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Simeprevir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35.4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54.4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29.4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55.9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14.7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38.6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54.5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6.8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782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Non-virologic</a:t>
                      </a:r>
                      <a:r>
                        <a:rPr lang="en-US" sz="1600" baseline="0" dirty="0"/>
                        <a:t> failure</a:t>
                      </a:r>
                      <a:r>
                        <a:rPr lang="en-US" sz="1600" baseline="30000" dirty="0"/>
                        <a:t>+</a:t>
                      </a:r>
                      <a:r>
                        <a:rPr lang="en-US" sz="1600" baseline="0" dirty="0"/>
                        <a:t>, 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16.5</a:t>
                      </a:r>
                    </a:p>
                  </a:txBody>
                  <a:tcPr anchor="ctr"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5.9</a:t>
                      </a:r>
                    </a:p>
                  </a:txBody>
                  <a:tcPr anchor="ctr"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25.0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06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cs typeface="Arial"/>
                        </a:rPr>
                        <a:t>* Among evaluable patients</a:t>
                      </a:r>
                    </a:p>
                    <a:p>
                      <a:pPr marL="91440" marR="0" indent="-9144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30000" dirty="0">
                          <a:latin typeface="+mn-lt"/>
                          <a:cs typeface="Arial"/>
                        </a:rPr>
                        <a:t>+ 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Reasons for the 13 non-virologic failure included adverse events/drug intolerance (n=12) and short course regimen in a clinical trial (n=1)</a:t>
                      </a:r>
                      <a:endParaRPr lang="en-US" sz="1400" dirty="0">
                        <a:latin typeface="+mn-lt"/>
                        <a:cs typeface="Arial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676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</a:t>
            </a:r>
            <a:r>
              <a:rPr lang="en-US" dirty="0" err="1"/>
              <a:t>Clin</a:t>
            </a:r>
            <a:r>
              <a:rPr lang="en-US" dirty="0"/>
              <a:t> Infect Dis. 2016;62:32-6.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C-SALVAGE: 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 24* by Baseline Factors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334777"/>
              </p:ext>
            </p:extLst>
          </p:nvPr>
        </p:nvGraphicFramePr>
        <p:xfrm>
          <a:off x="457200" y="1948068"/>
          <a:ext cx="8229600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903241" y="4802700"/>
            <a:ext cx="80423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76/79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5841" y="48027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63/66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51761" y="48027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32/34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-6950" y="5769027"/>
            <a:ext cx="9157047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274320" tIns="45431" rIns="92486" bIns="91440" anchor="ctr">
            <a:prstTxWarp prst="textNoShape">
              <a:avLst/>
            </a:prstTxWarp>
          </a:bodyPr>
          <a:lstStyle/>
          <a:p>
            <a:pPr marL="182880" indent="-91440" defTabSz="935038">
              <a:lnSpc>
                <a:spcPts val="2400"/>
              </a:lnSpc>
              <a:spcBef>
                <a:spcPts val="4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* Analysis per intent to treat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63720" y="4802700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33/36</a:t>
            </a:r>
          </a:p>
        </p:txBody>
      </p:sp>
    </p:spTree>
    <p:extLst>
      <p:ext uri="{BB962C8B-B14F-4D97-AF65-F5344CB8AC3E}">
        <p14:creationId xmlns:p14="http://schemas.microsoft.com/office/powerpoint/2010/main" val="225378607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</a:t>
            </a:r>
            <a:r>
              <a:rPr lang="en-US" dirty="0" err="1"/>
              <a:t>Clin</a:t>
            </a:r>
            <a:r>
              <a:rPr lang="en-US" dirty="0"/>
              <a:t> Infect Dis. 2016;62:32-6.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Results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/>
          </p:nvPr>
        </p:nvGraphicFramePr>
        <p:xfrm>
          <a:off x="564885" y="1717300"/>
          <a:ext cx="8000999" cy="384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9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SVR24</a:t>
                      </a:r>
                      <a:r>
                        <a:rPr lang="en-US" sz="1600" baseline="0" dirty="0"/>
                        <a:t> Related to Baseline RAVs in 79 Patients with Prior </a:t>
                      </a:r>
                      <a:r>
                        <a:rPr lang="en-US" sz="1600" baseline="0" dirty="0" err="1"/>
                        <a:t>Virologic</a:t>
                      </a:r>
                      <a:r>
                        <a:rPr lang="en-US" sz="1600" baseline="0" dirty="0"/>
                        <a:t> Failure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80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Categories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RAVs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B43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Baseline RAV</a:t>
                      </a:r>
                    </a:p>
                  </a:txBody>
                  <a:tcPr anchor="ctr">
                    <a:solidFill>
                      <a:srgbClr val="802B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SVR24 in Patients with Baseline RAVs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NS3 RAV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34/79</a:t>
                      </a:r>
                      <a:r>
                        <a:rPr lang="en-US" sz="1400" baseline="0" dirty="0"/>
                        <a:t> (43%)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31/34</a:t>
                      </a:r>
                      <a:r>
                        <a:rPr lang="en-US" sz="1400" baseline="0" dirty="0"/>
                        <a:t> (91%)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NS5A RAV 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9/79 (11%)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8/9 (89%)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Total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baseline="0" dirty="0"/>
                        <a:t>43/79 (54%)</a:t>
                      </a:r>
                    </a:p>
                  </a:txBody>
                  <a:tcPr anchor="ctr"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39/43 (91%)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40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400" dirty="0"/>
                        <a:t>RAV</a:t>
                      </a:r>
                      <a:r>
                        <a:rPr lang="en-US" sz="1400" baseline="0" dirty="0"/>
                        <a:t> = Resistance Associated Variants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baseline="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34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J </a:t>
            </a:r>
            <a:r>
              <a:rPr lang="en-US" dirty="0" err="1"/>
              <a:t>Hepatol</a:t>
            </a:r>
            <a:r>
              <a:rPr lang="en-US" dirty="0"/>
              <a:t>. 2015;63:564-72.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Adverse Events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58888"/>
              </p:ext>
            </p:extLst>
          </p:nvPr>
        </p:nvGraphicFramePr>
        <p:xfrm>
          <a:off x="594360" y="1371600"/>
          <a:ext cx="7940040" cy="483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7064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Grazoprevir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 +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Elbasvir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 + Ribavirin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600" b="0" dirty="0"/>
                        <a:t>79)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 (1.3%)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4 (5.1%)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Specific</a:t>
                      </a:r>
                      <a:r>
                        <a:rPr lang="en-US" sz="1600" baseline="0" dirty="0"/>
                        <a:t> AE in ≥10% of patients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Asthenia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/>
                        <a:t>Nausea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22 (28%)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15 (19%)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12 (15%)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9</a:t>
                      </a:r>
                      <a:r>
                        <a:rPr lang="en-US" sz="1600" baseline="0" dirty="0"/>
                        <a:t> (12%)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600" dirty="0"/>
                        <a:t>Grade 3 or 4 laboratory</a:t>
                      </a:r>
                      <a:r>
                        <a:rPr lang="en-US" sz="1600" baseline="0" dirty="0"/>
                        <a:t> abnormality</a:t>
                      </a:r>
                      <a:endParaRPr lang="en-US" sz="1600" dirty="0"/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Total bilirubin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Direct bilirubin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AST or ALT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Lipase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Hemoglobin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sng" dirty="0"/>
                        <a:t>Grade 3</a:t>
                      </a:r>
                      <a:endParaRPr lang="en-US" sz="1600" u="none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4 (5.1%)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2 (2.5%)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4 (5.1%)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2 (2.5%)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sng" dirty="0"/>
                        <a:t>Grade 4</a:t>
                      </a:r>
                      <a:endParaRPr lang="en-US" sz="1600" u="none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1 (1.3%)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u="none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523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</a:t>
            </a:r>
            <a:r>
              <a:rPr lang="en-US" dirty="0" err="1"/>
              <a:t>Clin</a:t>
            </a:r>
            <a:r>
              <a:rPr lang="en-US" dirty="0"/>
              <a:t> Infect Dis. 2016;62:32-6.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 Ribavirin in PI-experienced HCV GT1</a:t>
            </a:r>
            <a:br>
              <a:rPr lang="en-US" sz="2400" dirty="0"/>
            </a:br>
            <a:r>
              <a:rPr lang="en-US" sz="2400" dirty="0"/>
              <a:t>C-SALVAGE Study: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3210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Grazoprevir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elbasvir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with ribavirin for 12 weeks maintained HCV suppression for at least 24 weeks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posttherapy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without late relapses. Baseline resistance-associated variants (RAVs) stably reappeared at relapse in all 3 patients with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failure. NS5A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RAVs emerging at relapse persisted for the full 24-week follow-up period. If confirmed, this finding could complicate retreatment of the small number of patients failing regimens containing an NS5A inhibitor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43500</TotalTime>
  <Words>847</Words>
  <Application>Microsoft Office PowerPoint</Application>
  <PresentationFormat>On-screen Show (4:3)</PresentationFormat>
  <Paragraphs>149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Elbasvir + Grazoprevir + Ribavirin in PI-experienced HCV GT1 C-SALVAGE</vt:lpstr>
      <vt:lpstr>Elbasvir + Grazoprevir + Ribavirin in PI-experienced HCV GT1 C-SALVAGE Study: Features</vt:lpstr>
      <vt:lpstr>Elbasvir + Grazoprevir + Ribavirin in PI-experienced HCV GT1 C-SALVAGE Study: Design</vt:lpstr>
      <vt:lpstr>Elbasvir + Grazoprevir + Ribavirin in PI-experienced HCV GT1 C-SALVAGE Study: Participants</vt:lpstr>
      <vt:lpstr>Elbasvir + Grazoprevir + Ribavirin in PI-experienced HCV GT1 C-SALVAGE Study: Results</vt:lpstr>
      <vt:lpstr>Elbasvir + Grazoprevir + Ribavirin in PI-experienced HCV GT1 C-SALVAGE Study: Results</vt:lpstr>
      <vt:lpstr>Elbasvir + Grazoprevir + Ribavirin in PI-experienced HCV GT1 C-SALVAGE Study: Adverse Events</vt:lpstr>
      <vt:lpstr>Elbasvir + Grazoprevir + Ribavirin in PI-experienced HCV GT1 C-SALVAGE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1400</cp:revision>
  <cp:lastPrinted>2019-10-21T18:40:24Z</cp:lastPrinted>
  <dcterms:created xsi:type="dcterms:W3CDTF">2010-11-28T05:36:22Z</dcterms:created>
  <dcterms:modified xsi:type="dcterms:W3CDTF">2020-08-24T13:42:36Z</dcterms:modified>
</cp:coreProperties>
</file>