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808" r:id="rId2"/>
    <p:sldId id="809" r:id="rId3"/>
    <p:sldId id="810" r:id="rId4"/>
    <p:sldId id="860" r:id="rId5"/>
    <p:sldId id="816" r:id="rId6"/>
    <p:sldId id="811" r:id="rId7"/>
    <p:sldId id="817" r:id="rId8"/>
    <p:sldId id="812" r:id="rId9"/>
    <p:sldId id="861" r:id="rId10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11C"/>
    <a:srgbClr val="28699D"/>
    <a:srgbClr val="6D8C47"/>
    <a:srgbClr val="9D4053"/>
    <a:srgbClr val="825F95"/>
    <a:srgbClr val="AB8100"/>
    <a:srgbClr val="7A954F"/>
    <a:srgbClr val="0061A7"/>
    <a:srgbClr val="9D7700"/>
    <a:srgbClr val="775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743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44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3.5802469135802498E-2"/>
          <c:w val="0.86710557013706602"/>
          <c:h val="0.78422970566179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5B9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FFB-8E44-A5EF-CC9ED9D68670}"/>
              </c:ext>
            </c:extLst>
          </c:dPt>
          <c:dPt>
            <c:idx val="1"/>
            <c:invertIfNegative val="0"/>
            <c:bubble3D val="0"/>
            <c:spPr>
              <a:solidFill>
                <a:srgbClr val="9F834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FFB-8E44-A5EF-CC9ED9D68670}"/>
              </c:ext>
            </c:extLst>
          </c:dPt>
          <c:dPt>
            <c:idx val="2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0FFB-8E44-A5EF-CC9ED9D6867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E120902-9624-FA4E-88EB-EF30D2A561E0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FFB-8E44-A5EF-CC9ED9D686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C50E337-EB2C-2843-B757-A3705029809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FFB-8E44-A5EF-CC9ED9D68670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Modifed Full Analysis Set</c:v>
                </c:pt>
                <c:pt idx="1">
                  <c:v>Full Analysis Set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99</c:v>
                </c:pt>
                <c:pt idx="1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FB-8E44-A5EF-CC9ED9D686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1009572552"/>
        <c:axId val="-1009597448"/>
      </c:barChart>
      <c:catAx>
        <c:axId val="-1009572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crossAx val="-1009597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0095974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1" i="0" baseline="0" dirty="0">
                    <a:effectLst/>
                  </a:rPr>
                  <a:t>Patients with SVR12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0.1435747383428923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1009572552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5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2D5DDC8-955B-5F4B-89A3-FA28C1E4091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7419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5337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32040D45-8BA9-D140-AC63-610E2828C96D}"/>
              </a:ext>
            </a:extLst>
          </p:cNvPr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3D8E482-99BE-C84B-B161-963C2E521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DB6606ED-A198-F841-A81E-EAF8A36DE6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05E0287-FFA2-4B43-9C84-CDE59F70FA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639466-DB5B-A345-8962-629595564BB7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 in this presentation is that of the author(s) and does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37" r:id="rId10"/>
    <p:sldLayoutId id="2147483738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rgbClr val="001D48"/>
                </a:solidFill>
              </a:rPr>
              <a:t>Elbasvir</a:t>
            </a:r>
            <a:r>
              <a:rPr lang="en-US" sz="1800" dirty="0">
                <a:solidFill>
                  <a:srgbClr val="001D48"/>
                </a:solidFill>
              </a:rPr>
              <a:t> + </a:t>
            </a:r>
            <a:r>
              <a:rPr lang="en-US" sz="1800" dirty="0" err="1">
                <a:solidFill>
                  <a:srgbClr val="001D48"/>
                </a:solidFill>
              </a:rPr>
              <a:t>Grazoprevir</a:t>
            </a:r>
            <a:r>
              <a:rPr lang="en-US" sz="1800" dirty="0">
                <a:solidFill>
                  <a:srgbClr val="001D48"/>
                </a:solidFill>
              </a:rPr>
              <a:t> in GT 1 and Chronic Renal Disease</a:t>
            </a:r>
            <a:br>
              <a:rPr lang="en-US" sz="165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C-SURFER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198E98-D1BE-FF49-8D24-0C6D425125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Roth D, et al. Lancet 2015;386:1537-45.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38F50-3A33-2F4F-AB5D-C17A9EADEF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Treatment Naïve and Treatment Experienced, Phase 3</a:t>
            </a:r>
          </a:p>
        </p:txBody>
      </p:sp>
    </p:spTree>
    <p:extLst>
      <p:ext uri="{BB962C8B-B14F-4D97-AF65-F5344CB8AC3E}">
        <p14:creationId xmlns:p14="http://schemas.microsoft.com/office/powerpoint/2010/main" val="1438725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</a:t>
            </a:r>
            <a:r>
              <a:rPr lang="en-US" sz="2000" dirty="0"/>
              <a:t> + </a:t>
            </a:r>
            <a:r>
              <a:rPr lang="en-US" sz="2000" dirty="0" err="1"/>
              <a:t>Grazoprevir</a:t>
            </a:r>
            <a:r>
              <a:rPr lang="en-US" sz="2000" dirty="0"/>
              <a:t> in HCV GT1 and Renal Disease</a:t>
            </a:r>
            <a:br>
              <a:rPr lang="en-US" sz="2000" dirty="0"/>
            </a:br>
            <a:r>
              <a:rPr lang="en-US" sz="2000" dirty="0"/>
              <a:t>C-SURFER Study: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Roth D, et al. Lancet 2015;386:1537-45.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65202-CD25-3D40-9D5D-9428A1C73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b="1" dirty="0"/>
              <a:t>Design</a:t>
            </a:r>
            <a:r>
              <a:rPr lang="en-US" dirty="0"/>
              <a:t>: Randomized, phase 3, double-blind trial examining the safety and efficacy of elbasvir plus grazoprevir for 12 weeks in treatment-naïve or treatment-experienced patients genotype 1 chronic HCV and stage 4 or 5 chronic renal disease, including patients on hemodialysis.</a:t>
            </a:r>
          </a:p>
          <a:p>
            <a:r>
              <a:rPr lang="en-US" b="1" dirty="0"/>
              <a:t>Setting</a:t>
            </a:r>
            <a:r>
              <a:rPr lang="en-US" dirty="0"/>
              <a:t>: 68 international sites </a:t>
            </a:r>
          </a:p>
          <a:p>
            <a:r>
              <a:rPr lang="en-US" b="1" dirty="0"/>
              <a:t>Entry Criteria</a:t>
            </a:r>
          </a:p>
          <a:p>
            <a:pPr lvl="1"/>
            <a:r>
              <a:rPr lang="en-US" dirty="0"/>
              <a:t>Chronic HCV genotype 1</a:t>
            </a:r>
          </a:p>
          <a:p>
            <a:pPr lvl="1"/>
            <a:r>
              <a:rPr lang="en-US" dirty="0"/>
              <a:t>Chronic kidney disease (Stage 4 or 5) +/- hemodialysis</a:t>
            </a:r>
          </a:p>
          <a:p>
            <a:pPr lvl="1"/>
            <a:r>
              <a:rPr lang="en-US" dirty="0"/>
              <a:t>Age 18 years or older</a:t>
            </a:r>
          </a:p>
          <a:p>
            <a:pPr lvl="1"/>
            <a:r>
              <a:rPr lang="en-US" dirty="0"/>
              <a:t>Treatment naïve or treatment-experienced</a:t>
            </a:r>
          </a:p>
          <a:p>
            <a:pPr lvl="1"/>
            <a:r>
              <a:rPr lang="en-US" dirty="0"/>
              <a:t>Cirrhosis allowed</a:t>
            </a:r>
          </a:p>
          <a:p>
            <a:r>
              <a:rPr lang="en-US" b="1" dirty="0"/>
              <a:t>Primary End-Point</a:t>
            </a:r>
            <a:r>
              <a:rPr lang="en-US" dirty="0"/>
              <a:t>: SVR12</a:t>
            </a:r>
          </a:p>
          <a:p>
            <a:endParaRPr lang="en-US" dirty="0"/>
          </a:p>
          <a:p>
            <a:pPr marL="3429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4335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</a:t>
            </a:r>
            <a:r>
              <a:rPr lang="en-US" sz="2000" dirty="0"/>
              <a:t> + </a:t>
            </a:r>
            <a:r>
              <a:rPr lang="en-US" sz="2000" dirty="0" err="1"/>
              <a:t>Grazoprevir</a:t>
            </a:r>
            <a:r>
              <a:rPr lang="en-US" sz="2000" dirty="0"/>
              <a:t> in HCV GT1 and Renal Disease</a:t>
            </a:r>
            <a:br>
              <a:rPr lang="en-US" sz="2000" dirty="0"/>
            </a:br>
            <a:r>
              <a:rPr lang="en-US" sz="2000" dirty="0"/>
              <a:t>C-SURFER Study: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Roth D, et al. Lancet 2015;386:1537-45.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1060582" y="3996732"/>
            <a:ext cx="6871716" cy="7094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Dosing</a:t>
            </a:r>
            <a:b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Elbasvir 50 mg once daily and Grazoprevir 100 mg once daily; given as separate medications in Immediate treatment and Intensive PK arms; given as fixed dose combination in Deferred arm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219781" y="2062811"/>
            <a:ext cx="18288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2344485" y="1828800"/>
            <a:ext cx="1870241" cy="473910"/>
          </a:xfrm>
          <a:prstGeom prst="rect">
            <a:avLst/>
          </a:prstGeom>
          <a:solidFill>
            <a:srgbClr val="628C35">
              <a:alpha val="20000"/>
            </a:srgbClr>
          </a:solidFill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40" rIns="0" anchor="ctr"/>
          <a:lstStyle/>
          <a:p>
            <a:pPr marL="34290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Immediate Treatment</a:t>
            </a:r>
            <a:b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EBR + GZR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86072" y="1919361"/>
            <a:ext cx="640080" cy="274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0" y="1809750"/>
            <a:ext cx="1739934" cy="1927098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>
              <a:lnSpc>
                <a:spcPts val="1500"/>
              </a:lnSpc>
            </a:pP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Naïve</a:t>
            </a:r>
            <a:b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b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Treatment Experienced</a:t>
            </a:r>
            <a:b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1</a:t>
            </a:r>
          </a:p>
          <a:p>
            <a:pPr algn="ctr">
              <a:lnSpc>
                <a:spcPts val="1500"/>
              </a:lnSpc>
            </a:pP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 4 or 5 CKD</a:t>
            </a:r>
            <a:endParaRPr lang="en-US" sz="10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49815" y="1917909"/>
            <a:ext cx="640080" cy="2743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111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6699506" y="2752908"/>
            <a:ext cx="18288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2344485" y="2517414"/>
            <a:ext cx="1884269" cy="4739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40" rIns="0" anchor="ctr"/>
          <a:lstStyle/>
          <a:p>
            <a:pPr marL="34290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Deferred Therapy</a:t>
            </a:r>
            <a:b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223031" y="2608702"/>
            <a:ext cx="640080" cy="2743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749815" y="2656598"/>
            <a:ext cx="640080" cy="2743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113</a:t>
            </a: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4839944" y="2514600"/>
            <a:ext cx="1872234" cy="473910"/>
          </a:xfrm>
          <a:prstGeom prst="rect">
            <a:avLst/>
          </a:prstGeom>
          <a:solidFill>
            <a:srgbClr val="0070C0">
              <a:alpha val="20000"/>
            </a:srgbClr>
          </a:solidFill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40" rIns="0" anchor="ctr"/>
          <a:lstStyle/>
          <a:p>
            <a:pPr marL="34290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Deferred Therapy</a:t>
            </a:r>
            <a:b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EBR + GZR</a:t>
            </a:r>
          </a:p>
        </p:txBody>
      </p:sp>
      <p:sp>
        <p:nvSpPr>
          <p:cNvPr id="96" name="Rectangle 5"/>
          <p:cNvSpPr>
            <a:spLocks noChangeArrowheads="1"/>
          </p:cNvSpPr>
          <p:nvPr/>
        </p:nvSpPr>
        <p:spPr bwMode="auto">
          <a:xfrm>
            <a:off x="2344485" y="3257550"/>
            <a:ext cx="1884269" cy="473910"/>
          </a:xfrm>
          <a:prstGeom prst="rect">
            <a:avLst/>
          </a:prstGeom>
          <a:solidFill>
            <a:srgbClr val="78508A">
              <a:alpha val="20000"/>
            </a:srgbClr>
          </a:solidFill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40" rIns="0" anchor="ctr"/>
          <a:lstStyle/>
          <a:p>
            <a:pPr marL="34290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Intensive PK</a:t>
            </a:r>
            <a:b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EBR + GZR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726568" y="3353565"/>
            <a:ext cx="640080" cy="2743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=11</a:t>
            </a:r>
          </a:p>
        </p:txBody>
      </p:sp>
      <p:cxnSp>
        <p:nvCxnSpPr>
          <p:cNvPr id="100" name="Straight Connector 99"/>
          <p:cNvCxnSpPr>
            <a:cxnSpLocks/>
          </p:cNvCxnSpPr>
          <p:nvPr/>
        </p:nvCxnSpPr>
        <p:spPr>
          <a:xfrm>
            <a:off x="1868515" y="3177153"/>
            <a:ext cx="6965522" cy="0"/>
          </a:xfrm>
          <a:prstGeom prst="line">
            <a:avLst/>
          </a:prstGeom>
          <a:ln w="63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B437357-36D4-BF46-88D1-53A863FA9F85}"/>
              </a:ext>
            </a:extLst>
          </p:cNvPr>
          <p:cNvSpPr/>
          <p:nvPr/>
        </p:nvSpPr>
        <p:spPr>
          <a:xfrm>
            <a:off x="1061637" y="1005840"/>
            <a:ext cx="7772400" cy="404543"/>
          </a:xfrm>
          <a:prstGeom prst="rect">
            <a:avLst/>
          </a:prstGeom>
          <a:gradFill>
            <a:gsLst>
              <a:gs pos="85000">
                <a:schemeClr val="bg1">
                  <a:lumMod val="85000"/>
                </a:schemeClr>
              </a:gs>
              <a:gs pos="15000">
                <a:schemeClr val="bg1">
                  <a:lumMod val="85000"/>
                </a:schemeClr>
              </a:gs>
              <a:gs pos="0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3826D1-00D9-FD4A-AB2A-55AB05ECCA30}"/>
              </a:ext>
            </a:extLst>
          </p:cNvPr>
          <p:cNvSpPr/>
          <p:nvPr/>
        </p:nvSpPr>
        <p:spPr>
          <a:xfrm>
            <a:off x="1670342" y="1027737"/>
            <a:ext cx="545406" cy="29947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BD19EFF-D7B7-ED4F-ACD9-BC976DB8F18A}"/>
              </a:ext>
            </a:extLst>
          </p:cNvPr>
          <p:cNvSpPr/>
          <p:nvPr/>
        </p:nvSpPr>
        <p:spPr>
          <a:xfrm>
            <a:off x="2135812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48BE8A2-74A7-2545-B5F2-3591B92F332D}"/>
              </a:ext>
            </a:extLst>
          </p:cNvPr>
          <p:cNvSpPr/>
          <p:nvPr/>
        </p:nvSpPr>
        <p:spPr>
          <a:xfrm>
            <a:off x="7748431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3ABEA5C-E626-DF4B-AEE4-8116B378BA6D}"/>
              </a:ext>
            </a:extLst>
          </p:cNvPr>
          <p:cNvSpPr/>
          <p:nvPr/>
        </p:nvSpPr>
        <p:spPr>
          <a:xfrm>
            <a:off x="4006788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457E920-E49B-5546-82B1-F5B6AEE8DDAF}"/>
              </a:ext>
            </a:extLst>
          </p:cNvPr>
          <p:cNvSpPr/>
          <p:nvPr/>
        </p:nvSpPr>
        <p:spPr>
          <a:xfrm>
            <a:off x="4628173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F0CF0BF-D4AB-3B4F-92CE-B8C0E5BDE0C7}"/>
              </a:ext>
            </a:extLst>
          </p:cNvPr>
          <p:cNvCxnSpPr>
            <a:cxnSpLocks/>
          </p:cNvCxnSpPr>
          <p:nvPr/>
        </p:nvCxnSpPr>
        <p:spPr>
          <a:xfrm>
            <a:off x="1496458" y="1419644"/>
            <a:ext cx="7296315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3548072-079E-0247-9A77-6460A126F54B}"/>
              </a:ext>
            </a:extLst>
          </p:cNvPr>
          <p:cNvCxnSpPr/>
          <p:nvPr/>
        </p:nvCxnSpPr>
        <p:spPr>
          <a:xfrm flipV="1">
            <a:off x="2342492" y="1328204"/>
            <a:ext cx="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CE8234E-B8D6-3D42-A71B-4A335133441D}"/>
              </a:ext>
            </a:extLst>
          </p:cNvPr>
          <p:cNvCxnSpPr/>
          <p:nvPr/>
        </p:nvCxnSpPr>
        <p:spPr>
          <a:xfrm flipV="1">
            <a:off x="5463452" y="1328204"/>
            <a:ext cx="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DFBA93A-A00C-1E4A-8AFF-EE7E0CA6D316}"/>
              </a:ext>
            </a:extLst>
          </p:cNvPr>
          <p:cNvCxnSpPr/>
          <p:nvPr/>
        </p:nvCxnSpPr>
        <p:spPr>
          <a:xfrm flipH="1" flipV="1">
            <a:off x="6086960" y="1328204"/>
            <a:ext cx="171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ACE8B84-1BA5-EB40-9A55-FD6F5963FF21}"/>
              </a:ext>
            </a:extLst>
          </p:cNvPr>
          <p:cNvSpPr/>
          <p:nvPr/>
        </p:nvSpPr>
        <p:spPr>
          <a:xfrm>
            <a:off x="5878134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D9C4ED6-C9B4-3A4F-AD19-FB948B12BE53}"/>
              </a:ext>
            </a:extLst>
          </p:cNvPr>
          <p:cNvCxnSpPr/>
          <p:nvPr/>
        </p:nvCxnSpPr>
        <p:spPr>
          <a:xfrm flipV="1">
            <a:off x="6712178" y="1328204"/>
            <a:ext cx="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767A4ED6-8B50-594A-A34A-0DF4528FC988}"/>
              </a:ext>
            </a:extLst>
          </p:cNvPr>
          <p:cNvSpPr/>
          <p:nvPr/>
        </p:nvSpPr>
        <p:spPr>
          <a:xfrm>
            <a:off x="6510468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F469E66-3B2C-1846-953A-D1C32B992F16}"/>
              </a:ext>
            </a:extLst>
          </p:cNvPr>
          <p:cNvCxnSpPr/>
          <p:nvPr/>
        </p:nvCxnSpPr>
        <p:spPr>
          <a:xfrm flipV="1">
            <a:off x="7335686" y="1328204"/>
            <a:ext cx="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214D13D5-331B-104A-BCB4-CAC74381756F}"/>
              </a:ext>
            </a:extLst>
          </p:cNvPr>
          <p:cNvSpPr/>
          <p:nvPr/>
        </p:nvSpPr>
        <p:spPr>
          <a:xfrm>
            <a:off x="2757870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D37A329-7AE8-1541-9185-4AD55C6EA133}"/>
              </a:ext>
            </a:extLst>
          </p:cNvPr>
          <p:cNvSpPr/>
          <p:nvPr/>
        </p:nvSpPr>
        <p:spPr>
          <a:xfrm>
            <a:off x="3384730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8114A64-18C2-8C49-AE7B-5AB9F14BDFA9}"/>
              </a:ext>
            </a:extLst>
          </p:cNvPr>
          <p:cNvSpPr/>
          <p:nvPr/>
        </p:nvSpPr>
        <p:spPr>
          <a:xfrm>
            <a:off x="5256747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624D13D-5F91-8A4C-80A6-D71C0881EDB8}"/>
              </a:ext>
            </a:extLst>
          </p:cNvPr>
          <p:cNvSpPr/>
          <p:nvPr/>
        </p:nvSpPr>
        <p:spPr>
          <a:xfrm>
            <a:off x="7131854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3DCD684-63FF-8542-BCF4-FE2AFF243C27}"/>
              </a:ext>
            </a:extLst>
          </p:cNvPr>
          <p:cNvCxnSpPr/>
          <p:nvPr/>
        </p:nvCxnSpPr>
        <p:spPr>
          <a:xfrm flipV="1">
            <a:off x="2966000" y="1328204"/>
            <a:ext cx="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A4A887D-168B-8940-8447-012325929FBD}"/>
              </a:ext>
            </a:extLst>
          </p:cNvPr>
          <p:cNvCxnSpPr/>
          <p:nvPr/>
        </p:nvCxnSpPr>
        <p:spPr>
          <a:xfrm flipH="1" flipV="1">
            <a:off x="3589508" y="1328204"/>
            <a:ext cx="171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2E75656-FEBF-F341-926A-6772B67B3291}"/>
              </a:ext>
            </a:extLst>
          </p:cNvPr>
          <p:cNvCxnSpPr/>
          <p:nvPr/>
        </p:nvCxnSpPr>
        <p:spPr>
          <a:xfrm flipV="1">
            <a:off x="4839944" y="1328204"/>
            <a:ext cx="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8C6A95-016C-A248-97CE-3148D44D7749}"/>
              </a:ext>
            </a:extLst>
          </p:cNvPr>
          <p:cNvCxnSpPr/>
          <p:nvPr/>
        </p:nvCxnSpPr>
        <p:spPr>
          <a:xfrm flipH="1" flipV="1">
            <a:off x="4214726" y="1328204"/>
            <a:ext cx="171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2112ECD-05D8-4E4F-8765-B1BA31CAB5C6}"/>
              </a:ext>
            </a:extLst>
          </p:cNvPr>
          <p:cNvCxnSpPr/>
          <p:nvPr/>
        </p:nvCxnSpPr>
        <p:spPr>
          <a:xfrm flipV="1">
            <a:off x="7959194" y="1328204"/>
            <a:ext cx="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43E918B-9E58-744D-B82A-A5777BB95181}"/>
              </a:ext>
            </a:extLst>
          </p:cNvPr>
          <p:cNvCxnSpPr/>
          <p:nvPr/>
        </p:nvCxnSpPr>
        <p:spPr>
          <a:xfrm flipV="1">
            <a:off x="8582699" y="1328204"/>
            <a:ext cx="0" cy="9144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6B813221-488C-D34A-81FA-976951ACC461}"/>
              </a:ext>
            </a:extLst>
          </p:cNvPr>
          <p:cNvSpPr/>
          <p:nvPr/>
        </p:nvSpPr>
        <p:spPr>
          <a:xfrm>
            <a:off x="8383579" y="1054140"/>
            <a:ext cx="409194" cy="2491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537E9B6-C22A-5140-93B3-6458C15F658D}"/>
              </a:ext>
            </a:extLst>
          </p:cNvPr>
          <p:cNvCxnSpPr/>
          <p:nvPr/>
        </p:nvCxnSpPr>
        <p:spPr>
          <a:xfrm>
            <a:off x="4219781" y="3488655"/>
            <a:ext cx="18288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F5306CDB-07DF-964E-8FD5-B7C462E00634}"/>
              </a:ext>
            </a:extLst>
          </p:cNvPr>
          <p:cNvSpPr/>
          <p:nvPr/>
        </p:nvSpPr>
        <p:spPr>
          <a:xfrm>
            <a:off x="5786072" y="3345205"/>
            <a:ext cx="640080" cy="274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177431377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645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</a:t>
            </a:r>
            <a:r>
              <a:rPr lang="en-US" sz="2000" dirty="0"/>
              <a:t> + </a:t>
            </a:r>
            <a:r>
              <a:rPr lang="en-US" sz="2000" dirty="0" err="1"/>
              <a:t>Grazoprevir</a:t>
            </a:r>
            <a:r>
              <a:rPr lang="en-US" sz="2000" dirty="0"/>
              <a:t> in HCV GT1 and Renal Disease</a:t>
            </a:r>
            <a:br>
              <a:rPr lang="en-US" sz="2000" dirty="0"/>
            </a:br>
            <a:r>
              <a:rPr lang="en-US" sz="2000" dirty="0"/>
              <a:t>C-SURFER Study: Participants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Roth D, et al. Lancet 2015;386:1537-45.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464950" y="986914"/>
          <a:ext cx="8229602" cy="38227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3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3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1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137160" marR="34290" marB="9144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EBR + GZR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100" b="0" i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Immediate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111)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B="9144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8C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EBR + GZR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100" b="0" i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Deferred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</a:t>
                      </a: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113)</a:t>
                      </a:r>
                    </a:p>
                  </a:txBody>
                  <a:tcPr marL="20574" marR="20574" marB="914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B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EBR + GZR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en-US" sz="1100" b="0" i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</a:t>
                      </a: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B="9144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50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</a:t>
                      </a: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235)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B="914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64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age, years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(SD)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56.5 (9.1)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55.2 (10.1)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58.2 (6.8)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(9.5)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4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 %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88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%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88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Genotype, %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1a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1b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 other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Cirrhosis,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Treatment-naïve, %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Diabetes, %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8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Kidney disease severity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Stage 4, 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Stage 5, 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On dialysis, 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</a:t>
                      </a: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7165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25"/>
          <p:cNvGraphicFramePr>
            <a:graphicFrameLocks/>
          </p:cNvGraphicFramePr>
          <p:nvPr/>
        </p:nvGraphicFramePr>
        <p:xfrm>
          <a:off x="813658" y="1383080"/>
          <a:ext cx="749808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</a:t>
            </a:r>
            <a:r>
              <a:rPr lang="en-US" sz="2000" dirty="0"/>
              <a:t> + </a:t>
            </a:r>
            <a:r>
              <a:rPr lang="en-US" sz="2000" dirty="0" err="1"/>
              <a:t>Grazoprevir</a:t>
            </a:r>
            <a:r>
              <a:rPr lang="en-US" sz="2000" dirty="0"/>
              <a:t> </a:t>
            </a:r>
            <a:r>
              <a:rPr lang="en-US" sz="2000" dirty="0">
                <a:latin typeface="Arial"/>
                <a:cs typeface="Arial"/>
              </a:rPr>
              <a:t>in HCV GT1 and Renal Disease</a:t>
            </a:r>
            <a:br>
              <a:rPr lang="en-US" sz="2000" dirty="0">
                <a:latin typeface="Arial"/>
                <a:cs typeface="Arial"/>
              </a:rPr>
            </a:br>
            <a:r>
              <a:rPr lang="en-US" sz="2000" dirty="0">
                <a:latin typeface="Arial"/>
                <a:cs typeface="Arial"/>
              </a:rPr>
              <a:t>C-SURFER Study: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C-SURFER: Elbasvir + Grazoprevir SVR12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Roth D, et al. Lancet 2015;386:1537-45.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1137788" y="4343400"/>
            <a:ext cx="6867785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274320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Modified analysis excluded patients who did not receive ≥1 dose of drug or who died or discontinued early for reasons unrelated to HCV treatment.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CA6C74-365F-A340-952B-ACC245DDC34A}"/>
              </a:ext>
            </a:extLst>
          </p:cNvPr>
          <p:cNvSpPr/>
          <p:nvPr/>
        </p:nvSpPr>
        <p:spPr>
          <a:xfrm>
            <a:off x="2811318" y="3609632"/>
            <a:ext cx="914391" cy="27555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115/116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54F443-A6B3-7F44-BD7B-F2E09283C498}"/>
              </a:ext>
            </a:extLst>
          </p:cNvPr>
          <p:cNvSpPr/>
          <p:nvPr/>
        </p:nvSpPr>
        <p:spPr>
          <a:xfrm>
            <a:off x="6105234" y="3609632"/>
            <a:ext cx="914390" cy="27555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115/122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18ED53-BD6B-ED49-9474-611E77913EE1}"/>
              </a:ext>
            </a:extLst>
          </p:cNvPr>
          <p:cNvSpPr/>
          <p:nvPr/>
        </p:nvSpPr>
        <p:spPr>
          <a:xfrm>
            <a:off x="2762458" y="1692926"/>
            <a:ext cx="108885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95-100)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15103-85F7-7E40-98FF-EC1AD7D19C90}"/>
              </a:ext>
            </a:extLst>
          </p:cNvPr>
          <p:cNvSpPr/>
          <p:nvPr/>
        </p:nvSpPr>
        <p:spPr>
          <a:xfrm>
            <a:off x="6008230" y="1790646"/>
            <a:ext cx="108885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89-98)</a:t>
            </a:r>
          </a:p>
        </p:txBody>
      </p:sp>
    </p:spTree>
    <p:extLst>
      <p:ext uri="{BB962C8B-B14F-4D97-AF65-F5344CB8AC3E}">
        <p14:creationId xmlns:p14="http://schemas.microsoft.com/office/powerpoint/2010/main" val="206755955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</a:t>
            </a:r>
            <a:r>
              <a:rPr lang="en-US" sz="2000" dirty="0"/>
              <a:t> + </a:t>
            </a:r>
            <a:r>
              <a:rPr lang="en-US" sz="2000" dirty="0" err="1"/>
              <a:t>Grazoprevir</a:t>
            </a:r>
            <a:r>
              <a:rPr lang="en-US" sz="2000" dirty="0"/>
              <a:t> </a:t>
            </a:r>
            <a:r>
              <a:rPr lang="en-US" sz="2000" dirty="0">
                <a:cs typeface="Arial"/>
              </a:rPr>
              <a:t>in HCV GT1 and Renal Disease</a:t>
            </a:r>
            <a:br>
              <a:rPr lang="en-US" sz="2000" dirty="0">
                <a:cs typeface="Arial"/>
              </a:rPr>
            </a:br>
            <a:r>
              <a:rPr lang="en-US" sz="2000" dirty="0">
                <a:cs typeface="Arial"/>
              </a:rPr>
              <a:t>C-SURFER Study: Safety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Roth D, et al. Lancet 2015;386:1537-45.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919246" y="1028700"/>
          <a:ext cx="731520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889">
                <a:tc rowSpan="2">
                  <a:txBody>
                    <a:bodyPr/>
                    <a:lstStyle/>
                    <a:p>
                      <a:pPr marL="91440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 (AE), n (%)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Elbasvir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Grazoprevir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3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71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Immediate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111)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Deferred</a:t>
                      </a: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(Placebo)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113)</a:t>
                      </a:r>
                      <a:endParaRPr lang="en-US" sz="10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50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55">
                <a:tc>
                  <a:txBody>
                    <a:bodyPr/>
                    <a:lstStyle/>
                    <a:p>
                      <a:pPr marL="91440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Discontinuation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due to AE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(4.4)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55">
                <a:tc>
                  <a:txBody>
                    <a:bodyPr/>
                    <a:lstStyle/>
                    <a:p>
                      <a:pPr marL="91440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AEs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(14.4)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(16.8)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555">
                <a:tc>
                  <a:txBody>
                    <a:bodyPr/>
                    <a:lstStyle/>
                    <a:p>
                      <a:pPr marL="91440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(0.8)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(2.7)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0050">
                <a:tc>
                  <a:txBody>
                    <a:bodyPr/>
                    <a:lstStyle/>
                    <a:p>
                      <a:pPr marL="91440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in ≥10% of patients</a:t>
                      </a:r>
                    </a:p>
                    <a:p>
                      <a:pPr marL="182880" indent="0"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Headache</a:t>
                      </a:r>
                    </a:p>
                    <a:p>
                      <a:pPr marL="182880" indent="0"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Nausea</a:t>
                      </a:r>
                    </a:p>
                    <a:p>
                      <a:pPr marL="182880" indent="0"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</a:t>
                      </a:r>
                    </a:p>
                    <a:p>
                      <a:pPr marL="182880" indent="0"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Insomnia</a:t>
                      </a:r>
                    </a:p>
                    <a:p>
                      <a:pPr marL="182880" indent="0"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Dizziness</a:t>
                      </a:r>
                    </a:p>
                    <a:p>
                      <a:pPr marL="182880" indent="0">
                        <a:tabLst>
                          <a:tab pos="230188" algn="l"/>
                        </a:tabLst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Diarrhea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(75.7)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(17.1)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(15.3)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(9.9)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(6.3)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(5.4)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(5.4)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(84.1)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(16.8)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(15.9)</a:t>
                      </a:r>
                    </a:p>
                    <a:p>
                      <a:pPr algn="ctr"/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(15.9)</a:t>
                      </a:r>
                    </a:p>
                    <a:p>
                      <a:pPr algn="ctr"/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(10.6)</a:t>
                      </a:r>
                    </a:p>
                    <a:p>
                      <a:pPr algn="ctr"/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(15.9)</a:t>
                      </a:r>
                    </a:p>
                    <a:p>
                      <a:pPr algn="ctr"/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(13.3)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846">
                <a:tc>
                  <a:txBody>
                    <a:bodyPr/>
                    <a:lstStyle/>
                    <a:p>
                      <a:pPr marL="91440" indent="0">
                        <a:tabLst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 AEs</a:t>
                      </a:r>
                    </a:p>
                    <a:p>
                      <a:pPr marL="182880" indent="0">
                        <a:tabLst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Hemoglobin &lt;8.5 g/dl</a:t>
                      </a:r>
                    </a:p>
                    <a:p>
                      <a:pPr marL="182880" indent="0">
                        <a:tabLst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1.1-2.5 x baseline</a:t>
                      </a:r>
                    </a:p>
                    <a:p>
                      <a:pPr marL="182880" indent="0">
                        <a:tabLst/>
                      </a:pPr>
                      <a:r>
                        <a:rPr lang="en-US" sz="11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Creatinine</a:t>
                      </a:r>
                      <a:r>
                        <a:rPr lang="en-US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§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&gt;2.5 x baseline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(4.5)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(1.8)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(1.2)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(4.4)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(31.9)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9553" y="4593633"/>
            <a:ext cx="2832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aseline="30000" dirty="0"/>
              <a:t>§</a:t>
            </a:r>
            <a:r>
              <a:rPr lang="en-US" sz="1050" dirty="0">
                <a:latin typeface="Arial"/>
                <a:cs typeface="Arial"/>
              </a:rPr>
              <a:t>Among patients not on dialysis at baseline.</a:t>
            </a:r>
          </a:p>
        </p:txBody>
      </p:sp>
    </p:spTree>
    <p:extLst>
      <p:ext uri="{BB962C8B-B14F-4D97-AF65-F5344CB8AC3E}">
        <p14:creationId xmlns:p14="http://schemas.microsoft.com/office/powerpoint/2010/main" val="211024277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</a:t>
            </a:r>
            <a:r>
              <a:rPr lang="en-US" sz="2000" dirty="0"/>
              <a:t> + </a:t>
            </a:r>
            <a:r>
              <a:rPr lang="en-US" sz="2000" dirty="0" err="1"/>
              <a:t>Grazoprevir</a:t>
            </a:r>
            <a:r>
              <a:rPr lang="en-US" sz="2000" dirty="0"/>
              <a:t> </a:t>
            </a:r>
            <a:r>
              <a:rPr lang="en-US" sz="2000" dirty="0">
                <a:cs typeface="Arial"/>
              </a:rPr>
              <a:t>in HCV GT1 and Renal Disease</a:t>
            </a:r>
            <a:br>
              <a:rPr lang="en-US" sz="2000" dirty="0">
                <a:cs typeface="Arial"/>
              </a:rPr>
            </a:br>
            <a:r>
              <a:rPr lang="en-US" sz="2000" dirty="0">
                <a:cs typeface="Arial"/>
              </a:rPr>
              <a:t>C-SURFER Study: </a:t>
            </a:r>
            <a:r>
              <a:rPr lang="en-US" sz="2000" dirty="0"/>
              <a:t>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Roth D, et al. Lancet 2015;386:1537-45.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465E-1153-1840-8627-691B47218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2004734"/>
            <a:ext cx="9180576" cy="1129351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“Once-daily grazoprevir and elbasvir for 12 weeks had a low rate of adverse events and was effective in patients infected with HCV genotype 1 and stage 4-5 chronic kidney disease</a:t>
            </a:r>
            <a:r>
              <a:rPr lang="en-US" dirty="0"/>
              <a:t>.”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4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1647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38978</TotalTime>
  <Words>784</Words>
  <Application>Microsoft Macintosh PowerPoint</Application>
  <PresentationFormat>On-screen Show (16:9)</PresentationFormat>
  <Paragraphs>203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Elbasvir + Grazoprevir in GT 1 and Chronic Renal Disease C-SURFER</vt:lpstr>
      <vt:lpstr>Elbasvir + Grazoprevir in HCV GT1 and Renal Disease C-SURFER Study: Features</vt:lpstr>
      <vt:lpstr>Elbasvir + Grazoprevir in HCV GT1 and Renal Disease C-SURFER Study: Study Design</vt:lpstr>
      <vt:lpstr>PowerPoint Presentation</vt:lpstr>
      <vt:lpstr>Elbasvir + Grazoprevir in HCV GT1 and Renal Disease C-SURFER Study: Participants</vt:lpstr>
      <vt:lpstr>Elbasvir + Grazoprevir in HCV GT1 and Renal Disease C-SURFER Study: Results</vt:lpstr>
      <vt:lpstr>Elbasvir + Grazoprevir in HCV GT1 and Renal Disease C-SURFER Study: Safety</vt:lpstr>
      <vt:lpstr>Elbasvir + Grazoprevir in HCV GT1 and Renal Disease C-SURFER Study: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1479</cp:revision>
  <cp:lastPrinted>2019-10-21T18:40:24Z</cp:lastPrinted>
  <dcterms:created xsi:type="dcterms:W3CDTF">2010-11-28T05:36:22Z</dcterms:created>
  <dcterms:modified xsi:type="dcterms:W3CDTF">2022-03-31T04:13:02Z</dcterms:modified>
</cp:coreProperties>
</file>