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609" r:id="rId2"/>
    <p:sldId id="610" r:id="rId3"/>
    <p:sldId id="744" r:id="rId4"/>
    <p:sldId id="611" r:id="rId5"/>
    <p:sldId id="745" r:id="rId6"/>
    <p:sldId id="746" r:id="rId7"/>
    <p:sldId id="613" r:id="rId8"/>
    <p:sldId id="614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04E"/>
    <a:srgbClr val="9D8045"/>
    <a:srgbClr val="8BA449"/>
    <a:srgbClr val="E8EAEF"/>
    <a:srgbClr val="CDD3DD"/>
    <a:srgbClr val="005491"/>
    <a:srgbClr val="73A1C1"/>
    <a:srgbClr val="008DC1"/>
    <a:srgbClr val="004B80"/>
    <a:srgbClr val="83A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2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464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782065692875347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A548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2DE-DF46-9239-992584372B13}"/>
              </c:ext>
            </c:extLst>
          </c:dPt>
          <c:dPt>
            <c:idx val="1"/>
            <c:invertIfNegative val="0"/>
            <c:bubble3D val="0"/>
            <c:spPr>
              <a:solidFill>
                <a:srgbClr val="2A548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2DE-DF46-9239-992584372B13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50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2DE-DF46-9239-992584372B13}"/>
              </c:ext>
            </c:extLst>
          </c:dPt>
          <c:dPt>
            <c:idx val="3"/>
            <c:invertIfNegative val="0"/>
            <c:bubble3D val="0"/>
            <c:spPr>
              <a:solidFill>
                <a:srgbClr val="5C4B27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A2DE-DF46-9239-992584372B1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A2DE-DF46-9239-992584372B1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A2DE-DF46-9239-992584372B1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A2DE-DF46-9239-992584372B13}"/>
              </c:ext>
            </c:extLst>
          </c:dPt>
          <c:dLbls>
            <c:numFmt formatCode="0.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4 weeks</c:v>
                </c:pt>
                <c:pt idx="1">
                  <c:v>6 weeks</c:v>
                </c:pt>
                <c:pt idx="2">
                  <c:v>6 weeks</c:v>
                </c:pt>
                <c:pt idx="3">
                  <c:v>8 weeks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32</c:v>
                </c:pt>
                <c:pt idx="1">
                  <c:v>86.7</c:v>
                </c:pt>
                <c:pt idx="2">
                  <c:v>80</c:v>
                </c:pt>
                <c:pt idx="3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2DE-DF46-9239-992584372B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20900952"/>
        <c:axId val="-2125958888"/>
      </c:barChart>
      <c:catAx>
        <c:axId val="2120900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21259588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59588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8.3099498926270596E-3"/>
              <c:y val="8.69827586206897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2090095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809340399448"/>
          <c:y val="2.77778663809897E-2"/>
          <c:w val="0.85541725792283196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D546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9E2-B341-94E4-4184FF6E705E}"/>
              </c:ext>
            </c:extLst>
          </c:dPt>
          <c:dPt>
            <c:idx val="1"/>
            <c:invertIfNegative val="0"/>
            <c:bubble3D val="0"/>
            <c:spPr>
              <a:solidFill>
                <a:srgbClr val="7D546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19E2-B341-94E4-4184FF6E705E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50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19E2-B341-94E4-4184FF6E705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9E2-B341-94E4-4184FF6E705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19E2-B341-94E4-4184FF6E705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19E2-B341-94E4-4184FF6E705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19E2-B341-94E4-4184FF6E705E}"/>
              </c:ext>
            </c:extLst>
          </c:dPt>
          <c:dLbls>
            <c:numFmt formatCode="0.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8 weeks</c:v>
                </c:pt>
                <c:pt idx="1">
                  <c:v>12 weeks</c:v>
                </c:pt>
                <c:pt idx="2">
                  <c:v>12 weeks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93</c:v>
                </c:pt>
                <c:pt idx="1">
                  <c:v>100</c:v>
                </c:pt>
                <c:pt idx="2">
                  <c:v>83.3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9E2-B341-94E4-4184FF6E7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46731144"/>
        <c:axId val="-2126337976"/>
      </c:barChart>
      <c:catAx>
        <c:axId val="-2046731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21263379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633797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1.44012304563693E-3"/>
              <c:y val="7.23628954275453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4673114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7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4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12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9699" y="2705100"/>
            <a:ext cx="8928101" cy="1457706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rgbClr val="001D48"/>
                </a:solidFill>
              </a:rPr>
              <a:t>Elbasvir-Grazoprevir</a:t>
            </a:r>
            <a:r>
              <a:rPr lang="en-US" sz="2000" dirty="0">
                <a:solidFill>
                  <a:srgbClr val="001D48"/>
                </a:solidFill>
              </a:rPr>
              <a:t> + </a:t>
            </a:r>
            <a:r>
              <a:rPr lang="en-US" sz="2000" dirty="0" err="1">
                <a:solidFill>
                  <a:srgbClr val="001D48"/>
                </a:solidFill>
              </a:rPr>
              <a:t>Sofosbuvir</a:t>
            </a:r>
            <a:r>
              <a:rPr lang="en-US" sz="2000" dirty="0">
                <a:solidFill>
                  <a:srgbClr val="001D48"/>
                </a:solidFill>
              </a:rPr>
              <a:t> in Treatment-Naïve HCV Genotype 1 or 3</a:t>
            </a:r>
            <a:r>
              <a:rPr lang="en-US" sz="2200" dirty="0">
                <a:solidFill>
                  <a:srgbClr val="001D48"/>
                </a:solidFill>
              </a:rPr>
              <a:t/>
            </a:r>
            <a:br>
              <a:rPr lang="en-US" sz="2200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C-SWIFT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Lawitz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E, et al. Hepatology. 2017;65:439-50.</a:t>
            </a:r>
          </a:p>
        </p:txBody>
      </p:sp>
    </p:spTree>
    <p:extLst>
      <p:ext uri="{BB962C8B-B14F-4D97-AF65-F5344CB8AC3E}">
        <p14:creationId xmlns:p14="http://schemas.microsoft.com/office/powerpoint/2010/main" val="255385626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Hepatology. 2017;65:439-50.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</a:t>
            </a:r>
            <a:r>
              <a:rPr lang="en-US" sz="2400" dirty="0" err="1"/>
              <a:t>Sofosbuvir</a:t>
            </a:r>
            <a:r>
              <a:rPr lang="en-US" sz="2400" dirty="0"/>
              <a:t> in Treatment-Naïve GT 1 or 3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700" dirty="0"/>
              <a:t>C-SWIFT Study: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47571"/>
              </p:ext>
            </p:extLst>
          </p:nvPr>
        </p:nvGraphicFramePr>
        <p:xfrm>
          <a:off x="514350" y="1600200"/>
          <a:ext cx="8115300" cy="43434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C-SWIFT Trial</a:t>
                      </a:r>
                    </a:p>
                  </a:txBody>
                  <a:tcPr marL="182880" marR="88898" marT="50005" marB="5000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59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Open-label phase 2 trial to evaluate the efficacy and safety of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short duration therapy with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elbasvir-grazoprevir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+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sofosbuvir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in treatment-naïve GT 1 or 3 infection, with or without cirrhosis</a:t>
                      </a:r>
                      <a:endParaRPr lang="en-US" sz="18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 (n = 102) or genotype 3 (n = 41)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18 years or older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No prior HCV treatment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HCV RNA ≥10,000 IU/mL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ALT and AST &lt;350 IU/L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Cirrhosis allowed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4597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Hepatology. 2017;65:439-50.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</a:t>
            </a:r>
            <a:r>
              <a:rPr lang="en-US" sz="2400" dirty="0" err="1"/>
              <a:t>Sofosbuvir</a:t>
            </a:r>
            <a:r>
              <a:rPr lang="en-US" sz="2400" dirty="0"/>
              <a:t> in Treatment-Naïve GT 1 or 3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700" dirty="0"/>
              <a:t>C-SWIFT Study: Study Design for GT 1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00884" y="2161023"/>
            <a:ext cx="1613916" cy="4032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4543" y="2161023"/>
            <a:ext cx="1528543" cy="1051555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cs typeface="Arial"/>
              </a:rPr>
              <a:t>GT-1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Non-cirrhotic</a:t>
            </a:r>
            <a:endParaRPr lang="en-US" sz="1400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47800" y="2138344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31</a:t>
            </a:r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2500883" y="3688306"/>
            <a:ext cx="2604517" cy="403286"/>
          </a:xfrm>
          <a:prstGeom prst="rect">
            <a:avLst/>
          </a:prstGeom>
          <a:solidFill>
            <a:srgbClr val="D3BF97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</a:t>
            </a: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2500883" y="4336575"/>
            <a:ext cx="3595117" cy="4032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2500884" y="2809292"/>
            <a:ext cx="2604516" cy="403286"/>
          </a:xfrm>
          <a:prstGeom prst="rect">
            <a:avLst/>
          </a:prstGeom>
          <a:solidFill>
            <a:srgbClr val="D1E0EF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</a:t>
            </a:r>
          </a:p>
        </p:txBody>
      </p:sp>
      <p:sp>
        <p:nvSpPr>
          <p:cNvPr id="33" name="Rectangle 32"/>
          <p:cNvSpPr/>
          <p:nvPr/>
        </p:nvSpPr>
        <p:spPr>
          <a:xfrm>
            <a:off x="-4543" y="3688306"/>
            <a:ext cx="1528543" cy="1051555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cs typeface="Arial"/>
              </a:rPr>
              <a:t>GT-1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Cirrhotic</a:t>
            </a:r>
            <a:endParaRPr lang="en-US" sz="1400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47800" y="2825746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30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47800" y="3686244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20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47800" y="4338894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21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-6113" y="1362488"/>
            <a:ext cx="9162291" cy="515104"/>
            <a:chOff x="-6113" y="1362488"/>
            <a:chExt cx="9162291" cy="515104"/>
          </a:xfrm>
        </p:grpSpPr>
        <p:sp>
          <p:nvSpPr>
            <p:cNvPr id="38" name="Rectangle 37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36980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7400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8006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6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415603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5070827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8642604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25"/>
          <p:cNvSpPr>
            <a:spLocks noChangeArrowheads="1"/>
          </p:cNvSpPr>
          <p:nvPr/>
        </p:nvSpPr>
        <p:spPr bwMode="auto">
          <a:xfrm>
            <a:off x="-6949" y="5105400"/>
            <a:ext cx="9162288" cy="11429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EBR-GZR =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elbasvir-grazoprevir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SOF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sofosbuvir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Elbasvir-grazoprevir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(50/100 mg): fixed-dose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Sofosbuvir: 400 mg once daily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91200" y="1359730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6061427" y="1768182"/>
            <a:ext cx="228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5000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329684" y="2401956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Hepatology. 2017;65:439-50.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Elbasvir-Grazoprevir</a:t>
            </a:r>
            <a:r>
              <a:rPr lang="en-US" sz="2000" dirty="0"/>
              <a:t> + </a:t>
            </a:r>
            <a:r>
              <a:rPr lang="en-US" sz="2000" dirty="0" err="1"/>
              <a:t>Sofosbuvir</a:t>
            </a:r>
            <a:r>
              <a:rPr lang="en-US" sz="2000" dirty="0"/>
              <a:t> in Treatment-Naïve GT 1 or 3</a:t>
            </a:r>
            <a:br>
              <a:rPr lang="en-US" sz="2000" dirty="0"/>
            </a:br>
            <a:r>
              <a:rPr lang="en-US" sz="2400" dirty="0"/>
              <a:t>C-SWIFT Study:</a:t>
            </a:r>
            <a:r>
              <a:rPr lang="en-US" sz="2700" dirty="0"/>
              <a:t> </a:t>
            </a:r>
            <a:r>
              <a:rPr lang="en-US" sz="2400" dirty="0"/>
              <a:t>Study Design for GT 3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00884" y="2178267"/>
            <a:ext cx="1828800" cy="4490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705600" y="2199349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4543" y="2180990"/>
            <a:ext cx="1528543" cy="978406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FFFF"/>
                </a:solidFill>
                <a:cs typeface="Arial"/>
              </a:rPr>
              <a:t>GT-3</a:t>
            </a:r>
            <a:endParaRPr lang="en-US" sz="1400" b="1" dirty="0">
              <a:solidFill>
                <a:srgbClr val="FFFFFF"/>
              </a:solidFill>
              <a:cs typeface="Arial"/>
            </a:endParaRPr>
          </a:p>
          <a:p>
            <a:pPr algn="ctr"/>
            <a:r>
              <a:rPr lang="en-US" sz="1400" b="1" dirty="0">
                <a:solidFill>
                  <a:srgbClr val="FFFFFF"/>
                </a:solidFill>
                <a:cs typeface="Arial"/>
              </a:rPr>
              <a:t>Non-cirrhotic</a:t>
            </a:r>
            <a:endParaRPr lang="en-US" sz="14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47800" y="2204196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15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5257800" y="4095267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2500883" y="3875570"/>
            <a:ext cx="2741677" cy="449006"/>
          </a:xfrm>
          <a:prstGeom prst="rect">
            <a:avLst/>
          </a:prstGeom>
          <a:solidFill>
            <a:srgbClr val="D3BF97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594944" y="3892660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345680" y="2996529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2500884" y="2776020"/>
            <a:ext cx="2756916" cy="449006"/>
          </a:xfrm>
          <a:prstGeom prst="rect">
            <a:avLst/>
          </a:prstGeom>
          <a:solidFill>
            <a:srgbClr val="C7B1D0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721596" y="2805262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-4543" y="3688307"/>
            <a:ext cx="1528543" cy="807493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FFFF"/>
                </a:solidFill>
                <a:cs typeface="Arial"/>
              </a:rPr>
              <a:t>GT-3</a:t>
            </a:r>
            <a:br>
              <a:rPr lang="en-US" sz="16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Cirrhotic</a:t>
            </a:r>
            <a:endParaRPr lang="en-US" sz="1400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47800" y="2787462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47800" y="3889480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12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-6113" y="1362488"/>
            <a:ext cx="9162291" cy="515104"/>
            <a:chOff x="-6113" y="1362488"/>
            <a:chExt cx="9162291" cy="515104"/>
          </a:xfrm>
        </p:grpSpPr>
        <p:sp>
          <p:nvSpPr>
            <p:cNvPr id="38" name="Rectangle 37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49806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5262682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8231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7093355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-6949" y="5105400"/>
            <a:ext cx="9162288" cy="11429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EBR-GZR=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grazoprevir-elbasvir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SOF = sofosbuvir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/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(100/50 mg): fixed 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Sofosbuvir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400 mg once daily</a:t>
            </a:r>
          </a:p>
        </p:txBody>
      </p:sp>
    </p:spTree>
    <p:extLst>
      <p:ext uri="{BB962C8B-B14F-4D97-AF65-F5344CB8AC3E}">
        <p14:creationId xmlns:p14="http://schemas.microsoft.com/office/powerpoint/2010/main" val="118255153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Hepatology. 2017;65:439-50.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</a:t>
            </a:r>
            <a:r>
              <a:rPr lang="en-US" sz="2400" dirty="0" err="1"/>
              <a:t>Sofosbuvir</a:t>
            </a:r>
            <a:r>
              <a:rPr lang="en-US" sz="2400" dirty="0"/>
              <a:t> in Treatment-Naïve GT 1 or 3</a:t>
            </a:r>
            <a:br>
              <a:rPr lang="en-US" sz="2400" dirty="0"/>
            </a:br>
            <a:r>
              <a:rPr lang="en-US" sz="2400" dirty="0"/>
              <a:t>C-SWIFT Study</a:t>
            </a:r>
            <a:r>
              <a:rPr lang="en-US" sz="2700" dirty="0"/>
              <a:t>: </a:t>
            </a:r>
            <a:r>
              <a:rPr lang="en-US" dirty="0"/>
              <a:t>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331695"/>
              </p:ext>
            </p:extLst>
          </p:nvPr>
        </p:nvGraphicFramePr>
        <p:xfrm>
          <a:off x="266695" y="1405620"/>
          <a:ext cx="8648705" cy="495069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00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Baseline Characteristic</a:t>
                      </a:r>
                    </a:p>
                  </a:txBody>
                  <a:tcPr marL="182880"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232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Genotype 1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847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Genotype 3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847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3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</a:rPr>
                        <a:t>No cirrhosis</a:t>
                      </a: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</a:rPr>
                        <a:t>Cirrhosis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532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dirty="0">
                        <a:solidFill>
                          <a:srgbClr val="FFFF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No</a:t>
                      </a:r>
                      <a:r>
                        <a:rPr lang="en-US" sz="1300" b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Cirrhosis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4B7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4B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Cirrhosis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53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</a:rPr>
                        <a:t>4 weeks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300" dirty="0">
                          <a:solidFill>
                            <a:schemeClr val="bg1"/>
                          </a:solidFill>
                        </a:rPr>
                        <a:t>31)</a:t>
                      </a: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</a:rPr>
                        <a:t>6 weeks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300" dirty="0">
                          <a:solidFill>
                            <a:schemeClr val="bg1"/>
                          </a:solidFill>
                        </a:rPr>
                        <a:t>30)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</a:rPr>
                        <a:t>6 weeks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300" dirty="0">
                          <a:solidFill>
                            <a:schemeClr val="bg1"/>
                          </a:solidFill>
                        </a:rPr>
                        <a:t>20)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532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</a:rPr>
                        <a:t>8 weeks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300" dirty="0">
                          <a:solidFill>
                            <a:schemeClr val="bg1"/>
                          </a:solidFill>
                        </a:rPr>
                        <a:t>21)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53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15)</a:t>
                      </a: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4B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14)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4B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12)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53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/>
                        <a:t>Mean age, years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/>
                        <a:t>Male sex, %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/>
                        <a:t>Race, %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/>
                        <a:t>  White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/>
                        <a:t>  Hispanic/Latino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HCV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</a:rPr>
                        <a:t> Genotype, %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1a</a:t>
                      </a:r>
                      <a:endParaRPr lang="en-US" sz="13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1b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 3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/>
                        <a:t>IL28B CC, %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Cirrhosis, 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13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284">
                <a:tc>
                  <a:txBody>
                    <a:bodyPr/>
                    <a:lstStyle/>
                    <a:p>
                      <a:r>
                        <a:rPr lang="en-US" sz="1300" baseline="0" dirty="0"/>
                        <a:t>HCV RNA, </a:t>
                      </a:r>
                      <a:r>
                        <a:rPr lang="en-US" sz="1100" baseline="0" dirty="0"/>
                        <a:t>10</a:t>
                      </a:r>
                      <a:r>
                        <a:rPr lang="en-US" sz="1100" baseline="30000" dirty="0"/>
                        <a:t>6</a:t>
                      </a:r>
                      <a:r>
                        <a:rPr lang="en-US" sz="1100" baseline="0" dirty="0"/>
                        <a:t> IU/mL (mean)</a:t>
                      </a:r>
                      <a:endParaRPr lang="en-US" sz="11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51782" y="49399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0138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Hepatology. 2017;65:439-50.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</a:t>
            </a:r>
            <a:r>
              <a:rPr lang="en-US" sz="2400" dirty="0" err="1"/>
              <a:t>Sofosbuvir</a:t>
            </a:r>
            <a:r>
              <a:rPr lang="en-US" sz="2400" dirty="0"/>
              <a:t> in Treatment-Naïve GT 1 or 3</a:t>
            </a:r>
            <a:br>
              <a:rPr lang="en-US" sz="2400" dirty="0"/>
            </a:br>
            <a:r>
              <a:rPr lang="en-US" sz="2400" dirty="0"/>
              <a:t>C-SWIFT Study</a:t>
            </a:r>
            <a:r>
              <a:rPr lang="en-US" sz="2700" dirty="0"/>
              <a:t>: </a:t>
            </a:r>
            <a:r>
              <a:rPr lang="en-US" sz="2400" dirty="0"/>
              <a:t>Results for GT 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C-SWIFT: SVR 12* for GT 1 by Treatment Duration and Cirrhosis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6024658"/>
              </p:ext>
            </p:extLst>
          </p:nvPr>
        </p:nvGraphicFramePr>
        <p:xfrm>
          <a:off x="377820" y="2006600"/>
          <a:ext cx="8382000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794780" y="5009240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10/30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283180" y="58166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No Cirrhosis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97492" y="5009240"/>
            <a:ext cx="96316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26/30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06794" y="500924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16/20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222908" y="5009240"/>
            <a:ext cx="94183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17/21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181600" y="5751740"/>
            <a:ext cx="333750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423469" y="5751740"/>
            <a:ext cx="3337507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932260" y="58166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Cirrhosis</a:t>
            </a:r>
          </a:p>
        </p:txBody>
      </p:sp>
    </p:spTree>
    <p:extLst>
      <p:ext uri="{BB962C8B-B14F-4D97-AF65-F5344CB8AC3E}">
        <p14:creationId xmlns:p14="http://schemas.microsoft.com/office/powerpoint/2010/main" val="361976889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Hepatology. 2017;65:439-50.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Elbasvir-Grazoprevir</a:t>
            </a:r>
            <a:r>
              <a:rPr lang="en-US" sz="2000" dirty="0"/>
              <a:t> + </a:t>
            </a:r>
            <a:r>
              <a:rPr lang="en-US" sz="2000" dirty="0" err="1"/>
              <a:t>Sofosbuvir</a:t>
            </a:r>
            <a:r>
              <a:rPr lang="en-US" sz="2000" dirty="0"/>
              <a:t> in Treatment-Naïve GT 1 or 3</a:t>
            </a:r>
            <a:br>
              <a:rPr lang="en-US" sz="2000" dirty="0"/>
            </a:br>
            <a:r>
              <a:rPr lang="en-US" sz="2000" dirty="0"/>
              <a:t>C-SWIFT Study</a:t>
            </a:r>
            <a:r>
              <a:rPr lang="en-US" sz="2400" dirty="0"/>
              <a:t>: </a:t>
            </a:r>
            <a:r>
              <a:rPr lang="en-US" sz="2000" dirty="0"/>
              <a:t>Results for GT 3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C-SWIFT: SVR 12* for GT 3 by Treatment Duration and Cirrhosis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667967"/>
              </p:ext>
            </p:extLst>
          </p:nvPr>
        </p:nvGraphicFramePr>
        <p:xfrm>
          <a:off x="687262" y="1968500"/>
          <a:ext cx="77694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362200" y="4666340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14/15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3084804" y="55499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No Cirrhosis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23232" y="4635500"/>
            <a:ext cx="96316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14/14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43700" y="4635500"/>
            <a:ext cx="94183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10/12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232970" y="5473700"/>
            <a:ext cx="1981200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28800" y="5485040"/>
            <a:ext cx="4041595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6333120" y="5549900"/>
            <a:ext cx="174408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Cirrhosis</a:t>
            </a:r>
          </a:p>
        </p:txBody>
      </p:sp>
    </p:spTree>
    <p:extLst>
      <p:ext uri="{BB962C8B-B14F-4D97-AF65-F5344CB8AC3E}">
        <p14:creationId xmlns:p14="http://schemas.microsoft.com/office/powerpoint/2010/main" val="335721965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Hepatology. 2017;65:439-50.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</a:t>
            </a:r>
            <a:r>
              <a:rPr lang="en-US" sz="2400" dirty="0" err="1"/>
              <a:t>Sofosbuvir</a:t>
            </a:r>
            <a:r>
              <a:rPr lang="en-US" sz="2400" dirty="0"/>
              <a:t> in Treatment-Naïve GT 1 or 3</a:t>
            </a:r>
            <a:br>
              <a:rPr lang="en-US" sz="2400" dirty="0"/>
            </a:br>
            <a:r>
              <a:rPr lang="en-US" sz="2400" dirty="0"/>
              <a:t>C-SWIFT Study</a:t>
            </a:r>
            <a:r>
              <a:rPr lang="en-US" sz="2700" dirty="0"/>
              <a:t>: </a:t>
            </a:r>
            <a:r>
              <a:rPr lang="en-US" sz="2400" dirty="0"/>
              <a:t>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019960"/>
              </p:ext>
            </p:extLst>
          </p:nvPr>
        </p:nvGraphicFramePr>
        <p:xfrm>
          <a:off x="0" y="2313940"/>
          <a:ext cx="9144000" cy="2575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Data from this study support the use of 8-week treatment regimens that maintain high efficacy, even for patients with HCV GT3 infection. Retreatment of patients who failed short-duration therapy was achieved through extended treatment duration and</a:t>
                      </a: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addition of ribavirin.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97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36652</TotalTime>
  <Words>715</Words>
  <Application>Microsoft Office PowerPoint</Application>
  <PresentationFormat>On-screen Show (4:3)</PresentationFormat>
  <Paragraphs>184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Geneva</vt:lpstr>
      <vt:lpstr>Symbol</vt:lpstr>
      <vt:lpstr>Times New Roman</vt:lpstr>
      <vt:lpstr>Wingdings</vt:lpstr>
      <vt:lpstr>AETC_Master_Template_061510</vt:lpstr>
      <vt:lpstr>Elbasvir-Grazoprevir + Sofosbuvir in Treatment-Naïve HCV Genotype 1 or 3 C-SWIFT</vt:lpstr>
      <vt:lpstr>Elbasvir-Grazoprevir + Sofosbuvir in Treatment-Naïve GT 1 or 3 C-SWIFT Study: Features</vt:lpstr>
      <vt:lpstr>Elbasvir-Grazoprevir + Sofosbuvir in Treatment-Naïve GT 1 or 3 C-SWIFT Study: Study Design for GT 1</vt:lpstr>
      <vt:lpstr>Elbasvir-Grazoprevir + Sofosbuvir in Treatment-Naïve GT 1 or 3 C-SWIFT Study: Study Design for GT 3</vt:lpstr>
      <vt:lpstr>Elbasvir-Grazoprevir + Sofosbuvir in Treatment-Naïve GT 1 or 3 C-SWIFT Study: Baseline Characteristics</vt:lpstr>
      <vt:lpstr>Elbasvir-Grazoprevir + Sofosbuvir in Treatment-Naïve GT 1 or 3 C-SWIFT Study: Results for GT 1</vt:lpstr>
      <vt:lpstr>Elbasvir-Grazoprevir + Sofosbuvir in Treatment-Naïve GT 1 or 3 C-SWIFT Study: Results for GT 3</vt:lpstr>
      <vt:lpstr>Elbasvir-Grazoprevir + Sofosbuvir in Treatment-Naïve GT 1 or 3 C-SWIFT Study: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1395</cp:revision>
  <cp:lastPrinted>2019-10-21T18:40:24Z</cp:lastPrinted>
  <dcterms:created xsi:type="dcterms:W3CDTF">2010-11-28T05:36:22Z</dcterms:created>
  <dcterms:modified xsi:type="dcterms:W3CDTF">2020-08-19T19:34:24Z</dcterms:modified>
</cp:coreProperties>
</file>