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58" r:id="rId2"/>
    <p:sldId id="773" r:id="rId3"/>
    <p:sldId id="793" r:id="rId4"/>
    <p:sldId id="794" r:id="rId5"/>
    <p:sldId id="795" r:id="rId6"/>
    <p:sldId id="792" r:id="rId7"/>
    <p:sldId id="79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586206896551699E-2"/>
          <c:w val="0.86727392030541595"/>
          <c:h val="0.67970019911304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E94-9B42-9521-43B4D45E3EA1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E94-9B42-9521-43B4D45E3EA1}"/>
              </c:ext>
            </c:extLst>
          </c:dPt>
          <c:dPt>
            <c:idx val="2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E94-9B42-9521-43B4D45E3EA1}"/>
              </c:ext>
            </c:extLst>
          </c:dPt>
          <c:dPt>
            <c:idx val="3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E94-9B42-9521-43B4D45E3EA1}"/>
              </c:ext>
            </c:extLst>
          </c:dPt>
          <c:dPt>
            <c:idx val="4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E94-9B42-9521-43B4D45E3EA1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AE94-9B42-9521-43B4D45E3EA1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AE94-9B42-9521-43B4D45E3EA1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8 weeks_x000d_(+ Ribavirin)_x000d_Arm B1</c:v>
                </c:pt>
                <c:pt idx="1">
                  <c:v>12 weeks_x000d_(+ Ribavirin)_x000d_Arms A1, A2, B2</c:v>
                </c:pt>
                <c:pt idx="2">
                  <c:v>12 weeks_x000d_(- Ribavirin)_x000d_Arms A3, B3</c:v>
                </c:pt>
                <c:pt idx="3">
                  <c:v>12 weeks_x000d_(+ Ribavirin)_x000d_Arm B12</c:v>
                </c:pt>
                <c:pt idx="4">
                  <c:v>12 weeks_x000d_(- Ribavirin)_x000d_Arm B13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80</c:v>
                </c:pt>
                <c:pt idx="1">
                  <c:v>93</c:v>
                </c:pt>
                <c:pt idx="2">
                  <c:v>98</c:v>
                </c:pt>
                <c:pt idx="3">
                  <c:v>97</c:v>
                </c:pt>
                <c:pt idx="4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E94-9B42-9521-43B4D45E3E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8791336"/>
        <c:axId val="2058483528"/>
      </c:barChart>
      <c:catAx>
        <c:axId val="205879133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20584835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584835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7.83620689655172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587913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6666854143232097"/>
          <c:h val="0.76546888340764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Elbasvir + Grazoprevir + Ribavirin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8E5-354A-B6F8-DF772826CC8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8E5-354A-B6F8-DF772826CC8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8E5-354A-B6F8-DF772826CC88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94.7</c:v>
                </c:pt>
                <c:pt idx="1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E5-354A-B6F8-DF772826CC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Elbasvir + Grazoprevir</c:v>
                </c:pt>
              </c:strCache>
            </c:strRef>
          </c:tx>
          <c:spPr>
            <a:solidFill>
              <a:srgbClr val="A1844B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92.3</c:v>
                </c:pt>
                <c:pt idx="1">
                  <c:v>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E5-354A-B6F8-DF772826CC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58583240"/>
        <c:axId val="-2058598376"/>
      </c:barChart>
      <c:catAx>
        <c:axId val="-2058583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05859837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585983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585832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8411335301837298"/>
          <c:y val="1.44676387400988E-2"/>
          <c:w val="0.70354096362954599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0.12765</cdr:x>
      <cdr:y>0.89655</cdr:y>
    </cdr:from>
    <cdr:to>
      <cdr:x>0.63356</cdr:x>
      <cdr:y>0.98276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9162" y="3962400"/>
          <a:ext cx="4356144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 w="12700">
          <a:noFill/>
          <a:miter lim="800000"/>
          <a:headEnd/>
          <a:tailEnd/>
        </a:ln>
      </cdr:spPr>
      <cdr:txBody>
        <a:bodyPr xmlns:a="http://schemas.openxmlformats.org/drawingml/2006/main" lIns="0" tIns="45431" rIns="0" bIns="45431" anchor="ctr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9pPr>
        </a:lstStyle>
        <a:p xmlns:a="http://schemas.openxmlformats.org/drawingml/2006/main">
          <a:pPr algn="ctr" defTabSz="935038">
            <a:spcBef>
              <a:spcPct val="50000"/>
            </a:spcBef>
          </a:pPr>
          <a:r>
            <a:rPr lang="en-US" sz="1400" b="1" dirty="0">
              <a:solidFill>
                <a:schemeClr val="bg1"/>
              </a:solidFill>
              <a:latin typeface="Arial" pitchFamily="22" charset="0"/>
            </a:rPr>
            <a:t>HCV </a:t>
          </a:r>
          <a:r>
            <a:rPr lang="en-US" sz="1400" b="1" dirty="0" err="1">
              <a:solidFill>
                <a:schemeClr val="bg1"/>
              </a:solidFill>
              <a:latin typeface="Arial" pitchFamily="22" charset="0"/>
            </a:rPr>
            <a:t>Monoinfected</a:t>
          </a:r>
          <a:endParaRPr lang="en-US" sz="1400" b="1" dirty="0">
            <a:solidFill>
              <a:schemeClr val="bg1"/>
            </a:solidFill>
            <a:latin typeface="Arial" pitchFamily="22" charset="0"/>
          </a:endParaRPr>
        </a:p>
      </cdr:txBody>
    </cdr:sp>
  </cdr:relSizeAnchor>
  <cdr:relSizeAnchor xmlns:cdr="http://schemas.openxmlformats.org/drawingml/2006/chartDrawing">
    <cdr:from>
      <cdr:x>0.63674</cdr:x>
      <cdr:y>0.89655</cdr:y>
    </cdr:from>
    <cdr:to>
      <cdr:x>0.99018</cdr:x>
      <cdr:y>0.98276</cdr:y>
    </cdr:to>
    <cdr:sp macro="" textlink="">
      <cdr:nvSpPr>
        <cdr:cNvPr id="4" name="Rectangl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82739" y="3962400"/>
          <a:ext cx="3043321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326496"/>
        </a:solidFill>
        <a:ln xmlns:a="http://schemas.openxmlformats.org/drawingml/2006/main" w="12700">
          <a:noFill/>
          <a:miter lim="800000"/>
          <a:headEnd/>
          <a:tailEnd/>
        </a:ln>
      </cdr:spPr>
      <cdr:txBody>
        <a:bodyPr xmlns:a="http://schemas.openxmlformats.org/drawingml/2006/main" lIns="0" tIns="45431" rIns="0" bIns="45431" anchor="ctr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tx1"/>
              </a:solidFill>
              <a:latin typeface="Geneva" pitchFamily="31" charset="0"/>
              <a:ea typeface="+mn-ea"/>
              <a:cs typeface="+mn-cs"/>
            </a:defRPr>
          </a:lvl9pPr>
        </a:lstStyle>
        <a:p xmlns:a="http://schemas.openxmlformats.org/drawingml/2006/main">
          <a:pPr algn="ctr" defTabSz="935038">
            <a:spcBef>
              <a:spcPct val="50000"/>
            </a:spcBef>
          </a:pPr>
          <a:r>
            <a:rPr lang="en-US" sz="1400" b="1" dirty="0">
              <a:solidFill>
                <a:schemeClr val="bg1"/>
              </a:solidFill>
              <a:latin typeface="Arial" pitchFamily="22" charset="0"/>
            </a:rPr>
            <a:t>HCV-HIV </a:t>
          </a:r>
          <a:r>
            <a:rPr lang="en-US" sz="1400" b="1" dirty="0" err="1">
              <a:solidFill>
                <a:schemeClr val="bg1"/>
              </a:solidFill>
              <a:latin typeface="Arial" pitchFamily="22" charset="0"/>
            </a:rPr>
            <a:t>Coinfected</a:t>
          </a:r>
          <a:endParaRPr lang="en-US" sz="1400" b="1" dirty="0">
            <a:solidFill>
              <a:schemeClr val="bg1"/>
            </a:solidFill>
            <a:latin typeface="Arial" pitchFamily="22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4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2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0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>
                <a:solidFill>
                  <a:srgbClr val="001D48"/>
                </a:solidFill>
              </a:rPr>
              <a:t>Elbasvir</a:t>
            </a:r>
            <a:r>
              <a:rPr lang="en-US" sz="2700" dirty="0">
                <a:solidFill>
                  <a:srgbClr val="001D48"/>
                </a:solidFill>
              </a:rPr>
              <a:t> + </a:t>
            </a:r>
            <a:r>
              <a:rPr lang="en-US" sz="2700" dirty="0" err="1">
                <a:solidFill>
                  <a:srgbClr val="001D48"/>
                </a:solidFill>
              </a:rPr>
              <a:t>Grazoprevir</a:t>
            </a:r>
            <a:r>
              <a:rPr lang="en-US" sz="2700" dirty="0">
                <a:solidFill>
                  <a:srgbClr val="001D48"/>
                </a:solidFill>
              </a:rPr>
              <a:t> +/- RBV: HCV GT1 +/- HIV Coinfection </a:t>
            </a:r>
            <a:r>
              <a:rPr lang="en-US" sz="2800" dirty="0">
                <a:solidFill>
                  <a:srgbClr val="001D48"/>
                </a:solidFill>
              </a:rPr>
              <a:t/>
            </a:r>
            <a:br>
              <a:rPr lang="en-US" sz="28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C-WORTHY Coinfection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Sulkowski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M, et al. Lancet. 2015;385:1087-97.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467600" y="1828800"/>
            <a:ext cx="1680648" cy="37185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HIV Coinfection</a:t>
            </a:r>
          </a:p>
        </p:txBody>
      </p:sp>
    </p:spTree>
    <p:extLst>
      <p:ext uri="{BB962C8B-B14F-4D97-AF65-F5344CB8AC3E}">
        <p14:creationId xmlns:p14="http://schemas.microsoft.com/office/powerpoint/2010/main" val="128734592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M, et al. Lancet. 2015;385:1087-97.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HCV GT1 +/- HIV Coinfection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C-WORTHY Coinfection: Study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2299"/>
              </p:ext>
            </p:extLst>
          </p:nvPr>
        </p:nvGraphicFramePr>
        <p:xfrm>
          <a:off x="514350" y="1429572"/>
          <a:ext cx="8115300" cy="4876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C-WORTHY (Protocol 035)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199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open-label phase 2 trial examining the safety and efficacy of a fixed-dose combination of elbasvir-grazoprevir, with or without ribavirin, in treatment-naïve HCV-monoinfected (part A) or HCV-HIV coinfected (part B) patients without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prior treatment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cirrhosis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Part B: well-controlled HIV infection (on antiretroviral therapy ≥8 weeks,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HIV RNA undetectable x ≥24 weeks and CD4 count ≥300 cells/mm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81252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M, et al. Lancet. 2015;385:1087-97.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HCV GT1 +/- HIV Coinfection </a:t>
            </a:r>
            <a:br>
              <a:rPr lang="en-US" sz="2400" dirty="0"/>
            </a:br>
            <a:r>
              <a:rPr lang="en-US" sz="2400" dirty="0"/>
              <a:t>C-WORTHY Coinfection: Study: Study Design Part 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-6113" y="1399076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67000" y="1362464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722796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988836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-6113" y="1801392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994057" y="1722148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270858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8362884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8633111" y="1722148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56628" y="2505460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3984794" y="2320528"/>
            <a:ext cx="2377440" cy="357567"/>
          </a:xfrm>
          <a:prstGeom prst="rect">
            <a:avLst/>
          </a:prstGeom>
          <a:solidFill>
            <a:srgbClr val="E7F1C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40" rIns="0" anchor="ctr"/>
          <a:lstStyle/>
          <a:p>
            <a:r>
              <a:rPr lang="en-US" sz="1400" b="1" dirty="0">
                <a:latin typeface="Arial"/>
                <a:cs typeface="Arial"/>
              </a:rPr>
              <a:t>EBR (20 mg) + GZR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272968" y="23028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200" y="2320528"/>
            <a:ext cx="1675891" cy="1749548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80"/>
              </a:lnSpc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Group A</a:t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Treatment-Naive</a:t>
            </a:r>
          </a:p>
          <a:p>
            <a:pPr algn="ctr">
              <a:lnSpc>
                <a:spcPts val="228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HCV </a:t>
            </a:r>
            <a:r>
              <a:rPr lang="en-US" sz="1400" dirty="0" err="1">
                <a:solidFill>
                  <a:srgbClr val="FFFFFF"/>
                </a:solidFill>
                <a:latin typeface="Arial"/>
                <a:cs typeface="Arial"/>
              </a:rPr>
              <a:t>Monoinfected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33484" y="2300269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3984792" y="2994941"/>
            <a:ext cx="2377440" cy="357567"/>
          </a:xfrm>
          <a:prstGeom prst="rect">
            <a:avLst/>
          </a:prstGeom>
          <a:solidFill>
            <a:srgbClr val="E7F1C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(50 mg) + GZR + RBV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983905" y="3702794"/>
            <a:ext cx="2377440" cy="357567"/>
          </a:xfrm>
          <a:prstGeom prst="rect">
            <a:avLst/>
          </a:prstGeom>
          <a:solidFill>
            <a:srgbClr val="E7F1C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 (50 mg) + GZR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-6949" y="4800600"/>
            <a:ext cx="9162288" cy="13715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EBR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GZR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(20 mg or 50 mg)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(100 mg)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6356628" y="3192834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272968" y="299022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6356628" y="3860207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272968" y="36576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487336" y="2987830"/>
            <a:ext cx="451103" cy="3575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A2</a:t>
            </a: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3487336" y="3702794"/>
            <a:ext cx="451103" cy="3575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A3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487336" y="2320528"/>
            <a:ext cx="451103" cy="357567"/>
          </a:xfrm>
          <a:prstGeom prst="rect">
            <a:avLst/>
          </a:prstGeom>
          <a:solidFill>
            <a:srgbClr val="404040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A1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2429542" y="2320528"/>
            <a:ext cx="1008884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GT 1a + 1b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2429542" y="2987830"/>
            <a:ext cx="1008884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GT 1a + 1b</a:t>
            </a: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2429542" y="3702794"/>
            <a:ext cx="1008884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GT 1b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33484" y="297180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27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733484" y="3676724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13</a:t>
            </a:r>
          </a:p>
        </p:txBody>
      </p:sp>
    </p:spTree>
    <p:extLst>
      <p:ext uri="{BB962C8B-B14F-4D97-AF65-F5344CB8AC3E}">
        <p14:creationId xmlns:p14="http://schemas.microsoft.com/office/powerpoint/2010/main" val="25959975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M, et al. Lancet. 2015;385:1087-97.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+ </a:t>
            </a:r>
            <a:r>
              <a:rPr lang="en-US" sz="2400" dirty="0" err="1"/>
              <a:t>Grazoprevir</a:t>
            </a:r>
            <a:r>
              <a:rPr lang="en-US" sz="2400" dirty="0"/>
              <a:t> +/- RBV in HCV GT1 +/- HIV Coinfection </a:t>
            </a:r>
            <a:br>
              <a:rPr lang="en-US" sz="2400" dirty="0"/>
            </a:br>
            <a:r>
              <a:rPr lang="en-US" sz="2400" dirty="0"/>
              <a:t>C-WORTHY Coinfection: Study: Study Design Part B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-6113" y="1399076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38458" y="1362464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505200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227905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-6113" y="1801392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776461" y="1722148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509927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8382000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8652227" y="1722148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38800" y="2338791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3767199" y="2153859"/>
            <a:ext cx="2011677" cy="3575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40" rIns="0" anchor="ctr"/>
          <a:lstStyle/>
          <a:p>
            <a:r>
              <a:rPr lang="en-US" sz="1200" b="1" dirty="0">
                <a:latin typeface="Arial"/>
                <a:cs typeface="Arial"/>
              </a:rPr>
              <a:t>EBR + GZR (50 mg)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513593" y="2136184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6200" y="2153859"/>
            <a:ext cx="1675891" cy="1365500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Group B</a:t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Treatment-Naive</a:t>
            </a: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HCV </a:t>
            </a:r>
            <a:r>
              <a:rPr lang="en-US" sz="1400" dirty="0" err="1">
                <a:solidFill>
                  <a:srgbClr val="FFFFFF"/>
                </a:solidFill>
                <a:latin typeface="Arial"/>
                <a:cs typeface="Arial"/>
              </a:rPr>
              <a:t>Monoinfected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47755" y="2133600"/>
            <a:ext cx="628716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-6949" y="4953000"/>
            <a:ext cx="9162288" cy="13715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EBR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GZR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(50 mg)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(100 mg)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6345936" y="2845227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263542" y="26426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6345936" y="3312538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263542" y="3109931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343374" y="2640223"/>
            <a:ext cx="405383" cy="3575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B2</a:t>
            </a: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3343374" y="3155125"/>
            <a:ext cx="405383" cy="3575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B3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343374" y="2153859"/>
            <a:ext cx="405383" cy="357567"/>
          </a:xfrm>
          <a:prstGeom prst="rect">
            <a:avLst/>
          </a:prstGeom>
          <a:solidFill>
            <a:srgbClr val="404040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B1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2401001" y="2153859"/>
            <a:ext cx="908299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GT 1a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2401001" y="2640223"/>
            <a:ext cx="908299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GT 1a + 1b</a:t>
            </a: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2401001" y="3155125"/>
            <a:ext cx="908299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GT 1a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47755" y="2624193"/>
            <a:ext cx="628716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n = 33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747755" y="3147482"/>
            <a:ext cx="628716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n = 31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" y="3826030"/>
            <a:ext cx="1675891" cy="844290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Group B</a:t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Treatment-Naive</a:t>
            </a: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HIV </a:t>
            </a:r>
            <a:r>
              <a:rPr lang="en-US" sz="1400" dirty="0" err="1">
                <a:solidFill>
                  <a:srgbClr val="FFFFFF"/>
                </a:solidFill>
                <a:latin typeface="Arial"/>
                <a:cs typeface="Arial"/>
              </a:rPr>
              <a:t>Coinfected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345936" y="4031034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263542" y="3828427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6345936" y="4469807"/>
            <a:ext cx="2340864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263542" y="42672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3343374" y="3826030"/>
            <a:ext cx="405383" cy="3575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B12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3343374" y="4312394"/>
            <a:ext cx="405383" cy="35756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/>
                <a:cs typeface="Arial"/>
              </a:rPr>
              <a:t>B13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2401001" y="3826030"/>
            <a:ext cx="908299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GT 1a + 1b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2401001" y="4312394"/>
            <a:ext cx="908299" cy="3575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GT 1a + 1b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47755" y="3810000"/>
            <a:ext cx="628716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n = 29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747755" y="4304751"/>
            <a:ext cx="628716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3767196" y="2647334"/>
            <a:ext cx="2743200" cy="3575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b="1" dirty="0">
                <a:latin typeface="Arial"/>
                <a:cs typeface="Arial"/>
              </a:rPr>
              <a:t>EBR + GZR (50 mg) + RBV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766309" y="3155125"/>
            <a:ext cx="2743200" cy="3575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b="1" dirty="0">
                <a:latin typeface="Arial"/>
                <a:cs typeface="Arial"/>
              </a:rPr>
              <a:t>EBR + GZR (50 mg)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767196" y="3833141"/>
            <a:ext cx="2743200" cy="3575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b="1" dirty="0">
                <a:latin typeface="Arial"/>
                <a:cs typeface="Arial"/>
              </a:rPr>
              <a:t>EBR + GZR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3766309" y="4312394"/>
            <a:ext cx="2743200" cy="3575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b="1" dirty="0">
                <a:latin typeface="Arial"/>
                <a:cs typeface="Arial"/>
              </a:rPr>
              <a:t>EBR + GZR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410200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5692222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620000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20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7890227" y="1722148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19698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M, et al. Lancet. 2015;385:1087-97.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HCV GT1 +/- HIV Coinfection </a:t>
            </a:r>
            <a:br>
              <a:rPr lang="en-US" sz="2400" dirty="0"/>
            </a:br>
            <a:r>
              <a:rPr lang="en-US" sz="2400" dirty="0"/>
              <a:t>C-WORTHY Coinfection: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C-WORTHY: SVR12 Results by Treatment and HIV </a:t>
            </a:r>
            <a:r>
              <a:rPr lang="en-US" dirty="0" err="1"/>
              <a:t>Coinfection</a:t>
            </a:r>
            <a:r>
              <a:rPr lang="en-US" dirty="0"/>
              <a:t> Status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842835"/>
              </p:ext>
            </p:extLst>
          </p:nvPr>
        </p:nvGraphicFramePr>
        <p:xfrm>
          <a:off x="266700" y="1905000"/>
          <a:ext cx="8610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557000" y="46482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24/30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7613" y="46482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79/85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34044" y="46482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43/44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20586" y="46482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28/29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05568" y="4648200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26/30</a:t>
            </a:r>
          </a:p>
        </p:txBody>
      </p:sp>
    </p:spTree>
    <p:extLst>
      <p:ext uri="{BB962C8B-B14F-4D97-AF65-F5344CB8AC3E}">
        <p14:creationId xmlns:p14="http://schemas.microsoft.com/office/powerpoint/2010/main" val="400401536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M, et al. Lancet. 2015;385:1087-97.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+/- RBV in HCV GT1 +/- HIV Coinfection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C-WORTHY Coinfection: Study: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C-WORTHY: SVR12 Rates by HCV GT1 Subtype and Use of Ribavirin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24863"/>
              </p:ext>
            </p:extLst>
          </p:nvPr>
        </p:nvGraphicFramePr>
        <p:xfrm>
          <a:off x="304800" y="187960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3124200" y="525779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48/52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57400" y="525779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72/76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54686" y="525779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21/22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2646" y="525779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33/36</a:t>
            </a:r>
          </a:p>
        </p:txBody>
      </p:sp>
    </p:spTree>
    <p:extLst>
      <p:ext uri="{BB962C8B-B14F-4D97-AF65-F5344CB8AC3E}">
        <p14:creationId xmlns:p14="http://schemas.microsoft.com/office/powerpoint/2010/main" val="42776240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M, et al. Lancet. 2015;385:1087-97.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HCV GT1 +/- HIV Coinfection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C-WORTHY Coinfection: Study Features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575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Once-daily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grazoprevir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plus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elbasvir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with or without ribavirin for 12 weeks in previously untreated HCV-mono-infected and HIV/HCV-co-infected patients without cirrhosis achieved SVR12 rates of 87-98%. These results support the ongoing phase 3 development of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grazoprevir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plus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elbasvir</a:t>
                      </a: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92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43517</TotalTime>
  <Words>658</Words>
  <Application>Microsoft Office PowerPoint</Application>
  <PresentationFormat>On-screen Show (4:3)</PresentationFormat>
  <Paragraphs>100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Elbasvir + Grazoprevir +/- RBV: HCV GT1 +/- HIV Coinfection  C-WORTHY Coinfection</vt:lpstr>
      <vt:lpstr>Elbasvir + Grazoprevir +/- RBV in HCV GT1 +/- HIV Coinfection  C-WORTHY Coinfection: Study Features</vt:lpstr>
      <vt:lpstr>Elbasvir + Grazoprevir +/- RBV in HCV GT1 +/- HIV Coinfection  C-WORTHY Coinfection: Study: Study Design Part A</vt:lpstr>
      <vt:lpstr>Elbasvir+ Grazoprevir +/- RBV in HCV GT1 +/- HIV Coinfection  C-WORTHY Coinfection: Study: Study Design Part B</vt:lpstr>
      <vt:lpstr>Elbasvir + Grazoprevir +/- RBV in HCV GT1 +/- HIV Coinfection  C-WORTHY Coinfection: Results</vt:lpstr>
      <vt:lpstr>Elbasvir + Grazoprevir +/- RBV in HCV GT1 +/- HIV Coinfection  C-WORTHY Coinfection: Study: Results</vt:lpstr>
      <vt:lpstr>Elbasvir + Grazoprevir +/- RBV in HCV GT1 +/- HIV Coinfection  C-WORTHY Coinfection: Study Features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1408</cp:revision>
  <cp:lastPrinted>2019-10-21T18:40:24Z</cp:lastPrinted>
  <dcterms:created xsi:type="dcterms:W3CDTF">2010-11-28T05:36:22Z</dcterms:created>
  <dcterms:modified xsi:type="dcterms:W3CDTF">2020-08-24T13:58:57Z</dcterms:modified>
</cp:coreProperties>
</file>