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846" r:id="rId2"/>
    <p:sldId id="847" r:id="rId3"/>
    <p:sldId id="848" r:id="rId4"/>
    <p:sldId id="849" r:id="rId5"/>
    <p:sldId id="850" r:id="rId6"/>
    <p:sldId id="851" r:id="rId7"/>
    <p:sldId id="852" r:id="rId8"/>
    <p:sldId id="853" r:id="rId9"/>
    <p:sldId id="854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464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4D1-2446-9F3D-F65EDD075A8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4D1-2446-9F3D-F65EDD075A83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14D1-2446-9F3D-F65EDD075A8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4D1-2446-9F3D-F65EDD075A8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4D1-2446-9F3D-F65EDD075A8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4D1-2446-9F3D-F65EDD075A8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4D1-2446-9F3D-F65EDD075A83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 + GZR + RBV</c:v>
                </c:pt>
                <c:pt idx="1">
                  <c:v>EBR + GZR</c:v>
                </c:pt>
                <c:pt idx="2">
                  <c:v>EBR + GZR + RBV</c:v>
                </c:pt>
                <c:pt idx="3">
                  <c:v>EBR + GZR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90</c:v>
                </c:pt>
                <c:pt idx="1">
                  <c:v>97</c:v>
                </c:pt>
                <c:pt idx="2">
                  <c:v>97</c:v>
                </c:pt>
                <c:pt idx="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4D1-2446-9F3D-F65EDD075A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008870664"/>
        <c:axId val="-1008887208"/>
      </c:barChart>
      <c:catAx>
        <c:axId val="-1008870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10088872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00888720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9231686948101E-4"/>
              <c:y val="8.698275862068960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00887066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8F754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FB5-F74A-B467-5CB37FFE5465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7FB5-F74A-B467-5CB37FFE5465}"/>
              </c:ext>
            </c:extLst>
          </c:dPt>
          <c:dPt>
            <c:idx val="2"/>
            <c:invertIfNegative val="0"/>
            <c:bubble3D val="0"/>
            <c:spPr>
              <a:solidFill>
                <a:srgbClr val="8F754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7FB5-F74A-B467-5CB37FFE5465}"/>
              </c:ext>
            </c:extLst>
          </c:dPt>
          <c:dPt>
            <c:idx val="3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7FB5-F74A-B467-5CB37FFE546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FB5-F74A-B467-5CB37FFE546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FB5-F74A-B467-5CB37FFE546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FB5-F74A-B467-5CB37FFE5465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 + GZR + RBV</c:v>
                </c:pt>
                <c:pt idx="1">
                  <c:v>EBR + GZR</c:v>
                </c:pt>
                <c:pt idx="2">
                  <c:v>EBR + GZR + RBV</c:v>
                </c:pt>
                <c:pt idx="3">
                  <c:v>EBR + GZR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94</c:v>
                </c:pt>
                <c:pt idx="1">
                  <c:v>91</c:v>
                </c:pt>
                <c:pt idx="2">
                  <c:v>100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FB5-F74A-B467-5CB37FFE54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63127736"/>
        <c:axId val="-2062679144"/>
      </c:barChart>
      <c:catAx>
        <c:axId val="-2063127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0626791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26791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8.3099498926270596E-3"/>
              <c:y val="8.69827586206897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31277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7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1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5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1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1D48"/>
                </a:solidFill>
              </a:rPr>
              <a:t>Elbasvir</a:t>
            </a:r>
            <a:r>
              <a:rPr lang="en-US" sz="2200" dirty="0">
                <a:solidFill>
                  <a:srgbClr val="001D48"/>
                </a:solidFill>
              </a:rPr>
              <a:t> + </a:t>
            </a:r>
            <a:r>
              <a:rPr lang="en-US" sz="2200" dirty="0" err="1">
                <a:solidFill>
                  <a:srgbClr val="001D48"/>
                </a:solidFill>
              </a:rPr>
              <a:t>Grazoprevir</a:t>
            </a:r>
            <a:r>
              <a:rPr lang="en-US" sz="2200" dirty="0">
                <a:solidFill>
                  <a:srgbClr val="001D48"/>
                </a:solidFill>
              </a:rPr>
              <a:t> +/- RBV in GT 1 </a:t>
            </a:r>
            <a:r>
              <a:rPr lang="en-US" sz="2200" dirty="0" err="1">
                <a:solidFill>
                  <a:srgbClr val="001D48"/>
                </a:solidFill>
              </a:rPr>
              <a:t>Cirrhotics</a:t>
            </a:r>
            <a:r>
              <a:rPr lang="en-US" sz="2200" dirty="0">
                <a:solidFill>
                  <a:srgbClr val="001D48"/>
                </a:solidFill>
              </a:rPr>
              <a:t> &amp; Null Responders</a:t>
            </a:r>
            <a:br>
              <a:rPr lang="en-US" sz="2200" dirty="0">
                <a:solidFill>
                  <a:srgbClr val="001D48"/>
                </a:solidFill>
              </a:rPr>
            </a:br>
            <a:r>
              <a:rPr lang="en-US" sz="3100" dirty="0">
                <a:solidFill>
                  <a:srgbClr val="001D48"/>
                </a:solidFill>
              </a:rPr>
              <a:t>C-WORTHY</a:t>
            </a:r>
            <a:endParaRPr lang="en-US" sz="22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2b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Lawitz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E, et al. Lancet 2015;385:1075-86.</a:t>
            </a:r>
          </a:p>
        </p:txBody>
      </p:sp>
    </p:spTree>
    <p:extLst>
      <p:ext uri="{BB962C8B-B14F-4D97-AF65-F5344CB8AC3E}">
        <p14:creationId xmlns:p14="http://schemas.microsoft.com/office/powerpoint/2010/main" val="121210427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 2015;385:1075-86.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C-WORTHY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617541"/>
              </p:ext>
            </p:extLst>
          </p:nvPr>
        </p:nvGraphicFramePr>
        <p:xfrm>
          <a:off x="514350" y="1524000"/>
          <a:ext cx="8115300" cy="44672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C-WORTHY (Protocol 035)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56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open label phase 2 trial examining the safety and efficacy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elbasvir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plus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grazoprevir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with or without ribavirin, for 12 or 18 weeks in treatment-naïve patients with cirrhosis (cohort 1) or patients with a previous null response to peginterferon/ribavirin (PR) (cohort 2)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ALT and AST &lt;350 IU/L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Cohort 1: compensated cirrhosis (Child-Pugh class A)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Cohort 2: prior PR null response (&lt;2 log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10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HCV RNA decline at week 12)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76837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 2015;385:1075-86.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GT1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C-WORTHY: Study Design Cohort 1 (Cirrhosis)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-6113" y="1313696"/>
            <a:ext cx="9162291" cy="515104"/>
            <a:chOff x="-6113" y="1362488"/>
            <a:chExt cx="9162291" cy="515104"/>
          </a:xfrm>
        </p:grpSpPr>
        <p:sp>
          <p:nvSpPr>
            <p:cNvPr id="75" name="Rectangle 74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30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18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4340220" y="2412407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40220" y="2992786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57800" y="3626094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2504966" y="2227475"/>
            <a:ext cx="1826302" cy="357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+ GZR + RBV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716940" y="220980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34372" y="2227475"/>
            <a:ext cx="1621027" cy="2151886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80"/>
              </a:lnSpc>
            </a:pP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Cohort 1</a:t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Treatment-Naive</a:t>
            </a:r>
          </a:p>
          <a:p>
            <a:pPr algn="ctr">
              <a:lnSpc>
                <a:spcPts val="2280"/>
              </a:lnSpc>
            </a:pP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Cirrhosis</a:t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(n = 123)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40565" y="281588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29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40565" y="2244767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31</a:t>
            </a: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2504966" y="2832226"/>
            <a:ext cx="1826302" cy="357567"/>
          </a:xfrm>
          <a:prstGeom prst="rect">
            <a:avLst/>
          </a:prstGeom>
          <a:solidFill>
            <a:srgbClr val="CEE496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+ GZR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40565" y="3412147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32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2504964" y="3442854"/>
            <a:ext cx="2743709" cy="357567"/>
          </a:xfrm>
          <a:prstGeom prst="rect">
            <a:avLst/>
          </a:prstGeom>
          <a:solidFill>
            <a:srgbClr val="E1D4B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+ GZR + RBV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16940" y="2824199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620000" y="3423487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256913" y="4199974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2504077" y="4016734"/>
            <a:ext cx="2743709" cy="357567"/>
          </a:xfrm>
          <a:prstGeom prst="rect">
            <a:avLst/>
          </a:prstGeom>
          <a:solidFill>
            <a:srgbClr val="CEE496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+ GZR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619113" y="3997367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-6949" y="4876800"/>
            <a:ext cx="9162288" cy="13624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>
                <a:latin typeface="Arial"/>
                <a:cs typeface="Arial"/>
              </a:rPr>
              <a:t>EBR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GZR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50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100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750329" y="3997367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31</a:t>
            </a:r>
          </a:p>
        </p:txBody>
      </p:sp>
    </p:spTree>
    <p:extLst>
      <p:ext uri="{BB962C8B-B14F-4D97-AF65-F5344CB8AC3E}">
        <p14:creationId xmlns:p14="http://schemas.microsoft.com/office/powerpoint/2010/main" val="71602395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 2015;385:1075-86.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GT1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C-WORTHY: Study Design Cohort 2 (Null Responders)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-6113" y="1313696"/>
            <a:ext cx="9162291" cy="515104"/>
            <a:chOff x="-6113" y="1362488"/>
            <a:chExt cx="9162291" cy="515104"/>
          </a:xfrm>
        </p:grpSpPr>
        <p:sp>
          <p:nvSpPr>
            <p:cNvPr id="75" name="Rectangle 74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30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18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4340220" y="2505460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40220" y="3085839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57800" y="3719147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2504966" y="2320528"/>
            <a:ext cx="1826302" cy="3613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+ GZR + RBV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716940" y="230285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65101" y="2320528"/>
            <a:ext cx="1511299" cy="2156984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Cohort 2</a:t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Null Responders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(n = 130)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40565" y="2908936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33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40565" y="233782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32</a:t>
            </a: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2504966" y="2925279"/>
            <a:ext cx="1826302" cy="35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+ GZR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40565" y="350520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33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2504964" y="3535907"/>
            <a:ext cx="2743709" cy="3575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+ GZR + RBV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16940" y="291725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620000" y="351654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256913" y="4293027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2504077" y="4109787"/>
            <a:ext cx="2743709" cy="35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+ GZR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619113" y="409042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750329" y="409042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32</a:t>
            </a: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-6949" y="4876800"/>
            <a:ext cx="9162288" cy="13624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>
                <a:latin typeface="Arial"/>
                <a:cs typeface="Arial"/>
              </a:rPr>
              <a:t>EBR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GZR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50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100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</p:spTree>
    <p:extLst>
      <p:ext uri="{BB962C8B-B14F-4D97-AF65-F5344CB8AC3E}">
        <p14:creationId xmlns:p14="http://schemas.microsoft.com/office/powerpoint/2010/main" val="408815827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 2015;385:1075-86.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GT1</a:t>
            </a:r>
            <a:r>
              <a:rPr lang="en-US" dirty="0"/>
              <a:t/>
            </a:r>
            <a:br>
              <a:rPr lang="en-US" dirty="0"/>
            </a:br>
            <a:r>
              <a:rPr lang="en-US" sz="2500" dirty="0"/>
              <a:t>C-WORTHY: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862329"/>
              </p:ext>
            </p:extLst>
          </p:nvPr>
        </p:nvGraphicFramePr>
        <p:xfrm>
          <a:off x="342898" y="1405620"/>
          <a:ext cx="8458203" cy="471518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95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Characteristic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Treatment-naïve + cirrhosis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474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Null responders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47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 + GZR + RBV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/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 =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63)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 + GZR </a:t>
                      </a:r>
                      <a:b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 =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60)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 + GZR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 =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65)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6A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 + GZR </a:t>
                      </a:r>
                      <a:b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 =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65)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Mean age, y (range)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(41-79)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 (42-82)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 (24-76)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 (18-77)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Male,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Race</a:t>
                      </a:r>
                    </a:p>
                    <a:p>
                      <a:r>
                        <a:rPr lang="en-US" sz="1400" dirty="0"/>
                        <a:t>  White</a:t>
                      </a:r>
                    </a:p>
                    <a:p>
                      <a:r>
                        <a:rPr lang="en-US" sz="1400" dirty="0"/>
                        <a:t>  Non-white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4">
                <a:tc>
                  <a:txBody>
                    <a:bodyPr/>
                    <a:lstStyle/>
                    <a:p>
                      <a:r>
                        <a:rPr lang="en-US" sz="1400" dirty="0"/>
                        <a:t>Hispanic/Latino,</a:t>
                      </a:r>
                      <a:r>
                        <a:rPr lang="en-US" sz="1400" baseline="0" dirty="0"/>
                        <a:t> %</a:t>
                      </a:r>
                      <a:endParaRPr lang="en-US" sz="14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78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HCV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Genotype, 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1a</a:t>
                      </a:r>
                      <a:endParaRPr lang="en-US" sz="1400" dirty="0"/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1b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Unclassified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400" dirty="0"/>
                        <a:t>IL28B CC,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Cirrhosis,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US" sz="14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284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HCV RNA &gt;2 million IU/mL, %</a:t>
                      </a:r>
                      <a:endParaRPr lang="en-US" sz="11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6405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 2015;385:1075-86.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GT1</a:t>
            </a:r>
            <a:br>
              <a:rPr lang="en-US" sz="2400" dirty="0"/>
            </a:br>
            <a:r>
              <a:rPr lang="en-US" sz="2400" dirty="0"/>
              <a:t>C-WORTHY</a:t>
            </a:r>
            <a:r>
              <a:rPr lang="en-US" sz="2700" dirty="0"/>
              <a:t>: </a:t>
            </a:r>
            <a:r>
              <a:rPr lang="en-US" sz="2400" dirty="0"/>
              <a:t>Results for Naïve </a:t>
            </a:r>
            <a:r>
              <a:rPr lang="en-US" sz="2400" dirty="0" err="1"/>
              <a:t>Cirrhotics</a:t>
            </a:r>
            <a:r>
              <a:rPr lang="en-US" sz="2400" dirty="0"/>
              <a:t> (Cohort 1)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C-WORTHY: SVR 12* by Treatment Duration and Regimen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273962"/>
              </p:ext>
            </p:extLst>
          </p:nvPr>
        </p:nvGraphicFramePr>
        <p:xfrm>
          <a:off x="377820" y="18288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794780" y="460284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28/31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83180" y="5410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Regimen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97492" y="460284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28/29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06794" y="460284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31/32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22908" y="460284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29/31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048700" y="5345340"/>
            <a:ext cx="3538675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78109" y="5345340"/>
            <a:ext cx="3547819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2260" y="5410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18-Week Regimen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5104" y="5839978"/>
            <a:ext cx="9162288" cy="5029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Abbreviations: EBR = elbasvir; GZR = grazoprevir; RBV = ribavirin</a:t>
            </a:r>
            <a:b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*Analysis per intent to treat</a:t>
            </a:r>
          </a:p>
        </p:txBody>
      </p:sp>
    </p:spTree>
    <p:extLst>
      <p:ext uri="{BB962C8B-B14F-4D97-AF65-F5344CB8AC3E}">
        <p14:creationId xmlns:p14="http://schemas.microsoft.com/office/powerpoint/2010/main" val="321632570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 2015;385:1075-86.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GT1</a:t>
            </a:r>
            <a:br>
              <a:rPr lang="en-US" sz="2400" dirty="0"/>
            </a:br>
            <a:r>
              <a:rPr lang="en-US" sz="2400" dirty="0"/>
              <a:t>C-WORTHY</a:t>
            </a:r>
            <a:r>
              <a:rPr lang="en-US" sz="2700" dirty="0"/>
              <a:t>: </a:t>
            </a:r>
            <a:r>
              <a:rPr lang="en-US" sz="2400" dirty="0"/>
              <a:t>Results for Null Responders (Cohort 2)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C-WORTHY: SVR 12* by Treatment Duration and Regimen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434709"/>
              </p:ext>
            </p:extLst>
          </p:nvPr>
        </p:nvGraphicFramePr>
        <p:xfrm>
          <a:off x="377820" y="18288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794780" y="460284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30/32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83180" y="5410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Regimen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97492" y="460284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30/33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06794" y="460284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33/33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22908" y="460284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31/32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23469" y="5345340"/>
            <a:ext cx="333750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2260" y="5410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18-Week Regimen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5104" y="5839978"/>
            <a:ext cx="9162288" cy="5029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Abbreviations: EBR = elbasvir; GZR = grazoprevir; RBV = ribavirin</a:t>
            </a:r>
            <a:b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*Analysis per intent to treat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048700" y="5345340"/>
            <a:ext cx="3538675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48763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 2015;385:1075-86.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GT1</a:t>
            </a:r>
            <a:br>
              <a:rPr lang="en-US" sz="2400" dirty="0"/>
            </a:br>
            <a:r>
              <a:rPr lang="en-US" sz="2400" dirty="0"/>
              <a:t>C-WORTHY: Adverse Events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32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038509"/>
              </p:ext>
            </p:extLst>
          </p:nvPr>
        </p:nvGraphicFramePr>
        <p:xfrm>
          <a:off x="304800" y="1312578"/>
          <a:ext cx="8534400" cy="507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43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Adverse</a:t>
                      </a:r>
                      <a:r>
                        <a:rPr lang="en-US" sz="1400" baseline="0" dirty="0"/>
                        <a:t> event (AE), %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Treatment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-naïve with cirrhosis</a:t>
                      </a: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4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Null Responders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4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0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EBR + GZR  + RBV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 =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63)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EBR + GZR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 =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60)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EBR + GZR + RBV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 =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65)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A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EBR + GZR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 =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65)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8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Serious AE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Discontinuation</a:t>
                      </a:r>
                      <a:r>
                        <a:rPr lang="en-US" sz="1400" baseline="0" dirty="0"/>
                        <a:t> due to AE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Death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98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AEs</a:t>
                      </a:r>
                      <a:r>
                        <a:rPr lang="en-US" sz="1400" baseline="0" dirty="0"/>
                        <a:t> in ≥10% of patients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aseline="0" dirty="0"/>
                        <a:t>  Fatigue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aseline="0" dirty="0"/>
                        <a:t>  Headache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aseline="0" dirty="0"/>
                        <a:t>  Asthenia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35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12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35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2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Laboratory events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  Hemoglobin &lt;10</a:t>
                      </a:r>
                      <a:r>
                        <a:rPr lang="en-US" sz="1400" baseline="0" dirty="0"/>
                        <a:t> g/</a:t>
                      </a:r>
                      <a:r>
                        <a:rPr lang="en-US" sz="1400" baseline="0" dirty="0" err="1"/>
                        <a:t>dL</a:t>
                      </a:r>
                      <a:endParaRPr lang="en-US" sz="1400" baseline="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aseline="0" dirty="0"/>
                        <a:t>  Hemoglobin &lt;8.5 g/</a:t>
                      </a:r>
                      <a:r>
                        <a:rPr lang="en-US" sz="1400" baseline="0" dirty="0" err="1"/>
                        <a:t>dL</a:t>
                      </a:r>
                      <a:endParaRPr lang="en-US" sz="1400" baseline="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aseline="0" dirty="0"/>
                        <a:t>  Total bilirubin &gt;5 x baseline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aseline="0" dirty="0"/>
                        <a:t>  ALT or AST &gt;2 to ≤5 x ULN*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aseline="0" dirty="0"/>
                        <a:t>  ALT or AST &gt;5 x ULN*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13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dirty="0"/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264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cs typeface="Arial"/>
                        </a:rPr>
                        <a:t>*ULN = upper limit of normal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</a:txBody>
                  <a:tcPr anchor="ctr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6485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 2015;385:1075-86.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GT1</a:t>
            </a:r>
            <a:br>
              <a:rPr lang="en-US" sz="2400" dirty="0"/>
            </a:br>
            <a:r>
              <a:rPr lang="en-US" sz="2800" dirty="0"/>
              <a:t>C-WORTHY Study: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 with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grazoprevir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plus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elbasvir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both with and without ribavirin and for both 12 and 18 weeks' treatment duration, showed high rates of efficacy in previously untreated patients with cirrhosis and previous PR-null responders with and without cirrhosis. These results support the phase 3 development of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grazoprevir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plus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elbasvir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43509</TotalTime>
  <Words>1006</Words>
  <Application>Microsoft Office PowerPoint</Application>
  <PresentationFormat>On-screen Show (4:3)</PresentationFormat>
  <Paragraphs>237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Geneva</vt:lpstr>
      <vt:lpstr>Symbol</vt:lpstr>
      <vt:lpstr>Times New Roman</vt:lpstr>
      <vt:lpstr>Wingdings</vt:lpstr>
      <vt:lpstr>ヒラギノ角ゴ Pro W3</vt:lpstr>
      <vt:lpstr>AETC_Master_Template_061510</vt:lpstr>
      <vt:lpstr>Elbasvir + Grazoprevir +/- RBV in GT 1 Cirrhotics &amp; Null Responders C-WORTHY</vt:lpstr>
      <vt:lpstr>Elbasvir + Grazoprevir +/- Ribavirin in HCV GT1 C-WORTHY Study: Features</vt:lpstr>
      <vt:lpstr>Elbasvir + Grazoprevir +/- Ribavirin in HCV GT1 C-WORTHY: Study Design Cohort 1 (Cirrhosis)</vt:lpstr>
      <vt:lpstr>Elbasvir + Grazoprevir +/- Ribavirin in HCV GT1 C-WORTHY: Study Design Cohort 2 (Null Responders)</vt:lpstr>
      <vt:lpstr>Elbasvir + Grazoprevir +/- Ribavirin in HCV GT1 C-WORTHY: Baseline Characteristics</vt:lpstr>
      <vt:lpstr>Elbasvir + Grazoprevir +/- Ribavirin in HCV GT1 C-WORTHY: Results for Naïve Cirrhotics (Cohort 1)</vt:lpstr>
      <vt:lpstr>Elbasvir + Grazoprevir +/- Ribavirin in HCV GT1 C-WORTHY: Results for Null Responders (Cohort 2)</vt:lpstr>
      <vt:lpstr>Elbasvir + Grazoprevir +/- Ribavirin in HCV GT1 C-WORTHY: Adverse Events</vt:lpstr>
      <vt:lpstr>Elbasvir + Grazoprevir +/- Ribavirin in HCV GT1 C-WORTHY Study: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1404</cp:revision>
  <cp:lastPrinted>2019-10-21T18:40:24Z</cp:lastPrinted>
  <dcterms:created xsi:type="dcterms:W3CDTF">2010-11-28T05:36:22Z</dcterms:created>
  <dcterms:modified xsi:type="dcterms:W3CDTF">2020-08-24T13:51:51Z</dcterms:modified>
</cp:coreProperties>
</file>