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820" r:id="rId3"/>
    <p:sldId id="1019" r:id="rId4"/>
    <p:sldId id="822" r:id="rId5"/>
    <p:sldId id="823" r:id="rId6"/>
    <p:sldId id="568" r:id="rId7"/>
    <p:sldId id="705" r:id="rId8"/>
    <p:sldId id="719" r:id="rId9"/>
    <p:sldId id="720" r:id="rId10"/>
    <p:sldId id="740" r:id="rId11"/>
    <p:sldId id="742" r:id="rId12"/>
    <p:sldId id="743" r:id="rId13"/>
    <p:sldId id="725" r:id="rId14"/>
    <p:sldId id="782" r:id="rId15"/>
    <p:sldId id="783" r:id="rId16"/>
    <p:sldId id="803" r:id="rId17"/>
    <p:sldId id="727" r:id="rId18"/>
    <p:sldId id="747" r:id="rId19"/>
    <p:sldId id="748" r:id="rId20"/>
    <p:sldId id="749" r:id="rId21"/>
    <p:sldId id="750" r:id="rId22"/>
    <p:sldId id="751" r:id="rId23"/>
    <p:sldId id="752" r:id="rId24"/>
    <p:sldId id="836" r:id="rId25"/>
    <p:sldId id="833" r:id="rId26"/>
    <p:sldId id="835" r:id="rId27"/>
    <p:sldId id="815" r:id="rId28"/>
    <p:sldId id="855" r:id="rId29"/>
    <p:sldId id="859" r:id="rId30"/>
    <p:sldId id="857" r:id="rId31"/>
    <p:sldId id="858" r:id="rId32"/>
    <p:sldId id="856" r:id="rId33"/>
    <p:sldId id="806" r:id="rId34"/>
    <p:sldId id="1001" r:id="rId35"/>
    <p:sldId id="774" r:id="rId36"/>
    <p:sldId id="775" r:id="rId37"/>
    <p:sldId id="776" r:id="rId38"/>
    <p:sldId id="778" r:id="rId39"/>
    <p:sldId id="779" r:id="rId40"/>
    <p:sldId id="781" r:id="rId41"/>
    <p:sldId id="1004" r:id="rId42"/>
    <p:sldId id="814" r:id="rId43"/>
    <p:sldId id="797" r:id="rId44"/>
    <p:sldId id="801" r:id="rId45"/>
    <p:sldId id="802" r:id="rId46"/>
    <p:sldId id="796" r:id="rId47"/>
    <p:sldId id="799" r:id="rId48"/>
    <p:sldId id="837" r:id="rId49"/>
    <p:sldId id="800" r:id="rId50"/>
    <p:sldId id="818" r:id="rId51"/>
    <p:sldId id="798" r:id="rId52"/>
    <p:sldId id="807" r:id="rId53"/>
    <p:sldId id="808" r:id="rId54"/>
    <p:sldId id="809" r:id="rId55"/>
    <p:sldId id="810" r:id="rId56"/>
    <p:sldId id="816" r:id="rId57"/>
    <p:sldId id="811" r:id="rId58"/>
    <p:sldId id="817" r:id="rId59"/>
    <p:sldId id="812" r:id="rId60"/>
    <p:sldId id="1006" r:id="rId61"/>
    <p:sldId id="1009" r:id="rId62"/>
    <p:sldId id="1014" r:id="rId63"/>
    <p:sldId id="1015" r:id="rId64"/>
    <p:sldId id="1016" r:id="rId65"/>
    <p:sldId id="1008" r:id="rId66"/>
    <p:sldId id="1017" r:id="rId67"/>
    <p:sldId id="1018" r:id="rId68"/>
    <p:sldId id="1007" r:id="rId69"/>
    <p:sldId id="1011" r:id="rId70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11C"/>
    <a:srgbClr val="28699D"/>
    <a:srgbClr val="6D8C47"/>
    <a:srgbClr val="9D4053"/>
    <a:srgbClr val="825F95"/>
    <a:srgbClr val="AB8100"/>
    <a:srgbClr val="7A954F"/>
    <a:srgbClr val="0061A7"/>
    <a:srgbClr val="9D7700"/>
    <a:srgbClr val="77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96272" autoAdjust="0"/>
  </p:normalViewPr>
  <p:slideViewPr>
    <p:cSldViewPr snapToGrid="0" showGuides="1">
      <p:cViewPr varScale="1">
        <p:scale>
          <a:sx n="162" d="100"/>
          <a:sy n="162" d="100"/>
        </p:scale>
        <p:origin x="51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6983419607271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869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32D-1344-A6A9-BC6C32850635}"/>
              </c:ext>
            </c:extLst>
          </c:dPt>
          <c:dPt>
            <c:idx val="1"/>
            <c:invertIfNegative val="0"/>
            <c:bubble3D val="0"/>
            <c:spPr>
              <a:solidFill>
                <a:srgbClr val="6D8C47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32D-1344-A6A9-BC6C32850635}"/>
              </c:ext>
            </c:extLst>
          </c:dPt>
          <c:dPt>
            <c:idx val="2"/>
            <c:invertIfNegative val="0"/>
            <c:bubble3D val="0"/>
            <c:spPr>
              <a:solidFill>
                <a:srgbClr val="7F611C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32D-1344-A6A9-BC6C32850635}"/>
              </c:ext>
            </c:extLst>
          </c:dPt>
          <c:dPt>
            <c:idx val="3"/>
            <c:invertIfNegative val="0"/>
            <c:bubble3D val="0"/>
            <c:spPr>
              <a:solidFill>
                <a:srgbClr val="825F9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32D-1344-A6A9-BC6C32850635}"/>
              </c:ext>
            </c:extLst>
          </c:dPt>
          <c:dPt>
            <c:idx val="4"/>
            <c:invertIfNegative val="0"/>
            <c:bubble3D val="0"/>
            <c:spPr>
              <a:solidFill>
                <a:srgbClr val="9D4053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32D-1344-A6A9-BC6C32850635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32D-1344-A6A9-BC6C32850635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32D-1344-A6A9-BC6C328506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646490B8-8145-0147-9E6C-15DDA14818AA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2D-1344-A6A9-BC6C328506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D17DC577-8936-E844-9466-914DBA73B640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2D-1344-A6A9-BC6C328506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6CC5A168-E7FF-444D-945E-857A49D059BA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2D-1344-A6A9-BC6C328506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17A5BD42-C6D2-9547-A745-681F939C4A55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2D-1344-A6A9-BC6C3285063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B2A5795B-2D64-9645-A32C-658A6B349310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2D-1344-A6A9-BC6C32850635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 1a</c:v>
                </c:pt>
                <c:pt idx="2">
                  <c:v>GT 1b</c:v>
                </c:pt>
                <c:pt idx="3">
                  <c:v>GT 4</c:v>
                </c:pt>
                <c:pt idx="4">
                  <c:v>GT 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</c:v>
                </c:pt>
                <c:pt idx="1">
                  <c:v>92</c:v>
                </c:pt>
                <c:pt idx="2">
                  <c:v>99</c:v>
                </c:pt>
                <c:pt idx="3">
                  <c:v>100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2D-1344-A6A9-BC6C328506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-2118120632"/>
        <c:axId val="-2117433160"/>
      </c:barChart>
      <c:catAx>
        <c:axId val="-2118120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17433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74331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6.2190142898804323E-4"/>
              <c:y val="0.1773088106633729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181206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7791030881"/>
          <c:y val="2.77778663809897E-2"/>
          <c:w val="0.89364355377412097"/>
          <c:h val="0.83117797775278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D804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0E4-114F-AEC9-A5829E3C67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E4-114F-AEC9-A5829E3C67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0E4-114F-AEC9-A5829E3C673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0E4-114F-AEC9-A5829E3C673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E4-114F-AEC9-A5829E3C673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0E4-114F-AEC9-A5829E3C673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0E4-114F-AEC9-A5829E3C673C}"/>
              </c:ext>
            </c:extLst>
          </c:dPt>
          <c:dLbls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EBR-GZR ± RBV _x000d_x 12 or 16 Weeks</c:v>
                </c:pt>
                <c:pt idx="1">
                  <c:v>EBR-GZR _x000d_x 12 Weeks</c:v>
                </c:pt>
                <c:pt idx="2">
                  <c:v>EBR-GZR + RBV _x000d_x 12 weeks </c:v>
                </c:pt>
                <c:pt idx="3">
                  <c:v>EBR-GZR _x000d_x 16 weeks </c:v>
                </c:pt>
                <c:pt idx="4">
                  <c:v>EBR-GZR + RBV _x000d_x 16 weeks 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88.6</c:v>
                </c:pt>
                <c:pt idx="1">
                  <c:v>87.5</c:v>
                </c:pt>
                <c:pt idx="2">
                  <c:v>93.3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E4-114F-AEC9-A5829E3C67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9433608"/>
        <c:axId val="2059350312"/>
      </c:barChart>
      <c:catAx>
        <c:axId val="2119433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059350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59350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7.3417906095071448E-4"/>
              <c:y val="9.245625546806648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194336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81492685656939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1A7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95D-244A-979C-B03143FA60E7}"/>
              </c:ext>
            </c:extLst>
          </c:dPt>
          <c:dPt>
            <c:idx val="1"/>
            <c:invertIfNegative val="0"/>
            <c:bubble3D val="0"/>
            <c:spPr>
              <a:solidFill>
                <a:srgbClr val="7A954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95D-244A-979C-B03143FA60E7}"/>
              </c:ext>
            </c:extLst>
          </c:dPt>
          <c:dPt>
            <c:idx val="2"/>
            <c:invertIfNegative val="0"/>
            <c:bubble3D val="0"/>
            <c:spPr>
              <a:solidFill>
                <a:srgbClr val="9D77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95D-244A-979C-B03143FA60E7}"/>
              </c:ext>
            </c:extLst>
          </c:dPt>
          <c:dPt>
            <c:idx val="3"/>
            <c:invertIfNegative val="0"/>
            <c:bubble3D val="0"/>
            <c:spPr>
              <a:solidFill>
                <a:srgbClr val="77578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95D-244A-979C-B03143FA60E7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95D-244A-979C-B03143FA60E7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95D-244A-979C-B03143FA60E7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95D-244A-979C-B03143FA60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2F838D0-056D-5A4E-A5B0-42D4A519662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5D-244A-979C-B03143FA60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907E1D-672C-8C4E-94C3-869E35565B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5D-244A-979C-B03143FA60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8F93A7-A063-BE4B-8041-408B75FACD1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5D-244A-979C-B03143FA60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BB4B44-2F7C-EB46-AA1A-406C05BB8F7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5D-244A-979C-B03143FA60E7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GT1a</c:v>
                </c:pt>
                <c:pt idx="2">
                  <c:v>GT1b</c:v>
                </c:pt>
                <c:pt idx="3">
                  <c:v>GT4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96.5</c:v>
                </c:pt>
                <c:pt idx="2">
                  <c:v>95.5</c:v>
                </c:pt>
                <c:pt idx="3">
                  <c:v>96.4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5D-244A-979C-B03143FA60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28188056"/>
        <c:axId val="-2128230712"/>
      </c:barChart>
      <c:catAx>
        <c:axId val="-2128188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Genotype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28230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8230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5.2515310586176726E-3"/>
              <c:y val="0.147849889975874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818805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718E25">
                    <a:lumMod val="75000"/>
                  </a:srgbClr>
                </a:gs>
                <a:gs pos="99000">
                  <a:srgbClr val="95B04E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140-BB4F-ADDA-E357D2CADD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40-BB4F-ADDA-E357D2CADD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140-BB4F-ADDA-E357D2CADDC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40-BB4F-ADDA-E357D2CADDC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140-BB4F-ADDA-E357D2CADDC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140-BB4F-ADDA-E357D2CADDC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140-BB4F-ADDA-E357D2CADD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37C59E-FABB-E340-83A4-035BFA0EA18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40-BB4F-ADDA-E357D2CADD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575671-CB98-5A4C-B47D-76381D6FF65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40-BB4F-ADDA-E357D2CADD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AA6306-7984-2142-A538-F21C420EDD9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40-BB4F-ADDA-E357D2CADD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422DCF-8B60-CE43-BA4F-A3FB0C02C60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140-BB4F-ADDA-E357D2CADD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D6F57E-3B13-254F-8791-43A5334ECE1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40-BB4F-ADDA-E357D2CADDC3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91.5</c:v>
                </c:pt>
                <c:pt idx="1">
                  <c:v>93.5</c:v>
                </c:pt>
                <c:pt idx="2">
                  <c:v>93.3</c:v>
                </c:pt>
                <c:pt idx="3">
                  <c:v>91.7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40-BB4F-ADDA-E357D2CADD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axId val="-2088301448"/>
        <c:axId val="-2088333000"/>
      </c:barChart>
      <c:catAx>
        <c:axId val="-20883014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883330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83330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2.1651113055312526E-3"/>
              <c:y val="0.1658220112191858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830144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>
              <a:gsLst>
                <a:gs pos="0">
                  <a:srgbClr val="004B80"/>
                </a:gs>
                <a:gs pos="99000">
                  <a:srgbClr val="00A5E2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A94-6B4F-84BA-59FA7972674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94-6B4F-84BA-59FA7972674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A94-6B4F-84BA-59FA7972674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A94-6B4F-84BA-59FA7972674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A94-6B4F-84BA-59FA7972674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A94-6B4F-84BA-59FA7972674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A94-6B4F-84BA-59FA797267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7CBF8D5-2BF7-D74D-8A03-CDEE28289E5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94-6B4F-84BA-59FA797267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9933AD-BB05-AB48-8C3E-F5B507C1F7F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94-6B4F-84BA-59FA797267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%</a:t>
                    </a:r>
                    <a:fld id="{67597B65-389D-2C45-B07D-C20E8667112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94-6B4F-84BA-59FA797267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125DECC-E716-7A46-AA39-0C488E82AA3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94-6B4F-84BA-59FA797267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E2FBBE1-F0BD-404F-8775-9EF41043337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A94-6B4F-84BA-59FA79726748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94</c:v>
                </c:pt>
                <c:pt idx="1">
                  <c:v>95.5</c:v>
                </c:pt>
                <c:pt idx="2">
                  <c:v>93.3</c:v>
                </c:pt>
                <c:pt idx="3">
                  <c:v>91.7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94-6B4F-84BA-59FA797267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59335208"/>
        <c:axId val="-2059367416"/>
      </c:barChart>
      <c:catAx>
        <c:axId val="-205933520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593674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93674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6.7947409351608815E-3"/>
              <c:y val="0.1658220112191858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93352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3D5949"/>
                </a:gs>
                <a:gs pos="93000">
                  <a:srgbClr val="82BB98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FCD-7444-9E6A-5462F182B78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CD-7444-9E6A-5462F182B78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CD-7444-9E6A-5462F182B78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CD-7444-9E6A-5462F182B78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FCD-7444-9E6A-5462F182B78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CD-7444-9E6A-5462F182B78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FCD-7444-9E6A-5462F182B7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C6B9035-B9C7-894F-AF5E-E4A418A1270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CD-7444-9E6A-5462F182B7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CF4B6A-75D5-314C-86D9-AE2EDB2B73A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3641975308641E-2"/>
                      <c:h val="6.85866013071895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CD-7444-9E6A-5462F182B7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ACBF3B5-C6F2-5D42-9515-E56E43BF71C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CD-7444-9E6A-5462F182B7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433AAB-3CB6-B448-B3EF-8ECBC099643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CD-7444-9E6A-5462F182B7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E0C9602-282F-5542-A578-B0015326F0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CD-7444-9E6A-5462F182B783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89.5</c:v>
                </c:pt>
                <c:pt idx="1">
                  <c:v>90.1</c:v>
                </c:pt>
                <c:pt idx="2">
                  <c:v>92.9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FCD-7444-9E6A-5462F182B7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59208008"/>
        <c:axId val="-2059223448"/>
      </c:barChart>
      <c:catAx>
        <c:axId val="-205920800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crossAx val="-20592234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92234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2.165111305531253E-3"/>
              <c:y val="0.16173704389892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92080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5126546681699"/>
          <c:y val="3.8365592565068198E-2"/>
          <c:w val="0.86495055305586799"/>
          <c:h val="0.82842390759775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18A4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B88-0748-A42A-0679D1A70057}"/>
              </c:ext>
            </c:extLst>
          </c:dPt>
          <c:dPt>
            <c:idx val="1"/>
            <c:invertIfNegative val="0"/>
            <c:bubble3D val="0"/>
            <c:spPr>
              <a:solidFill>
                <a:srgbClr val="55462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B88-0748-A42A-0679D1A700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B88-0748-A42A-0679D1A70057}"/>
              </c:ext>
            </c:extLst>
          </c:dPt>
          <c:dPt>
            <c:idx val="3"/>
            <c:invertIfNegative val="0"/>
            <c:bubble3D val="0"/>
            <c:spPr>
              <a:solidFill>
                <a:srgbClr val="B9696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DB88-0748-A42A-0679D1A70057}"/>
              </c:ext>
            </c:extLst>
          </c:dPt>
          <c:dPt>
            <c:idx val="4"/>
            <c:invertIfNegative val="0"/>
            <c:bubble3D val="0"/>
            <c:spPr>
              <a:solidFill>
                <a:srgbClr val="7F2B2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DB88-0748-A42A-0679D1A70057}"/>
              </c:ext>
            </c:extLst>
          </c:dPt>
          <c:dPt>
            <c:idx val="6"/>
            <c:invertIfNegative val="0"/>
            <c:bubble3D val="0"/>
            <c:spPr>
              <a:solidFill>
                <a:srgbClr val="789B2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DB88-0748-A42A-0679D1A70057}"/>
              </c:ext>
            </c:extLst>
          </c:dPt>
          <c:dPt>
            <c:idx val="7"/>
            <c:invertIfNegative val="0"/>
            <c:bubble3D val="0"/>
            <c:spPr>
              <a:solidFill>
                <a:srgbClr val="485A1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DB88-0748-A42A-0679D1A7005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4966A66-D4E9-4F4F-BB36-3CAA7E72945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88-0748-A42A-0679D1A700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EBFE4E-A714-DF41-9D2E-ABD0947D85F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88-0748-A42A-0679D1A700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1C46FFC-E27A-9344-B10C-2784A9C611C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88-0748-A42A-0679D1A700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4A51D50-4082-F946-A021-67183C61AA5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B88-0748-A42A-0679D1A7005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7907B1-3104-9F48-A77E-6C69A79655B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88-0748-A42A-0679D1A7005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4C574C2-AB7A-0145-8C1E-FD0B89BBF68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88-0748-A42A-0679D1A70057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No</c:v>
                </c:pt>
                <c:pt idx="1">
                  <c:v>Yes</c:v>
                </c:pt>
                <c:pt idx="3">
                  <c:v>≤2 million</c:v>
                </c:pt>
                <c:pt idx="4">
                  <c:v>&gt; 2 million</c:v>
                </c:pt>
                <c:pt idx="6">
                  <c:v>Negative</c:v>
                </c:pt>
                <c:pt idx="7">
                  <c:v>Positive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91.3</c:v>
                </c:pt>
                <c:pt idx="1">
                  <c:v>92.5</c:v>
                </c:pt>
                <c:pt idx="3">
                  <c:v>92</c:v>
                </c:pt>
                <c:pt idx="4">
                  <c:v>91.2</c:v>
                </c:pt>
                <c:pt idx="6" formatCode="General">
                  <c:v>93.8</c:v>
                </c:pt>
                <c:pt idx="7" formatCode="General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B88-0748-A42A-0679D1A700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axId val="-2059098520"/>
        <c:axId val="-2058934056"/>
      </c:barChart>
      <c:catAx>
        <c:axId val="-205909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589340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589340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4.9486001749781284E-3"/>
              <c:y val="0.143991423420557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90985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6710557013706602"/>
          <c:h val="0.7842297056617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FFB-8E44-A5EF-CC9ED9D68670}"/>
              </c:ext>
            </c:extLst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FFB-8E44-A5EF-CC9ED9D68670}"/>
              </c:ext>
            </c:extLst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FFB-8E44-A5EF-CC9ED9D686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E120902-9624-FA4E-88EB-EF30D2A561E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FB-8E44-A5EF-CC9ED9D686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50E337-EB2C-2843-B757-A3705029809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FB-8E44-A5EF-CC9ED9D68670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Modifed Full Analysis Set</c:v>
                </c:pt>
                <c:pt idx="1">
                  <c:v>Full Analysis Set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FB-8E44-A5EF-CC9ED9D686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1009572552"/>
        <c:axId val="-1009597448"/>
      </c:barChart>
      <c:catAx>
        <c:axId val="-1009572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1009597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0095974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Patients with SVR12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435747383428923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00957255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633555322227906E-2"/>
          <c:y val="2.77778663809897E-2"/>
          <c:w val="0.88415585204627201"/>
          <c:h val="0.88064057517003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SVR12</c:v>
                </c:pt>
              </c:strCache>
            </c:strRef>
          </c:tx>
          <c:spPr>
            <a:gradFill>
              <a:gsLst>
                <a:gs pos="0">
                  <a:srgbClr val="694E00"/>
                </a:gs>
                <a:gs pos="100000">
                  <a:srgbClr val="CC9901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466326"/>
                  </a:gs>
                  <a:gs pos="100000">
                    <a:srgbClr val="82B948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0E4-114F-AEC9-A5829E3C673C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466326"/>
                  </a:gs>
                  <a:gs pos="100000">
                    <a:srgbClr val="82B948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0E4-114F-AEC9-A5829E3C67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0E4-114F-AEC9-A5829E3C673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0E4-114F-AEC9-A5829E3C673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E4-114F-AEC9-A5829E3C673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0E4-114F-AEC9-A5829E3C673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0E4-114F-AEC9-A5829E3C673C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 </c:v>
                </c:pt>
                <c:pt idx="4">
                  <c:v>EBR-GZR</c:v>
                </c:pt>
                <c:pt idx="5">
                  <c:v>EBR-GZR + RBV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97.8</c:v>
                </c:pt>
                <c:pt idx="1">
                  <c:v>90.3</c:v>
                </c:pt>
                <c:pt idx="2">
                  <c:v>88.9</c:v>
                </c:pt>
                <c:pt idx="3">
                  <c:v>91.4</c:v>
                </c:pt>
                <c:pt idx="4">
                  <c:v>93.9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E4-114F-AEC9-A5829E3C67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8559912"/>
        <c:axId val="-851764728"/>
      </c:barChart>
      <c:catAx>
        <c:axId val="-2138559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8517647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517647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7.3419231686948101E-4"/>
              <c:y val="8.69827586206896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855991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143737568664301"/>
          <c:w val="0.88154949381327297"/>
          <c:h val="0.76262157931790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NS5A RAS</c:v>
                </c:pt>
              </c:strCache>
            </c:strRef>
          </c:tx>
          <c:spPr>
            <a:solidFill>
              <a:srgbClr val="78508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17-C444-83CD-05A192702A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17-C444-83CD-05A192702A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17-C444-83CD-05A192702A19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EBR-GZR</c:v>
                </c:pt>
                <c:pt idx="1">
                  <c:v>EBR-GZR + RBV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98.5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17-C444-83CD-05A192702A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NS5A RAS</c:v>
                </c:pt>
              </c:strCache>
            </c:strRef>
          </c:tx>
          <c:spPr>
            <a:solidFill>
              <a:srgbClr val="005B9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EBR-GZR</c:v>
                </c:pt>
                <c:pt idx="1">
                  <c:v>EBR-GZR + RBV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87.5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17-C444-83CD-05A192702A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-2017957192"/>
        <c:axId val="-2108268424"/>
      </c:barChart>
      <c:catAx>
        <c:axId val="-2017957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08268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826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0"/>
              <c:y val="0.152534254710777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1795719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1048293011549539"/>
          <c:y val="1.7245406824146998E-2"/>
          <c:w val="0.4711666319355817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9.465929116898375E-2"/>
          <c:w val="0.88154949381327297"/>
          <c:h val="0.81521055272502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NS5A RAS</c:v>
                </c:pt>
              </c:strCache>
            </c:strRef>
          </c:tx>
          <c:spPr>
            <a:solidFill>
              <a:srgbClr val="78508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EC-6F44-ABE8-0DECAC9235A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EC-6F44-ABE8-0DECAC9235A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EC-6F44-ABE8-0DECAC9235AE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96.8</c:v>
                </c:pt>
                <c:pt idx="1">
                  <c:v>96.6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EC-6F44-ABE8-0DECAC9235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NS5A RAS</c:v>
                </c:pt>
              </c:strCache>
            </c:strRef>
          </c:tx>
          <c:spPr>
            <a:solidFill>
              <a:srgbClr val="005B9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33.299999999999997</c:v>
                </c:pt>
                <c:pt idx="1">
                  <c:v>33.299999999999997</c:v>
                </c:pt>
                <c:pt idx="2">
                  <c:v>66.7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C-6F44-ABE8-0DECAC9235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23754616"/>
        <c:axId val="-2060242472"/>
      </c:barChart>
      <c:catAx>
        <c:axId val="-212375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crossAx val="-20602424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02424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</a:t>
                </a:r>
                <a:r>
                  <a:rPr lang="en-US" baseline="0" dirty="0"/>
                  <a:t> </a:t>
                </a:r>
                <a:r>
                  <a:rPr lang="en-US" dirty="0"/>
                  <a:t>with SVR 12 (%)</a:t>
                </a:r>
              </a:p>
            </c:rich>
          </c:tx>
          <c:layout>
            <c:manualLayout>
              <c:xMode val="edge"/>
              <c:yMode val="edge"/>
              <c:x val="3.6809808496160207E-3"/>
              <c:y val="0.131782452974628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375461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1238151834794232"/>
          <c:y val="0"/>
          <c:w val="0.47527274302976275"/>
          <c:h val="9.5528779359795618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6.0959349207855E-2"/>
          <c:w val="0.88154949381327297"/>
          <c:h val="0.72330020870885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578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58D-A240-AA12-2AAA934AA427}"/>
              </c:ext>
            </c:extLst>
          </c:dPt>
          <c:dPt>
            <c:idx val="1"/>
            <c:invertIfNegative val="0"/>
            <c:bubble3D val="0"/>
            <c:spPr>
              <a:solidFill>
                <a:srgbClr val="5E400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58D-A240-AA12-2AAA934AA4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8D-A240-AA12-2AAA934AA427}"/>
              </c:ext>
            </c:extLst>
          </c:dPt>
          <c:dPt>
            <c:idx val="3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958D-A240-AA12-2AAA934AA427}"/>
              </c:ext>
            </c:extLst>
          </c:dPt>
          <c:dPt>
            <c:idx val="4"/>
            <c:invertIfNegative val="0"/>
            <c:bubble3D val="0"/>
            <c:spPr>
              <a:solidFill>
                <a:srgbClr val="4C7F7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958D-A240-AA12-2AAA934AA4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5FB0294-EDCF-7648-9D90-AD71CEB41E4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8D-A240-AA12-2AAA934AA4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FD5B64-9B28-AE47-8591-FF03D6BF0C9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8D-A240-AA12-2AAA934AA4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C786D47-A9D0-6449-92C7-1FCEDB73CC9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58D-A240-AA12-2AAA934AA4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D4037FE-55AF-964A-B5DF-500C11489A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58D-A240-AA12-2AAA934AA427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Cirrhosis</c:v>
                </c:pt>
                <c:pt idx="1">
                  <c:v>Cirrhosis</c:v>
                </c:pt>
                <c:pt idx="3">
                  <c:v>≤800K IU/mL</c:v>
                </c:pt>
                <c:pt idx="4">
                  <c:v>&gt;800K IU/mL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93.9</c:v>
                </c:pt>
                <c:pt idx="1">
                  <c:v>97.1</c:v>
                </c:pt>
                <c:pt idx="3">
                  <c:v>100</c:v>
                </c:pt>
                <c:pt idx="4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8D-A240-AA12-2AAA934AA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118971608"/>
        <c:axId val="-2081896280"/>
      </c:barChart>
      <c:catAx>
        <c:axId val="-2118971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818962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81896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</a:t>
                </a:r>
              </a:p>
            </c:rich>
          </c:tx>
          <c:layout>
            <c:manualLayout>
              <c:xMode val="edge"/>
              <c:yMode val="edge"/>
              <c:x val="5.9456109652960046E-4"/>
              <c:y val="0.1313325743920563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189716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NS5A RAVs*</c:v>
                </c:pt>
              </c:strCache>
            </c:strRef>
          </c:tx>
          <c:spPr>
            <a:solidFill>
              <a:srgbClr val="22456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F7-E74D-8896-257EFA257DD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F7-E74D-8896-257EFA257DD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F7-E74D-8896-257EFA257D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CF08252B-B067-1A44-9CF2-1065E3071D6B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F7-E74D-8896-257EFA257D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7E2DB643-1BA3-C14D-A248-E698D67D4715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F7-E74D-8896-257EFA257DD5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58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7-E74D-8896-257EFA257D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NS5A RAVs</c:v>
                </c:pt>
              </c:strCache>
            </c:strRef>
          </c:tx>
          <c:spPr>
            <a:solidFill>
              <a:srgbClr val="5F86A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B3D2C5FD-AA2F-9147-9542-1D6FB82EFC53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98-1946-85AC-1EA0716DA1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356529C5-FDFE-6E4C-B0D8-E423F8A96E57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B98-1946-85AC-1EA0716DA119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7-E74D-8896-257EFA257D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2131285576"/>
        <c:axId val="-1994750248"/>
      </c:barChart>
      <c:catAx>
        <c:axId val="-2131285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19947502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94750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</a:t>
                </a:r>
                <a:r>
                  <a:rPr lang="en-US" baseline="0" dirty="0"/>
                  <a:t> </a:t>
                </a:r>
                <a:r>
                  <a:rPr lang="en-US" dirty="0"/>
                  <a:t>with SVR 12</a:t>
                </a:r>
              </a:p>
            </c:rich>
          </c:tx>
          <c:layout>
            <c:manualLayout>
              <c:xMode val="edge"/>
              <c:yMode val="edge"/>
              <c:x val="5.9456109652960046E-4"/>
              <c:y val="0.1751852307524059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128557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9429918617129602"/>
          <c:y val="1.44676387400988E-2"/>
          <c:w val="0.693355181355813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1531964754405699"/>
          <c:w val="0.88154949381327297"/>
          <c:h val="0.77737376577927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NS3/4A RAVs</c:v>
                </c:pt>
              </c:strCache>
            </c:strRef>
          </c:tx>
          <c:spPr>
            <a:solidFill>
              <a:srgbClr val="555D19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35-6740-99DF-56B2D69406C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35-6740-99DF-56B2D69406C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35-6740-99DF-56B2D69406C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E25FA61-EF72-8C44-8E38-828BDCE3325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35-6740-99DF-56B2D69406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E02A6FD-7589-E540-8FD7-76E5F81B98E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35-6740-99DF-56B2D69406C8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97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35-6740-99DF-56B2D69406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NS3/4A RAVs</c:v>
                </c:pt>
              </c:strCache>
            </c:strRef>
          </c:tx>
          <c:spPr>
            <a:solidFill>
              <a:srgbClr val="889327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D28EF3-56F0-B246-A4F1-9EA0ACB41F2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57-4042-A0AB-21A91B9B83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E01FFD-4E48-AB40-9B03-A2F163A9159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57-4042-A0AB-21A91B9B83B3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35-6740-99DF-56B2D69406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-2082362920"/>
        <c:axId val="-2082197000"/>
      </c:barChart>
      <c:catAx>
        <c:axId val="-2082362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8219700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821970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</a:t>
                </a:r>
              </a:p>
            </c:rich>
          </c:tx>
          <c:layout>
            <c:manualLayout>
              <c:xMode val="edge"/>
              <c:yMode val="edge"/>
              <c:x val="5.9456109652960046E-4"/>
              <c:y val="0.22317616547931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23629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3490704286964121"/>
          <c:y val="1.44676387400988E-2"/>
          <c:w val="0.55274727811801305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486F7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DF-B74E-AD24-FEBC0A46A2B8}"/>
              </c:ext>
            </c:extLst>
          </c:dPt>
          <c:dPt>
            <c:idx val="1"/>
            <c:invertIfNegative val="0"/>
            <c:bubble3D val="0"/>
            <c:spPr>
              <a:solidFill>
                <a:srgbClr val="9A7A3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ADF-B74E-AD24-FEBC0A46A2B8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ADF-B74E-AD24-FEBC0A46A2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DF-B74E-AD24-FEBC0A46A2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ADF-B74E-AD24-FEBC0A46A2B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ADF-B74E-AD24-FEBC0A46A2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ADF-B74E-AD24-FEBC0A46A2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A547039-AD7B-0A4A-89FD-6421507C066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ADF-B74E-AD24-FEBC0A46A2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2C3221-5209-7545-A7C6-8CAC3CC921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ADF-B74E-AD24-FEBC0A46A2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287B25D-57ED-0643-941C-65E961531F6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ADF-B74E-AD24-FEBC0A46A2B8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Genotype 1</c:v>
                </c:pt>
                <c:pt idx="1">
                  <c:v>Genotype 4</c:v>
                </c:pt>
                <c:pt idx="2">
                  <c:v>Genotype 6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88.9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DF-B74E-AD24-FEBC0A46A2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2323192"/>
        <c:axId val="-2142282184"/>
      </c:barChart>
      <c:catAx>
        <c:axId val="-214232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422821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22821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</a:t>
                </a:r>
              </a:p>
            </c:rich>
          </c:tx>
          <c:layout>
            <c:manualLayout>
              <c:xMode val="edge"/>
              <c:yMode val="edge"/>
              <c:x val="7.3417906095071448E-4"/>
              <c:y val="0.119823459567554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4232319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8508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DE1-F040-83BA-6F1ECF4C9EDD}"/>
              </c:ext>
            </c:extLst>
          </c:dPt>
          <c:dPt>
            <c:idx val="1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DE1-F040-83BA-6F1ECF4C9EDD}"/>
              </c:ext>
            </c:extLst>
          </c:dPt>
          <c:dPt>
            <c:idx val="2"/>
            <c:invertIfNegative val="0"/>
            <c:bubble3D val="0"/>
            <c:spPr>
              <a:solidFill>
                <a:srgbClr val="78508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DE1-F040-83BA-6F1ECF4C9EDD}"/>
              </c:ext>
            </c:extLst>
          </c:dPt>
          <c:dPt>
            <c:idx val="3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DE1-F040-83BA-6F1ECF4C9ED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DE1-F040-83BA-6F1ECF4C9ED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DE1-F040-83BA-6F1ECF4C9ED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DE1-F040-83BA-6F1ECF4C9E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4F480A4-8D3B-D447-B9B1-B13AC658B42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E1-F040-83BA-6F1ECF4C9E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C8AE2A-2213-E049-ABF3-E9B02FD5EF4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E1-F040-83BA-6F1ECF4C9E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9DD3B80-F538-FB46-8958-CF382061291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DE1-F040-83BA-6F1ECF4C9E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FCA2F1-BB15-4040-9932-914A082BD6E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52469135802459E-2"/>
                      <c:h val="6.66269841269841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E1-F040-83BA-6F1ECF4C9EDD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92.4</c:v>
                </c:pt>
                <c:pt idx="1">
                  <c:v>94.2</c:v>
                </c:pt>
                <c:pt idx="2">
                  <c:v>92.4</c:v>
                </c:pt>
                <c:pt idx="3">
                  <c:v>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E1-F040-83BA-6F1ECF4C9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9133192"/>
        <c:axId val="-2134494920"/>
      </c:barChart>
      <c:catAx>
        <c:axId val="-203913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34494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4494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1.1536648196753183E-2"/>
              <c:y val="4.593175853018372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913319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9.9138013998250202E-2"/>
          <c:w val="0.85515270818420397"/>
          <c:h val="0.683531714785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1a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DCD-2F49-9E9C-1462016E5A3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CD-2F49-9E9C-1462016E5A3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DCD-2F49-9E9C-1462016E5A3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DCD-2F49-9E9C-1462016E5A3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DCD-2F49-9E9C-1462016E5A3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DCD-2F49-9E9C-1462016E5A3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DCD-2F49-9E9C-1462016E5A39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DCD-2F49-9E9C-1462016E5A39}"/>
                </c:ext>
              </c:extLst>
            </c:dLbl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91.7</c:v>
                </c:pt>
                <c:pt idx="1">
                  <c:v>93.3</c:v>
                </c:pt>
                <c:pt idx="2">
                  <c:v>93.8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CD-2F49-9E9C-1462016E5A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1b</c:v>
                </c:pt>
              </c:strCache>
            </c:strRef>
          </c:tx>
          <c:spPr>
            <a:solidFill>
              <a:srgbClr val="486F7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DCD-2F49-9E9C-1462016E5A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DCD-2F49-9E9C-1462016E5A39}"/>
                </c:ext>
              </c:extLst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96.6</c:v>
                </c:pt>
                <c:pt idx="2">
                  <c:v>97.9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CD-2F49-9E9C-1462016E5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2114716952"/>
        <c:axId val="-2114184840"/>
      </c:barChart>
      <c:catAx>
        <c:axId val="-211471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141848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4184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2.2773889374939241E-3"/>
              <c:y val="0.111562530378147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1471695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44882497326723"/>
          <c:y val="0"/>
          <c:w val="0.43351256440167202"/>
          <c:h val="8.7885498687664043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4187809857101"/>
          <c:y val="9.9138013998250202E-2"/>
          <c:w val="0.87058484008943327"/>
          <c:h val="0.82044706911636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1a</c:v>
                </c:pt>
              </c:strCache>
            </c:strRef>
          </c:tx>
          <c:spPr>
            <a:solidFill>
              <a:srgbClr val="86908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1F-624B-93D6-9D86790238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1F-624B-93D6-9D86790238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1F-624B-93D6-9D86790238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1F-624B-93D6-9D86790238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E1F-624B-93D6-9D86790238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E1F-624B-93D6-9D86790238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E1F-624B-93D6-9D86790238C1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1F-624B-93D6-9D86790238C1}"/>
                </c:ext>
              </c:extLst>
            </c:dLbl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60</c:v>
                </c:pt>
                <c:pt idx="1">
                  <c:v>66.7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1F-624B-93D6-9D8679023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1b</c:v>
                </c:pt>
              </c:strCache>
            </c:strRef>
          </c:tx>
          <c:spPr>
            <a:solidFill>
              <a:srgbClr val="6F88A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E1F-624B-93D6-9D86790238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E1F-624B-93D6-9D86790238C1}"/>
                </c:ext>
              </c:extLst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91.7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1F-624B-93D6-9D8679023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006680760"/>
        <c:axId val="-1006688824"/>
      </c:barChart>
      <c:catAx>
        <c:axId val="-1006680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100668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0066888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7.3419231686948198E-4"/>
              <c:y val="0.1308525809273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00668076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938869005010701"/>
          <c:y val="0"/>
          <c:w val="0.49061130994989299"/>
          <c:h val="8.016947235043890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633555322227906E-2"/>
          <c:y val="2.77778663809897E-2"/>
          <c:w val="0.89958790876070405"/>
          <c:h val="0.90096456692913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718E25">
                    <a:lumMod val="75000"/>
                  </a:srgbClr>
                </a:gs>
                <a:gs pos="100000">
                  <a:srgbClr val="718E25">
                    <a:lumMod val="60000"/>
                    <a:lumOff val="40000"/>
                  </a:srgbClr>
                </a:gs>
              </a:gsLst>
              <a:lin ang="16200000" scaled="0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8D8D8">
                  <a:lumMod val="50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0E4-114F-AEC9-A5829E3C673C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0E4-114F-AEC9-A5829E3C673C}"/>
              </c:ext>
            </c:extLst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E0E4-114F-AEC9-A5829E3C673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0E4-114F-AEC9-A5829E3C673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E4-114F-AEC9-A5829E3C673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0E4-114F-AEC9-A5829E3C673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0E4-114F-AEC9-A5829E3C673C}"/>
              </c:ext>
            </c:extLst>
          </c:dPt>
          <c:dLbls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EBR-GZR x 12 Weeks</c:v>
                </c:pt>
                <c:pt idx="2">
                  <c:v>EBR-GZR + RBV x 12 weeks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96.4</c:v>
                </c:pt>
                <c:pt idx="1">
                  <c:v>96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E4-114F-AEC9-A5829E3C67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1007867880"/>
        <c:axId val="-2113863752"/>
      </c:barChart>
      <c:catAx>
        <c:axId val="-100786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-21138637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38637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7.3417906095071448E-4"/>
              <c:y val="0.1291573118877281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00786788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0.54737</cdr:x>
      <cdr:y>0.06024</cdr:y>
    </cdr:from>
    <cdr:to>
      <cdr:x>0.54737</cdr:x>
      <cdr:y>0.78313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8DEF092-4978-1249-999B-5A8BD1E4A6E1}"/>
            </a:ext>
          </a:extLst>
        </cdr:cNvPr>
        <cdr:cNvCxnSpPr/>
      </cdr:nvCxnSpPr>
      <cdr:spPr>
        <a:xfrm xmlns:a="http://schemas.openxmlformats.org/drawingml/2006/main">
          <a:off x="4504607" y="190497"/>
          <a:ext cx="0" cy="2285995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0.38393</cdr:x>
      <cdr:y>0.03977</cdr:y>
    </cdr:from>
    <cdr:to>
      <cdr:x>0.38393</cdr:x>
      <cdr:y>0.86764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1110E0-50DD-5F49-8F71-AD31BC57D29D}"/>
            </a:ext>
          </a:extLst>
        </cdr:cNvPr>
        <cdr:cNvCxnSpPr/>
      </cdr:nvCxnSpPr>
      <cdr:spPr>
        <a:xfrm xmlns:a="http://schemas.openxmlformats.org/drawingml/2006/main">
          <a:off x="32766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0.71429</cdr:x>
      <cdr:y>0.03977</cdr:y>
    </cdr:from>
    <cdr:to>
      <cdr:x>0.71429</cdr:x>
      <cdr:y>0.86764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94573DC-065D-DA40-A27A-D5CF954619D3}"/>
            </a:ext>
          </a:extLst>
        </cdr:cNvPr>
        <cdr:cNvCxnSpPr/>
      </cdr:nvCxnSpPr>
      <cdr:spPr>
        <a:xfrm xmlns:a="http://schemas.openxmlformats.org/drawingml/2006/main">
          <a:off x="60960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4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7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65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37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57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27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43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0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3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4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2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D5DDC8-955B-5F4B-89A3-FA28C1E409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41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5337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2040D45-8BA9-D140-AC63-610E2828C96D}"/>
              </a:ext>
            </a:extLst>
          </p:cNvPr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D8E482-99BE-C84B-B161-963C2E521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6606ED-A198-F841-A81E-EAF8A36DE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5E0287-FFA2-4B43-9C84-CDE59F70FA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39466-DB5B-A345-8962-629595564BB7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 in this presentation is that of the author(s) and does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37" r:id="rId10"/>
    <p:sldLayoutId id="2147483738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Elbasvir-Grazoprevir (</a:t>
            </a:r>
            <a:r>
              <a:rPr lang="en-US" i="1" dirty="0" err="1"/>
              <a:t>Zepatier</a:t>
            </a:r>
            <a:r>
              <a:rPr lang="en-US" dirty="0"/>
              <a:t>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A1A5DC-5F25-614A-85EB-EA30C5D1F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Prepared by: </a:t>
            </a:r>
            <a:br>
              <a:rPr lang="en-US" dirty="0"/>
            </a:br>
            <a:r>
              <a:rPr lang="en-US" dirty="0"/>
              <a:t>H. Nina Kim, MD, MSc</a:t>
            </a:r>
            <a:br>
              <a:rPr lang="en-US" dirty="0"/>
            </a:br>
            <a:r>
              <a:rPr lang="en-US" dirty="0"/>
              <a:t>David H. Spach, MD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FB4A-D31F-0B46-801E-4BF261C3C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Last Updated: March 15, 2022</a:t>
            </a:r>
          </a:p>
        </p:txBody>
      </p:sp>
    </p:spTree>
    <p:extLst>
      <p:ext uri="{BB962C8B-B14F-4D97-AF65-F5344CB8AC3E}">
        <p14:creationId xmlns:p14="http://schemas.microsoft.com/office/powerpoint/2010/main" val="20153975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247583" y="1893590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18DDD2-B3BA-E54D-A110-D20E8C9F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Elbasvir-Grazoprevir in Treatment-Naïve HCV Genotype 1, 4, or 6</a:t>
            </a:r>
            <a:br>
              <a:rPr lang="en-US" sz="2000" dirty="0"/>
            </a:br>
            <a:r>
              <a:rPr lang="en-US" sz="2000" dirty="0"/>
              <a:t>C-EDGE TN: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85597" y="1647702"/>
            <a:ext cx="1865048" cy="473910"/>
          </a:xfrm>
          <a:prstGeom prst="rect">
            <a:avLst/>
          </a:prstGeom>
          <a:solidFill>
            <a:srgbClr val="7030A0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b="1" dirty="0" err="1">
                <a:latin typeface="Arial"/>
                <a:cs typeface="Arial"/>
              </a:rPr>
              <a:t>Elbasvir</a:t>
            </a:r>
            <a:r>
              <a:rPr lang="en-US" sz="1050" dirty="0" err="1">
                <a:latin typeface="Arial"/>
                <a:cs typeface="Arial"/>
              </a:rPr>
              <a:t>-</a:t>
            </a:r>
            <a:r>
              <a:rPr lang="en-US" sz="1050" b="1" dirty="0" err="1">
                <a:latin typeface="Arial"/>
                <a:cs typeface="Arial"/>
              </a:rPr>
              <a:t>Grazoprevir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50379" y="1750139"/>
            <a:ext cx="742950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2381680" y="4265976"/>
            <a:ext cx="6240207" cy="4434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tIns="91440" rIns="91440" bIns="9144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(50/100 mg): fixed dose combination;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8085" y="1647702"/>
            <a:ext cx="1299569" cy="1523011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cs typeface="Arial"/>
              </a:rPr>
              <a:t>Treatment-naïve GT 1, 4, or 6</a:t>
            </a:r>
            <a:endParaRPr lang="en-US" sz="1050" b="1" i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1500"/>
              </a:lnSpc>
            </a:pPr>
            <a: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  <a:t>(n = 421)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3472" y="1748687"/>
            <a:ext cx="723231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n = 316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737996" y="2905121"/>
            <a:ext cx="173736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385596" y="2669627"/>
            <a:ext cx="1868381" cy="473910"/>
          </a:xfrm>
          <a:prstGeom prst="rect">
            <a:avLst/>
          </a:prstGeom>
          <a:solidFill>
            <a:srgbClr val="BFBFBF">
              <a:alpha val="61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b="1" dirty="0">
                <a:latin typeface="Arial"/>
                <a:cs typeface="Arial"/>
              </a:rPr>
              <a:t>Placebo</a:t>
            </a:r>
            <a:r>
              <a:rPr lang="en-US" sz="1050" dirty="0">
                <a:latin typeface="Arial"/>
                <a:cs typeface="Arial"/>
              </a:rPr>
              <a:t> 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304627" y="2753609"/>
            <a:ext cx="643311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23472" y="2751660"/>
            <a:ext cx="723231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n = 105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870311" y="2666813"/>
            <a:ext cx="1868381" cy="47391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b="1" dirty="0" err="1">
                <a:latin typeface="Arial"/>
                <a:cs typeface="Arial"/>
              </a:rPr>
              <a:t>Elbasvir</a:t>
            </a:r>
            <a:r>
              <a:rPr lang="en-US" sz="1050" dirty="0" err="1">
                <a:latin typeface="Arial"/>
                <a:cs typeface="Arial"/>
              </a:rPr>
              <a:t>-</a:t>
            </a:r>
            <a:r>
              <a:rPr lang="en-US" sz="1050" b="1" dirty="0" err="1">
                <a:latin typeface="Arial"/>
                <a:cs typeface="Arial"/>
              </a:rPr>
              <a:t>Grazoprevir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380034" y="3622725"/>
            <a:ext cx="6240207" cy="486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tIns="91440" rIns="91440" bIns="9144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Randomized 3:1 ratio to immediate or deferred arm; stratified by cirrhosis, HCV genotype, subtype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After 4 weeks of follow-up, placebo recipients unblinded and given elbasvir-grazoprevir open label 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5F1F0949-43CD-EC4B-BFAA-154E82412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311" y="3197430"/>
            <a:ext cx="3749930" cy="27432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858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800"/>
              </a:lnSpc>
              <a:spcBef>
                <a:spcPts val="0"/>
              </a:spcBef>
            </a:pPr>
            <a:r>
              <a:rPr lang="en-US" sz="1200" i="1" dirty="0">
                <a:solidFill>
                  <a:srgbClr val="000000"/>
                </a:solidFill>
                <a:latin typeface="Arial" pitchFamily="22" charset="0"/>
              </a:rPr>
              <a:t>Delayed</a:t>
            </a: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008F1F3B-C026-1C4C-B139-50627F36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863" y="2180016"/>
            <a:ext cx="3695520" cy="274320"/>
          </a:xfrm>
          <a:prstGeom prst="rect">
            <a:avLst/>
          </a:prstGeom>
          <a:solidFill>
            <a:srgbClr val="7030A0">
              <a:alpha val="2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858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800"/>
              </a:lnSpc>
              <a:spcBef>
                <a:spcPts val="0"/>
              </a:spcBef>
            </a:pPr>
            <a:r>
              <a:rPr lang="en-US" sz="1200" i="1" dirty="0">
                <a:solidFill>
                  <a:srgbClr val="000000"/>
                </a:solidFill>
                <a:latin typeface="Arial" pitchFamily="22" charset="0"/>
              </a:rPr>
              <a:t>Immediate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1882FA-D39F-4B49-A56D-B52F07B4B679}"/>
              </a:ext>
            </a:extLst>
          </p:cNvPr>
          <p:cNvGrpSpPr/>
          <p:nvPr/>
        </p:nvGrpSpPr>
        <p:grpSpPr>
          <a:xfrm>
            <a:off x="1230912" y="1005840"/>
            <a:ext cx="7772400" cy="413804"/>
            <a:chOff x="1371600" y="1005840"/>
            <a:chExt cx="7772400" cy="41380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A25901E-4A44-F045-BA46-E91F98A50580}"/>
                </a:ext>
              </a:extLst>
            </p:cNvPr>
            <p:cNvSpPr/>
            <p:nvPr/>
          </p:nvSpPr>
          <p:spPr>
            <a:xfrm>
              <a:off x="1371600" y="1005840"/>
              <a:ext cx="7772400" cy="404543"/>
            </a:xfrm>
            <a:prstGeom prst="rect">
              <a:avLst/>
            </a:prstGeom>
            <a:gradFill>
              <a:gsLst>
                <a:gs pos="85000">
                  <a:schemeClr val="bg1">
                    <a:lumMod val="85000"/>
                  </a:schemeClr>
                </a:gs>
                <a:gs pos="15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BF41F2B-957A-794E-B2BB-96E4D93417F0}"/>
                </a:ext>
              </a:extLst>
            </p:cNvPr>
            <p:cNvSpPr/>
            <p:nvPr/>
          </p:nvSpPr>
          <p:spPr>
            <a:xfrm>
              <a:off x="1848572" y="1027737"/>
              <a:ext cx="545406" cy="299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BC78D2-EDF3-4A4E-9110-0C9ED0B003BB}"/>
                </a:ext>
              </a:extLst>
            </p:cNvPr>
            <p:cNvSpPr/>
            <p:nvPr/>
          </p:nvSpPr>
          <p:spPr>
            <a:xfrm>
              <a:off x="2314042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5210A1-6ED7-5E44-A4D5-85E1E582FC13}"/>
                </a:ext>
              </a:extLst>
            </p:cNvPr>
            <p:cNvSpPr/>
            <p:nvPr/>
          </p:nvSpPr>
          <p:spPr>
            <a:xfrm>
              <a:off x="7926661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8633CD-A762-EA43-8B81-1843F0EAFBA7}"/>
                </a:ext>
              </a:extLst>
            </p:cNvPr>
            <p:cNvSpPr/>
            <p:nvPr/>
          </p:nvSpPr>
          <p:spPr>
            <a:xfrm>
              <a:off x="418501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94A486-C0E9-9F4A-925B-CF6C114ACFFA}"/>
                </a:ext>
              </a:extLst>
            </p:cNvPr>
            <p:cNvSpPr/>
            <p:nvPr/>
          </p:nvSpPr>
          <p:spPr>
            <a:xfrm>
              <a:off x="4806403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047EEF-CA0B-5947-96AA-8C1801057D1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688" y="1419644"/>
              <a:ext cx="729631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8BD6A4B-6932-0F47-9C97-64328C2B824F}"/>
                </a:ext>
              </a:extLst>
            </p:cNvPr>
            <p:cNvCxnSpPr/>
            <p:nvPr/>
          </p:nvCxnSpPr>
          <p:spPr>
            <a:xfrm flipV="1">
              <a:off x="252072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31DC21-EAC6-EB47-896A-74087BFE1B53}"/>
                </a:ext>
              </a:extLst>
            </p:cNvPr>
            <p:cNvCxnSpPr/>
            <p:nvPr/>
          </p:nvCxnSpPr>
          <p:spPr>
            <a:xfrm flipV="1">
              <a:off x="564168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4A993AD-6285-C34F-B113-8703FDD21DF1}"/>
                </a:ext>
              </a:extLst>
            </p:cNvPr>
            <p:cNvCxnSpPr/>
            <p:nvPr/>
          </p:nvCxnSpPr>
          <p:spPr>
            <a:xfrm flipH="1" flipV="1">
              <a:off x="6265190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A83AE2-545B-044C-B452-CD6138F5431F}"/>
                </a:ext>
              </a:extLst>
            </p:cNvPr>
            <p:cNvSpPr/>
            <p:nvPr/>
          </p:nvSpPr>
          <p:spPr>
            <a:xfrm>
              <a:off x="605636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C2838C3-40A7-7C45-B047-95436EBEAA08}"/>
                </a:ext>
              </a:extLst>
            </p:cNvPr>
            <p:cNvCxnSpPr/>
            <p:nvPr/>
          </p:nvCxnSpPr>
          <p:spPr>
            <a:xfrm flipV="1">
              <a:off x="6890408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3EC9396-B898-2241-BE41-2897313D5BE7}"/>
                </a:ext>
              </a:extLst>
            </p:cNvPr>
            <p:cNvSpPr/>
            <p:nvPr/>
          </p:nvSpPr>
          <p:spPr>
            <a:xfrm>
              <a:off x="668869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0E9608-9411-D94F-BAB1-5749C8390482}"/>
                </a:ext>
              </a:extLst>
            </p:cNvPr>
            <p:cNvCxnSpPr/>
            <p:nvPr/>
          </p:nvCxnSpPr>
          <p:spPr>
            <a:xfrm flipV="1">
              <a:off x="7513916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A590419-1655-1742-B54A-CB2599DC7B45}"/>
                </a:ext>
              </a:extLst>
            </p:cNvPr>
            <p:cNvSpPr/>
            <p:nvPr/>
          </p:nvSpPr>
          <p:spPr>
            <a:xfrm>
              <a:off x="293610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E4B5571-DE9A-3D4A-BD5C-46B96271E8A1}"/>
                </a:ext>
              </a:extLst>
            </p:cNvPr>
            <p:cNvSpPr/>
            <p:nvPr/>
          </p:nvSpPr>
          <p:spPr>
            <a:xfrm>
              <a:off x="356296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A5EF731-6219-1845-8ACF-BAFD06B918A9}"/>
                </a:ext>
              </a:extLst>
            </p:cNvPr>
            <p:cNvSpPr/>
            <p:nvPr/>
          </p:nvSpPr>
          <p:spPr>
            <a:xfrm>
              <a:off x="5434977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33CFEF4-083F-3A4C-AF65-C38E93E3D837}"/>
                </a:ext>
              </a:extLst>
            </p:cNvPr>
            <p:cNvSpPr/>
            <p:nvPr/>
          </p:nvSpPr>
          <p:spPr>
            <a:xfrm>
              <a:off x="731008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CCEDFB-1878-4446-864A-6B9CFDEB0B5A}"/>
                </a:ext>
              </a:extLst>
            </p:cNvPr>
            <p:cNvCxnSpPr/>
            <p:nvPr/>
          </p:nvCxnSpPr>
          <p:spPr>
            <a:xfrm flipV="1">
              <a:off x="3144230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014E3CB-F6C3-AC46-ABC2-B302C453778C}"/>
                </a:ext>
              </a:extLst>
            </p:cNvPr>
            <p:cNvCxnSpPr/>
            <p:nvPr/>
          </p:nvCxnSpPr>
          <p:spPr>
            <a:xfrm flipH="1" flipV="1">
              <a:off x="3767738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5F2AAB-F50A-0444-B0E7-F696A4194B87}"/>
                </a:ext>
              </a:extLst>
            </p:cNvPr>
            <p:cNvCxnSpPr/>
            <p:nvPr/>
          </p:nvCxnSpPr>
          <p:spPr>
            <a:xfrm flipV="1">
              <a:off x="501817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079995C-772D-3449-A3AD-7933D67A891C}"/>
                </a:ext>
              </a:extLst>
            </p:cNvPr>
            <p:cNvCxnSpPr/>
            <p:nvPr/>
          </p:nvCxnSpPr>
          <p:spPr>
            <a:xfrm flipH="1" flipV="1">
              <a:off x="4392956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54BE1E3-7EEE-E147-9E45-3483EB4F67A9}"/>
                </a:ext>
              </a:extLst>
            </p:cNvPr>
            <p:cNvCxnSpPr/>
            <p:nvPr/>
          </p:nvCxnSpPr>
          <p:spPr>
            <a:xfrm flipV="1">
              <a:off x="813742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0997736-1244-1D4F-97E1-5586198BDB81}"/>
                </a:ext>
              </a:extLst>
            </p:cNvPr>
            <p:cNvCxnSpPr/>
            <p:nvPr/>
          </p:nvCxnSpPr>
          <p:spPr>
            <a:xfrm flipV="1">
              <a:off x="8760929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9891AC3-6D87-9B4C-8ED3-53DBD491B503}"/>
                </a:ext>
              </a:extLst>
            </p:cNvPr>
            <p:cNvSpPr/>
            <p:nvPr/>
          </p:nvSpPr>
          <p:spPr>
            <a:xfrm>
              <a:off x="8561809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31801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407007"/>
              </p:ext>
            </p:extLst>
          </p:nvPr>
        </p:nvGraphicFramePr>
        <p:xfrm>
          <a:off x="900874" y="1026315"/>
          <a:ext cx="7336156" cy="378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Baseline Characteristic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Immediate Arm</a:t>
                      </a:r>
                      <a:endParaRPr lang="en-US" sz="1100" b="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</a:rPr>
                        <a:t>(n = 316)</a:t>
                      </a:r>
                      <a:endParaRPr 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Delayed Arm</a:t>
                      </a:r>
                      <a:endParaRPr lang="en-US" sz="1100" b="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</a:rPr>
                        <a:t>(n = 105)</a:t>
                      </a:r>
                      <a:endParaRPr 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All Patients</a:t>
                      </a:r>
                      <a:endParaRPr lang="en-US" sz="1100" b="0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</a:rPr>
                        <a:t>(n = 421)</a:t>
                      </a:r>
                      <a:endParaRPr 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Age, mean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53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Male, 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Race, %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100" dirty="0"/>
                        <a:t>Asian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100" dirty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100" dirty="0"/>
                        <a:t>White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63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HCV genotype,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1a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  1b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 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 6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157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131 (42)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18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10 (3)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 (51)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40 (38)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8 (8)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3 (3)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211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171 (41)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26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13 (3)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HCV RNA &gt;800,000 IU/ml, %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222 (70)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 (63)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288 (68)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IL28B non-CC, 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65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Fibrosis</a:t>
                      </a:r>
                      <a:r>
                        <a:rPr lang="en-US" sz="1100" baseline="0" dirty="0"/>
                        <a:t> stage, 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F0-2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F4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22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21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22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67300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 for Immediate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TN: 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263362"/>
              </p:ext>
            </p:extLst>
          </p:nvPr>
        </p:nvGraphicFramePr>
        <p:xfrm>
          <a:off x="470811" y="1407572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797593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299/316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1288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144/157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2641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129/131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8264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90273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8/10</a:t>
            </a: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CBAA506-E5B7-474C-8E90-CDBF6F0B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370" y="4552171"/>
            <a:ext cx="7165911" cy="2289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Primary efficacy analysis included all patients who received ≥1 dose of drug.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81A48-618E-3043-AAAB-E966E40511B1}"/>
              </a:ext>
            </a:extLst>
          </p:cNvPr>
          <p:cNvSpPr/>
          <p:nvPr/>
        </p:nvSpPr>
        <p:spPr>
          <a:xfrm>
            <a:off x="1594760" y="178923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AA37E5-95AC-1743-9926-E75CECDCC373}"/>
              </a:ext>
            </a:extLst>
          </p:cNvPr>
          <p:cNvSpPr/>
          <p:nvPr/>
        </p:nvSpPr>
        <p:spPr>
          <a:xfrm>
            <a:off x="3030895" y="1866378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86-96)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4D87EF-94BE-F545-8603-7BD33432A3C0}"/>
              </a:ext>
            </a:extLst>
          </p:cNvPr>
          <p:cNvSpPr/>
          <p:nvPr/>
        </p:nvSpPr>
        <p:spPr>
          <a:xfrm>
            <a:off x="4438956" y="1668440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F4F6F-BB0F-A343-8B69-9DA36E9385A4}"/>
              </a:ext>
            </a:extLst>
          </p:cNvPr>
          <p:cNvSpPr/>
          <p:nvPr/>
        </p:nvSpPr>
        <p:spPr>
          <a:xfrm>
            <a:off x="5869458" y="1639550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A57104-077A-DC42-AA12-A71F904DE948}"/>
              </a:ext>
            </a:extLst>
          </p:cNvPr>
          <p:cNvSpPr/>
          <p:nvPr/>
        </p:nvSpPr>
        <p:spPr>
          <a:xfrm>
            <a:off x="7295802" y="2187418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44-98)</a:t>
            </a:r>
          </a:p>
        </p:txBody>
      </p:sp>
    </p:spTree>
    <p:extLst>
      <p:ext uri="{BB962C8B-B14F-4D97-AF65-F5344CB8AC3E}">
        <p14:creationId xmlns:p14="http://schemas.microsoft.com/office/powerpoint/2010/main" val="382508869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 for Immediate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TN: SVR12 by Presence of Cirrhosis or High HCV RNA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302824"/>
              </p:ext>
            </p:extLst>
          </p:nvPr>
        </p:nvGraphicFramePr>
        <p:xfrm>
          <a:off x="438534" y="1466850"/>
          <a:ext cx="822960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726313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231/246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69994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68/70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74612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94/94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38152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205/222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8093" y="4286250"/>
            <a:ext cx="22288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Cirrhosis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3548" y="4286250"/>
            <a:ext cx="211454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HCV RNA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953386-2D49-844F-B567-8588EE3059D2}"/>
              </a:ext>
            </a:extLst>
          </p:cNvPr>
          <p:cNvCxnSpPr/>
          <p:nvPr/>
        </p:nvCxnSpPr>
        <p:spPr>
          <a:xfrm>
            <a:off x="5522753" y="4277337"/>
            <a:ext cx="29260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00C53A-3817-1747-A6D1-4EC93C0AD92F}"/>
              </a:ext>
            </a:extLst>
          </p:cNvPr>
          <p:cNvCxnSpPr/>
          <p:nvPr/>
        </p:nvCxnSpPr>
        <p:spPr>
          <a:xfrm>
            <a:off x="1420167" y="4277337"/>
            <a:ext cx="29260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9BE346-C0B2-5E4F-80A4-7BADA03F6600}"/>
              </a:ext>
            </a:extLst>
          </p:cNvPr>
          <p:cNvSpPr/>
          <p:nvPr/>
        </p:nvSpPr>
        <p:spPr>
          <a:xfrm>
            <a:off x="1494010" y="1953541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51D8DF-1E4A-0F43-9EAD-F7BB0BAF8EC0}"/>
              </a:ext>
            </a:extLst>
          </p:cNvPr>
          <p:cNvSpPr/>
          <p:nvPr/>
        </p:nvSpPr>
        <p:spPr>
          <a:xfrm>
            <a:off x="2939872" y="1875169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B6E1A-7557-9A45-B26A-9DF367CF7C6D}"/>
              </a:ext>
            </a:extLst>
          </p:cNvPr>
          <p:cNvSpPr/>
          <p:nvPr/>
        </p:nvSpPr>
        <p:spPr>
          <a:xfrm>
            <a:off x="5841331" y="1816549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51ED6-B6B4-C841-8FF2-B8D088EDEC01}"/>
              </a:ext>
            </a:extLst>
          </p:cNvPr>
          <p:cNvSpPr/>
          <p:nvPr/>
        </p:nvSpPr>
        <p:spPr>
          <a:xfrm>
            <a:off x="7289124" y="1986541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88-100)</a:t>
            </a:r>
          </a:p>
        </p:txBody>
      </p:sp>
    </p:spTree>
    <p:extLst>
      <p:ext uri="{BB962C8B-B14F-4D97-AF65-F5344CB8AC3E}">
        <p14:creationId xmlns:p14="http://schemas.microsoft.com/office/powerpoint/2010/main" val="7386617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 in GT1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415981"/>
              </p:ext>
            </p:extLst>
          </p:nvPr>
        </p:nvGraphicFramePr>
        <p:xfrm>
          <a:off x="455102" y="1409721"/>
          <a:ext cx="82296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66809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133/135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5768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98486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112/112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86980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17/18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311960" y="4428285"/>
            <a:ext cx="7284644" cy="3739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050" dirty="0">
                <a:latin typeface="Arial"/>
                <a:cs typeface="Arial"/>
              </a:rPr>
              <a:t>Patients with baseline GT1a RAVs with a ≤5-fold shift to </a:t>
            </a:r>
            <a:r>
              <a:rPr lang="en-US" sz="1050" dirty="0" err="1">
                <a:latin typeface="Arial"/>
                <a:cs typeface="Arial"/>
              </a:rPr>
              <a:t>elbasvir</a:t>
            </a:r>
            <a:r>
              <a:rPr lang="en-US" sz="1050" dirty="0">
                <a:latin typeface="Arial"/>
                <a:cs typeface="Arial"/>
              </a:rPr>
              <a:t>: SVR12=90% (9 of 10) </a:t>
            </a:r>
            <a:br>
              <a:rPr lang="en-US" sz="1050" dirty="0">
                <a:latin typeface="Arial"/>
                <a:cs typeface="Arial"/>
              </a:rPr>
            </a:br>
            <a:r>
              <a:rPr lang="en-US" sz="1050" dirty="0">
                <a:latin typeface="Arial"/>
                <a:cs typeface="Arial"/>
              </a:rPr>
              <a:t>*Patients with baseline GT1a RAVs with a &gt;5-fold shift to </a:t>
            </a:r>
            <a:r>
              <a:rPr lang="en-US" sz="1050" dirty="0" err="1">
                <a:latin typeface="Arial"/>
                <a:cs typeface="Arial"/>
              </a:rPr>
              <a:t>elbasvir</a:t>
            </a:r>
            <a:r>
              <a:rPr lang="en-US" sz="1050" dirty="0">
                <a:latin typeface="Arial"/>
                <a:cs typeface="Arial"/>
              </a:rPr>
              <a:t>: SVR12=22% (2 of 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684C8F-DB3F-2341-A1BE-FF297ACB81F4}"/>
              </a:ext>
            </a:extLst>
          </p:cNvPr>
          <p:cNvSpPr/>
          <p:nvPr/>
        </p:nvSpPr>
        <p:spPr>
          <a:xfrm>
            <a:off x="2158719" y="2872577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34-80)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F39193-D46A-3249-919E-BE6461F8B354}"/>
              </a:ext>
            </a:extLst>
          </p:cNvPr>
          <p:cNvSpPr/>
          <p:nvPr/>
        </p:nvSpPr>
        <p:spPr>
          <a:xfrm>
            <a:off x="3075360" y="1953398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63449-8C45-474C-8B87-FF2C55904E81}"/>
              </a:ext>
            </a:extLst>
          </p:cNvPr>
          <p:cNvSpPr/>
          <p:nvPr/>
        </p:nvSpPr>
        <p:spPr>
          <a:xfrm>
            <a:off x="5804160" y="2067260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73-100)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EE61EA-487B-5442-A2B2-E4E882B7C96B}"/>
              </a:ext>
            </a:extLst>
          </p:cNvPr>
          <p:cNvSpPr/>
          <p:nvPr/>
        </p:nvSpPr>
        <p:spPr>
          <a:xfrm>
            <a:off x="6718560" y="1934474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97-100)</a:t>
            </a:r>
          </a:p>
        </p:txBody>
      </p:sp>
    </p:spTree>
    <p:extLst>
      <p:ext uri="{BB962C8B-B14F-4D97-AF65-F5344CB8AC3E}">
        <p14:creationId xmlns:p14="http://schemas.microsoft.com/office/powerpoint/2010/main" val="193890680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NS3/4A Resistance-Associated Variants and SVR12 in GT1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235314"/>
              </p:ext>
            </p:extLst>
          </p:nvPr>
        </p:nvGraphicFramePr>
        <p:xfrm>
          <a:off x="466725" y="1423310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88668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58/65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99087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56171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104/104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95825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A90D5-6E84-B745-89FF-335EDD466A5F}"/>
              </a:ext>
            </a:extLst>
          </p:cNvPr>
          <p:cNvSpPr/>
          <p:nvPr/>
        </p:nvSpPr>
        <p:spPr>
          <a:xfrm>
            <a:off x="2137119" y="2021120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3459C-A925-4D4B-8941-E0B3EDF9C95B}"/>
              </a:ext>
            </a:extLst>
          </p:cNvPr>
          <p:cNvSpPr/>
          <p:nvPr/>
        </p:nvSpPr>
        <p:spPr>
          <a:xfrm>
            <a:off x="3074960" y="2216195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79-96)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2FE78-C6B2-C544-923A-74247BC71033}"/>
              </a:ext>
            </a:extLst>
          </p:cNvPr>
          <p:cNvSpPr/>
          <p:nvPr/>
        </p:nvSpPr>
        <p:spPr>
          <a:xfrm>
            <a:off x="5782560" y="204782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80-100)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E8BD1-FD0F-1B4D-A045-7CE632C0E4B3}"/>
              </a:ext>
            </a:extLst>
          </p:cNvPr>
          <p:cNvSpPr/>
          <p:nvPr/>
        </p:nvSpPr>
        <p:spPr>
          <a:xfrm>
            <a:off x="6747360" y="194301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</p:spTree>
    <p:extLst>
      <p:ext uri="{BB962C8B-B14F-4D97-AF65-F5344CB8AC3E}">
        <p14:creationId xmlns:p14="http://schemas.microsoft.com/office/powerpoint/2010/main" val="362068764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Elbasvir-Grazoprevir</a:t>
            </a:r>
            <a:r>
              <a:rPr lang="en-US" sz="2000" dirty="0"/>
              <a:t> in Treatment-Naïve HCV GT 1, 4 or 6</a:t>
            </a:r>
            <a:br>
              <a:rPr lang="en-US" sz="2000" dirty="0"/>
            </a:br>
            <a:r>
              <a:rPr lang="en-US" sz="2000" dirty="0"/>
              <a:t>C-EDGE TN: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90667"/>
              </p:ext>
            </p:extLst>
          </p:nvPr>
        </p:nvGraphicFramePr>
        <p:xfrm>
          <a:off x="920441" y="1028700"/>
          <a:ext cx="7316593" cy="353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Adverse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Event (AE)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Elbasvir-Grazoprevir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</a:rPr>
                        <a:t>(n =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316)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Delayed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</a:rPr>
                        <a:t>(n = 105)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7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Discontinuation</a:t>
                      </a:r>
                      <a:r>
                        <a:rPr lang="en-US" sz="1200" baseline="0" dirty="0"/>
                        <a:t> due to AE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(0.9%)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(1%)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7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(3%)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(3%)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7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(0.6%)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Any </a:t>
                      </a:r>
                      <a:r>
                        <a:rPr lang="en-US" sz="1200" baseline="0" dirty="0"/>
                        <a:t>AE in ≥10% of patients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200" dirty="0"/>
                        <a:t>Headache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200" dirty="0"/>
                        <a:t>Fatigue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52 (17%)</a:t>
                      </a:r>
                    </a:p>
                    <a:p>
                      <a:pPr algn="ctr"/>
                      <a:r>
                        <a:rPr lang="en-US" sz="1200" dirty="0"/>
                        <a:t>49 (16%)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19 (18%)</a:t>
                      </a:r>
                    </a:p>
                    <a:p>
                      <a:pPr algn="ctr"/>
                      <a:r>
                        <a:rPr lang="en-US" sz="1200" dirty="0"/>
                        <a:t>18 (17%)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pPr marL="91440" indent="0">
                        <a:tabLst/>
                      </a:pPr>
                      <a:r>
                        <a:rPr lang="en-US" sz="1200" dirty="0"/>
                        <a:t>Laboratory AEs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dirty="0"/>
                        <a:t>ALT &gt;5 x baseline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dirty="0"/>
                        <a:t>AST &gt;5 x baseline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dirty="0"/>
                        <a:t>Total</a:t>
                      </a:r>
                      <a:r>
                        <a:rPr lang="en-US" sz="1200" baseline="0" dirty="0"/>
                        <a:t> bilirubin elevation &gt;5 x baseline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baseline="0" dirty="0"/>
                        <a:t>Grade 3 or 4 hemoglobin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baseline="0" dirty="0"/>
                        <a:t>Grade 3 or 4 neutrophils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baseline="0" dirty="0"/>
                        <a:t>Grade 3 or 4 </a:t>
                      </a:r>
                      <a:r>
                        <a:rPr lang="en-US" sz="1200" baseline="0" dirty="0" err="1"/>
                        <a:t>creatinine</a:t>
                      </a:r>
                      <a:endParaRPr lang="en-US" sz="1200" baseline="0" dirty="0"/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3 (0.9%)</a:t>
                      </a:r>
                    </a:p>
                    <a:p>
                      <a:pPr algn="ctr"/>
                      <a:r>
                        <a:rPr lang="en-US" sz="1200" dirty="0"/>
                        <a:t>1 (0.3%)</a:t>
                      </a:r>
                    </a:p>
                    <a:p>
                      <a:pPr algn="ctr"/>
                      <a:r>
                        <a:rPr lang="en-US" sz="1200" dirty="0"/>
                        <a:t>1 (0.3%)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1 (0.3%)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1 (1%)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0441" y="4572000"/>
            <a:ext cx="3606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Neither death was considered to be study-related.</a:t>
            </a:r>
          </a:p>
        </p:txBody>
      </p:sp>
    </p:spTree>
    <p:extLst>
      <p:ext uri="{BB962C8B-B14F-4D97-AF65-F5344CB8AC3E}">
        <p14:creationId xmlns:p14="http://schemas.microsoft.com/office/powerpoint/2010/main" val="392596888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13A2-D868-B246-9DAE-A752EC7F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932224"/>
            <a:ext cx="9180576" cy="1289844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“</a:t>
            </a:r>
            <a:r>
              <a:rPr lang="en-US" dirty="0">
                <a:cs typeface="Arial"/>
              </a:rPr>
              <a:t>Grazoprevir-elbasvir achieved high SVR12 rates in treatment-naive cirrhotic and noncirrhotic patients with genotype 1, 4, or 6 infection. This once-daily, all-oral, fixed-combination regimen represents a potent new therapeutic option for chronic HCV infection.”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Elbasvir-Grazoprevir</a:t>
            </a:r>
            <a:r>
              <a:rPr lang="en-US" sz="2400" dirty="0"/>
              <a:t> in Treatment-Experienced Patients</a:t>
            </a:r>
          </a:p>
        </p:txBody>
      </p:sp>
    </p:spTree>
    <p:extLst>
      <p:ext uri="{BB962C8B-B14F-4D97-AF65-F5344CB8AC3E}">
        <p14:creationId xmlns:p14="http://schemas.microsoft.com/office/powerpoint/2010/main" val="364069548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Elbasvir-Grazoprevir +/- Ribavirin in HCV Genotype 1, 4, or 6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C-EDGE: Treatment Experienced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AB759-0F12-1446-A2CB-BE2C71993E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P, et al. Gastroenterology. 2017;152:164-75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3DD0A-78E8-B84D-B78C-3873F3470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175138295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Elbasvir-Grazoprevir (</a:t>
            </a:r>
            <a:r>
              <a:rPr lang="en-US" sz="1800" i="1" dirty="0" err="1"/>
              <a:t>Zepatier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dirty="0"/>
              <a:t>Background and Dosing</a:t>
            </a:r>
          </a:p>
        </p:txBody>
      </p:sp>
    </p:spTree>
    <p:extLst>
      <p:ext uri="{BB962C8B-B14F-4D97-AF65-F5344CB8AC3E}">
        <p14:creationId xmlns:p14="http://schemas.microsoft.com/office/powerpoint/2010/main" val="144376312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D3B1E-B0B1-D04E-A351-CDE718215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Study Design</a:t>
            </a:r>
            <a:r>
              <a:rPr lang="en-US" dirty="0"/>
              <a:t>: Randomized, open label, parallel-group, phase 3 trial examining the safety and efficacy of a fixed-dose combination of elbasvir-grazoprevir with or without ribavirin for 12 or 16 weeks in treatment-experienced adults with GT 1, 4, or 6 HCV and previous failure of peginterferon plus ribavirin</a:t>
            </a:r>
          </a:p>
          <a:p>
            <a:r>
              <a:rPr lang="en-US" b="1" dirty="0"/>
              <a:t>Entry Criteria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18 years or older</a:t>
            </a:r>
          </a:p>
          <a:p>
            <a:pPr lvl="1"/>
            <a:r>
              <a:rPr lang="en-US" dirty="0"/>
              <a:t>Chronic HCV Genotype 1, 4 or 6</a:t>
            </a:r>
          </a:p>
          <a:p>
            <a:pPr lvl="1"/>
            <a:r>
              <a:rPr lang="en-US" dirty="0"/>
              <a:t>HCV RNA ≥10,000 IU/mL</a:t>
            </a:r>
          </a:p>
          <a:p>
            <a:pPr lvl="1"/>
            <a:r>
              <a:rPr lang="en-US" dirty="0"/>
              <a:t>History of peginterferon plus ribavirin treatment failure</a:t>
            </a:r>
          </a:p>
          <a:p>
            <a:pPr lvl="1"/>
            <a:r>
              <a:rPr lang="en-US" dirty="0"/>
              <a:t>Patients with compensated cirrhosis accepted</a:t>
            </a:r>
          </a:p>
          <a:p>
            <a:pPr lvl="1"/>
            <a:r>
              <a:rPr lang="en-US" dirty="0"/>
              <a:t>Some patients with HIV infection accepted 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900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204113" y="1817090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33609" y="1629273"/>
            <a:ext cx="1867451" cy="365760"/>
          </a:xfrm>
          <a:prstGeom prst="rect">
            <a:avLst/>
          </a:prstGeom>
          <a:solidFill>
            <a:srgbClr val="78508A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51340" y="1663366"/>
            <a:ext cx="654325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405735" y="3779630"/>
            <a:ext cx="6648608" cy="857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91440" rIns="91440" bIns="9144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EBR-GZR =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elbasvir-grazoprevir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RBV = ribavirin 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Elbasvir-grazoprevir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(50/100 mg): fixed dose combination; one pill once daily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Ribavirin (weight-based and divided bid): 800 to 1400 mg/day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35" y="1629272"/>
            <a:ext cx="1297076" cy="1849017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1, 4 or 6</a:t>
            </a:r>
          </a:p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Treatment 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420)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29151" y="1622536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105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827291" y="2862036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333609" y="2668099"/>
            <a:ext cx="2492669" cy="365760"/>
          </a:xfrm>
          <a:prstGeom prst="rect">
            <a:avLst/>
          </a:prstGeom>
          <a:solidFill>
            <a:srgbClr val="78508A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377130" y="2704788"/>
            <a:ext cx="654325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827291" y="3291688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333609" y="3118299"/>
            <a:ext cx="2492669" cy="36576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77130" y="3139733"/>
            <a:ext cx="654325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216110" y="2255216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333609" y="2077587"/>
            <a:ext cx="1867451" cy="36576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63337" y="2115482"/>
            <a:ext cx="642328" cy="276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29151" y="2070260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9151" y="2666599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29151" y="3112542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10029-56EC-A942-A10A-D55F8056F95A}"/>
              </a:ext>
            </a:extLst>
          </p:cNvPr>
          <p:cNvGrpSpPr/>
          <p:nvPr/>
        </p:nvGrpSpPr>
        <p:grpSpPr>
          <a:xfrm>
            <a:off x="1179703" y="1005840"/>
            <a:ext cx="7896563" cy="413804"/>
            <a:chOff x="1371599" y="1005840"/>
            <a:chExt cx="7896563" cy="413804"/>
          </a:xfrm>
        </p:grpSpPr>
        <p:sp>
          <p:nvSpPr>
            <p:cNvPr id="40" name="Rectangle 39"/>
            <p:cNvSpPr/>
            <p:nvPr/>
          </p:nvSpPr>
          <p:spPr>
            <a:xfrm>
              <a:off x="1371599" y="1005840"/>
              <a:ext cx="7896563" cy="404543"/>
            </a:xfrm>
            <a:prstGeom prst="rect">
              <a:avLst/>
            </a:prstGeom>
            <a:gradFill>
              <a:gsLst>
                <a:gs pos="85000">
                  <a:schemeClr val="bg1">
                    <a:lumMod val="85000"/>
                  </a:schemeClr>
                </a:gs>
                <a:gs pos="15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8572" y="1027737"/>
              <a:ext cx="545406" cy="299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14042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6661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8501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06403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1674688" y="1419644"/>
              <a:ext cx="729631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2072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64168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265190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05636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6890408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68869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7513916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9A85DC-6736-EB4E-9BB2-4892CA24A762}"/>
                </a:ext>
              </a:extLst>
            </p:cNvPr>
            <p:cNvSpPr/>
            <p:nvPr/>
          </p:nvSpPr>
          <p:spPr>
            <a:xfrm>
              <a:off x="293610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2E8B1FE-C6AB-9C4B-BAB4-6558601C4615}"/>
                </a:ext>
              </a:extLst>
            </p:cNvPr>
            <p:cNvSpPr/>
            <p:nvPr/>
          </p:nvSpPr>
          <p:spPr>
            <a:xfrm>
              <a:off x="356296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DC3FC33-B39F-4445-ADD9-BB5EDB3CD384}"/>
                </a:ext>
              </a:extLst>
            </p:cNvPr>
            <p:cNvSpPr/>
            <p:nvPr/>
          </p:nvSpPr>
          <p:spPr>
            <a:xfrm>
              <a:off x="5434977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AC6C42B-A426-C544-A5EC-1685760716A9}"/>
                </a:ext>
              </a:extLst>
            </p:cNvPr>
            <p:cNvSpPr/>
            <p:nvPr/>
          </p:nvSpPr>
          <p:spPr>
            <a:xfrm>
              <a:off x="731008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E330366-0A4D-404F-92D6-864DDE73F1C2}"/>
                </a:ext>
              </a:extLst>
            </p:cNvPr>
            <p:cNvCxnSpPr/>
            <p:nvPr/>
          </p:nvCxnSpPr>
          <p:spPr>
            <a:xfrm flipV="1">
              <a:off x="3144230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88C2B2-1C26-C244-BEDC-FC74B5CCDDA0}"/>
                </a:ext>
              </a:extLst>
            </p:cNvPr>
            <p:cNvCxnSpPr/>
            <p:nvPr/>
          </p:nvCxnSpPr>
          <p:spPr>
            <a:xfrm flipH="1" flipV="1">
              <a:off x="3767738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F42ECD-69EB-A64C-ABAE-398AF1671610}"/>
                </a:ext>
              </a:extLst>
            </p:cNvPr>
            <p:cNvCxnSpPr/>
            <p:nvPr/>
          </p:nvCxnSpPr>
          <p:spPr>
            <a:xfrm flipV="1">
              <a:off x="501817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2CC73A-EE23-7A41-B7B6-41831334A0AA}"/>
                </a:ext>
              </a:extLst>
            </p:cNvPr>
            <p:cNvCxnSpPr/>
            <p:nvPr/>
          </p:nvCxnSpPr>
          <p:spPr>
            <a:xfrm flipH="1" flipV="1">
              <a:off x="4392956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13742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12E755-D61E-EA47-A169-F912D4D1CD42}"/>
                </a:ext>
              </a:extLst>
            </p:cNvPr>
            <p:cNvCxnSpPr/>
            <p:nvPr/>
          </p:nvCxnSpPr>
          <p:spPr>
            <a:xfrm flipV="1">
              <a:off x="8760929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B8CC8FF-0AE8-6F4E-914B-97CD86601984}"/>
                </a:ext>
              </a:extLst>
            </p:cNvPr>
            <p:cNvSpPr/>
            <p:nvPr/>
          </p:nvSpPr>
          <p:spPr>
            <a:xfrm>
              <a:off x="8561809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99294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62468"/>
              </p:ext>
            </p:extLst>
          </p:nvPr>
        </p:nvGraphicFramePr>
        <p:xfrm>
          <a:off x="468314" y="1038953"/>
          <a:ext cx="8229601" cy="37490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36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5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137160" marR="34290" marT="34290" marB="3429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12-Week Treatment</a:t>
                      </a:r>
                    </a:p>
                  </a:txBody>
                  <a:tcPr marL="54864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16-Week Treatment</a:t>
                      </a:r>
                    </a:p>
                  </a:txBody>
                  <a:tcPr marL="54864" marR="34290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 </a:t>
                      </a:r>
                      <a:b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</a:b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105)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104)</a:t>
                      </a: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</a:t>
                      </a:r>
                      <a:b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</a:b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(range)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–76)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(23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(31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–73)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(19–77)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sex, %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4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Caucasian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African American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(63) 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(22)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(14)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(67)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(23)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(9)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(69)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(9)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4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1a%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1b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4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6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(58)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(32)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(58)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(28)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(46)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(46)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(55)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(34)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(35)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(34)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(36)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(35)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coinfection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(6)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(6)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Treatment Relapse,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Treatment response,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null Treatment Response, 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(33)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(20)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(47)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(37)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(21)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(42)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(36)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(20)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(44)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(38)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(22)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(41)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84084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with Elbasvir-Grazoprevir*,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284954"/>
              </p:ext>
            </p:extLst>
          </p:nvPr>
        </p:nvGraphicFramePr>
        <p:xfrm>
          <a:off x="454285" y="1451113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255970" y="3694686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356/370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89885" y="3694686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32/36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98418" y="3694686"/>
            <a:ext cx="72237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139171" y="4379984"/>
            <a:ext cx="7416999" cy="2743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 Analysis per protocol: excluding patients who dropped out due to reasons other than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failure </a:t>
            </a:r>
          </a:p>
        </p:txBody>
      </p:sp>
    </p:spTree>
    <p:extLst>
      <p:ext uri="{BB962C8B-B14F-4D97-AF65-F5344CB8AC3E}">
        <p14:creationId xmlns:p14="http://schemas.microsoft.com/office/powerpoint/2010/main" val="168980652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12* by Regimen and Treatment Duration (GT 1, 4, or 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808811"/>
              </p:ext>
            </p:extLst>
          </p:nvPr>
        </p:nvGraphicFramePr>
        <p:xfrm>
          <a:off x="455973" y="1415145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947909" y="3427255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97/105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71914" y="4101195"/>
            <a:ext cx="1847244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</a:t>
            </a: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 Treatment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16713" y="3427255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98/104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2891" y="3427255"/>
            <a:ext cx="72237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97/105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75523" y="3427255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104/106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000171" y="4052550"/>
            <a:ext cx="3513967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391725" y="4052550"/>
            <a:ext cx="3514994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679282" y="4101195"/>
            <a:ext cx="2165918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16-Week</a:t>
            </a: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 Treatment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391725" y="4461716"/>
            <a:ext cx="7293847" cy="2622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 Analysis per intent to treat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3271A3-A29E-8542-ABF3-05F0538BD94E}"/>
              </a:ext>
            </a:extLst>
          </p:cNvPr>
          <p:cNvSpPr/>
          <p:nvPr/>
        </p:nvSpPr>
        <p:spPr>
          <a:xfrm>
            <a:off x="1759911" y="183901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86-97)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207E7B-8D6E-7C45-A89A-636CBAA33F9E}"/>
              </a:ext>
            </a:extLst>
          </p:cNvPr>
          <p:cNvSpPr/>
          <p:nvPr/>
        </p:nvSpPr>
        <p:spPr>
          <a:xfrm>
            <a:off x="3567771" y="179015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88-98)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AFCB2-C48E-2449-A9B4-9CD311F45DE3}"/>
              </a:ext>
            </a:extLst>
          </p:cNvPr>
          <p:cNvSpPr/>
          <p:nvPr/>
        </p:nvSpPr>
        <p:spPr>
          <a:xfrm>
            <a:off x="5340730" y="183203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86-97)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1238DD-1B37-504F-89B4-EA7E60E5C21D}"/>
              </a:ext>
            </a:extLst>
          </p:cNvPr>
          <p:cNvSpPr/>
          <p:nvPr/>
        </p:nvSpPr>
        <p:spPr>
          <a:xfrm>
            <a:off x="7141610" y="1692428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92-99)</a:t>
            </a:r>
          </a:p>
        </p:txBody>
      </p:sp>
    </p:spTree>
    <p:extLst>
      <p:ext uri="{BB962C8B-B14F-4D97-AF65-F5344CB8AC3E}">
        <p14:creationId xmlns:p14="http://schemas.microsoft.com/office/powerpoint/2010/main" val="334422420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by Regimen, Treatment Duration, and GT1 Subtype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811132"/>
              </p:ext>
            </p:extLst>
          </p:nvPr>
        </p:nvGraphicFramePr>
        <p:xfrm>
          <a:off x="468872" y="13716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772765" y="3670332"/>
            <a:ext cx="6121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55/60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812060" y="4343400"/>
            <a:ext cx="2926079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Regimen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313744" y="4343400"/>
            <a:ext cx="292608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16-Week Regimen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5313" y="3670332"/>
            <a:ext cx="6121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34/34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506" y="3670332"/>
            <a:ext cx="572137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56/60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4264" y="3670332"/>
            <a:ext cx="572138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28/29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4761" y="3670332"/>
            <a:ext cx="66346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45/48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3638" y="3670332"/>
            <a:ext cx="68307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46/47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58841" y="3670332"/>
            <a:ext cx="68307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55/55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09973" y="3670332"/>
            <a:ext cx="61720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37/37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0F843E-3FC9-CE41-9B74-245BFAC96476}"/>
              </a:ext>
            </a:extLst>
          </p:cNvPr>
          <p:cNvCxnSpPr/>
          <p:nvPr/>
        </p:nvCxnSpPr>
        <p:spPr>
          <a:xfrm>
            <a:off x="5235363" y="4277337"/>
            <a:ext cx="320040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323A31-1CE7-9349-A2BD-550C3BC6B365}"/>
              </a:ext>
            </a:extLst>
          </p:cNvPr>
          <p:cNvCxnSpPr/>
          <p:nvPr/>
        </p:nvCxnSpPr>
        <p:spPr>
          <a:xfrm>
            <a:off x="1716261" y="4277337"/>
            <a:ext cx="320040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7556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in Patients with Baseline NS5A RAVs*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898243"/>
              </p:ext>
            </p:extLst>
          </p:nvPr>
        </p:nvGraphicFramePr>
        <p:xfrm>
          <a:off x="454484" y="1432563"/>
          <a:ext cx="822960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710638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3062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7007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07178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90885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54929" y="3754831"/>
            <a:ext cx="641667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76262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18682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9/9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AEAF35CB-535A-9F4F-95BD-1453BD74F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631" y="4330977"/>
            <a:ext cx="2978807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Regimen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7933BE3-AAED-8246-9787-4D6142C5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80" y="4330977"/>
            <a:ext cx="1734508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16-Week Regimen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8C1D6E-7ADA-574B-9819-F0290223C33F}"/>
              </a:ext>
            </a:extLst>
          </p:cNvPr>
          <p:cNvCxnSpPr/>
          <p:nvPr/>
        </p:nvCxnSpPr>
        <p:spPr>
          <a:xfrm>
            <a:off x="5035067" y="4305996"/>
            <a:ext cx="33832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466BAE-D54B-4646-876D-F1253558AC18}"/>
              </a:ext>
            </a:extLst>
          </p:cNvPr>
          <p:cNvCxnSpPr/>
          <p:nvPr/>
        </p:nvCxnSpPr>
        <p:spPr>
          <a:xfrm>
            <a:off x="1507251" y="4305996"/>
            <a:ext cx="33832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5">
            <a:extLst>
              <a:ext uri="{FF2B5EF4-FFF2-40B4-BE49-F238E27FC236}">
                <a16:creationId xmlns:a16="http://schemas.microsoft.com/office/drawing/2014/main" id="{A66EC666-69DA-464F-84E8-054210EC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84" y="4616727"/>
            <a:ext cx="7878736" cy="249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ct val="500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*NS5A is by population-based sequencing (25% sensitivity threshold)*</a:t>
            </a:r>
            <a:endParaRPr lang="en-US" sz="10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8795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455FC-EA77-F84E-931C-33DF90904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Conclusions</a:t>
            </a:r>
            <a:r>
              <a:rPr lang="en-US" sz="1600" dirty="0">
                <a:solidFill>
                  <a:srgbClr val="C00000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“The combination tablet of elbasvir and grazoprevir, with or without ribavirin, was highly efficacious in inducing an SVR12 in patients with HCV genotype 1, 4, or 6 infection failed by previous treatment with peg-interferon and ribavirin, including patients with cirrhosis and/or a prior null response. The treatment was generally well tolerated.”</a:t>
            </a:r>
          </a:p>
        </p:txBody>
      </p:sp>
    </p:spTree>
    <p:extLst>
      <p:ext uri="{BB962C8B-B14F-4D97-AF65-F5344CB8AC3E}">
        <p14:creationId xmlns:p14="http://schemas.microsoft.com/office/powerpoint/2010/main" val="40730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001D48"/>
                </a:solidFill>
              </a:rPr>
              <a:t>Elbasvir-Grazoprevir</a:t>
            </a:r>
            <a:r>
              <a:rPr lang="en-US" sz="1800" dirty="0">
                <a:solidFill>
                  <a:srgbClr val="001D48"/>
                </a:solidFill>
              </a:rPr>
              <a:t> +/- Ribavirin in HCV GT 4 </a:t>
            </a:r>
            <a:br>
              <a:rPr lang="en-US" sz="165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Pooled Analysis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3AF60-E53B-0F4D-8845-8C615C4F19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T, et al.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Liver Int. 2018;38:1583-91.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FA6AD-21D1-454D-9988-5826D4099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2/3</a:t>
            </a:r>
          </a:p>
        </p:txBody>
      </p:sp>
    </p:spTree>
    <p:extLst>
      <p:ext uri="{BB962C8B-B14F-4D97-AF65-F5344CB8AC3E}">
        <p14:creationId xmlns:p14="http://schemas.microsoft.com/office/powerpoint/2010/main" val="422472589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Elbasvir-Grazoprevir</a:t>
            </a:r>
            <a:r>
              <a:rPr lang="en-US" sz="2000" dirty="0"/>
              <a:t> +/- RBV in HCV GT4 </a:t>
            </a:r>
            <a:br>
              <a:rPr lang="en-US" sz="2000" dirty="0"/>
            </a:br>
            <a:r>
              <a:rPr lang="en-US" sz="2000" dirty="0"/>
              <a:t>Pooled Analysis: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 err="1"/>
              <a:t>Asselah</a:t>
            </a:r>
            <a:r>
              <a:rPr lang="nb-NO" dirty="0"/>
              <a:t> T, et al. Liver Int. 2018;38:1583-91.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E2E6-33AE-8C43-B7D8-5E309EECA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4"/>
            <a:ext cx="8515350" cy="32931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Design</a:t>
            </a:r>
            <a:r>
              <a:rPr lang="en-US" dirty="0"/>
              <a:t>: Pooled analysis of treatment naïve and treatment experienced adults with HCV genotype 4 who participated in phase 2 and 3 clinical trials involving treatment with elbasvir-grazoprevir for 12-16 weeks, with or without ribavirin.</a:t>
            </a:r>
          </a:p>
          <a:p>
            <a:r>
              <a:rPr lang="en-US" b="1" dirty="0"/>
              <a:t>Entry Criteria</a:t>
            </a:r>
          </a:p>
          <a:p>
            <a:pPr lvl="1"/>
            <a:r>
              <a:rPr lang="en-US" dirty="0"/>
              <a:t>Chronic HCV genotype 4 (n = 155)</a:t>
            </a:r>
          </a:p>
          <a:p>
            <a:pPr lvl="1"/>
            <a:r>
              <a:rPr lang="en-US" dirty="0"/>
              <a:t>18 years or older</a:t>
            </a:r>
          </a:p>
          <a:p>
            <a:pPr lvl="1"/>
            <a:r>
              <a:rPr lang="en-US" dirty="0"/>
              <a:t>Baseline HCV RNA ≥10,000 IU/mL</a:t>
            </a:r>
          </a:p>
          <a:p>
            <a:pPr lvl="1"/>
            <a:r>
              <a:rPr lang="en-US" dirty="0"/>
              <a:t>Treatment naïve &amp; Treatment experienced (prior PEG-INF-based failure)</a:t>
            </a:r>
          </a:p>
          <a:p>
            <a:pPr lvl="1"/>
            <a:r>
              <a:rPr lang="en-US" dirty="0"/>
              <a:t>Persons with compensated cirrhosis permitted</a:t>
            </a:r>
          </a:p>
          <a:p>
            <a:pPr lvl="1"/>
            <a:r>
              <a:rPr lang="en-US" dirty="0"/>
              <a:t>Persons with HIV infection permitted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</a:t>
            </a:r>
          </a:p>
          <a:p>
            <a:pPr marL="34290" indent="0">
              <a:buNone/>
            </a:pPr>
            <a:endParaRPr lang="en-US" dirty="0"/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697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C4B2-DABC-AC42-8644-96637F6C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Elbasvir-Grazoprevir (</a:t>
            </a:r>
            <a:r>
              <a:rPr lang="en-US" i="1" dirty="0" err="1"/>
              <a:t>Zepatier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A7CE4-6D8A-A54C-A0BC-7330EA192E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Zepatier</a:t>
            </a:r>
            <a:r>
              <a:rPr lang="en-US" i="1" dirty="0"/>
              <a:t> </a:t>
            </a:r>
            <a:r>
              <a:rPr lang="en-US" dirty="0"/>
              <a:t>Prescribing Information. Merck &amp; Co., Inc.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501C0-7670-5F47-BBF0-6DE26074E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en-US" sz="1400" b="1" dirty="0"/>
              <a:t>Approval Status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Approval by United States FDA on January 28, 2016</a:t>
            </a:r>
          </a:p>
          <a:p>
            <a:pPr>
              <a:lnSpc>
                <a:spcPts val="1500"/>
              </a:lnSpc>
            </a:pPr>
            <a:r>
              <a:rPr lang="en-US" sz="1400" b="1" dirty="0"/>
              <a:t>Indications and Usage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Indicated for the treatment of chronic HCV genotypes 1 or 4 in adults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Indicated for treatment of patients with HIV coinfection</a:t>
            </a:r>
          </a:p>
          <a:p>
            <a:pPr>
              <a:lnSpc>
                <a:spcPts val="1500"/>
              </a:lnSpc>
            </a:pPr>
            <a:r>
              <a:rPr lang="en-US" sz="1400" b="1" dirty="0"/>
              <a:t>Class &amp; Mechanism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Elbasvir: HCV NS5A inhibitor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Grazoprevir: HCV NS3/4A inhibitor</a:t>
            </a:r>
          </a:p>
          <a:p>
            <a:pPr>
              <a:lnSpc>
                <a:spcPts val="1500"/>
              </a:lnSpc>
            </a:pPr>
            <a:r>
              <a:rPr lang="en-US" sz="1400" b="1" dirty="0"/>
              <a:t>Dosing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Elbasvir-Grazoprevir (fixed dose 50 mg/100 mg) one tablet orally once daily, with or without food </a:t>
            </a:r>
          </a:p>
          <a:p>
            <a:pPr>
              <a:lnSpc>
                <a:spcPts val="1500"/>
              </a:lnSpc>
            </a:pPr>
            <a:r>
              <a:rPr lang="en-US" sz="1400" b="1" dirty="0"/>
              <a:t>Adverse Effects (AE)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Fatigue, headache, and nausea</a:t>
            </a:r>
          </a:p>
          <a:p>
            <a:pPr lvl="1">
              <a:lnSpc>
                <a:spcPts val="1500"/>
              </a:lnSpc>
            </a:pPr>
            <a:r>
              <a:rPr lang="en-US" sz="1400" dirty="0"/>
              <a:t>Increase in ALT &gt; 5x normal in 1% of subjects</a:t>
            </a:r>
          </a:p>
        </p:txBody>
      </p:sp>
    </p:spTree>
    <p:extLst>
      <p:ext uri="{BB962C8B-B14F-4D97-AF65-F5344CB8AC3E}">
        <p14:creationId xmlns:p14="http://schemas.microsoft.com/office/powerpoint/2010/main" val="314642263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Elbasvir-Grazoprevir</a:t>
            </a:r>
            <a:r>
              <a:rPr lang="en-US" sz="2000" dirty="0"/>
              <a:t> +/- RBV in HCV GT4 </a:t>
            </a:r>
            <a:br>
              <a:rPr lang="en-US" sz="2000" dirty="0"/>
            </a:br>
            <a:r>
              <a:rPr lang="en-US" sz="2000" dirty="0"/>
              <a:t>Pooled Analysis: Results in Treatment Naive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 err="1"/>
              <a:t>Asselah</a:t>
            </a:r>
            <a:r>
              <a:rPr lang="nb-NO" dirty="0"/>
              <a:t> T, et al. Liver Int. 2018;38:1583-91.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314154"/>
              </p:ext>
            </p:extLst>
          </p:nvPr>
        </p:nvGraphicFramePr>
        <p:xfrm>
          <a:off x="461551" y="1088531"/>
          <a:ext cx="8229600" cy="318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886440" y="3617265"/>
            <a:ext cx="1196393" cy="3633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107/111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234967" y="4484528"/>
            <a:ext cx="7456183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Abbreviations: EBR-GZR =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elbasvir-grazoprevir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BD4F5-2279-A549-B72E-E74D0DAE76D9}"/>
              </a:ext>
            </a:extLst>
          </p:cNvPr>
          <p:cNvSpPr/>
          <p:nvPr/>
        </p:nvSpPr>
        <p:spPr>
          <a:xfrm>
            <a:off x="4512444" y="3706505"/>
            <a:ext cx="88865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97/101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795D24-314C-A74B-8401-83451EC7C7C7}"/>
              </a:ext>
            </a:extLst>
          </p:cNvPr>
          <p:cNvSpPr/>
          <p:nvPr/>
        </p:nvSpPr>
        <p:spPr>
          <a:xfrm>
            <a:off x="6934970" y="3706505"/>
            <a:ext cx="88865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val="140372441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Elbasvir-Grazoprevir</a:t>
            </a:r>
            <a:r>
              <a:rPr lang="en-US" sz="2000" dirty="0"/>
              <a:t> +/- RBV in HCV GT4 </a:t>
            </a:r>
            <a:br>
              <a:rPr lang="en-US" sz="2000" dirty="0"/>
            </a:br>
            <a:r>
              <a:rPr lang="en-US" sz="2000" dirty="0"/>
              <a:t>Pooled Analysis: Results in Treatment Experienced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 err="1"/>
              <a:t>Asselah</a:t>
            </a:r>
            <a:r>
              <a:rPr lang="nb-NO" dirty="0"/>
              <a:t> T, et al. Liver Int. 2018;38:1583-91.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782070"/>
              </p:ext>
            </p:extLst>
          </p:nvPr>
        </p:nvGraphicFramePr>
        <p:xfrm>
          <a:off x="466725" y="1088533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711664" y="3453719"/>
            <a:ext cx="639305" cy="3169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39/44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299952" y="4421903"/>
            <a:ext cx="7396373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91440" rIns="0" bIns="91440" anchor="ctr">
            <a:prstTxWarp prst="textNoShape">
              <a:avLst/>
            </a:prstTxWarp>
          </a:bodyPr>
          <a:lstStyle/>
          <a:p>
            <a:pPr marL="914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Abbreviations: EBR-GZR = elbasvir-grazoprevir; RBV = ribavirin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BD4F5-2279-A549-B72E-E74D0DAE76D9}"/>
              </a:ext>
            </a:extLst>
          </p:cNvPr>
          <p:cNvSpPr/>
          <p:nvPr/>
        </p:nvSpPr>
        <p:spPr>
          <a:xfrm>
            <a:off x="3207861" y="3528436"/>
            <a:ext cx="63930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795D24-314C-A74B-8401-83451EC7C7C7}"/>
              </a:ext>
            </a:extLst>
          </p:cNvPr>
          <p:cNvSpPr/>
          <p:nvPr/>
        </p:nvSpPr>
        <p:spPr>
          <a:xfrm>
            <a:off x="4656871" y="3528436"/>
            <a:ext cx="63930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1A353-48B2-1942-8811-B388B04279A0}"/>
              </a:ext>
            </a:extLst>
          </p:cNvPr>
          <p:cNvSpPr/>
          <p:nvPr/>
        </p:nvSpPr>
        <p:spPr>
          <a:xfrm>
            <a:off x="6127983" y="3528436"/>
            <a:ext cx="63930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A7CFD-C829-8644-9C89-2A167E0595E8}"/>
              </a:ext>
            </a:extLst>
          </p:cNvPr>
          <p:cNvSpPr/>
          <p:nvPr/>
        </p:nvSpPr>
        <p:spPr>
          <a:xfrm>
            <a:off x="7615882" y="3528436"/>
            <a:ext cx="63930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8/8</a:t>
            </a:r>
          </a:p>
        </p:txBody>
      </p:sp>
    </p:spTree>
    <p:extLst>
      <p:ext uri="{BB962C8B-B14F-4D97-AF65-F5344CB8AC3E}">
        <p14:creationId xmlns:p14="http://schemas.microsoft.com/office/powerpoint/2010/main" val="418098722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Elbasvir-Grazoprevir +/- RBV in HCV GT4 </a:t>
            </a:r>
            <a:br>
              <a:rPr lang="en-US" sz="2000" dirty="0"/>
            </a:br>
            <a:r>
              <a:rPr lang="en-US" sz="2000" dirty="0"/>
              <a:t>Pooled Analysis: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 err="1"/>
              <a:t>Asselah</a:t>
            </a:r>
            <a:r>
              <a:rPr lang="nb-NO" dirty="0"/>
              <a:t> T, et al. Liver Int. 2018;38:1583-91.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CD4F4-28D1-7D4F-9722-C2B2D032C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707077"/>
            <a:ext cx="9180576" cy="172715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“The regimens of 12 weeks of elbasvir/grazoprevir without ribavirin, and 16 weeks of elbasvir/grazoprevir plus ribavirin, were efficacious in HCV GT4‐infected treatment‐naïve and treatment‐experienced participants respectively. Baseline NS5A resistance‐associated substitutions did not impact the efficacy of elbasvir/grazoprevir in GT4‐infected participants.”</a:t>
            </a:r>
          </a:p>
        </p:txBody>
      </p:sp>
    </p:spTree>
    <p:extLst>
      <p:ext uri="{BB962C8B-B14F-4D97-AF65-F5344CB8AC3E}">
        <p14:creationId xmlns:p14="http://schemas.microsoft.com/office/powerpoint/2010/main" val="28221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Elbasvir-Grazoprevir in HCV-HIV Coinfection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8B6DE-9C8E-4F42-BED0-7AE4643F68BC}"/>
              </a:ext>
            </a:extLst>
          </p:cNvPr>
          <p:cNvSpPr/>
          <p:nvPr/>
        </p:nvSpPr>
        <p:spPr>
          <a:xfrm>
            <a:off x="0" y="1371601"/>
            <a:ext cx="9144000" cy="278891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61D8C-424F-EF4D-BE8F-0B8AEBC750BA}"/>
              </a:ext>
            </a:extLst>
          </p:cNvPr>
          <p:cNvSpPr/>
          <p:nvPr/>
        </p:nvSpPr>
        <p:spPr>
          <a:xfrm>
            <a:off x="0" y="3494656"/>
            <a:ext cx="9144000" cy="278891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03741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Elbasvir-Grazoprevir in HCV and HIV Coinfection, GT 1, 4, or 6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C-EDGE CO-INFECTION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DE4F6-9517-3143-B368-C21B789643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Rockstroh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JK, et al. Lancet HIV. 2015;2:e319-27.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A8958-9A1D-7F40-A9FA-75C7596B5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Treatment Naïve, </a:t>
            </a:r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256154552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HCV-HIV Coinfection GT 1, 4, or 6</a:t>
            </a:r>
            <a:br>
              <a:rPr lang="en-US" sz="2000" dirty="0"/>
            </a:br>
            <a:r>
              <a:rPr lang="en-US" sz="2000" dirty="0"/>
              <a:t>C-EDGE CO-INFECTION: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Lancet HIV. 2015;2:e319-27.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277A40-68A3-444B-A968-53350AEA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5"/>
            <a:ext cx="8515350" cy="3285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Design</a:t>
            </a:r>
            <a:r>
              <a:rPr lang="en-US" dirty="0"/>
              <a:t>: Prospective, open-label, single-arm study examining the safety and efficacy of a fixed-dose combination of elbasvir-grazoprevir for 12 weeks in treatment-naïve patients with chronic HCV genotype 1, 4, or 6 and HIV coinfection.</a:t>
            </a:r>
          </a:p>
          <a:p>
            <a:r>
              <a:rPr lang="en-US" b="1" dirty="0"/>
              <a:t>Entry Criteria</a:t>
            </a:r>
          </a:p>
          <a:p>
            <a:pPr lvl="1"/>
            <a:r>
              <a:rPr lang="en-US" dirty="0"/>
              <a:t>Chronic HCV Genotype 1, 4, or 6</a:t>
            </a:r>
          </a:p>
          <a:p>
            <a:pPr lvl="1"/>
            <a:r>
              <a:rPr lang="en-US" dirty="0"/>
              <a:t>Age 18 years or older</a:t>
            </a:r>
          </a:p>
          <a:p>
            <a:pPr lvl="1"/>
            <a:r>
              <a:rPr lang="en-US" dirty="0"/>
              <a:t>HCV RNA ≥10,000 IU/mL</a:t>
            </a:r>
          </a:p>
          <a:p>
            <a:pPr lvl="1"/>
            <a:r>
              <a:rPr lang="en-US" dirty="0"/>
              <a:t>No prior treatment</a:t>
            </a:r>
          </a:p>
          <a:p>
            <a:pPr lvl="1"/>
            <a:r>
              <a:rPr lang="en-US" dirty="0"/>
              <a:t>Compensated cirrhosis permitted</a:t>
            </a:r>
          </a:p>
          <a:p>
            <a:pPr lvl="1"/>
            <a:r>
              <a:rPr lang="en-US" dirty="0"/>
              <a:t>HIV infection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 </a:t>
            </a:r>
          </a:p>
        </p:txBody>
      </p:sp>
    </p:spTree>
    <p:extLst>
      <p:ext uri="{BB962C8B-B14F-4D97-AF65-F5344CB8AC3E}">
        <p14:creationId xmlns:p14="http://schemas.microsoft.com/office/powerpoint/2010/main" val="64953021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HCV-HIV Coinfection GT 1, 4, or 6</a:t>
            </a:r>
            <a:br>
              <a:rPr lang="en-US" sz="2000" dirty="0"/>
            </a:br>
            <a:r>
              <a:rPr lang="en-US" sz="2000" dirty="0"/>
              <a:t>C-EDGE CO-INFECTION: Study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Lancet HIV. 2015;2:e319-27.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237" y="2005106"/>
            <a:ext cx="1631950" cy="107405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HIV-HCV </a:t>
            </a:r>
            <a:r>
              <a:rPr lang="en-US" sz="1200" dirty="0" err="1">
                <a:solidFill>
                  <a:srgbClr val="FFFFFF"/>
                </a:solidFill>
                <a:latin typeface="Arial"/>
                <a:cs typeface="Arial"/>
              </a:rPr>
              <a:t>Coinfected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Treatment-naïve</a:t>
            </a:r>
          </a:p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GT 1, 4, or 6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3200" y="2318956"/>
            <a:ext cx="1872234" cy="542489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Elbasvir-Grazoprevir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98883" y="2603672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19154" y="2447886"/>
            <a:ext cx="719288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777165" y="4144938"/>
            <a:ext cx="6627483" cy="4309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(50/100 mg): fixed dose combination; one pill once daily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2CA1D-1F26-2042-8D4B-1BB926461BA4}"/>
              </a:ext>
            </a:extLst>
          </p:cNvPr>
          <p:cNvGrpSpPr/>
          <p:nvPr/>
        </p:nvGrpSpPr>
        <p:grpSpPr>
          <a:xfrm>
            <a:off x="1474078" y="1124085"/>
            <a:ext cx="6195902" cy="413804"/>
            <a:chOff x="1371600" y="1005840"/>
            <a:chExt cx="6195902" cy="41380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7E7057-BDF6-DF4E-91A7-2BCA183D7DDE}"/>
                </a:ext>
              </a:extLst>
            </p:cNvPr>
            <p:cNvSpPr/>
            <p:nvPr/>
          </p:nvSpPr>
          <p:spPr>
            <a:xfrm>
              <a:off x="1371600" y="1005840"/>
              <a:ext cx="6195902" cy="404543"/>
            </a:xfrm>
            <a:prstGeom prst="rect">
              <a:avLst/>
            </a:prstGeom>
            <a:gradFill>
              <a:gsLst>
                <a:gs pos="85000">
                  <a:schemeClr val="bg1">
                    <a:lumMod val="85000"/>
                  </a:schemeClr>
                </a:gs>
                <a:gs pos="15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B28615-E533-2048-8117-02F05D8FEC55}"/>
                </a:ext>
              </a:extLst>
            </p:cNvPr>
            <p:cNvSpPr/>
            <p:nvPr/>
          </p:nvSpPr>
          <p:spPr>
            <a:xfrm>
              <a:off x="1848572" y="1027737"/>
              <a:ext cx="545406" cy="299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CBD19FE-EC1B-0C48-B594-48E05E0B5A7A}"/>
                </a:ext>
              </a:extLst>
            </p:cNvPr>
            <p:cNvSpPr/>
            <p:nvPr/>
          </p:nvSpPr>
          <p:spPr>
            <a:xfrm>
              <a:off x="2314042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5E56534-17F0-1E42-B537-ED9747312209}"/>
                </a:ext>
              </a:extLst>
            </p:cNvPr>
            <p:cNvSpPr/>
            <p:nvPr/>
          </p:nvSpPr>
          <p:spPr>
            <a:xfrm>
              <a:off x="418501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FB152-C512-8A4A-8094-7C9074A6A0D3}"/>
                </a:ext>
              </a:extLst>
            </p:cNvPr>
            <p:cNvSpPr/>
            <p:nvPr/>
          </p:nvSpPr>
          <p:spPr>
            <a:xfrm>
              <a:off x="4806403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2DE4387-9050-A54E-A56E-9246C1CFC2EA}"/>
                </a:ext>
              </a:extLst>
            </p:cNvPr>
            <p:cNvCxnSpPr>
              <a:cxnSpLocks/>
            </p:cNvCxnSpPr>
            <p:nvPr/>
          </p:nvCxnSpPr>
          <p:spPr>
            <a:xfrm>
              <a:off x="1674688" y="1419644"/>
              <a:ext cx="58163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14DE0F7-CDE8-3B44-83FF-8226A53037E1}"/>
                </a:ext>
              </a:extLst>
            </p:cNvPr>
            <p:cNvCxnSpPr/>
            <p:nvPr/>
          </p:nvCxnSpPr>
          <p:spPr>
            <a:xfrm flipV="1">
              <a:off x="252072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0F5222F-F1D9-4047-9823-2839B470FEA2}"/>
                </a:ext>
              </a:extLst>
            </p:cNvPr>
            <p:cNvCxnSpPr/>
            <p:nvPr/>
          </p:nvCxnSpPr>
          <p:spPr>
            <a:xfrm flipV="1">
              <a:off x="564168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B88C36-8459-5347-9CC9-914704E50D4E}"/>
                </a:ext>
              </a:extLst>
            </p:cNvPr>
            <p:cNvCxnSpPr/>
            <p:nvPr/>
          </p:nvCxnSpPr>
          <p:spPr>
            <a:xfrm flipH="1" flipV="1">
              <a:off x="6265190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A28A4FE-F43D-FB42-84A7-943D95377912}"/>
                </a:ext>
              </a:extLst>
            </p:cNvPr>
            <p:cNvSpPr/>
            <p:nvPr/>
          </p:nvSpPr>
          <p:spPr>
            <a:xfrm>
              <a:off x="605636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A225AC8-ED4E-574D-B507-171F2C55B9B6}"/>
                </a:ext>
              </a:extLst>
            </p:cNvPr>
            <p:cNvCxnSpPr/>
            <p:nvPr/>
          </p:nvCxnSpPr>
          <p:spPr>
            <a:xfrm flipV="1">
              <a:off x="6890408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491CEE4-2E7F-544F-8AB1-C708CE07705E}"/>
                </a:ext>
              </a:extLst>
            </p:cNvPr>
            <p:cNvSpPr/>
            <p:nvPr/>
          </p:nvSpPr>
          <p:spPr>
            <a:xfrm>
              <a:off x="668869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7BE9A25-A35F-9C4A-87CF-FD523DC6D798}"/>
                </a:ext>
              </a:extLst>
            </p:cNvPr>
            <p:cNvSpPr/>
            <p:nvPr/>
          </p:nvSpPr>
          <p:spPr>
            <a:xfrm>
              <a:off x="293610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244FBCE-E10F-554A-9264-423CCA20295D}"/>
                </a:ext>
              </a:extLst>
            </p:cNvPr>
            <p:cNvSpPr/>
            <p:nvPr/>
          </p:nvSpPr>
          <p:spPr>
            <a:xfrm>
              <a:off x="356296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53776E-6CBF-B948-A645-4E3303CB8C0D}"/>
                </a:ext>
              </a:extLst>
            </p:cNvPr>
            <p:cNvSpPr/>
            <p:nvPr/>
          </p:nvSpPr>
          <p:spPr>
            <a:xfrm>
              <a:off x="5434977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9BBCC4C-96B4-8D46-9615-910AF099E01A}"/>
                </a:ext>
              </a:extLst>
            </p:cNvPr>
            <p:cNvCxnSpPr/>
            <p:nvPr/>
          </p:nvCxnSpPr>
          <p:spPr>
            <a:xfrm flipV="1">
              <a:off x="3144230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AA2C69F-CD15-B947-9A6D-8D5AA6820DA7}"/>
                </a:ext>
              </a:extLst>
            </p:cNvPr>
            <p:cNvCxnSpPr/>
            <p:nvPr/>
          </p:nvCxnSpPr>
          <p:spPr>
            <a:xfrm flipH="1" flipV="1">
              <a:off x="3767738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FD15EE4-143C-A44B-A126-50F494C4C9AE}"/>
                </a:ext>
              </a:extLst>
            </p:cNvPr>
            <p:cNvCxnSpPr/>
            <p:nvPr/>
          </p:nvCxnSpPr>
          <p:spPr>
            <a:xfrm flipV="1">
              <a:off x="501817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72FE765-BB95-5149-924B-004E30B6FBAD}"/>
                </a:ext>
              </a:extLst>
            </p:cNvPr>
            <p:cNvCxnSpPr/>
            <p:nvPr/>
          </p:nvCxnSpPr>
          <p:spPr>
            <a:xfrm flipH="1" flipV="1">
              <a:off x="4392956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50DAD99-3660-4045-A99B-AB3676AF79A4}"/>
              </a:ext>
            </a:extLst>
          </p:cNvPr>
          <p:cNvSpPr/>
          <p:nvPr/>
        </p:nvSpPr>
        <p:spPr>
          <a:xfrm>
            <a:off x="1921159" y="2427699"/>
            <a:ext cx="684068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218</a:t>
            </a:r>
          </a:p>
        </p:txBody>
      </p:sp>
    </p:spTree>
    <p:extLst>
      <p:ext uri="{BB962C8B-B14F-4D97-AF65-F5344CB8AC3E}">
        <p14:creationId xmlns:p14="http://schemas.microsoft.com/office/powerpoint/2010/main" val="253866448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HCV-HIV Coinfection GT 1, 4, or 6</a:t>
            </a:r>
            <a:br>
              <a:rPr lang="en-US" sz="2000" dirty="0"/>
            </a:br>
            <a:r>
              <a:rPr lang="en-US" sz="2000" dirty="0"/>
              <a:t>C-EDGE CO-INFECTION: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Lancet HIV. 2015;2:e319-27.</a:t>
            </a:r>
          </a:p>
        </p:txBody>
      </p:sp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17272"/>
              </p:ext>
            </p:extLst>
          </p:nvPr>
        </p:nvGraphicFramePr>
        <p:xfrm>
          <a:off x="1458685" y="1028700"/>
          <a:ext cx="6270172" cy="373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08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 </a:t>
                      </a:r>
                      <a:r>
                        <a:rPr 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218)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mean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(84%)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 or African-American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(77%)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(17%)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(66%)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(20%)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Fibrosis stage,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F0-2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F4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(73%)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(11%)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(16%)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baseline HCV RNA, log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6.03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9028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HCV-HIV Coinfection GT 1, 4, or 6</a:t>
            </a:r>
            <a:br>
              <a:rPr lang="en-US" sz="2000" dirty="0"/>
            </a:br>
            <a:r>
              <a:rPr lang="en-US" sz="2000" dirty="0"/>
              <a:t>C-EDGE CO-INFECTION: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Lancet HIV. 2015;2:e319-27.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647328"/>
              </p:ext>
            </p:extLst>
          </p:nvPr>
        </p:nvGraphicFramePr>
        <p:xfrm>
          <a:off x="1603026" y="988150"/>
          <a:ext cx="5943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70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Characteristics</a:t>
                      </a:r>
                    </a:p>
                  </a:txBody>
                  <a:tcPr marL="68580" marR="6858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 </a:t>
                      </a:r>
                      <a:r>
                        <a:rPr lang="en-US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218)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0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CD4 cell count, (IQR)</a:t>
                      </a:r>
                    </a:p>
                  </a:txBody>
                  <a:tcPr marL="68580" marR="68580" marT="91440" marB="9144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 (424-766)</a:t>
                      </a:r>
                    </a:p>
                  </a:txBody>
                  <a:tcPr marL="68580" marR="68580" marT="91440" marB="9144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78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Status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On ART with undetectable HIV RNA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ART naïve </a:t>
                      </a:r>
                    </a:p>
                  </a:txBody>
                  <a:tcPr marL="68580" marR="68580" marT="91440" marB="9144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(97%)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(3%)</a:t>
                      </a:r>
                    </a:p>
                  </a:txBody>
                  <a:tcPr marL="68580" marR="68580" marT="91440" marB="9144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82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nucleos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(t)ide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pair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Abacavir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-containing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Tenofovir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-containing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(22%)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(75%)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(3%)</a:t>
                      </a:r>
                    </a:p>
                  </a:txBody>
                  <a:tcPr marL="68580" marR="68580" marT="91440" marB="9144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986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Third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Agent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Raltegravir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Dolutegravir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Rilpivirine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(52%)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(27%)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(17%)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3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(4%)</a:t>
                      </a:r>
                    </a:p>
                  </a:txBody>
                  <a:tcPr marL="68580" marR="68580" marT="91440" marB="9144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0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 =</a:t>
                      </a:r>
                      <a:r>
                        <a:rPr lang="en-US" sz="11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interquartile range;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= antiretroviral therapy</a:t>
                      </a:r>
                    </a:p>
                  </a:txBody>
                  <a:tcPr marL="68580" marR="68580" marT="68580" marB="6858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11C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06579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HCV-HIV Coinfection GT 1, 4, or 6</a:t>
            </a:r>
            <a:br>
              <a:rPr lang="en-US" sz="2000" dirty="0"/>
            </a:br>
            <a:r>
              <a:rPr lang="en-US" sz="2000" dirty="0"/>
              <a:t>C-EDGE CO-INFECTION: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C-EDGE CO-INFECTION: 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Lancet HIV. 2015;2:e319-27.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67666"/>
              </p:ext>
            </p:extLst>
          </p:nvPr>
        </p:nvGraphicFramePr>
        <p:xfrm>
          <a:off x="465332" y="1423854"/>
          <a:ext cx="8229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061972" y="367501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210/218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7956" y="367501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139/144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4341" y="367501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42/44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04861" y="3675018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27/28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15966" y="4544956"/>
            <a:ext cx="7074878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Overall SVR12 results includes the 2 patients with GT 6, who both achieved SVR12.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F99ED7-6197-3948-AA82-304B2037006C}"/>
              </a:ext>
            </a:extLst>
          </p:cNvPr>
          <p:cNvSpPr/>
          <p:nvPr/>
        </p:nvSpPr>
        <p:spPr>
          <a:xfrm>
            <a:off x="1885551" y="175525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93-98)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53D2F7-2C62-A240-BB47-15D0C8F7BF4F}"/>
              </a:ext>
            </a:extLst>
          </p:cNvPr>
          <p:cNvSpPr/>
          <p:nvPr/>
        </p:nvSpPr>
        <p:spPr>
          <a:xfrm>
            <a:off x="3623609" y="175525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92-99)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459DE8-B7B8-124E-9C0B-CDE2FFE2CF08}"/>
              </a:ext>
            </a:extLst>
          </p:cNvPr>
          <p:cNvSpPr/>
          <p:nvPr/>
        </p:nvSpPr>
        <p:spPr>
          <a:xfrm>
            <a:off x="5389588" y="177619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85-99)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7996E0-68C9-E84D-A983-A4F416659BBF}"/>
              </a:ext>
            </a:extLst>
          </p:cNvPr>
          <p:cNvSpPr/>
          <p:nvPr/>
        </p:nvSpPr>
        <p:spPr>
          <a:xfrm>
            <a:off x="7148586" y="175525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82-100)</a:t>
            </a:r>
          </a:p>
        </p:txBody>
      </p:sp>
    </p:spTree>
    <p:extLst>
      <p:ext uri="{BB962C8B-B14F-4D97-AF65-F5344CB8AC3E}">
        <p14:creationId xmlns:p14="http://schemas.microsoft.com/office/powerpoint/2010/main" val="87080347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err="1"/>
              <a:t>Elbasvir-Grazoprevir</a:t>
            </a:r>
            <a:r>
              <a:rPr lang="en-US" sz="2000" dirty="0"/>
              <a:t> (</a:t>
            </a:r>
            <a:r>
              <a:rPr lang="en-US" sz="2000" i="1" dirty="0" err="1"/>
              <a:t>Zepatier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Indications and Usage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Zepatier</a:t>
            </a:r>
            <a:r>
              <a:rPr lang="en-US" i="1" dirty="0"/>
              <a:t> </a:t>
            </a:r>
            <a:r>
              <a:rPr lang="en-US" dirty="0"/>
              <a:t>Prescribing Information. Merck &amp; Co., Inc.</a:t>
            </a: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50373"/>
              </p:ext>
            </p:extLst>
          </p:nvPr>
        </p:nvGraphicFramePr>
        <p:xfrm>
          <a:off x="461147" y="1032674"/>
          <a:ext cx="8229600" cy="375918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6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000">
                <a:tc gridSpan="3"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(EBR-GZR) HCV Treatment in Patients with or without Cirrhosis </a:t>
                      </a:r>
                    </a:p>
                  </a:txBody>
                  <a:tcPr marL="68580" marR="34290" marT="68580" marB="6858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20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68580" marR="34290" marT="34290" marB="3429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</a:txBody>
                  <a:tcPr marL="0" marR="0" marT="34290" marB="3429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 1a: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or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/RBV-experienced 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NS5A polymorphisms*)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19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 1a: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or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/RBV-experienced 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baseline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NS5A polymorphisms*)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73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 1b: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or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/RBV-experienced </a:t>
                      </a:r>
                    </a:p>
                  </a:txBody>
                  <a:tcPr marL="6858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73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 1a or 1b: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/RBV/PI-experienced </a:t>
                      </a:r>
                    </a:p>
                  </a:txBody>
                  <a:tcPr marL="6858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73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 4: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73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 4: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/RBV-Experienced 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6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6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6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38">
                <a:tc gridSpan="3">
                  <a:txBody>
                    <a:bodyPr/>
                    <a:lstStyle/>
                    <a:p>
                      <a:pPr marL="91440" indent="0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PegIFN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peginterferon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RBV = ribavirin; PI = protease inhibitor; EBR-GZR =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b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*Polymorphisms at amino acid positions 28, 30, 31, or 93</a:t>
                      </a:r>
                    </a:p>
                  </a:txBody>
                  <a:tcPr marL="68580" marR="3429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61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5F00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38777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HCV-HIV Coinfection GT 1, 4, or 6</a:t>
            </a:r>
            <a:br>
              <a:rPr lang="en-US" sz="2000" dirty="0"/>
            </a:br>
            <a:r>
              <a:rPr lang="en-US" sz="2000" dirty="0"/>
              <a:t>C-EDGE CO-INFECTION: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Lancet HIV. 2015;2:e319-27. 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82152"/>
              </p:ext>
            </p:extLst>
          </p:nvPr>
        </p:nvGraphicFramePr>
        <p:xfrm>
          <a:off x="1595124" y="1110096"/>
          <a:ext cx="5955031" cy="365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6">
                <a:tc>
                  <a:txBody>
                    <a:bodyPr/>
                    <a:lstStyle/>
                    <a:p>
                      <a:pPr marL="9144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Elbasvir-Grazoprevir 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218)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43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43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43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717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&gt;5% of patients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respiratory tract infection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(13%)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(12%)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(9%)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(8%)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(7%)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(7%)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319">
                <a:tc>
                  <a:txBody>
                    <a:bodyPr/>
                    <a:lstStyle/>
                    <a:p>
                      <a:pPr marL="9144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 or 4 laboratory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abnormality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bilirubin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elevation</a:t>
                      </a: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elevation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indent="0">
                        <a:lnSpc>
                          <a:spcPts val="14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</a:t>
                      </a:r>
                      <a:endParaRPr lang="en-US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4</a:t>
                      </a:r>
                      <a:endParaRPr lang="en-US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(&lt;1%)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62669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HCV-HIV Coinfection GT 1, 4, or 6</a:t>
            </a:r>
            <a:br>
              <a:rPr lang="en-US" sz="2000" dirty="0"/>
            </a:br>
            <a:r>
              <a:rPr lang="en-US" sz="2000" dirty="0"/>
              <a:t>C-EDGE CO-INFECTION: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Lancet HIV. 2015;2:e319-27.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6A1F-3469-1A40-84B2-192C046DD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856724"/>
            <a:ext cx="9180576" cy="143023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/>
              <a:t>This HCV treatment regimen seems to be effective and well tolerated for patients co-infected with HIV with or without cirrhosis. These data are consistent with previous trials of this regimen in the </a:t>
            </a:r>
            <a:r>
              <a:rPr lang="en-US" dirty="0" err="1"/>
              <a:t>monoinfected</a:t>
            </a:r>
            <a:r>
              <a:rPr lang="en-US" dirty="0"/>
              <a:t> population. This regimen continues to be studied in phase 3 trials.”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err="1"/>
              <a:t>Elbasvir-Grazoprevir</a:t>
            </a:r>
            <a:r>
              <a:rPr lang="en-US" sz="2100" dirty="0"/>
              <a:t> in Persons who Inject Drugs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71601"/>
            <a:ext cx="9144000" cy="278891"/>
          </a:xfrm>
          <a:prstGeom prst="rect">
            <a:avLst/>
          </a:prstGeom>
          <a:solidFill>
            <a:srgbClr val="C05E7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4656"/>
            <a:ext cx="9144000" cy="278891"/>
          </a:xfrm>
          <a:prstGeom prst="rect">
            <a:avLst/>
          </a:prstGeom>
          <a:solidFill>
            <a:srgbClr val="C05E74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141543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Elbasvir-Grazoprevir in HCV GT 1,4, or 6 in PWID on Opiate Agonist Therapy</a:t>
            </a:r>
            <a:br>
              <a:rPr lang="en-US" sz="15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C-EDGE CO-STAR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781A38-EC0E-EC4A-82B8-974E1231D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Dore GJ, et al. Ann Intern Med. 2016;165:625-34.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A295B-D032-9243-BD65-4E039C513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Treatment Naïve, </a:t>
            </a:r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394245245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cs typeface="Arial"/>
              </a:rPr>
              <a:t>Elbasvir-Grazoprevir in HCV GT 1, 4, or 6 in PWID on Opiate Agonist Therapy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C-EDGE CO-STAR: </a:t>
            </a:r>
            <a:r>
              <a:rPr lang="en-US" sz="2000" dirty="0"/>
              <a:t>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1D24-E2AB-4B46-8E01-9977D36F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Design</a:t>
            </a:r>
            <a:r>
              <a:rPr lang="en-US" dirty="0"/>
              <a:t>: Randomized, phase 3, placebo-controlled, double-blind, multi-site trial using a fixed-dose combination of elbasvir-grazoprevir in treatment-naïve chronic HCV genotype 1, 4, or 6 in persons who inject drugs who are receiving opiate agonist therapy</a:t>
            </a:r>
          </a:p>
          <a:p>
            <a:r>
              <a:rPr lang="en-US" b="1" dirty="0"/>
              <a:t>Entry Criteria</a:t>
            </a:r>
          </a:p>
          <a:p>
            <a:pPr lvl="1"/>
            <a:r>
              <a:rPr lang="en-US" dirty="0"/>
              <a:t>Chronic HCV Genotype 1, 4, or 6</a:t>
            </a:r>
          </a:p>
          <a:p>
            <a:pPr lvl="1"/>
            <a:r>
              <a:rPr lang="en-US" dirty="0"/>
              <a:t>No prior treatment</a:t>
            </a:r>
          </a:p>
          <a:p>
            <a:pPr lvl="1"/>
            <a:r>
              <a:rPr lang="en-US" dirty="0"/>
              <a:t>18 years or older</a:t>
            </a:r>
          </a:p>
          <a:p>
            <a:pPr lvl="1"/>
            <a:r>
              <a:rPr lang="en-US" dirty="0"/>
              <a:t>Opiate Agonist Therapy for ≥3 months and kept ≥ 80% of appointments</a:t>
            </a:r>
          </a:p>
          <a:p>
            <a:pPr lvl="1"/>
            <a:r>
              <a:rPr lang="en-US" dirty="0"/>
              <a:t>HCV RNA ≥10,000 IU/mL</a:t>
            </a:r>
          </a:p>
          <a:p>
            <a:pPr lvl="1"/>
            <a:r>
              <a:rPr lang="en-US" dirty="0"/>
              <a:t>Cirrhosis allowed with goal 20% of subjects with cirrhosis</a:t>
            </a:r>
          </a:p>
          <a:p>
            <a:pPr lvl="1"/>
            <a:r>
              <a:rPr lang="en-US" dirty="0"/>
              <a:t>HIV infection allowed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365038667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219785" y="2070560"/>
            <a:ext cx="173736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ADE720-31CF-0A4C-894B-56EE50AF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cs typeface="Arial"/>
              </a:rPr>
              <a:t>Elbasvir-Grazoprevir in HCV GT 1, 4, or 6 in PWID on Opiate Agonist Therapy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C-EDGE CO-STAR: </a:t>
            </a:r>
            <a:r>
              <a:rPr lang="en-US" sz="2000" dirty="0"/>
              <a:t>Study Features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13493" y="1828800"/>
            <a:ext cx="1906291" cy="473910"/>
          </a:xfrm>
          <a:prstGeom prst="rect">
            <a:avLst/>
          </a:prstGeom>
          <a:solidFill>
            <a:srgbClr val="7A954F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Elbasvir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Grazoprevir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6515" y="1911750"/>
            <a:ext cx="640080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486687" y="3989906"/>
            <a:ext cx="6871716" cy="4434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Grazoprevir-elbasvir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(100/50 mg): fixed dose combination;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87118" y="1828800"/>
            <a:ext cx="1299569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Treatment-naïve GT 1, 4 or 6</a:t>
            </a:r>
            <a:endParaRPr lang="en-US" sz="105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(N=301)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38780" y="1917909"/>
            <a:ext cx="684068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201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722761" y="2833871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313494" y="2598377"/>
            <a:ext cx="1920590" cy="4739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3555" y="2670672"/>
            <a:ext cx="640080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38780" y="2680410"/>
            <a:ext cx="684068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100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847696" y="2595563"/>
            <a:ext cx="1872234" cy="473910"/>
          </a:xfrm>
          <a:prstGeom prst="rect">
            <a:avLst/>
          </a:prstGeom>
          <a:solidFill>
            <a:srgbClr val="7A954F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Elbasvir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Grazoprevir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1F07CE6-7A63-2945-9CB7-7447B04F821A}"/>
              </a:ext>
            </a:extLst>
          </p:cNvPr>
          <p:cNvSpPr/>
          <p:nvPr/>
        </p:nvSpPr>
        <p:spPr>
          <a:xfrm>
            <a:off x="1201122" y="1005840"/>
            <a:ext cx="7772400" cy="404543"/>
          </a:xfrm>
          <a:prstGeom prst="rect">
            <a:avLst/>
          </a:prstGeom>
          <a:gradFill>
            <a:gsLst>
              <a:gs pos="85000">
                <a:schemeClr val="bg1">
                  <a:lumMod val="85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BB03000-DA9A-B445-82EB-558420D94B1B}"/>
              </a:ext>
            </a:extLst>
          </p:cNvPr>
          <p:cNvSpPr/>
          <p:nvPr/>
        </p:nvSpPr>
        <p:spPr>
          <a:xfrm>
            <a:off x="1678094" y="1027737"/>
            <a:ext cx="545406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44912AA-EE07-5849-AC53-CADF67F9AA51}"/>
              </a:ext>
            </a:extLst>
          </p:cNvPr>
          <p:cNvSpPr/>
          <p:nvPr/>
        </p:nvSpPr>
        <p:spPr>
          <a:xfrm>
            <a:off x="2143564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5333B46-865D-2D47-B6A7-D451FCBC5010}"/>
              </a:ext>
            </a:extLst>
          </p:cNvPr>
          <p:cNvSpPr/>
          <p:nvPr/>
        </p:nvSpPr>
        <p:spPr>
          <a:xfrm>
            <a:off x="7756183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975D44D-1C90-FF4A-BE9E-7C1E0BA59B4C}"/>
              </a:ext>
            </a:extLst>
          </p:cNvPr>
          <p:cNvSpPr/>
          <p:nvPr/>
        </p:nvSpPr>
        <p:spPr>
          <a:xfrm>
            <a:off x="4014540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C80FFB-78C9-D042-B732-6F06E6418233}"/>
              </a:ext>
            </a:extLst>
          </p:cNvPr>
          <p:cNvSpPr/>
          <p:nvPr/>
        </p:nvSpPr>
        <p:spPr>
          <a:xfrm>
            <a:off x="4635925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138B59-C7BF-6443-ADE9-4A2BDA3A01D3}"/>
              </a:ext>
            </a:extLst>
          </p:cNvPr>
          <p:cNvCxnSpPr>
            <a:cxnSpLocks/>
          </p:cNvCxnSpPr>
          <p:nvPr/>
        </p:nvCxnSpPr>
        <p:spPr>
          <a:xfrm>
            <a:off x="1504210" y="1419644"/>
            <a:ext cx="7296315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77C7819-A17B-B04A-A1E2-D118CA5A53F3}"/>
              </a:ext>
            </a:extLst>
          </p:cNvPr>
          <p:cNvCxnSpPr/>
          <p:nvPr/>
        </p:nvCxnSpPr>
        <p:spPr>
          <a:xfrm flipV="1">
            <a:off x="2350244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C6AFDAE-2598-3142-9190-EA240B86A578}"/>
              </a:ext>
            </a:extLst>
          </p:cNvPr>
          <p:cNvCxnSpPr/>
          <p:nvPr/>
        </p:nvCxnSpPr>
        <p:spPr>
          <a:xfrm flipV="1">
            <a:off x="5471204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6FD5D2-AFB0-8347-8A77-BB161F459072}"/>
              </a:ext>
            </a:extLst>
          </p:cNvPr>
          <p:cNvCxnSpPr/>
          <p:nvPr/>
        </p:nvCxnSpPr>
        <p:spPr>
          <a:xfrm flipH="1" flipV="1">
            <a:off x="6094712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F53B8B61-8CE3-BE4D-AAD0-FCEA78455132}"/>
              </a:ext>
            </a:extLst>
          </p:cNvPr>
          <p:cNvSpPr/>
          <p:nvPr/>
        </p:nvSpPr>
        <p:spPr>
          <a:xfrm>
            <a:off x="5885886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C12FD33-325A-5B4D-8310-5078C2DEB915}"/>
              </a:ext>
            </a:extLst>
          </p:cNvPr>
          <p:cNvCxnSpPr/>
          <p:nvPr/>
        </p:nvCxnSpPr>
        <p:spPr>
          <a:xfrm flipV="1">
            <a:off x="6719930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6D70640A-D10D-D04B-B551-D86264BC5DF1}"/>
              </a:ext>
            </a:extLst>
          </p:cNvPr>
          <p:cNvSpPr/>
          <p:nvPr/>
        </p:nvSpPr>
        <p:spPr>
          <a:xfrm>
            <a:off x="6518220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E9221D8-098B-6B42-8668-72467AB424BD}"/>
              </a:ext>
            </a:extLst>
          </p:cNvPr>
          <p:cNvCxnSpPr/>
          <p:nvPr/>
        </p:nvCxnSpPr>
        <p:spPr>
          <a:xfrm flipV="1">
            <a:off x="7343438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4B585B6F-3FE0-C94D-AA20-071F3C47E27F}"/>
              </a:ext>
            </a:extLst>
          </p:cNvPr>
          <p:cNvSpPr/>
          <p:nvPr/>
        </p:nvSpPr>
        <p:spPr>
          <a:xfrm>
            <a:off x="2765622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9181E27-B25E-1840-92BE-8A810B6660A5}"/>
              </a:ext>
            </a:extLst>
          </p:cNvPr>
          <p:cNvSpPr/>
          <p:nvPr/>
        </p:nvSpPr>
        <p:spPr>
          <a:xfrm>
            <a:off x="3392482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C9156EE-FB70-C34D-AB2C-7809CBCD7C45}"/>
              </a:ext>
            </a:extLst>
          </p:cNvPr>
          <p:cNvSpPr/>
          <p:nvPr/>
        </p:nvSpPr>
        <p:spPr>
          <a:xfrm>
            <a:off x="5264499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8028D2-372E-A847-A3F3-395C3C455105}"/>
              </a:ext>
            </a:extLst>
          </p:cNvPr>
          <p:cNvSpPr/>
          <p:nvPr/>
        </p:nvSpPr>
        <p:spPr>
          <a:xfrm>
            <a:off x="7139606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66CD374-6311-B145-9826-CC3E5E67AE67}"/>
              </a:ext>
            </a:extLst>
          </p:cNvPr>
          <p:cNvCxnSpPr/>
          <p:nvPr/>
        </p:nvCxnSpPr>
        <p:spPr>
          <a:xfrm flipV="1">
            <a:off x="2973752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13A1332-D8EE-A34C-9481-DAFE896B02CC}"/>
              </a:ext>
            </a:extLst>
          </p:cNvPr>
          <p:cNvCxnSpPr/>
          <p:nvPr/>
        </p:nvCxnSpPr>
        <p:spPr>
          <a:xfrm flipH="1" flipV="1">
            <a:off x="3597260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A09DD11-B058-BC43-B0B3-26AA196593D4}"/>
              </a:ext>
            </a:extLst>
          </p:cNvPr>
          <p:cNvCxnSpPr/>
          <p:nvPr/>
        </p:nvCxnSpPr>
        <p:spPr>
          <a:xfrm flipV="1">
            <a:off x="4847696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D7CDD87-516A-1C41-8D57-DCCBA5723FF2}"/>
              </a:ext>
            </a:extLst>
          </p:cNvPr>
          <p:cNvCxnSpPr/>
          <p:nvPr/>
        </p:nvCxnSpPr>
        <p:spPr>
          <a:xfrm flipH="1" flipV="1">
            <a:off x="4222478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00AF9F4-C19F-6348-9BFD-A044EA41A5D8}"/>
              </a:ext>
            </a:extLst>
          </p:cNvPr>
          <p:cNvCxnSpPr/>
          <p:nvPr/>
        </p:nvCxnSpPr>
        <p:spPr>
          <a:xfrm flipV="1">
            <a:off x="7966946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73B8330-B913-5C4A-AC5E-72E926479EB0}"/>
              </a:ext>
            </a:extLst>
          </p:cNvPr>
          <p:cNvCxnSpPr/>
          <p:nvPr/>
        </p:nvCxnSpPr>
        <p:spPr>
          <a:xfrm flipV="1">
            <a:off x="8590451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C10C391-62D6-3D41-8F41-C116ECAD9E5C}"/>
              </a:ext>
            </a:extLst>
          </p:cNvPr>
          <p:cNvSpPr/>
          <p:nvPr/>
        </p:nvSpPr>
        <p:spPr>
          <a:xfrm>
            <a:off x="8391331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78315709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 in Immediate-Treatment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CO-STAR: SVR12 Results (Assumes Reinfections are Failures)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276541"/>
              </p:ext>
            </p:extLst>
          </p:nvPr>
        </p:nvGraphicFramePr>
        <p:xfrm>
          <a:off x="457200" y="147426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777295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184/201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2442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144/154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7400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3879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1412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6A4822-E9F3-DF46-B123-649ABC58461F}"/>
              </a:ext>
            </a:extLst>
          </p:cNvPr>
          <p:cNvSpPr/>
          <p:nvPr/>
        </p:nvSpPr>
        <p:spPr>
          <a:xfrm>
            <a:off x="1602512" y="194371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87-95)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84480-6BFB-9242-A2B6-EEFBE7452B94}"/>
              </a:ext>
            </a:extLst>
          </p:cNvPr>
          <p:cNvSpPr/>
          <p:nvPr/>
        </p:nvSpPr>
        <p:spPr>
          <a:xfrm>
            <a:off x="3019483" y="188787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88-97)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130293-8CFC-0741-85F7-8B43B4570A6D}"/>
              </a:ext>
            </a:extLst>
          </p:cNvPr>
          <p:cNvSpPr/>
          <p:nvPr/>
        </p:nvSpPr>
        <p:spPr>
          <a:xfrm>
            <a:off x="4457394" y="189485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78-99)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0CC3D-0E52-6741-8555-5E6E2EB339A8}"/>
              </a:ext>
            </a:extLst>
          </p:cNvPr>
          <p:cNvSpPr/>
          <p:nvPr/>
        </p:nvSpPr>
        <p:spPr>
          <a:xfrm>
            <a:off x="5874365" y="195767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46407-95F5-6641-9CF5-5C410E732095}"/>
              </a:ext>
            </a:extLst>
          </p:cNvPr>
          <p:cNvSpPr/>
          <p:nvPr/>
        </p:nvSpPr>
        <p:spPr>
          <a:xfrm>
            <a:off x="7336629" y="3846515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1-72)</a:t>
            </a:r>
          </a:p>
        </p:txBody>
      </p:sp>
    </p:spTree>
    <p:extLst>
      <p:ext uri="{BB962C8B-B14F-4D97-AF65-F5344CB8AC3E}">
        <p14:creationId xmlns:p14="http://schemas.microsoft.com/office/powerpoint/2010/main" val="1554930900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latin typeface="Arial"/>
                <a:cs typeface="Arial"/>
              </a:rPr>
              <a:t>Elbasvir-Grazoprevir</a:t>
            </a:r>
            <a:r>
              <a:rPr lang="en-US" sz="1800" dirty="0">
                <a:latin typeface="Arial"/>
                <a:cs typeface="Arial"/>
              </a:rPr>
              <a:t> 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 in Immediate-Treatment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CO-STAR: SVR12 Results (Assumes Reinfections are Responses)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693465"/>
              </p:ext>
            </p:extLst>
          </p:nvPr>
        </p:nvGraphicFramePr>
        <p:xfrm>
          <a:off x="467535" y="1477244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00225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189/201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9858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147/154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1276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5170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0124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77557-7910-7C47-9186-25CD84B035BF}"/>
              </a:ext>
            </a:extLst>
          </p:cNvPr>
          <p:cNvSpPr/>
          <p:nvPr/>
        </p:nvSpPr>
        <p:spPr>
          <a:xfrm>
            <a:off x="1602512" y="188089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90-97)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2D7056-6970-C34E-A6B0-6A1439789158}"/>
              </a:ext>
            </a:extLst>
          </p:cNvPr>
          <p:cNvSpPr/>
          <p:nvPr/>
        </p:nvSpPr>
        <p:spPr>
          <a:xfrm>
            <a:off x="3026464" y="184599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91-98)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C3477-2FFF-4649-A453-BDB88CCF7FAA}"/>
              </a:ext>
            </a:extLst>
          </p:cNvPr>
          <p:cNvSpPr/>
          <p:nvPr/>
        </p:nvSpPr>
        <p:spPr>
          <a:xfrm>
            <a:off x="4478336" y="189485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78-99)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AA396-3E5B-0544-91A5-3ADE682B98A5}"/>
              </a:ext>
            </a:extLst>
          </p:cNvPr>
          <p:cNvSpPr/>
          <p:nvPr/>
        </p:nvSpPr>
        <p:spPr>
          <a:xfrm>
            <a:off x="5881346" y="194371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D9CB5-72E8-4A4D-B894-D7928C708654}"/>
              </a:ext>
            </a:extLst>
          </p:cNvPr>
          <p:cNvSpPr/>
          <p:nvPr/>
        </p:nvSpPr>
        <p:spPr>
          <a:xfrm>
            <a:off x="7304133" y="2798107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15-95)</a:t>
            </a:r>
          </a:p>
        </p:txBody>
      </p:sp>
    </p:spTree>
    <p:extLst>
      <p:ext uri="{BB962C8B-B14F-4D97-AF65-F5344CB8AC3E}">
        <p14:creationId xmlns:p14="http://schemas.microsoft.com/office/powerpoint/2010/main" val="307502421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 in Deferred-Treatment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CO-STAR: SVR12 Results (Assumes Reinfections are Failures)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714616"/>
              </p:ext>
            </p:extLst>
          </p:nvPr>
        </p:nvGraphicFramePr>
        <p:xfrm>
          <a:off x="477248" y="144366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0A36E51-2D6B-DC41-AB05-13E0306894CB}"/>
              </a:ext>
            </a:extLst>
          </p:cNvPr>
          <p:cNvSpPr/>
          <p:nvPr/>
        </p:nvSpPr>
        <p:spPr>
          <a:xfrm>
            <a:off x="1799124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85/95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1B259-67E9-8749-87E4-9001035D6DCC}"/>
              </a:ext>
            </a:extLst>
          </p:cNvPr>
          <p:cNvSpPr/>
          <p:nvPr/>
        </p:nvSpPr>
        <p:spPr>
          <a:xfrm>
            <a:off x="3230749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64/71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8C1D2-5CED-5442-ACFD-3DACFC092C06}"/>
              </a:ext>
            </a:extLst>
          </p:cNvPr>
          <p:cNvSpPr/>
          <p:nvPr/>
        </p:nvSpPr>
        <p:spPr>
          <a:xfrm>
            <a:off x="4650155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5FF5EE-7620-464B-B0AF-80E9DCBC4F4C}"/>
              </a:ext>
            </a:extLst>
          </p:cNvPr>
          <p:cNvSpPr/>
          <p:nvPr/>
        </p:nvSpPr>
        <p:spPr>
          <a:xfrm>
            <a:off x="6058501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3A974-C7DE-CB49-A22D-81AC47A07D4E}"/>
              </a:ext>
            </a:extLst>
          </p:cNvPr>
          <p:cNvSpPr/>
          <p:nvPr/>
        </p:nvSpPr>
        <p:spPr>
          <a:xfrm>
            <a:off x="7513991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8F73CE-A5A1-6149-88E5-147997330D5F}"/>
              </a:ext>
            </a:extLst>
          </p:cNvPr>
          <p:cNvSpPr/>
          <p:nvPr/>
        </p:nvSpPr>
        <p:spPr>
          <a:xfrm>
            <a:off x="1602512" y="197163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81-96)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156E9-805C-1C4E-87B0-DB070E8C4967}"/>
              </a:ext>
            </a:extLst>
          </p:cNvPr>
          <p:cNvSpPr/>
          <p:nvPr/>
        </p:nvSpPr>
        <p:spPr>
          <a:xfrm>
            <a:off x="4478336" y="190183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54-100)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AD7D88-42D1-5C44-9177-2676AC5ACD7D}"/>
              </a:ext>
            </a:extLst>
          </p:cNvPr>
          <p:cNvSpPr/>
          <p:nvPr/>
        </p:nvSpPr>
        <p:spPr>
          <a:xfrm>
            <a:off x="5895306" y="170639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E4A91-A172-B54D-800E-17908F2FAEB3}"/>
              </a:ext>
            </a:extLst>
          </p:cNvPr>
          <p:cNvSpPr/>
          <p:nvPr/>
        </p:nvSpPr>
        <p:spPr>
          <a:xfrm>
            <a:off x="7339208" y="3032404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7-93)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0AE23E-E6C2-E94B-961D-1640A2C2F148}"/>
              </a:ext>
            </a:extLst>
          </p:cNvPr>
          <p:cNvSpPr/>
          <p:nvPr/>
        </p:nvSpPr>
        <p:spPr>
          <a:xfrm>
            <a:off x="3041109" y="196156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66-100)</a:t>
            </a:r>
          </a:p>
        </p:txBody>
      </p:sp>
    </p:spTree>
    <p:extLst>
      <p:ext uri="{BB962C8B-B14F-4D97-AF65-F5344CB8AC3E}">
        <p14:creationId xmlns:p14="http://schemas.microsoft.com/office/powerpoint/2010/main" val="246048506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C-EDGE CO-STAR: SVR12 Results Subgroup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21404"/>
              </p:ext>
            </p:extLst>
          </p:nvPr>
        </p:nvGraphicFramePr>
        <p:xfrm>
          <a:off x="481257" y="1428751"/>
          <a:ext cx="8229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648658" y="4428285"/>
            <a:ext cx="1356116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78408" y="4428285"/>
            <a:ext cx="1668935" cy="2714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RNA IU/mL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08515" y="4428285"/>
            <a:ext cx="1356116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Screen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8337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147/161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2857" y="3739464"/>
            <a:ext cx="73152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37/40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89246" y="3739464"/>
            <a:ext cx="73152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81/88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4206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103/113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48979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65964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123/136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A5F0CD-CFF8-8044-B645-E37233DAB461}"/>
              </a:ext>
            </a:extLst>
          </p:cNvPr>
          <p:cNvCxnSpPr/>
          <p:nvPr/>
        </p:nvCxnSpPr>
        <p:spPr>
          <a:xfrm>
            <a:off x="1463279" y="4365374"/>
            <a:ext cx="192024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66F8C2-8A0C-7A45-96BA-53CE0D2D519C}"/>
              </a:ext>
            </a:extLst>
          </p:cNvPr>
          <p:cNvCxnSpPr/>
          <p:nvPr/>
        </p:nvCxnSpPr>
        <p:spPr>
          <a:xfrm>
            <a:off x="4026005" y="4365374"/>
            <a:ext cx="192024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E9B9B8-3A82-5B40-B699-F496E71D2699}"/>
              </a:ext>
            </a:extLst>
          </p:cNvPr>
          <p:cNvCxnSpPr/>
          <p:nvPr/>
        </p:nvCxnSpPr>
        <p:spPr>
          <a:xfrm>
            <a:off x="6600763" y="4365374"/>
            <a:ext cx="192024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33149E5-D954-2542-99FB-E4C125AEF51A}"/>
              </a:ext>
            </a:extLst>
          </p:cNvPr>
          <p:cNvSpPr/>
          <p:nvPr/>
        </p:nvSpPr>
        <p:spPr>
          <a:xfrm>
            <a:off x="1400459" y="192890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86-95)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AD123-D320-5347-9F08-5E3993C85D09}"/>
              </a:ext>
            </a:extLst>
          </p:cNvPr>
          <p:cNvSpPr/>
          <p:nvPr/>
        </p:nvSpPr>
        <p:spPr>
          <a:xfrm>
            <a:off x="2286941" y="190796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80-98)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29202E-46B1-7242-8133-A3FC2DE27B2D}"/>
              </a:ext>
            </a:extLst>
          </p:cNvPr>
          <p:cNvSpPr/>
          <p:nvPr/>
        </p:nvSpPr>
        <p:spPr>
          <a:xfrm>
            <a:off x="4066882" y="190098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84-97)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8D5AFB-E16A-C74C-9006-7159B51536A3}"/>
              </a:ext>
            </a:extLst>
          </p:cNvPr>
          <p:cNvSpPr/>
          <p:nvPr/>
        </p:nvSpPr>
        <p:spPr>
          <a:xfrm>
            <a:off x="4967325" y="191494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84-96)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F857EC-D080-574A-884E-23CDA3CB2D38}"/>
              </a:ext>
            </a:extLst>
          </p:cNvPr>
          <p:cNvSpPr/>
          <p:nvPr/>
        </p:nvSpPr>
        <p:spPr>
          <a:xfrm>
            <a:off x="6747265" y="186608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85-98)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BCE18-0A8B-FC4F-B061-D52410FD710D}"/>
              </a:ext>
            </a:extLst>
          </p:cNvPr>
          <p:cNvSpPr/>
          <p:nvPr/>
        </p:nvSpPr>
        <p:spPr>
          <a:xfrm>
            <a:off x="7640727" y="194984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84-95)</a:t>
            </a:r>
          </a:p>
        </p:txBody>
      </p:sp>
    </p:spTree>
    <p:extLst>
      <p:ext uri="{BB962C8B-B14F-4D97-AF65-F5344CB8AC3E}">
        <p14:creationId xmlns:p14="http://schemas.microsoft.com/office/powerpoint/2010/main" val="4864711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(</a:t>
            </a:r>
            <a:r>
              <a:rPr lang="en-US" sz="2000" i="1" dirty="0" err="1"/>
              <a:t>Zepatier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HCV GT1a and Impact of Baseline NS5A Polymorphisms on SVR12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Zepatier</a:t>
            </a:r>
            <a:r>
              <a:rPr lang="en-US" i="1" dirty="0"/>
              <a:t> </a:t>
            </a:r>
            <a:r>
              <a:rPr lang="en-US" dirty="0"/>
              <a:t>Prescribing Information. Merck &amp; Co., Inc.</a:t>
            </a:r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0794"/>
              </p:ext>
            </p:extLst>
          </p:nvPr>
        </p:nvGraphicFramePr>
        <p:xfrm>
          <a:off x="744367" y="1051986"/>
          <a:ext cx="7680960" cy="33337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6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343">
                <a:tc gridSpan="3"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GT1a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Baseline NS5A Polymorphisms on SVR12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12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NS5A Polymorphism Status</a:t>
                      </a:r>
                    </a:p>
                  </a:txBody>
                  <a:tcPr marL="68580" marR="34290" marT="34290" marB="3429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EBR-GZR x 12 weeks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SVR12% (n/N)</a:t>
                      </a:r>
                    </a:p>
                  </a:txBody>
                  <a:tcPr marL="68580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EBR-GZR + RBV x 16 weeks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SVR12% (n/N)</a:t>
                      </a:r>
                    </a:p>
                  </a:txBody>
                  <a:tcPr marL="68580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122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baseline NS5A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polymorphism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(M28, Q30, L31, or Y93)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171450" marB="17145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 (441/450)</a:t>
                      </a:r>
                    </a:p>
                  </a:txBody>
                  <a:tcPr marL="68580" marR="34290" marT="171450" marB="1714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(49/49)</a:t>
                      </a:r>
                    </a:p>
                  </a:txBody>
                  <a:tcPr marL="68580" marR="34290" marT="171450" marB="17145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122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baseline NS5A polymorphism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(M28*, Q30*, L31*, or Y93*)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171450" marB="17145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5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(39/56)</a:t>
                      </a:r>
                    </a:p>
                  </a:txBody>
                  <a:tcPr marL="68580" marR="34290" marT="171450" marB="1714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5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(6/6)</a:t>
                      </a:r>
                    </a:p>
                  </a:txBody>
                  <a:tcPr marL="68580" marR="34290" marT="171450" marB="17145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5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548">
                <a:tc gridSpan="3"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 GT = genotype; EBR = </a:t>
                      </a:r>
                      <a:r>
                        <a:rPr lang="en-US" sz="105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</a:t>
                      </a:r>
                      <a:r>
                        <a:rPr lang="en-US" sz="105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GZR = </a:t>
                      </a:r>
                      <a:r>
                        <a:rPr lang="en-US" sz="105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grazoprevir</a:t>
                      </a:r>
                      <a:br>
                        <a:rPr lang="en-US" sz="105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*Any change from GT1a</a:t>
                      </a:r>
                      <a:r>
                        <a:rPr lang="en-US" sz="105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en-US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5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8100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78413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in HCV GT 1, 4, or 6 in PWID on Opiate Agonist Therapy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C-EDGE CO-STAR: Safety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263614"/>
              </p:ext>
            </p:extLst>
          </p:nvPr>
        </p:nvGraphicFramePr>
        <p:xfrm>
          <a:off x="816216" y="1042608"/>
          <a:ext cx="7498081" cy="363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210"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2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201)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Deferred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(Placebo)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100)</a:t>
                      </a:r>
                      <a:endPara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5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(3.5)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05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≥10% of patients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(82.6)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(15.9)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(12.4)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(10.9)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(83.0)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(20.0)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(13.0)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052"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&lt;8.5 g/dl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Bilirubin &gt;2.6 times upper limit of normal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Creatinine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&gt;2.5 times baseline level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924292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in HCV GT 1, 4, or 6 in PWID on Opiate Agonist Therapy</a:t>
            </a:r>
            <a:br>
              <a:rPr lang="en-US" sz="2000" dirty="0"/>
            </a:br>
            <a:r>
              <a:rPr lang="en-US" sz="2000" dirty="0"/>
              <a:t>C-EDGE CO-STAR: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A7EA-D59E-2E4C-9A9A-23B83EEE6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853849"/>
            <a:ext cx="9180576" cy="14338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“</a:t>
            </a:r>
            <a:r>
              <a:rPr lang="en-US" dirty="0">
                <a:cs typeface="Arial"/>
              </a:rPr>
              <a:t>Patients with HCV infection who were receiving OAT and treated with elbasvir-grazoprevir had high rates of SVR12, regardless of ongoing drug use. These results support the removal of drug use as a barrier to interferon-free HCV treatment for patients receiving Opiate Agonist Therapy (OAT).”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Elbasvir-Grazoprevir in Persons with Renal Disease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64DA59-350C-2D41-99DD-A0D9FF4B65C5}"/>
              </a:ext>
            </a:extLst>
          </p:cNvPr>
          <p:cNvSpPr/>
          <p:nvPr/>
        </p:nvSpPr>
        <p:spPr>
          <a:xfrm>
            <a:off x="0" y="1371601"/>
            <a:ext cx="9144000" cy="278891"/>
          </a:xfrm>
          <a:prstGeom prst="rect">
            <a:avLst/>
          </a:prstGeom>
          <a:solidFill>
            <a:srgbClr val="BABB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9EC7B-0230-5F42-888C-7B6C22250E6C}"/>
              </a:ext>
            </a:extLst>
          </p:cNvPr>
          <p:cNvSpPr/>
          <p:nvPr/>
        </p:nvSpPr>
        <p:spPr>
          <a:xfrm>
            <a:off x="0" y="3494656"/>
            <a:ext cx="9144000" cy="278891"/>
          </a:xfrm>
          <a:prstGeom prst="rect">
            <a:avLst/>
          </a:prstGeom>
          <a:solidFill>
            <a:srgbClr val="BABB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994546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001D48"/>
                </a:solidFill>
              </a:rPr>
              <a:t>Elbasvir</a:t>
            </a:r>
            <a:r>
              <a:rPr lang="en-US" sz="1800" dirty="0">
                <a:solidFill>
                  <a:srgbClr val="001D48"/>
                </a:solidFill>
              </a:rPr>
              <a:t> + </a:t>
            </a:r>
            <a:r>
              <a:rPr lang="en-US" sz="1800" dirty="0" err="1">
                <a:solidFill>
                  <a:srgbClr val="001D48"/>
                </a:solidFill>
              </a:rPr>
              <a:t>Grazoprevir</a:t>
            </a:r>
            <a:r>
              <a:rPr lang="en-US" sz="1800" dirty="0">
                <a:solidFill>
                  <a:srgbClr val="001D48"/>
                </a:solidFill>
              </a:rPr>
              <a:t> in GT 1 and Chronic Renal Disease</a:t>
            </a:r>
            <a:br>
              <a:rPr lang="en-US" sz="165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C-SURFER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98E98-D1BE-FF49-8D24-0C6D425125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Roth D, et al. Lancet 2015;386:1537-45.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38F50-3A33-2F4F-AB5D-C17A9EADE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1438725419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</a:t>
            </a:r>
            <a:r>
              <a:rPr lang="en-US" sz="2000" dirty="0"/>
              <a:t> + </a:t>
            </a:r>
            <a:r>
              <a:rPr lang="en-US" sz="2000" dirty="0" err="1"/>
              <a:t>Grazoprevir</a:t>
            </a:r>
            <a:r>
              <a:rPr lang="en-US" sz="2000" dirty="0"/>
              <a:t> in HCV GT1 and Renal Disease</a:t>
            </a:r>
            <a:br>
              <a:rPr lang="en-US" sz="2000" dirty="0"/>
            </a:br>
            <a:r>
              <a:rPr lang="en-US" sz="2000" dirty="0"/>
              <a:t>C-SURFER Study: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65202-CD25-3D40-9D5D-9428A1C73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/>
              <a:t>Design</a:t>
            </a:r>
            <a:r>
              <a:rPr lang="en-US" dirty="0"/>
              <a:t>: Randomized, phase 3, double-blind trial examining the safety and efficacy of elbasvir plus grazoprevir for 12 weeks in treatment-naïve or treatment-experienced patients genotype 1 chronic HCV and stage 4 or 5 chronic renal disease, including patients on hemodialysis.</a:t>
            </a:r>
          </a:p>
          <a:p>
            <a:r>
              <a:rPr lang="en-US" b="1" dirty="0"/>
              <a:t>Setting</a:t>
            </a:r>
            <a:r>
              <a:rPr lang="en-US" dirty="0"/>
              <a:t>: 68 international sites </a:t>
            </a:r>
          </a:p>
          <a:p>
            <a:r>
              <a:rPr lang="en-US" b="1" dirty="0"/>
              <a:t>Entry Criteria</a:t>
            </a:r>
          </a:p>
          <a:p>
            <a:pPr lvl="1"/>
            <a:r>
              <a:rPr lang="en-US" dirty="0"/>
              <a:t>Chronic HCV genotype 1</a:t>
            </a:r>
          </a:p>
          <a:p>
            <a:pPr lvl="1"/>
            <a:r>
              <a:rPr lang="en-US" dirty="0"/>
              <a:t>Chronic kidney disease (Stage 4 or 5) +/- hemodialysis</a:t>
            </a:r>
          </a:p>
          <a:p>
            <a:pPr lvl="1"/>
            <a:r>
              <a:rPr lang="en-US" dirty="0"/>
              <a:t>Age 18 years or older</a:t>
            </a:r>
          </a:p>
          <a:p>
            <a:pPr lvl="1"/>
            <a:r>
              <a:rPr lang="en-US" dirty="0"/>
              <a:t>Treatment naïve or treatment-experienced</a:t>
            </a:r>
          </a:p>
          <a:p>
            <a:pPr lvl="1"/>
            <a:r>
              <a:rPr lang="en-US" dirty="0"/>
              <a:t>Cirrhosis allowed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</a:t>
            </a:r>
          </a:p>
          <a:p>
            <a:endParaRPr lang="en-US" dirty="0"/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3358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</a:t>
            </a:r>
            <a:r>
              <a:rPr lang="en-US" sz="2000" dirty="0"/>
              <a:t> + </a:t>
            </a:r>
            <a:r>
              <a:rPr lang="en-US" sz="2000" dirty="0" err="1"/>
              <a:t>Grazoprevir</a:t>
            </a:r>
            <a:r>
              <a:rPr lang="en-US" sz="2000" dirty="0"/>
              <a:t> in HCV GT1 and Renal Disease</a:t>
            </a:r>
            <a:br>
              <a:rPr lang="en-US" sz="2000" dirty="0"/>
            </a:br>
            <a:r>
              <a:rPr lang="en-US" sz="2000" dirty="0"/>
              <a:t>C-SURFER Study: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1060582" y="3996732"/>
            <a:ext cx="6871716" cy="7094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Elbasvir 50 mg once daily and Grazoprevir 100 mg once daily; given as separate medications in Immediate treatment and Intensive PK arms; given as fixed dose combination in Deferred arm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219781" y="2062811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344485" y="1828800"/>
            <a:ext cx="1870241" cy="473910"/>
          </a:xfrm>
          <a:prstGeom prst="rect">
            <a:avLst/>
          </a:prstGeom>
          <a:solidFill>
            <a:srgbClr val="628C35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Immediate Treatment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EBR + GZR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6072" y="1919361"/>
            <a:ext cx="640080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1809750"/>
            <a:ext cx="1739934" cy="1927098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Naïve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Treatment Experienced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</a:t>
            </a:r>
          </a:p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4 or 5 CKD</a:t>
            </a:r>
            <a:endParaRPr lang="en-US" sz="10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49815" y="1917909"/>
            <a:ext cx="64008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111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699506" y="2752908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344485" y="2517414"/>
            <a:ext cx="1884269" cy="4739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Deferred Therapy</a:t>
            </a:r>
            <a:b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23031" y="2608702"/>
            <a:ext cx="640080" cy="274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49815" y="2656598"/>
            <a:ext cx="64008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113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4839944" y="2514600"/>
            <a:ext cx="1872234" cy="473910"/>
          </a:xfrm>
          <a:prstGeom prst="rect">
            <a:avLst/>
          </a:prstGeom>
          <a:solidFill>
            <a:srgbClr val="0070C0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Deferred Therapy</a:t>
            </a:r>
            <a:b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EBR + GZR</a:t>
            </a: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344485" y="3257550"/>
            <a:ext cx="1884269" cy="473910"/>
          </a:xfrm>
          <a:prstGeom prst="rect">
            <a:avLst/>
          </a:prstGeom>
          <a:solidFill>
            <a:srgbClr val="78508A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Intensive PK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EBR + GZR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726568" y="3353565"/>
            <a:ext cx="64008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=11</a:t>
            </a:r>
          </a:p>
        </p:txBody>
      </p: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1868515" y="3177153"/>
            <a:ext cx="6965522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B437357-36D4-BF46-88D1-53A863FA9F85}"/>
              </a:ext>
            </a:extLst>
          </p:cNvPr>
          <p:cNvSpPr/>
          <p:nvPr/>
        </p:nvSpPr>
        <p:spPr>
          <a:xfrm>
            <a:off x="1061637" y="1005840"/>
            <a:ext cx="7772400" cy="404543"/>
          </a:xfrm>
          <a:prstGeom prst="rect">
            <a:avLst/>
          </a:prstGeom>
          <a:gradFill>
            <a:gsLst>
              <a:gs pos="85000">
                <a:schemeClr val="bg1">
                  <a:lumMod val="85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3826D1-00D9-FD4A-AB2A-55AB05ECCA30}"/>
              </a:ext>
            </a:extLst>
          </p:cNvPr>
          <p:cNvSpPr/>
          <p:nvPr/>
        </p:nvSpPr>
        <p:spPr>
          <a:xfrm>
            <a:off x="1670342" y="1027737"/>
            <a:ext cx="545406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D19EFF-D7B7-ED4F-ACD9-BC976DB8F18A}"/>
              </a:ext>
            </a:extLst>
          </p:cNvPr>
          <p:cNvSpPr/>
          <p:nvPr/>
        </p:nvSpPr>
        <p:spPr>
          <a:xfrm>
            <a:off x="2135812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8BE8A2-74A7-2545-B5F2-3591B92F332D}"/>
              </a:ext>
            </a:extLst>
          </p:cNvPr>
          <p:cNvSpPr/>
          <p:nvPr/>
        </p:nvSpPr>
        <p:spPr>
          <a:xfrm>
            <a:off x="7748431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ABEA5C-E626-DF4B-AEE4-8116B378BA6D}"/>
              </a:ext>
            </a:extLst>
          </p:cNvPr>
          <p:cNvSpPr/>
          <p:nvPr/>
        </p:nvSpPr>
        <p:spPr>
          <a:xfrm>
            <a:off x="4006788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57E920-E49B-5546-82B1-F5B6AEE8DDAF}"/>
              </a:ext>
            </a:extLst>
          </p:cNvPr>
          <p:cNvSpPr/>
          <p:nvPr/>
        </p:nvSpPr>
        <p:spPr>
          <a:xfrm>
            <a:off x="4628173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0CF0BF-D4AB-3B4F-92CE-B8C0E5BDE0C7}"/>
              </a:ext>
            </a:extLst>
          </p:cNvPr>
          <p:cNvCxnSpPr>
            <a:cxnSpLocks/>
          </p:cNvCxnSpPr>
          <p:nvPr/>
        </p:nvCxnSpPr>
        <p:spPr>
          <a:xfrm>
            <a:off x="1496458" y="1419644"/>
            <a:ext cx="7296315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548072-079E-0247-9A77-6460A126F54B}"/>
              </a:ext>
            </a:extLst>
          </p:cNvPr>
          <p:cNvCxnSpPr/>
          <p:nvPr/>
        </p:nvCxnSpPr>
        <p:spPr>
          <a:xfrm flipV="1">
            <a:off x="2342492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CE8234E-B8D6-3D42-A71B-4A335133441D}"/>
              </a:ext>
            </a:extLst>
          </p:cNvPr>
          <p:cNvCxnSpPr/>
          <p:nvPr/>
        </p:nvCxnSpPr>
        <p:spPr>
          <a:xfrm flipV="1">
            <a:off x="5463452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FBA93A-A00C-1E4A-8AFF-EE7E0CA6D316}"/>
              </a:ext>
            </a:extLst>
          </p:cNvPr>
          <p:cNvCxnSpPr/>
          <p:nvPr/>
        </p:nvCxnSpPr>
        <p:spPr>
          <a:xfrm flipH="1" flipV="1">
            <a:off x="6086960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ACE8B84-1BA5-EB40-9A55-FD6F5963FF21}"/>
              </a:ext>
            </a:extLst>
          </p:cNvPr>
          <p:cNvSpPr/>
          <p:nvPr/>
        </p:nvSpPr>
        <p:spPr>
          <a:xfrm>
            <a:off x="5878134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9C4ED6-C9B4-3A4F-AD19-FB948B12BE53}"/>
              </a:ext>
            </a:extLst>
          </p:cNvPr>
          <p:cNvCxnSpPr/>
          <p:nvPr/>
        </p:nvCxnSpPr>
        <p:spPr>
          <a:xfrm flipV="1">
            <a:off x="6712178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67A4ED6-8B50-594A-A34A-0DF4528FC988}"/>
              </a:ext>
            </a:extLst>
          </p:cNvPr>
          <p:cNvSpPr/>
          <p:nvPr/>
        </p:nvSpPr>
        <p:spPr>
          <a:xfrm>
            <a:off x="6510468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469E66-3B2C-1846-953A-D1C32B992F16}"/>
              </a:ext>
            </a:extLst>
          </p:cNvPr>
          <p:cNvCxnSpPr/>
          <p:nvPr/>
        </p:nvCxnSpPr>
        <p:spPr>
          <a:xfrm flipV="1">
            <a:off x="7335686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214D13D5-331B-104A-BCB4-CAC74381756F}"/>
              </a:ext>
            </a:extLst>
          </p:cNvPr>
          <p:cNvSpPr/>
          <p:nvPr/>
        </p:nvSpPr>
        <p:spPr>
          <a:xfrm>
            <a:off x="2757870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37A329-7AE8-1541-9185-4AD55C6EA133}"/>
              </a:ext>
            </a:extLst>
          </p:cNvPr>
          <p:cNvSpPr/>
          <p:nvPr/>
        </p:nvSpPr>
        <p:spPr>
          <a:xfrm>
            <a:off x="3384730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114A64-18C2-8C49-AE7B-5AB9F14BDFA9}"/>
              </a:ext>
            </a:extLst>
          </p:cNvPr>
          <p:cNvSpPr/>
          <p:nvPr/>
        </p:nvSpPr>
        <p:spPr>
          <a:xfrm>
            <a:off x="5256747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24D13D-5F91-8A4C-80A6-D71C0881EDB8}"/>
              </a:ext>
            </a:extLst>
          </p:cNvPr>
          <p:cNvSpPr/>
          <p:nvPr/>
        </p:nvSpPr>
        <p:spPr>
          <a:xfrm>
            <a:off x="7131854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3DCD684-63FF-8542-BCF4-FE2AFF243C27}"/>
              </a:ext>
            </a:extLst>
          </p:cNvPr>
          <p:cNvCxnSpPr/>
          <p:nvPr/>
        </p:nvCxnSpPr>
        <p:spPr>
          <a:xfrm flipV="1">
            <a:off x="2966000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A4A887D-168B-8940-8447-012325929FBD}"/>
              </a:ext>
            </a:extLst>
          </p:cNvPr>
          <p:cNvCxnSpPr/>
          <p:nvPr/>
        </p:nvCxnSpPr>
        <p:spPr>
          <a:xfrm flipH="1" flipV="1">
            <a:off x="3589508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E75656-FEBF-F341-926A-6772B67B3291}"/>
              </a:ext>
            </a:extLst>
          </p:cNvPr>
          <p:cNvCxnSpPr/>
          <p:nvPr/>
        </p:nvCxnSpPr>
        <p:spPr>
          <a:xfrm flipV="1">
            <a:off x="4839944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48C6A95-016C-A248-97CE-3148D44D7749}"/>
              </a:ext>
            </a:extLst>
          </p:cNvPr>
          <p:cNvCxnSpPr/>
          <p:nvPr/>
        </p:nvCxnSpPr>
        <p:spPr>
          <a:xfrm flipH="1" flipV="1">
            <a:off x="4214726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2112ECD-05D8-4E4F-8765-B1BA31CAB5C6}"/>
              </a:ext>
            </a:extLst>
          </p:cNvPr>
          <p:cNvCxnSpPr/>
          <p:nvPr/>
        </p:nvCxnSpPr>
        <p:spPr>
          <a:xfrm flipV="1">
            <a:off x="7959194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43E918B-9E58-744D-B82A-A5777BB95181}"/>
              </a:ext>
            </a:extLst>
          </p:cNvPr>
          <p:cNvCxnSpPr/>
          <p:nvPr/>
        </p:nvCxnSpPr>
        <p:spPr>
          <a:xfrm flipV="1">
            <a:off x="8582699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B813221-488C-D34A-81FA-976951ACC461}"/>
              </a:ext>
            </a:extLst>
          </p:cNvPr>
          <p:cNvSpPr/>
          <p:nvPr/>
        </p:nvSpPr>
        <p:spPr>
          <a:xfrm>
            <a:off x="8383579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537E9B6-C22A-5140-93B3-6458C15F658D}"/>
              </a:ext>
            </a:extLst>
          </p:cNvPr>
          <p:cNvCxnSpPr/>
          <p:nvPr/>
        </p:nvCxnSpPr>
        <p:spPr>
          <a:xfrm>
            <a:off x="4219781" y="3488655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5306CDB-07DF-964E-8FD5-B7C462E00634}"/>
              </a:ext>
            </a:extLst>
          </p:cNvPr>
          <p:cNvSpPr/>
          <p:nvPr/>
        </p:nvSpPr>
        <p:spPr>
          <a:xfrm>
            <a:off x="5786072" y="3345205"/>
            <a:ext cx="640080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</p:spTree>
    <p:extLst>
      <p:ext uri="{BB962C8B-B14F-4D97-AF65-F5344CB8AC3E}">
        <p14:creationId xmlns:p14="http://schemas.microsoft.com/office/powerpoint/2010/main" val="1774313775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</a:t>
            </a:r>
            <a:r>
              <a:rPr lang="en-US" sz="2000" dirty="0"/>
              <a:t> + </a:t>
            </a:r>
            <a:r>
              <a:rPr lang="en-US" sz="2000" dirty="0" err="1"/>
              <a:t>Grazoprevir</a:t>
            </a:r>
            <a:r>
              <a:rPr lang="en-US" sz="2000" dirty="0"/>
              <a:t> in HCV GT1 and Renal Disease</a:t>
            </a:r>
            <a:br>
              <a:rPr lang="en-US" sz="2000" dirty="0"/>
            </a:br>
            <a:r>
              <a:rPr lang="en-US" sz="2000" dirty="0"/>
              <a:t>C-SURFER Study: Participants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1132"/>
              </p:ext>
            </p:extLst>
          </p:nvPr>
        </p:nvGraphicFramePr>
        <p:xfrm>
          <a:off x="464950" y="986914"/>
          <a:ext cx="8229602" cy="38227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137160" marR="3429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 + GZR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Immediate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(n = 111)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B="9144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8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 + GZR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(n =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113)</a:t>
                      </a:r>
                    </a:p>
                  </a:txBody>
                  <a:tcPr marL="20574" marR="20574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 + GZR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(n =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B="9144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(n = </a:t>
                      </a: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235)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age, years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(SD)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 (9.1)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55.2 (10.1)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 (6.8)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(9.5)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4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sex, %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8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%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88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%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1a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1b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 other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Treatment-naïve, %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Diabetes, %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8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 disease severity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Stage 4,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Stage 5,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On dialysis, 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16593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647314"/>
              </p:ext>
            </p:extLst>
          </p:nvPr>
        </p:nvGraphicFramePr>
        <p:xfrm>
          <a:off x="813658" y="1383080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</a:t>
            </a:r>
            <a:r>
              <a:rPr lang="en-US" sz="2000" dirty="0"/>
              <a:t> + </a:t>
            </a:r>
            <a:r>
              <a:rPr lang="en-US" sz="2000" dirty="0" err="1"/>
              <a:t>Grazoprevir</a:t>
            </a:r>
            <a:r>
              <a:rPr lang="en-US" sz="2000" dirty="0"/>
              <a:t> </a:t>
            </a:r>
            <a:r>
              <a:rPr lang="en-US" sz="2000" dirty="0">
                <a:latin typeface="Arial"/>
                <a:cs typeface="Arial"/>
              </a:rPr>
              <a:t>in HCV GT1 and Renal Disease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C-SURFER Study: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C-SURFER: Elbasvir + Grazoprevir SVR12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137788" y="4343400"/>
            <a:ext cx="686778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274320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Modified analysis excluded patients who did not receive ≥1 dose of drug or who died or discontinued early for reasons unrelated to HCV treatment.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A6C74-365F-A340-952B-ACC245DDC34A}"/>
              </a:ext>
            </a:extLst>
          </p:cNvPr>
          <p:cNvSpPr/>
          <p:nvPr/>
        </p:nvSpPr>
        <p:spPr>
          <a:xfrm>
            <a:off x="2811318" y="3609632"/>
            <a:ext cx="914391" cy="2755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115/116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4F443-A6B3-7F44-BD7B-F2E09283C498}"/>
              </a:ext>
            </a:extLst>
          </p:cNvPr>
          <p:cNvSpPr/>
          <p:nvPr/>
        </p:nvSpPr>
        <p:spPr>
          <a:xfrm>
            <a:off x="6105234" y="3609632"/>
            <a:ext cx="914390" cy="2755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115/122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8ED53-BD6B-ED49-9474-611E77913EE1}"/>
              </a:ext>
            </a:extLst>
          </p:cNvPr>
          <p:cNvSpPr/>
          <p:nvPr/>
        </p:nvSpPr>
        <p:spPr>
          <a:xfrm>
            <a:off x="2762458" y="1692926"/>
            <a:ext cx="10888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15103-85F7-7E40-98FF-EC1AD7D19C90}"/>
              </a:ext>
            </a:extLst>
          </p:cNvPr>
          <p:cNvSpPr/>
          <p:nvPr/>
        </p:nvSpPr>
        <p:spPr>
          <a:xfrm>
            <a:off x="6008230" y="1790646"/>
            <a:ext cx="10888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89-98)</a:t>
            </a:r>
          </a:p>
        </p:txBody>
      </p:sp>
    </p:spTree>
    <p:extLst>
      <p:ext uri="{BB962C8B-B14F-4D97-AF65-F5344CB8AC3E}">
        <p14:creationId xmlns:p14="http://schemas.microsoft.com/office/powerpoint/2010/main" val="2067559553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</a:t>
            </a:r>
            <a:r>
              <a:rPr lang="en-US" sz="2000" dirty="0"/>
              <a:t> + </a:t>
            </a:r>
            <a:r>
              <a:rPr lang="en-US" sz="2000" dirty="0" err="1"/>
              <a:t>Grazoprevir</a:t>
            </a:r>
            <a:r>
              <a:rPr lang="en-US" sz="2000" dirty="0"/>
              <a:t> </a:t>
            </a:r>
            <a:r>
              <a:rPr lang="en-US" sz="2000" dirty="0">
                <a:cs typeface="Arial"/>
              </a:rPr>
              <a:t>in HCV GT1 and Renal Disease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C-SURFER Study: Safety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955690"/>
              </p:ext>
            </p:extLst>
          </p:nvPr>
        </p:nvGraphicFramePr>
        <p:xfrm>
          <a:off x="919246" y="1028700"/>
          <a:ext cx="731520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889">
                <a:tc rowSpan="2">
                  <a:txBody>
                    <a:bodyPr/>
                    <a:lstStyle/>
                    <a:p>
                      <a:pPr marL="9144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Grazoprevir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1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111)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Deferred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(Placebo)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113)</a:t>
                      </a:r>
                      <a:endPara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555">
                <a:tc>
                  <a:txBody>
                    <a:bodyPr/>
                    <a:lstStyle/>
                    <a:p>
                      <a:pPr marL="9144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(4.4)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55">
                <a:tc>
                  <a:txBody>
                    <a:bodyPr/>
                    <a:lstStyle/>
                    <a:p>
                      <a:pPr marL="9144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(14.4)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(16.8)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55">
                <a:tc>
                  <a:txBody>
                    <a:bodyPr/>
                    <a:lstStyle/>
                    <a:p>
                      <a:pPr marL="9144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(0.8)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(2.7)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0050">
                <a:tc>
                  <a:txBody>
                    <a:bodyPr/>
                    <a:lstStyle/>
                    <a:p>
                      <a:pPr marL="9144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≥10% of patients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Dizziness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(75.7)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(17.1)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(15.3)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(9.9)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(6.3)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(5.4)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(5.4)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(84.1)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(16.8)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(15.9)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(15.9)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(10.6)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(15.9)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(13.3)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846">
                <a:tc>
                  <a:txBody>
                    <a:bodyPr/>
                    <a:lstStyle/>
                    <a:p>
                      <a:pPr marL="91440" indent="0"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&lt;8.5 g/dl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1.1-2.5 x baseline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Creatinine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&gt;2.5 x baseline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(4.5)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(1.8)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(1.2)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(4.4)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(31.9)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9553" y="4593633"/>
            <a:ext cx="2832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30000" dirty="0"/>
              <a:t>§</a:t>
            </a:r>
            <a:r>
              <a:rPr lang="en-US" sz="1050" dirty="0">
                <a:latin typeface="Arial"/>
                <a:cs typeface="Arial"/>
              </a:rPr>
              <a:t>Among patients not on dialysis at baseline.</a:t>
            </a:r>
          </a:p>
        </p:txBody>
      </p:sp>
    </p:spTree>
    <p:extLst>
      <p:ext uri="{BB962C8B-B14F-4D97-AF65-F5344CB8AC3E}">
        <p14:creationId xmlns:p14="http://schemas.microsoft.com/office/powerpoint/2010/main" val="2110242777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</a:t>
            </a:r>
            <a:r>
              <a:rPr lang="en-US" sz="2000" dirty="0"/>
              <a:t> + </a:t>
            </a:r>
            <a:r>
              <a:rPr lang="en-US" sz="2000" dirty="0" err="1"/>
              <a:t>Grazoprevir</a:t>
            </a:r>
            <a:r>
              <a:rPr lang="en-US" sz="2000" dirty="0"/>
              <a:t> </a:t>
            </a:r>
            <a:r>
              <a:rPr lang="en-US" sz="2000" dirty="0">
                <a:cs typeface="Arial"/>
              </a:rPr>
              <a:t>in HCV GT1 and Renal Disease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C-SURFER Study: </a:t>
            </a:r>
            <a:r>
              <a:rPr lang="en-US" sz="2000" dirty="0"/>
              <a:t>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Roth D, et al. Lancet 2015;386:1537-45.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465E-1153-1840-8627-691B4721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2004734"/>
            <a:ext cx="9180576" cy="112935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“Once-daily grazoprevir and elbasvir for 12 weeks had a low rate of adverse events and was effective in patients infected with HCV genotype 1 and stage 4-5 chronic kidney disease</a:t>
            </a:r>
            <a:r>
              <a:rPr lang="en-US" dirty="0"/>
              <a:t>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3369C-D3A5-244C-A11D-967D1B8D1B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5A239EB-939E-1F48-AE62-9B0D2CED4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44" y="4447180"/>
            <a:ext cx="8229600" cy="27432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34073" rIns="0" bIns="68580" anchor="ctr">
            <a:prstTxWarp prst="textNoShape">
              <a:avLst/>
            </a:prstTxWarp>
          </a:bodyPr>
          <a:lstStyle/>
          <a:p>
            <a:pPr marL="182880" defTabSz="701279">
              <a:lnSpc>
                <a:spcPts val="160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Abbreviations: EBR-GZR = elbasvir-grazoprevir; TN </a:t>
            </a:r>
            <a:r>
              <a:rPr lang="en-US" sz="1050">
                <a:solidFill>
                  <a:srgbClr val="000000"/>
                </a:solidFill>
                <a:latin typeface="Arial" pitchFamily="22" charset="0"/>
              </a:rPr>
              <a:t>= treatment naïve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; GT = genotype; TE = treatment experienced; RBV = ribavirin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8CEA27-C453-954C-8BC5-1C77DF6EE193}"/>
              </a:ext>
            </a:extLst>
          </p:cNvPr>
          <p:cNvSpPr txBox="1">
            <a:spLocks/>
          </p:cNvSpPr>
          <p:nvPr/>
        </p:nvSpPr>
        <p:spPr>
          <a:xfrm>
            <a:off x="455544" y="342901"/>
            <a:ext cx="8229600" cy="685799"/>
          </a:xfrm>
          <a:prstGeom prst="rect">
            <a:avLst/>
          </a:prstGeom>
          <a:solidFill>
            <a:srgbClr val="0070C0">
              <a:alpha val="74902"/>
            </a:srgbClr>
          </a:solidFill>
          <a:ln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1440"/>
            <a:r>
              <a:rPr lang="en-US" sz="2000" dirty="0">
                <a:solidFill>
                  <a:srgbClr val="FFFFFF"/>
                </a:solidFill>
              </a:rPr>
              <a:t>Elbasvir-Grazoprevir (EBR-GZR): </a:t>
            </a:r>
            <a:r>
              <a:rPr lang="en-US" sz="2000" dirty="0"/>
              <a:t>Summary of Key Phase 3 Trials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BFA6D86-5BCE-524A-886D-04F17D9BAC1D}"/>
              </a:ext>
            </a:extLst>
          </p:cNvPr>
          <p:cNvSpPr txBox="1">
            <a:spLocks/>
          </p:cNvSpPr>
          <p:nvPr/>
        </p:nvSpPr>
        <p:spPr>
          <a:xfrm>
            <a:off x="455544" y="1030433"/>
            <a:ext cx="8229600" cy="3317509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27432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192024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C-EDGE TN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EBR-GZR x 12 weeks in TN, GT 1, 4, or 6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192024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C-EDGE TE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EBR-GZR +/- RBV x 12 or 16 weeks in TE, GT 1, 4 or 6</a:t>
            </a:r>
          </a:p>
          <a:p>
            <a:pPr marL="283464" indent="-192024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Pooled Analysis GT4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EBR-GZR x 12 weeks in TN &amp; TE GT 4 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192024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C-EDGE Coinfection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EBR-GZR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12 weeks in HCV-HIV coinfection</a:t>
            </a:r>
          </a:p>
          <a:p>
            <a:pPr marL="283464" indent="-192024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C-EDGE CO-STAR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EBR-GZR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12 weeks in persons who inject drugs</a:t>
            </a:r>
          </a:p>
          <a:p>
            <a:pPr marL="283464" indent="-192024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C-SURFER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EBR-GZR 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12 weeks in GT1 and Chronic kidney disease</a:t>
            </a:r>
          </a:p>
          <a:p>
            <a:pPr marL="283464" indent="-192024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Analysis with Compensated Cirrhosis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EBR-GZR,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1, 4 or 6</a:t>
            </a:r>
          </a:p>
          <a:p>
            <a:pPr marL="91440" indent="0">
              <a:lnSpc>
                <a:spcPts val="2200"/>
              </a:lnSpc>
              <a:spcBef>
                <a:spcPts val="1200"/>
              </a:spcBef>
              <a:buClr>
                <a:srgbClr val="00B0F0"/>
              </a:buClr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9833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Elbasvir-Grazoprevir in Persons with Compensated Cirrhosis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D5027-59B0-E044-B625-ABBAFB5A75B6}"/>
              </a:ext>
            </a:extLst>
          </p:cNvPr>
          <p:cNvSpPr/>
          <p:nvPr/>
        </p:nvSpPr>
        <p:spPr>
          <a:xfrm>
            <a:off x="0" y="1371601"/>
            <a:ext cx="9144000" cy="278891"/>
          </a:xfrm>
          <a:prstGeom prst="rect">
            <a:avLst/>
          </a:prstGeom>
          <a:solidFill>
            <a:srgbClr val="7F600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26B76-1B31-4E4F-BEA1-36A7EEBE688A}"/>
              </a:ext>
            </a:extLst>
          </p:cNvPr>
          <p:cNvSpPr/>
          <p:nvPr/>
        </p:nvSpPr>
        <p:spPr>
          <a:xfrm>
            <a:off x="0" y="3494656"/>
            <a:ext cx="9144000" cy="278891"/>
          </a:xfrm>
          <a:prstGeom prst="rect">
            <a:avLst/>
          </a:prstGeom>
          <a:solidFill>
            <a:srgbClr val="7F600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58316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cs typeface="Arial"/>
              </a:rPr>
              <a:t>Elbasvir-Grazoprevir in Persons with Compensated Cirrhosis</a:t>
            </a:r>
            <a:br>
              <a:rPr lang="en-US" sz="1350" dirty="0"/>
            </a:br>
            <a:r>
              <a:rPr lang="en-US" sz="2400" dirty="0"/>
              <a:t>Integrated Analysis</a:t>
            </a:r>
            <a:endParaRPr lang="en-US" sz="2400" dirty="0">
              <a:solidFill>
                <a:srgbClr val="001D4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C118D-89D0-3B48-95A5-29789E76B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Jacobson IM, et al. Gastroenterology. 2017;152:1372-82.e2.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47289-E60F-AD40-8A4D-12E851D90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Treatment Naïve and Treatment Experienced, </a:t>
            </a:r>
            <a:r>
              <a:rPr lang="en-US" dirty="0"/>
              <a:t>Phase 2, 3</a:t>
            </a:r>
          </a:p>
        </p:txBody>
      </p:sp>
    </p:spTree>
    <p:extLst>
      <p:ext uri="{BB962C8B-B14F-4D97-AF65-F5344CB8AC3E}">
        <p14:creationId xmlns:p14="http://schemas.microsoft.com/office/powerpoint/2010/main" val="1700502330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Elbasvir-Grazoprevir in Persons with Compensated Cirrhosis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Integrated Analysis: </a:t>
            </a:r>
            <a:r>
              <a:rPr lang="en-US" sz="2000" dirty="0"/>
              <a:t>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2017;152:1372-82.e2.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75C3-EA3D-684D-AC75-CF102AD6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500" b="1" dirty="0"/>
              <a:t>Design</a:t>
            </a:r>
            <a:r>
              <a:rPr lang="en-US" sz="1500" dirty="0"/>
              <a:t>: Integrated analysis of data from six phase 2/3 trials of elbasvir-grazoprevir with or without ribavirin in patients with compensated cirrhosis: C-SURFER, C-EDGE COINFECTION, C-EDGE (NAÏVE &amp; EXPERIENCED), C-WORTHY and C-SALVAGE</a:t>
            </a:r>
          </a:p>
          <a:p>
            <a:r>
              <a:rPr lang="en-US" sz="1500" b="1" dirty="0"/>
              <a:t>Entry Criteria</a:t>
            </a:r>
          </a:p>
          <a:p>
            <a:pPr lvl="1"/>
            <a:r>
              <a:rPr lang="en-US" sz="1500" dirty="0"/>
              <a:t>Chronic HCV Genotype 1, 4, or 6</a:t>
            </a:r>
          </a:p>
          <a:p>
            <a:pPr lvl="1"/>
            <a:r>
              <a:rPr lang="en-US" sz="1500" dirty="0"/>
              <a:t>Child Pugh class A compensated cirrhosis</a:t>
            </a:r>
          </a:p>
          <a:p>
            <a:pPr lvl="1"/>
            <a:r>
              <a:rPr lang="en-US" sz="1500" dirty="0"/>
              <a:t>No prior treatment or treatment with peginterferon + ribavirin +/- 1</a:t>
            </a:r>
            <a:r>
              <a:rPr lang="en-US" sz="1500" baseline="30000" dirty="0"/>
              <a:t>st</a:t>
            </a:r>
            <a:r>
              <a:rPr lang="en-US" sz="1500" dirty="0"/>
              <a:t> generation protease inhibitor (boceprevir, telaprevir, </a:t>
            </a:r>
            <a:r>
              <a:rPr lang="en-US" sz="1500" dirty="0" err="1"/>
              <a:t>simeprevir</a:t>
            </a:r>
            <a:r>
              <a:rPr lang="en-US" sz="1500" dirty="0"/>
              <a:t>)</a:t>
            </a:r>
          </a:p>
          <a:p>
            <a:pPr lvl="1"/>
            <a:r>
              <a:rPr lang="en-US" sz="1500" dirty="0"/>
              <a:t>18 years or older</a:t>
            </a:r>
          </a:p>
          <a:p>
            <a:pPr lvl="1"/>
            <a:r>
              <a:rPr lang="en-US" sz="1500" dirty="0"/>
              <a:t>HCV RNA ≥10,000 IU/mL</a:t>
            </a:r>
          </a:p>
          <a:p>
            <a:pPr lvl="1"/>
            <a:r>
              <a:rPr lang="en-US" sz="1500" dirty="0"/>
              <a:t>HIV infection allowed</a:t>
            </a:r>
          </a:p>
          <a:p>
            <a:r>
              <a:rPr lang="en-US" sz="1500" b="1" dirty="0"/>
              <a:t>Primary End-Point</a:t>
            </a:r>
            <a:r>
              <a:rPr lang="en-US" sz="1500" dirty="0"/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129398139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Elbasvir-Grazoprevir in Persons with Compensated Cirrhosis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Integrated Analysis: Baseline Characteristics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2017;152:1372-82.e2.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31927"/>
              </p:ext>
            </p:extLst>
          </p:nvPr>
        </p:nvGraphicFramePr>
        <p:xfrm>
          <a:off x="915896" y="1008622"/>
          <a:ext cx="7315200" cy="371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400">
                <a:tc rowSpan="2"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Characteristic, n (%)</a:t>
                      </a: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5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Treatment Naïve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169)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C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Experienced</a:t>
                      </a:r>
                      <a:endParaRPr lang="en-US" sz="11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233)</a:t>
                      </a:r>
                      <a:endPara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00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(67)</a:t>
                      </a: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(65)</a:t>
                      </a: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00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y, mean (range)</a:t>
                      </a: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(32-82)</a:t>
                      </a: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(19-76)</a:t>
                      </a: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831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</a:t>
                      </a:r>
                    </a:p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(77.5)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(9.5)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(10)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(3)</a:t>
                      </a: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(83)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00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Latinx</a:t>
                      </a: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(6.5)</a:t>
                      </a: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(9)</a:t>
                      </a: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973">
                <a:tc>
                  <a:txBody>
                    <a:bodyPr/>
                    <a:lstStyle/>
                    <a:p>
                      <a:pPr marL="9144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 1a</a:t>
                      </a:r>
                    </a:p>
                    <a:p>
                      <a:pPr marL="9144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 1b or other</a:t>
                      </a:r>
                    </a:p>
                    <a:p>
                      <a:pPr marL="9144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 4</a:t>
                      </a:r>
                    </a:p>
                    <a:p>
                      <a:pPr marL="9144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 6</a:t>
                      </a: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(57)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(41)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(53)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(39)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00">
                <a:tc>
                  <a:txBody>
                    <a:bodyPr/>
                    <a:lstStyle/>
                    <a:p>
                      <a:pPr marL="9144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 genotype</a:t>
                      </a: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(37)</a:t>
                      </a: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(14)</a:t>
                      </a: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2454252"/>
                  </a:ext>
                </a:extLst>
              </a:tr>
              <a:tr h="254400">
                <a:tc>
                  <a:txBody>
                    <a:bodyPr/>
                    <a:lstStyle/>
                    <a:p>
                      <a:pPr marL="9144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≥30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54864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(20)</a:t>
                      </a:r>
                    </a:p>
                  </a:txBody>
                  <a:tcPr marL="68580" marR="68580" marT="34290" marB="54864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(29)</a:t>
                      </a:r>
                    </a:p>
                  </a:txBody>
                  <a:tcPr marL="68580" marR="68580" marT="34290" marB="5486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725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460867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Elbasvir-Grazoprevir in Persons with Compensated Cirrhosis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Integrated Analysis: Baseline Characteristics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2017;152:1372-82.e2.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686059"/>
              </p:ext>
            </p:extLst>
          </p:nvPr>
        </p:nvGraphicFramePr>
        <p:xfrm>
          <a:off x="915895" y="1009524"/>
          <a:ext cx="7315200" cy="38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648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/>
                        <a:t>Baseline Characteristic,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 err="1"/>
                        <a:t>Elbasvir-Grazoprevir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2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Treatment Naïve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(n = 169)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C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100" b="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</a:rPr>
                        <a:t>(n = 233)</a:t>
                      </a:r>
                      <a:endParaRPr lang="en-US" sz="11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4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/>
                        <a:t>HIV coinfection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35 (21)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5 (2)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4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/>
                        <a:t>Chronic kidney disease, stage 4 or 5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4 (2.4)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3 (1.3)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88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treatment response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Null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Relapse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Prior DAA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baseline="0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/>
                        <a:t>NA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/>
                        <a:t>NA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aseline="0" dirty="0"/>
                        <a:t>NA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120 (51.5)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59 (25)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34 (14.6)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4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/>
                        <a:t>Platelet count &lt;100 x 10</a:t>
                      </a:r>
                      <a:r>
                        <a:rPr lang="en-US" sz="1100" baseline="30000" dirty="0"/>
                        <a:t>3</a:t>
                      </a:r>
                      <a:r>
                        <a:rPr lang="en-US" sz="1100" dirty="0"/>
                        <a:t>/</a:t>
                      </a:r>
                      <a:r>
                        <a:rPr lang="en-US" sz="1100" dirty="0" err="1"/>
                        <a:t>μL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40 (24)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61 (26)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48">
                <a:tc>
                  <a:txBody>
                    <a:bodyPr/>
                    <a:lstStyle/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Albumin &lt;3 g/dL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 (0.4)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9188">
                <a:tc>
                  <a:txBody>
                    <a:bodyPr/>
                    <a:lstStyle/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Cirrhosis determination method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  Biopsy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  ALT-platelet ratio index + </a:t>
                      </a:r>
                      <a:r>
                        <a:rPr lang="en-US" sz="1100" baseline="0" dirty="0" err="1"/>
                        <a:t>FibroTest</a:t>
                      </a:r>
                      <a:endParaRPr lang="en-US" sz="1100" baseline="0" dirty="0"/>
                    </a:p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  </a:t>
                      </a:r>
                      <a:r>
                        <a:rPr lang="en-US" sz="1100" baseline="0" dirty="0" err="1"/>
                        <a:t>FibroScan</a:t>
                      </a:r>
                      <a:endParaRPr lang="en-US" sz="1100" baseline="0" dirty="0"/>
                    </a:p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    12.6 – 15 kPa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    15.1 – 20 kPa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     20.1-25 kPa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tabLst/>
                      </a:pPr>
                      <a:r>
                        <a:rPr lang="en-US" sz="1100" baseline="0" dirty="0"/>
                        <a:t>    &gt;25 kPa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43 (25)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12 (7)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114 (67.5)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33 (29)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40 (35)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10 (9)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31 (27)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72 (31)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17 (7)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144 (62)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35 (24)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33 (23)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14 (10)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dirty="0"/>
                        <a:t>62 (43)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245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109763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Elbasvir-Grazoprevir in Persons with Compensated Cirrhosis</a:t>
            </a:r>
            <a:br>
              <a:rPr lang="en-US" sz="2000" dirty="0"/>
            </a:br>
            <a:r>
              <a:rPr lang="en-US" sz="2000" dirty="0"/>
              <a:t>Integrated Analysis: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2017;152:1372-82.e2.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940641"/>
              </p:ext>
            </p:extLst>
          </p:nvPr>
        </p:nvGraphicFramePr>
        <p:xfrm>
          <a:off x="460021" y="1088531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139172" y="4502021"/>
            <a:ext cx="6871716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Abbreviations: EBR-GZR = elbasvir-grazoprevir; SOF = sofosbuvir; RBV = ribavirin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5D8882-5D1B-BE4A-B4D7-56778192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611" y="3966029"/>
            <a:ext cx="1371600" cy="205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 Weeks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4DB228-B20D-7B49-8F4E-5B41C591426E}"/>
              </a:ext>
            </a:extLst>
          </p:cNvPr>
          <p:cNvCxnSpPr>
            <a:cxnSpLocks/>
          </p:cNvCxnSpPr>
          <p:nvPr/>
        </p:nvCxnSpPr>
        <p:spPr>
          <a:xfrm>
            <a:off x="1468880" y="3910943"/>
            <a:ext cx="2194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328036-08D7-9642-A145-C55B63464B9E}"/>
              </a:ext>
            </a:extLst>
          </p:cNvPr>
          <p:cNvCxnSpPr>
            <a:cxnSpLocks/>
          </p:cNvCxnSpPr>
          <p:nvPr/>
        </p:nvCxnSpPr>
        <p:spPr>
          <a:xfrm>
            <a:off x="3890409" y="3910943"/>
            <a:ext cx="2194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1FAB6A-784D-4142-8E10-1E442A7D287C}"/>
              </a:ext>
            </a:extLst>
          </p:cNvPr>
          <p:cNvCxnSpPr>
            <a:cxnSpLocks/>
          </p:cNvCxnSpPr>
          <p:nvPr/>
        </p:nvCxnSpPr>
        <p:spPr>
          <a:xfrm>
            <a:off x="6338845" y="3910943"/>
            <a:ext cx="2194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BF8AAD7-D75B-5A41-990A-8E3AE4F5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141" y="3966029"/>
            <a:ext cx="1371600" cy="205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 Weeks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D412C6-EE3A-A646-813C-FD5C674A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859" y="3966029"/>
            <a:ext cx="1371600" cy="205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16/18 Weeks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EDFD4447-F844-EA47-9599-9E39F5388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447" y="4202034"/>
            <a:ext cx="4663440" cy="274320"/>
          </a:xfrm>
          <a:prstGeom prst="rect">
            <a:avLst/>
          </a:prstGeom>
          <a:solidFill>
            <a:srgbClr val="705500"/>
          </a:solidFill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pitchFamily="22" charset="0"/>
              </a:rPr>
              <a:t>Treatment-Experienced</a:t>
            </a: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73651E17-92F8-9C45-B145-FC6A0682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285" y="4202034"/>
            <a:ext cx="2286000" cy="274320"/>
          </a:xfrm>
          <a:prstGeom prst="rect">
            <a:avLst/>
          </a:prstGeom>
          <a:solidFill>
            <a:srgbClr val="66933A"/>
          </a:solidFill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pitchFamily="22" charset="0"/>
              </a:rPr>
              <a:t>Treatment-Naive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C24E1A-1244-2F41-B7FE-4415DC43F02C}"/>
              </a:ext>
            </a:extLst>
          </p:cNvPr>
          <p:cNvSpPr/>
          <p:nvPr/>
        </p:nvSpPr>
        <p:spPr>
          <a:xfrm>
            <a:off x="1599951" y="3250228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2DC593-CAD9-6E48-A5C3-134656B5C3A6}"/>
              </a:ext>
            </a:extLst>
          </p:cNvPr>
          <p:cNvSpPr/>
          <p:nvPr/>
        </p:nvSpPr>
        <p:spPr>
          <a:xfrm>
            <a:off x="2842890" y="3250228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28AF68-6963-B04C-9711-DC692DB9F31D}"/>
              </a:ext>
            </a:extLst>
          </p:cNvPr>
          <p:cNvSpPr/>
          <p:nvPr/>
        </p:nvSpPr>
        <p:spPr>
          <a:xfrm>
            <a:off x="4052825" y="3250228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EF4721-6573-3244-A2F4-41AFAA331603}"/>
              </a:ext>
            </a:extLst>
          </p:cNvPr>
          <p:cNvSpPr/>
          <p:nvPr/>
        </p:nvSpPr>
        <p:spPr>
          <a:xfrm>
            <a:off x="5272146" y="3250228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301C4-A51B-F44B-A3A4-2D1AAE760094}"/>
              </a:ext>
            </a:extLst>
          </p:cNvPr>
          <p:cNvSpPr/>
          <p:nvPr/>
        </p:nvSpPr>
        <p:spPr>
          <a:xfrm>
            <a:off x="6490429" y="3250228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8E1128-2830-1F43-915E-D569F528A3EC}"/>
              </a:ext>
            </a:extLst>
          </p:cNvPr>
          <p:cNvSpPr/>
          <p:nvPr/>
        </p:nvSpPr>
        <p:spPr>
          <a:xfrm>
            <a:off x="7700981" y="3250228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505063450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Elbasvir-Grazoprevir in Persons with Compensated Cirrhosis</a:t>
            </a:r>
            <a:br>
              <a:rPr lang="en-US" sz="2000" dirty="0"/>
            </a:br>
            <a:r>
              <a:rPr lang="en-US" sz="2000" dirty="0"/>
              <a:t>Integrated Analysis: Treatment-Naive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2017;152:1372-82.e2.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92E9478-9857-5F44-8A97-62F9C8A44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233516"/>
              </p:ext>
            </p:extLst>
          </p:nvPr>
        </p:nvGraphicFramePr>
        <p:xfrm>
          <a:off x="457200" y="1028711"/>
          <a:ext cx="8229600" cy="310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33EAA62-8539-974A-BB64-AC3B98A92392}"/>
              </a:ext>
            </a:extLst>
          </p:cNvPr>
          <p:cNvSpPr txBox="1"/>
          <p:nvPr/>
        </p:nvSpPr>
        <p:spPr>
          <a:xfrm>
            <a:off x="1335505" y="4231483"/>
            <a:ext cx="7255042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74320" rtlCol="0">
            <a:spAutoFit/>
          </a:bodyPr>
          <a:lstStyle/>
          <a:p>
            <a:r>
              <a:rPr lang="en-US" sz="1050" dirty="0">
                <a:latin typeface="Arial" charset="0"/>
                <a:ea typeface="Arial" charset="0"/>
                <a:cs typeface="Arial" charset="0"/>
              </a:rPr>
              <a:t>Abbreviations: RA =  resistance-associated variant; EBR-GZR = elbasvir-grazoprevir; RBV = ribavirin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9FE51-EA57-5341-A956-94D054C2E130}"/>
              </a:ext>
            </a:extLst>
          </p:cNvPr>
          <p:cNvSpPr/>
          <p:nvPr/>
        </p:nvSpPr>
        <p:spPr>
          <a:xfrm>
            <a:off x="2291706" y="3491794"/>
            <a:ext cx="73152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66/67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3C25E-4A36-E248-BF1F-4A83CAA9A611}"/>
              </a:ext>
            </a:extLst>
          </p:cNvPr>
          <p:cNvSpPr/>
          <p:nvPr/>
        </p:nvSpPr>
        <p:spPr>
          <a:xfrm>
            <a:off x="3261171" y="3491794"/>
            <a:ext cx="73152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160573-C3B0-B549-8223-0AA62EB037D3}"/>
              </a:ext>
            </a:extLst>
          </p:cNvPr>
          <p:cNvSpPr/>
          <p:nvPr/>
        </p:nvSpPr>
        <p:spPr>
          <a:xfrm>
            <a:off x="5924034" y="3491794"/>
            <a:ext cx="73152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7B750-0C6B-9940-9006-1B3C702DD6E8}"/>
              </a:ext>
            </a:extLst>
          </p:cNvPr>
          <p:cNvSpPr/>
          <p:nvPr/>
        </p:nvSpPr>
        <p:spPr>
          <a:xfrm>
            <a:off x="6909044" y="3491794"/>
            <a:ext cx="73152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86F5A-8A21-0D4E-991A-DA7D863836CA}"/>
              </a:ext>
            </a:extLst>
          </p:cNvPr>
          <p:cNvSpPr txBox="1"/>
          <p:nvPr/>
        </p:nvSpPr>
        <p:spPr>
          <a:xfrm>
            <a:off x="1335505" y="4517668"/>
            <a:ext cx="7255042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74320" rtlCol="0">
            <a:spAutoFit/>
          </a:bodyPr>
          <a:lstStyle/>
          <a:p>
            <a:r>
              <a:rPr lang="en-US" sz="1050" dirty="0">
                <a:latin typeface="Arial" charset="0"/>
                <a:ea typeface="Arial" charset="0"/>
                <a:cs typeface="Arial" charset="0"/>
              </a:rPr>
              <a:t>Note: RAS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testing was via population-based sequencing with 25% threshold</a:t>
            </a:r>
            <a:r>
              <a:rPr lang="en-US" sz="105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831300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Elbasvir-Grazoprevir in Persons with Compensated Cirrhosis</a:t>
            </a:r>
            <a:br>
              <a:rPr lang="en-US" sz="2000" dirty="0"/>
            </a:br>
            <a:r>
              <a:rPr lang="en-US" sz="2000" dirty="0"/>
              <a:t>Integrated Analysis: Treatment-Experienced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2017;152:1372-82.e2.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DAB66A-D4BF-F746-9593-0DBF4B9DB550}"/>
              </a:ext>
            </a:extLst>
          </p:cNvPr>
          <p:cNvSpPr/>
          <p:nvPr/>
        </p:nvSpPr>
        <p:spPr>
          <a:xfrm>
            <a:off x="2830185" y="3084791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975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br>
              <a:rPr lang="en-US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379A3-B38E-9D48-8016-B3A0E807F397}"/>
              </a:ext>
            </a:extLst>
          </p:cNvPr>
          <p:cNvSpPr/>
          <p:nvPr/>
        </p:nvSpPr>
        <p:spPr>
          <a:xfrm>
            <a:off x="3645906" y="3084791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975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lang="en-US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8614AA-2A19-9B44-B195-9921B4BB8B6D}"/>
              </a:ext>
            </a:extLst>
          </p:cNvPr>
          <p:cNvSpPr/>
          <p:nvPr/>
        </p:nvSpPr>
        <p:spPr>
          <a:xfrm>
            <a:off x="5589495" y="3084791"/>
            <a:ext cx="4828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5"/>
              </a:lnSpc>
            </a:pPr>
            <a:r>
              <a:rPr lang="en-US" sz="975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br>
              <a:rPr lang="en-US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DB4D8D-D0C0-734A-BD58-A082018BD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457704"/>
              </p:ext>
            </p:extLst>
          </p:nvPr>
        </p:nvGraphicFramePr>
        <p:xfrm>
          <a:off x="463494" y="1057275"/>
          <a:ext cx="822960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E1A686-0AF3-EB4E-B92F-E21A5638B521}"/>
              </a:ext>
            </a:extLst>
          </p:cNvPr>
          <p:cNvSpPr txBox="1"/>
          <p:nvPr/>
        </p:nvSpPr>
        <p:spPr>
          <a:xfrm>
            <a:off x="1686608" y="3382185"/>
            <a:ext cx="477059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30/31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65440F3-9D1C-624C-88DB-F8F2632FAF1E}"/>
              </a:ext>
            </a:extLst>
          </p:cNvPr>
          <p:cNvSpPr txBox="1"/>
          <p:nvPr/>
        </p:nvSpPr>
        <p:spPr>
          <a:xfrm>
            <a:off x="3507852" y="3382185"/>
            <a:ext cx="459632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22/22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364DF46-EB33-1B44-8A08-5678FE46AFD3}"/>
              </a:ext>
            </a:extLst>
          </p:cNvPr>
          <p:cNvSpPr txBox="1"/>
          <p:nvPr/>
        </p:nvSpPr>
        <p:spPr>
          <a:xfrm>
            <a:off x="5335043" y="3382185"/>
            <a:ext cx="466928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22/22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A33EED0-DCD7-7A49-8530-F2197BA9ADF9}"/>
              </a:ext>
            </a:extLst>
          </p:cNvPr>
          <p:cNvSpPr txBox="1"/>
          <p:nvPr/>
        </p:nvSpPr>
        <p:spPr>
          <a:xfrm>
            <a:off x="7144760" y="3382185"/>
            <a:ext cx="463280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27/27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255998F-87C2-B148-85FC-1540A56B1604}"/>
              </a:ext>
            </a:extLst>
          </p:cNvPr>
          <p:cNvSpPr txBox="1"/>
          <p:nvPr/>
        </p:nvSpPr>
        <p:spPr>
          <a:xfrm>
            <a:off x="2361483" y="3382185"/>
            <a:ext cx="477059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C59A73FB-1212-F44A-A681-CCDAD8C8F0D9}"/>
              </a:ext>
            </a:extLst>
          </p:cNvPr>
          <p:cNvSpPr txBox="1"/>
          <p:nvPr/>
        </p:nvSpPr>
        <p:spPr>
          <a:xfrm>
            <a:off x="4146338" y="3382185"/>
            <a:ext cx="459632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6792822-E498-F044-8121-1CF2DE73CA3E}"/>
              </a:ext>
            </a:extLst>
          </p:cNvPr>
          <p:cNvSpPr txBox="1"/>
          <p:nvPr/>
        </p:nvSpPr>
        <p:spPr>
          <a:xfrm>
            <a:off x="5976451" y="3382185"/>
            <a:ext cx="457349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C02BC333-0973-8E4B-B136-0EEEBBCD934C}"/>
              </a:ext>
            </a:extLst>
          </p:cNvPr>
          <p:cNvSpPr txBox="1"/>
          <p:nvPr/>
        </p:nvSpPr>
        <p:spPr>
          <a:xfrm>
            <a:off x="7837055" y="3382185"/>
            <a:ext cx="455984" cy="253916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64841A10-AE7E-D84A-B686-BCB92D0E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668" y="3971495"/>
            <a:ext cx="2055581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12 weeks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8CF7D7-3DDF-EE48-A8A0-38E9DFFD5F21}"/>
              </a:ext>
            </a:extLst>
          </p:cNvPr>
          <p:cNvCxnSpPr/>
          <p:nvPr/>
        </p:nvCxnSpPr>
        <p:spPr>
          <a:xfrm>
            <a:off x="5083475" y="3922850"/>
            <a:ext cx="3383280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32620B-B392-A64C-A321-A99B50CDB8CD}"/>
              </a:ext>
            </a:extLst>
          </p:cNvPr>
          <p:cNvCxnSpPr/>
          <p:nvPr/>
        </p:nvCxnSpPr>
        <p:spPr>
          <a:xfrm>
            <a:off x="1489352" y="3922850"/>
            <a:ext cx="3383280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5">
            <a:extLst>
              <a:ext uri="{FF2B5EF4-FFF2-40B4-BE49-F238E27FC236}">
                <a16:creationId xmlns:a16="http://schemas.microsoft.com/office/drawing/2014/main" id="{E390AA67-FE35-0246-9DAD-284A3762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43" y="3971495"/>
            <a:ext cx="20574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16/18 weeks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3A6E02-C947-374E-80CA-A91366880F80}"/>
              </a:ext>
            </a:extLst>
          </p:cNvPr>
          <p:cNvSpPr txBox="1"/>
          <p:nvPr/>
        </p:nvSpPr>
        <p:spPr>
          <a:xfrm>
            <a:off x="1335505" y="4259403"/>
            <a:ext cx="7255042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74320" rtlCol="0">
            <a:spAutoFit/>
          </a:bodyPr>
          <a:lstStyle/>
          <a:p>
            <a:r>
              <a:rPr lang="en-US" sz="1050" dirty="0">
                <a:latin typeface="Arial" charset="0"/>
                <a:ea typeface="Arial" charset="0"/>
                <a:cs typeface="Arial" charset="0"/>
              </a:rPr>
              <a:t>Abbreviations: RA =  resistance-associated variant; EBR-GZR = elbasvir-grazoprevir; RBV = ribavirin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457242-74F5-3645-A44B-3D43D74E7CF5}"/>
              </a:ext>
            </a:extLst>
          </p:cNvPr>
          <p:cNvSpPr txBox="1"/>
          <p:nvPr/>
        </p:nvSpPr>
        <p:spPr>
          <a:xfrm>
            <a:off x="1335505" y="4529260"/>
            <a:ext cx="7255042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74320" rtlCol="0">
            <a:spAutoFit/>
          </a:bodyPr>
          <a:lstStyle/>
          <a:p>
            <a:r>
              <a:rPr lang="en-US" sz="1050" dirty="0">
                <a:latin typeface="Arial" charset="0"/>
                <a:ea typeface="Arial" charset="0"/>
                <a:cs typeface="Arial" charset="0"/>
              </a:rPr>
              <a:t>Note: RAS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testing was via population-based sequencing with 25% threshold</a:t>
            </a:r>
            <a:r>
              <a:rPr lang="en-US" sz="105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669687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cs typeface="Arial"/>
              </a:rPr>
              <a:t>Elbasvir-Grazoprevir in Persons with Compensated Cirrhosis</a:t>
            </a:r>
            <a:br>
              <a:rPr lang="en-US" sz="2000" dirty="0"/>
            </a:br>
            <a:r>
              <a:rPr lang="en-US" sz="2000" dirty="0"/>
              <a:t>Integrated Analysis: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2017;152:1372-82.e2.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26ED-B525-F546-B97B-94AD3FB0E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724102"/>
            <a:ext cx="9180576" cy="169987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“In an analysis of data from 6 clinical trials, rates of SVR12 ranged from 89% to 100% in patients with HCV genotype 1, 4, or 6 infections and compensated cirrhosis treated with elbasvir/grazoprevir, with or without ribavirin. Addition of ribavirin to a 12-week regimen of elbasvir/grazoprevir had little effect on the proportion of treatment-naïve or treatment-experienced patients who achieved an SVR12.”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3712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Elbasvir-Grazoprevir in Treatment-Naïve Patients</a:t>
            </a:r>
          </a:p>
        </p:txBody>
      </p:sp>
    </p:spTree>
    <p:extLst>
      <p:ext uri="{BB962C8B-B14F-4D97-AF65-F5344CB8AC3E}">
        <p14:creationId xmlns:p14="http://schemas.microsoft.com/office/powerpoint/2010/main" val="9790572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Elbasvir-Grazoprevir in Treatment-Naïve HCV Genotype 1, 4, or 6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dirty="0">
                <a:solidFill>
                  <a:srgbClr val="001D48"/>
                </a:solidFill>
              </a:rPr>
              <a:t>C-EDGE: Treatment Naïve</a:t>
            </a:r>
            <a:endParaRPr lang="en-US" sz="1500" dirty="0">
              <a:solidFill>
                <a:srgbClr val="001D4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C60E18-9A90-9147-B805-9217B0DDB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07316-23C8-EF4A-8CE7-367A4A3C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Naïve, Phase 3</a:t>
            </a:r>
          </a:p>
        </p:txBody>
      </p:sp>
    </p:spTree>
    <p:extLst>
      <p:ext uri="{BB962C8B-B14F-4D97-AF65-F5344CB8AC3E}">
        <p14:creationId xmlns:p14="http://schemas.microsoft.com/office/powerpoint/2010/main" val="160517682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Treatment-Naïve HCV Genotype 1, 4, or 6</a:t>
            </a:r>
            <a:br>
              <a:rPr lang="en-US" sz="2000" dirty="0"/>
            </a:br>
            <a:r>
              <a:rPr lang="en-US" sz="2000" dirty="0"/>
              <a:t>C-EDGE TN: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7649B-D86F-2A48-BB38-399544BA86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850" y="1184224"/>
            <a:ext cx="8515350" cy="34350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/>
              <a:t>Design</a:t>
            </a:r>
            <a:r>
              <a:rPr lang="en-US" dirty="0"/>
              <a:t>: Randomized, placebo-controlled, parallel-group, phase 3 trial using a fixed-dose combination of elbasvir-grazoprevir for 12 weeks in treatment-naïve patients with GT 1, 4, or 6 chronic HCV</a:t>
            </a:r>
          </a:p>
          <a:p>
            <a:r>
              <a:rPr lang="en-US" b="1" dirty="0"/>
              <a:t>Setting</a:t>
            </a:r>
            <a:r>
              <a:rPr lang="en-US" dirty="0"/>
              <a:t>: 60 sites in United States, Europe, Australia, Scandinavia, &amp; Asia</a:t>
            </a:r>
          </a:p>
          <a:p>
            <a:r>
              <a:rPr lang="en-US" b="1" dirty="0"/>
              <a:t>Entry Criteria </a:t>
            </a:r>
          </a:p>
          <a:p>
            <a:pPr lvl="1"/>
            <a:r>
              <a:rPr lang="en-US" dirty="0"/>
              <a:t>Chronic HCV: GT1 = 91%, GT4 = 6%, or GT6 = 3%</a:t>
            </a:r>
          </a:p>
          <a:p>
            <a:pPr lvl="1"/>
            <a:r>
              <a:rPr lang="en-US" dirty="0"/>
              <a:t>Age 18 years or older</a:t>
            </a:r>
          </a:p>
          <a:p>
            <a:pPr lvl="1"/>
            <a:r>
              <a:rPr lang="en-US" dirty="0"/>
              <a:t>HCV RNA ≥10,000 IU/mL</a:t>
            </a:r>
          </a:p>
          <a:p>
            <a:pPr lvl="1"/>
            <a:r>
              <a:rPr lang="en-US" dirty="0"/>
              <a:t>No prior HCV treatment</a:t>
            </a:r>
          </a:p>
          <a:p>
            <a:pPr lvl="1"/>
            <a:r>
              <a:rPr lang="en-US" dirty="0"/>
              <a:t>Patients with compensated cirrhosis accepted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7225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38980</TotalTime>
  <Words>6432</Words>
  <Application>Microsoft Macintosh PowerPoint</Application>
  <PresentationFormat>On-screen Show (16:9)</PresentationFormat>
  <Paragraphs>1250</Paragraphs>
  <Slides>69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Corbel</vt:lpstr>
      <vt:lpstr>Geneva</vt:lpstr>
      <vt:lpstr>Lucida Grande</vt:lpstr>
      <vt:lpstr>Symbol</vt:lpstr>
      <vt:lpstr>Times New Roman</vt:lpstr>
      <vt:lpstr>AETC_Master_Template_061510</vt:lpstr>
      <vt:lpstr>Elbasvir-Grazoprevir (Zepatier)</vt:lpstr>
      <vt:lpstr>Elbasvir-Grazoprevir (Zepatier) Background and Dosing</vt:lpstr>
      <vt:lpstr>Elbasvir-Grazoprevir (Zepatier)</vt:lpstr>
      <vt:lpstr>Elbasvir-Grazoprevir (Zepatier) Indications and Usage</vt:lpstr>
      <vt:lpstr>Elbasvir-Grazoprevir (Zepatier) HCV GT1a and Impact of Baseline NS5A Polymorphisms on SVR12</vt:lpstr>
      <vt:lpstr>PowerPoint Presentation</vt:lpstr>
      <vt:lpstr>Elbasvir-Grazoprevir in Treatment-Naïve Patients</vt:lpstr>
      <vt:lpstr>Elbasvir-Grazoprevir in Treatment-Naïve HCV Genotype 1, 4, or 6 C-EDGE: Treatment Naïve</vt:lpstr>
      <vt:lpstr>Elbasvir-Grazoprevir in Treatment-Naïve HCV Genotype 1, 4, or 6 C-EDGE TN: Features</vt:lpstr>
      <vt:lpstr>Elbasvir-Grazoprevir in Treatment-Naïve HCV Genotype 1, 4, or 6 C-EDGE TN: Design</vt:lpstr>
      <vt:lpstr>Elbasvir-Grazoprevir in Treatment-Naïve HCV GT 1, 4, or 6 C-EDGE TN: Baseline Characteristics</vt:lpstr>
      <vt:lpstr>Elbasvir-Grazoprevir in Treatment-Naïve HCV GT 1, 4, or 6 C-EDGE TN: Results for Immediate Group</vt:lpstr>
      <vt:lpstr>Elbasvir-Grazoprevir in Treatment-Naïve HCV GT 1, 4, or 6 C-EDGE TN: Results for Immediate Group</vt:lpstr>
      <vt:lpstr>Elbasvir-Grazoprevir in Treatment-Naïve HCV GT 1, 4, or 6 C-EDGE TN: Results</vt:lpstr>
      <vt:lpstr>Elbasvir-Grazoprevir in Treatment-Naïve HCV GT 1, 4, or 6 C-EDGE TN: Results</vt:lpstr>
      <vt:lpstr>Elbasvir-Grazoprevir in Treatment-Naïve HCV GT 1, 4 or 6 C-EDGE TN: Adverse Events</vt:lpstr>
      <vt:lpstr>Elbasvir-Grazoprevir in Treatment-Naïve HCV GT 1, 4, or 6 C-EDGE TN: Conclusions</vt:lpstr>
      <vt:lpstr>Elbasvir-Grazoprevir in Treatment-Experienced Patients</vt:lpstr>
      <vt:lpstr>Elbasvir-Grazoprevir +/- Ribavirin in HCV Genotype 1, 4, or 6 C-EDGE: Treatment Experienced</vt:lpstr>
      <vt:lpstr>Elbasvir-Grazoprevir +/- Ribavirin in HCV Genotype 1, 4, or 6 C-EDGE TE: Features</vt:lpstr>
      <vt:lpstr>Elbasvir-Grazoprevir +/- Ribavirin in HCV Genotype 1, 4, or 6 C-EDGE TE: Design</vt:lpstr>
      <vt:lpstr>Elbasvir-Grazoprevir +/- Ribavirin in HCV Genotype 1, 4, or 6 C-EDGE TE: Baseline Characteristics</vt:lpstr>
      <vt:lpstr>Elbasvir-Grazoprevir +/- Ribavirin in HCV Genotype 1, 4, or 6 C-EDGE TE: Results</vt:lpstr>
      <vt:lpstr>Elbasvir-Grazoprevir +/- Ribavirin in HCV Genotype 1, 4, or 6 C-EDGE TE: Results</vt:lpstr>
      <vt:lpstr>Elbasvir-Grazoprevir +/- Ribavirin in HCV Genotype 1, 4, or 6 C-EDGE TE: Results</vt:lpstr>
      <vt:lpstr>Elbasvir-Grazoprevir +/- Ribavirin in HCV Genotype 1, 4, or 6 C-EDGE TE: Results</vt:lpstr>
      <vt:lpstr>Elbasvir-Grazoprevir +/- Ribavirin in HCV Genotype 1, 4, or 6 C-EDGE TE: Results</vt:lpstr>
      <vt:lpstr>Elbasvir-Grazoprevir +/- Ribavirin in HCV GT 4  Pooled Analysis</vt:lpstr>
      <vt:lpstr>Elbasvir-Grazoprevir +/- RBV in HCV GT4  Pooled Analysis: Study Features</vt:lpstr>
      <vt:lpstr>Elbasvir-Grazoprevir +/- RBV in HCV GT4  Pooled Analysis: Results in Treatment Naive</vt:lpstr>
      <vt:lpstr>Elbasvir-Grazoprevir +/- RBV in HCV GT4  Pooled Analysis: Results in Treatment Experienced</vt:lpstr>
      <vt:lpstr>Elbasvir-Grazoprevir +/- RBV in HCV GT4  Pooled Analysis: Conclusions</vt:lpstr>
      <vt:lpstr>Elbasvir-Grazoprevir in HCV-HIV Coinfection</vt:lpstr>
      <vt:lpstr>Elbasvir-Grazoprevir in HCV and HIV Coinfection, GT 1, 4, or 6 C-EDGE CO-INFECTION</vt:lpstr>
      <vt:lpstr>Elbasvir-Grazoprevir in HCV-HIV Coinfection GT 1, 4, or 6 C-EDGE CO-INFECTION: Study Features</vt:lpstr>
      <vt:lpstr>Elbasvir-Grazoprevir in HCV-HIV Coinfection GT 1, 4, or 6 C-EDGE CO-INFECTION: Study Design</vt:lpstr>
      <vt:lpstr>Elbasvir-Grazoprevir in HCV-HIV Coinfection GT 1, 4, or 6 C-EDGE CO-INFECTION: Participants</vt:lpstr>
      <vt:lpstr>Elbasvir-Grazoprevir in HCV-HIV Coinfection GT 1, 4, or 6 C-EDGE CO-INFECTION: Participants</vt:lpstr>
      <vt:lpstr>Elbasvir-Grazoprevir in HCV-HIV Coinfection GT 1, 4, or 6 C-EDGE CO-INFECTION: Results</vt:lpstr>
      <vt:lpstr>Elbasvir-Grazoprevir in HCV-HIV Coinfection GT 1, 4, or 6 C-EDGE CO-INFECTION: Adverse Events</vt:lpstr>
      <vt:lpstr>Elbasvir-Grazoprevir in HCV-HIV Coinfection GT 1, 4, or 6 C-EDGE CO-INFECTION: Conclusions</vt:lpstr>
      <vt:lpstr>Elbasvir-Grazoprevir in Persons who Inject Drugs</vt:lpstr>
      <vt:lpstr>Elbasvir-Grazoprevir in HCV GT 1,4, or 6 in PWID on Opiate Agonist Therapy C-EDGE CO-STAR</vt:lpstr>
      <vt:lpstr>Elbasvir-Grazoprevir in HCV GT 1, 4, or 6 in PWID on Opiate Agonist Therapy C-EDGE CO-STAR: Study Features</vt:lpstr>
      <vt:lpstr>Elbasvir-Grazoprevir in HCV GT 1, 4, or 6 in PWID on Opiate Agonist Therapy C-EDGE CO-STAR: Study Features</vt:lpstr>
      <vt:lpstr>Elbasvir-Grazoprevir in HCV GT 1, 4, or 6 in PWID on Opiate Agonist Therapy C-EDGE CO-STAR: Results in Immediate-Treatment Group</vt:lpstr>
      <vt:lpstr>Elbasvir-Grazoprevir in HCV GT 1, 4, or 6 in PWID on Opiate Agonist Therapy C-EDGE CO-STAR: Results in Immediate-Treatment Group</vt:lpstr>
      <vt:lpstr>Elbasvir-Grazoprevir in HCV GT 1, 4, or 6 in PWID on Opiate Agonist Therapy C-EDGE CO-STAR: Results in Deferred-Treatment Group</vt:lpstr>
      <vt:lpstr>Elbasvir-Grazoprevir in HCV GT 1, 4, or 6 in PWID on Opiate Agonist Therapy C-EDGE CO-STAR: Results</vt:lpstr>
      <vt:lpstr>Elbasvir-Grazoprevir in HCV GT 1, 4, or 6 in PWID on Opiate Agonist Therapy C-EDGE CO-STAR: Safety</vt:lpstr>
      <vt:lpstr>Elbasvir-Grazoprevir in HCV GT 1, 4, or 6 in PWID on Opiate Agonist Therapy C-EDGE CO-STAR: Conclusions</vt:lpstr>
      <vt:lpstr>Elbasvir-Grazoprevir in Persons with Renal Disease</vt:lpstr>
      <vt:lpstr>Elbasvir + Grazoprevir in GT 1 and Chronic Renal Disease C-SURFER</vt:lpstr>
      <vt:lpstr>Elbasvir + Grazoprevir in HCV GT1 and Renal Disease C-SURFER Study: Features</vt:lpstr>
      <vt:lpstr>Elbasvir + Grazoprevir in HCV GT1 and Renal Disease C-SURFER Study: Study Design</vt:lpstr>
      <vt:lpstr>Elbasvir + Grazoprevir in HCV GT1 and Renal Disease C-SURFER Study: Participants</vt:lpstr>
      <vt:lpstr>Elbasvir + Grazoprevir in HCV GT1 and Renal Disease C-SURFER Study: Results</vt:lpstr>
      <vt:lpstr>Elbasvir + Grazoprevir in HCV GT1 and Renal Disease C-SURFER Study: Safety</vt:lpstr>
      <vt:lpstr>Elbasvir + Grazoprevir in HCV GT1 and Renal Disease C-SURFER Study: Conclusions</vt:lpstr>
      <vt:lpstr>Elbasvir-Grazoprevir in Persons with Compensated Cirrhosis</vt:lpstr>
      <vt:lpstr>Elbasvir-Grazoprevir in Persons with Compensated Cirrhosis Integrated Analysis</vt:lpstr>
      <vt:lpstr>Elbasvir-Grazoprevir in Persons with Compensated Cirrhosis Integrated Analysis: Study Features</vt:lpstr>
      <vt:lpstr>Elbasvir-Grazoprevir in Persons with Compensated Cirrhosis Integrated Analysis: Baseline Characteristics</vt:lpstr>
      <vt:lpstr>Elbasvir-Grazoprevir in Persons with Compensated Cirrhosis Integrated Analysis: Baseline Characteristics</vt:lpstr>
      <vt:lpstr>Elbasvir-Grazoprevir in Persons with Compensated Cirrhosis Integrated Analysis: Results</vt:lpstr>
      <vt:lpstr>Elbasvir-Grazoprevir in Persons with Compensated Cirrhosis Integrated Analysis: Treatment-Naive</vt:lpstr>
      <vt:lpstr>Elbasvir-Grazoprevir in Persons with Compensated Cirrhosis Integrated Analysis: Treatment-Experienced</vt:lpstr>
      <vt:lpstr>Elbasvir-Grazoprevir in Persons with Compensated Cirrhosis Integrated Analysis: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1472</cp:revision>
  <cp:lastPrinted>2019-10-21T18:40:24Z</cp:lastPrinted>
  <dcterms:created xsi:type="dcterms:W3CDTF">2010-11-28T05:36:22Z</dcterms:created>
  <dcterms:modified xsi:type="dcterms:W3CDTF">2022-03-31T03:27:17Z</dcterms:modified>
</cp:coreProperties>
</file>