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825" r:id="rId2"/>
    <p:sldId id="826" r:id="rId3"/>
    <p:sldId id="827" r:id="rId4"/>
    <p:sldId id="829" r:id="rId5"/>
    <p:sldId id="830" r:id="rId6"/>
    <p:sldId id="832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04E"/>
    <a:srgbClr val="9D8045"/>
    <a:srgbClr val="8BA449"/>
    <a:srgbClr val="E8EAEF"/>
    <a:srgbClr val="CDD3DD"/>
    <a:srgbClr val="005491"/>
    <a:srgbClr val="73A1C1"/>
    <a:srgbClr val="008DC1"/>
    <a:srgbClr val="004B80"/>
    <a:srgbClr val="83A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2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464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3.1217889448419901E-2"/>
          <c:w val="0.88154949381327297"/>
          <c:h val="0.874008213643845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C72-9A49-AE7B-86053E840465}"/>
              </c:ext>
            </c:extLst>
          </c:dPt>
          <c:dPt>
            <c:idx val="1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7C72-9A49-AE7B-86053E840465}"/>
              </c:ext>
            </c:extLst>
          </c:dPt>
          <c:dPt>
            <c:idx val="2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7C72-9A49-AE7B-86053E840465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7C72-9A49-AE7B-86053E840465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GT2</c:v>
                </c:pt>
                <c:pt idx="1">
                  <c:v>GT4</c:v>
                </c:pt>
                <c:pt idx="2">
                  <c:v>GT5</c:v>
                </c:pt>
                <c:pt idx="3">
                  <c:v>GT6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80</c:v>
                </c:pt>
                <c:pt idx="1">
                  <c:v>100</c:v>
                </c:pt>
                <c:pt idx="2">
                  <c:v>100</c:v>
                </c:pt>
                <c:pt idx="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C72-9A49-AE7B-86053E840465}"/>
            </c:ext>
          </c:extLst>
        </c:ser>
        <c:ser>
          <c:idx val="1"/>
          <c:order val="1"/>
          <c:tx>
            <c:v>With Cirrhosis</c:v>
          </c:tx>
          <c:spPr>
            <a:solidFill>
              <a:srgbClr val="473A1E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4974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7C72-9A49-AE7B-86053E840465}"/>
              </c:ext>
            </c:extLst>
          </c:dPt>
          <c:dPt>
            <c:idx val="1"/>
            <c:invertIfNegative val="0"/>
            <c:bubble3D val="0"/>
            <c:spPr>
              <a:solidFill>
                <a:srgbClr val="897C6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7C72-9A49-AE7B-86053E840465}"/>
              </c:ext>
            </c:extLst>
          </c:dPt>
          <c:dPt>
            <c:idx val="2"/>
            <c:invertIfNegative val="0"/>
            <c:bubble3D val="0"/>
            <c:spPr>
              <a:solidFill>
                <a:srgbClr val="897C6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7C72-9A49-AE7B-86053E840465}"/>
              </c:ext>
            </c:extLst>
          </c:dPt>
          <c:dPt>
            <c:idx val="3"/>
            <c:invertIfNegative val="0"/>
            <c:bubble3D val="0"/>
            <c:spPr>
              <a:solidFill>
                <a:srgbClr val="897C6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7C72-9A49-AE7B-86053E840465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GT2</c:v>
                </c:pt>
                <c:pt idx="1">
                  <c:v>GT4</c:v>
                </c:pt>
                <c:pt idx="2">
                  <c:v>GT5</c:v>
                </c:pt>
                <c:pt idx="3">
                  <c:v>GT6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73</c:v>
                </c:pt>
                <c:pt idx="1">
                  <c:v>90</c:v>
                </c:pt>
                <c:pt idx="2">
                  <c:v>25</c:v>
                </c:pt>
                <c:pt idx="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C72-9A49-AE7B-86053E84046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-2063570056"/>
        <c:axId val="-2063576296"/>
      </c:barChart>
      <c:catAx>
        <c:axId val="-2063570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063576296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06357629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6809851893513301E-3"/>
              <c:y val="0.120066767866820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6357005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90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7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9699" y="2705100"/>
            <a:ext cx="8928101" cy="1457706"/>
          </a:xfrm>
        </p:spPr>
        <p:txBody>
          <a:bodyPr>
            <a:normAutofit/>
          </a:bodyPr>
          <a:lstStyle/>
          <a:p>
            <a:r>
              <a:rPr lang="en-US" sz="2000" dirty="0" err="1">
                <a:solidFill>
                  <a:srgbClr val="001D48"/>
                </a:solidFill>
              </a:rPr>
              <a:t>Elbasvir</a:t>
            </a:r>
            <a:r>
              <a:rPr lang="en-US" sz="2000" dirty="0">
                <a:solidFill>
                  <a:srgbClr val="001D48"/>
                </a:solidFill>
              </a:rPr>
              <a:t> + </a:t>
            </a:r>
            <a:r>
              <a:rPr lang="en-US" sz="2000" dirty="0" err="1">
                <a:solidFill>
                  <a:srgbClr val="001D48"/>
                </a:solidFill>
              </a:rPr>
              <a:t>Grazoprevir</a:t>
            </a:r>
            <a:r>
              <a:rPr lang="en-US" sz="2000" dirty="0">
                <a:solidFill>
                  <a:srgbClr val="001D48"/>
                </a:solidFill>
              </a:rPr>
              <a:t> +/- Ribavirin in Treatment-Naïve HCV GT 2, 4, 5, or 6</a:t>
            </a:r>
            <a:r>
              <a:rPr lang="en-US" sz="2200" dirty="0">
                <a:solidFill>
                  <a:srgbClr val="001D48"/>
                </a:solidFill>
              </a:rPr>
              <a:t/>
            </a:r>
            <a:br>
              <a:rPr lang="en-US" sz="2200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C-SCAPE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718E25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Source: Brown A, et al. J Viral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Hepat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2018;25:457-64.</a:t>
            </a:r>
          </a:p>
        </p:txBody>
      </p:sp>
    </p:spTree>
    <p:extLst>
      <p:ext uri="{BB962C8B-B14F-4D97-AF65-F5344CB8AC3E}">
        <p14:creationId xmlns:p14="http://schemas.microsoft.com/office/powerpoint/2010/main" val="293571410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Brown A, et al. J Viral </a:t>
            </a:r>
            <a:r>
              <a:rPr lang="en-US" dirty="0" err="1"/>
              <a:t>Hepat</a:t>
            </a:r>
            <a:r>
              <a:rPr lang="en-US" dirty="0"/>
              <a:t>. 2018;25:457-64.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RBV in Treatment-Naïve GT 2, 4, 5 or 6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700" dirty="0"/>
              <a:t>C-SCAPE Study: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550165"/>
              </p:ext>
            </p:extLst>
          </p:nvPr>
        </p:nvGraphicFramePr>
        <p:xfrm>
          <a:off x="514350" y="1600200"/>
          <a:ext cx="8115300" cy="43434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C-SCAPE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59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Open-label, phase 2 trial to evaluate the efficacy and safety of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elbasvir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+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grazoprevir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+ ribavirin versus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elbasvir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+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grazoprevir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versus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grazoprevir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+ ribavirin in non-cirrhotic, treatment-naïve patients with GT 2, 4, 5, or 6 chronic hepatitis C infection</a:t>
                      </a:r>
                      <a:endParaRPr lang="en-US" sz="1800" baseline="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GT2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(n =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60), GT4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(n =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20), GT5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(n =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8), or GT6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(n =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10)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18 years or older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No prior HCV treatment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HCV RNA ≥10,000 IU/mL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No evidence of cirrhosis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70353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>
            <a:off x="5091924" y="2376687"/>
            <a:ext cx="263347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091924" y="3006651"/>
            <a:ext cx="263347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091924" y="3886200"/>
            <a:ext cx="263347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091924" y="4537668"/>
            <a:ext cx="263347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Brown A, et al. J Viral </a:t>
            </a:r>
            <a:r>
              <a:rPr lang="en-US" dirty="0" err="1"/>
              <a:t>Hepat</a:t>
            </a:r>
            <a:r>
              <a:rPr lang="en-US" dirty="0"/>
              <a:t>. 2018;25:457-64.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RBV in Treatment-Naïve GT 2, 4, 5 or 6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700" dirty="0"/>
              <a:t>C-SCAPE Study: Study Design for GT 1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500884" y="2161023"/>
            <a:ext cx="2606040" cy="403286"/>
          </a:xfrm>
          <a:prstGeom prst="rect">
            <a:avLst/>
          </a:prstGeom>
          <a:solidFill>
            <a:srgbClr val="BFCDDC">
              <a:alpha val="60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RBV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4543" y="2161023"/>
            <a:ext cx="1528543" cy="1051555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cs typeface="Arial"/>
              </a:rPr>
              <a:t>GT 2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Non-cirrhotic</a:t>
            </a:r>
            <a:endParaRPr lang="en-US" sz="1400" i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47800" y="2138344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30</a:t>
            </a:r>
          </a:p>
        </p:txBody>
      </p: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2500883" y="3688306"/>
            <a:ext cx="2604517" cy="403286"/>
          </a:xfrm>
          <a:prstGeom prst="rect">
            <a:avLst/>
          </a:prstGeom>
          <a:solidFill>
            <a:srgbClr val="CBC1D0">
              <a:alpha val="60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RBV</a:t>
            </a: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2500883" y="4336575"/>
            <a:ext cx="2606040" cy="403286"/>
          </a:xfrm>
          <a:prstGeom prst="rect">
            <a:avLst/>
          </a:prstGeom>
          <a:solidFill>
            <a:srgbClr val="CBC1D0">
              <a:alpha val="60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2500884" y="2809292"/>
            <a:ext cx="2604516" cy="403286"/>
          </a:xfrm>
          <a:prstGeom prst="rect">
            <a:avLst/>
          </a:prstGeom>
          <a:solidFill>
            <a:srgbClr val="BFCDDC">
              <a:alpha val="60000"/>
            </a:srgb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GZR + RBV</a:t>
            </a:r>
          </a:p>
        </p:txBody>
      </p:sp>
      <p:sp>
        <p:nvSpPr>
          <p:cNvPr id="33" name="Rectangle 32"/>
          <p:cNvSpPr/>
          <p:nvPr/>
        </p:nvSpPr>
        <p:spPr>
          <a:xfrm>
            <a:off x="-4543" y="3688306"/>
            <a:ext cx="1528543" cy="1051555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cs typeface="Arial"/>
              </a:rPr>
              <a:t>GT 4, 5, or 6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Non-cirrhotic</a:t>
            </a:r>
            <a:endParaRPr lang="en-US" sz="140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447800" y="2825746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30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447800" y="3686244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= 19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47800" y="4338894"/>
            <a:ext cx="1046285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n </a:t>
            </a:r>
            <a:r>
              <a:rPr lang="en-US" sz="1400">
                <a:solidFill>
                  <a:srgbClr val="000000"/>
                </a:solidFill>
              </a:rPr>
              <a:t>= 19</a:t>
            </a:r>
            <a:endParaRPr lang="en-US" sz="1400" dirty="0">
              <a:solidFill>
                <a:srgbClr val="000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-6113" y="1362488"/>
            <a:ext cx="9162291" cy="515104"/>
            <a:chOff x="-6113" y="1362488"/>
            <a:chExt cx="9162291" cy="515104"/>
          </a:xfrm>
        </p:grpSpPr>
        <p:sp>
          <p:nvSpPr>
            <p:cNvPr id="38" name="Rectangle 37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3820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8006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5070827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ectangle 25"/>
          <p:cNvSpPr>
            <a:spLocks noChangeArrowheads="1"/>
          </p:cNvSpPr>
          <p:nvPr/>
        </p:nvSpPr>
        <p:spPr bwMode="auto">
          <a:xfrm>
            <a:off x="-6949" y="5029223"/>
            <a:ext cx="9162288" cy="132585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EBR = 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Elbasvir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; GZR = </a:t>
            </a:r>
            <a:r>
              <a:rPr lang="en-US" sz="1400" dirty="0" err="1">
                <a:solidFill>
                  <a:srgbClr val="000000"/>
                </a:solidFill>
                <a:latin typeface="Arial"/>
                <a:cs typeface="Arial"/>
              </a:rPr>
              <a:t>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RBV = ribavirin</a:t>
            </a: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(50 mg)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 (100 mg)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800 to 1400 mg/day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48430" y="1359730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7718657" y="1768182"/>
            <a:ext cx="228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336134" y="2178442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336134" y="2808406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336134" y="3687955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336134" y="433942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</p:spTree>
    <p:extLst>
      <p:ext uri="{BB962C8B-B14F-4D97-AF65-F5344CB8AC3E}">
        <p14:creationId xmlns:p14="http://schemas.microsoft.com/office/powerpoint/2010/main" val="45472676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Brown A, et al. J Viral </a:t>
            </a:r>
            <a:r>
              <a:rPr lang="en-US" dirty="0" err="1"/>
              <a:t>Hepat</a:t>
            </a:r>
            <a:r>
              <a:rPr lang="en-US" dirty="0"/>
              <a:t>. 2018;25:457-64.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RBV in Treatment-Naïve GT 2, 4, 5 or 6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700" dirty="0"/>
              <a:t>C-SCAPE Study: </a:t>
            </a:r>
            <a:r>
              <a:rPr lang="en-US" dirty="0"/>
              <a:t>Baseline Characteristics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51782" y="49399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817861"/>
              </p:ext>
            </p:extLst>
          </p:nvPr>
        </p:nvGraphicFramePr>
        <p:xfrm>
          <a:off x="228600" y="1363728"/>
          <a:ext cx="8686800" cy="500751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3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9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2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9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58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Baseline Characteristic</a:t>
                      </a:r>
                    </a:p>
                  </a:txBody>
                  <a:tcPr marL="182880" marR="4572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Genotype 2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8474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Genotype 4, 5, 6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847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72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</a:t>
                      </a:r>
                      <a:r>
                        <a:rPr lang="en-US" sz="1400" b="1" baseline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 + 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GZR 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+ RBV 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/>
                      </a:r>
                      <a:b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30)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476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GZR 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+ RBV 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 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30)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</a:t>
                      </a:r>
                      <a:r>
                        <a:rPr lang="en-US" sz="1400" b="1" baseline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 + 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GZR</a:t>
                      </a:r>
                      <a:r>
                        <a:rPr lang="en-US" sz="1400" b="1" baseline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+ RBV</a:t>
                      </a:r>
                      <a:b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19)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EBR-GZR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19)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58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/>
                        <a:t>Mean age, y (range)</a:t>
                      </a:r>
                    </a:p>
                  </a:txBody>
                  <a:tcPr marL="182880"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47.3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52.2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52.8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58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/>
                        <a:t>Male sex, %</a:t>
                      </a:r>
                    </a:p>
                  </a:txBody>
                  <a:tcPr marL="182880" marR="4572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63.3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56.7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42.1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63.2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686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/>
                        <a:t>Race, %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/>
                        <a:t>  White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/>
                        <a:t>  Other</a:t>
                      </a:r>
                    </a:p>
                  </a:txBody>
                  <a:tcPr marL="182880" marR="45720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86.7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73.7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26.3</a:t>
                      </a:r>
                    </a:p>
                  </a:txBody>
                  <a:tcPr marL="45720" marR="4572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68.4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31.6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727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HCV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Genotype, n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 2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 4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 5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 6</a:t>
                      </a:r>
                      <a:br>
                        <a:rPr lang="en-US" sz="14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 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45720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45720" marR="4572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68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HCV RNA</a:t>
                      </a:r>
                      <a:endParaRPr lang="en-US" sz="1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  ≤ 2 million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  &gt;2 million</a:t>
                      </a:r>
                      <a:endParaRPr lang="en-US" sz="1400" dirty="0"/>
                    </a:p>
                  </a:txBody>
                  <a:tcPr marL="182880" marR="45720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36.7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63.3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36.7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63.3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57.9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42.1</a:t>
                      </a:r>
                    </a:p>
                  </a:txBody>
                  <a:tcPr marL="45720" marR="4572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36.8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63.2</a:t>
                      </a: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294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*Excluded from modified</a:t>
                      </a:r>
                      <a:r>
                        <a:rPr lang="en-US" sz="1400" baseline="0" dirty="0"/>
                        <a:t> intent-to-treat analysis due to discordant genotype</a:t>
                      </a:r>
                      <a:endParaRPr lang="en-US" sz="1400" dirty="0"/>
                    </a:p>
                  </a:txBody>
                  <a:tcPr marL="182880" marR="45720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A70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06159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Brown A, et al. J Viral </a:t>
            </a:r>
            <a:r>
              <a:rPr lang="en-US" dirty="0" err="1"/>
              <a:t>Hepat</a:t>
            </a:r>
            <a:r>
              <a:rPr lang="en-US" dirty="0"/>
              <a:t>. 2018;25:457-64.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/>
              <a:t>Elbasvir + Grazoprevir +/- RBV in Treatment-Naïve GT 2, 4, 5, or 6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700" dirty="0"/>
              <a:t>C-SCAPE Study: </a:t>
            </a:r>
            <a:r>
              <a:rPr lang="en-US" sz="2400" dirty="0"/>
              <a:t>Results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C-SCAPE: SVR12 by Genotype and Regimen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181600" y="6059208"/>
            <a:ext cx="3337507" cy="0"/>
          </a:xfrm>
          <a:prstGeom prst="line">
            <a:avLst/>
          </a:prstGeom>
          <a:ln w="1905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423469" y="6059208"/>
            <a:ext cx="3337507" cy="0"/>
          </a:xfrm>
          <a:prstGeom prst="line">
            <a:avLst/>
          </a:prstGeom>
          <a:ln w="1905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604037"/>
              </p:ext>
            </p:extLst>
          </p:nvPr>
        </p:nvGraphicFramePr>
        <p:xfrm>
          <a:off x="304800" y="2466468"/>
          <a:ext cx="8534400" cy="363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1902180" y="1905000"/>
            <a:ext cx="251742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EBR + GZR + RBV x 12 weeks</a:t>
            </a: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1902180" y="2161668"/>
            <a:ext cx="251742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GZR + RBV x 12 weeks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5715000" y="1905000"/>
            <a:ext cx="251742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EBR + GZR + RBV x 12 weeks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5715000" y="2161668"/>
            <a:ext cx="251742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EBR + GZR  x 12 weeks</a:t>
            </a:r>
          </a:p>
        </p:txBody>
      </p:sp>
      <p:sp>
        <p:nvSpPr>
          <p:cNvPr id="29" name="Rectangle 25"/>
          <p:cNvSpPr>
            <a:spLocks noChangeAspect="1" noChangeArrowheads="1"/>
          </p:cNvSpPr>
          <p:nvPr/>
        </p:nvSpPr>
        <p:spPr bwMode="auto">
          <a:xfrm>
            <a:off x="1656330" y="1975171"/>
            <a:ext cx="179205" cy="176781"/>
          </a:xfrm>
          <a:prstGeom prst="rect">
            <a:avLst/>
          </a:prstGeom>
          <a:solidFill>
            <a:schemeClr val="accent1"/>
          </a:solidFill>
          <a:ln w="6350" cmpd="sng">
            <a:solidFill>
              <a:schemeClr val="tx1"/>
            </a:solidFill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31" name="Rectangle 25"/>
          <p:cNvSpPr>
            <a:spLocks noChangeAspect="1" noChangeArrowheads="1"/>
          </p:cNvSpPr>
          <p:nvPr/>
        </p:nvSpPr>
        <p:spPr bwMode="auto">
          <a:xfrm>
            <a:off x="1656330" y="2230851"/>
            <a:ext cx="179205" cy="176781"/>
          </a:xfrm>
          <a:prstGeom prst="rect">
            <a:avLst/>
          </a:prstGeom>
          <a:solidFill>
            <a:srgbClr val="49747D"/>
          </a:solidFill>
          <a:ln w="6350" cmpd="sng">
            <a:solidFill>
              <a:schemeClr val="tx1"/>
            </a:solidFill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32" name="Rectangle 25"/>
          <p:cNvSpPr>
            <a:spLocks noChangeAspect="1" noChangeArrowheads="1"/>
          </p:cNvSpPr>
          <p:nvPr/>
        </p:nvSpPr>
        <p:spPr bwMode="auto">
          <a:xfrm>
            <a:off x="5486400" y="1975171"/>
            <a:ext cx="179205" cy="176781"/>
          </a:xfrm>
          <a:prstGeom prst="rect">
            <a:avLst/>
          </a:prstGeom>
          <a:solidFill>
            <a:schemeClr val="accent4"/>
          </a:solidFill>
          <a:ln w="6350" cmpd="sng">
            <a:solidFill>
              <a:schemeClr val="tx1"/>
            </a:solidFill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33" name="Rectangle 25"/>
          <p:cNvSpPr>
            <a:spLocks noChangeAspect="1" noChangeArrowheads="1"/>
          </p:cNvSpPr>
          <p:nvPr/>
        </p:nvSpPr>
        <p:spPr bwMode="auto">
          <a:xfrm>
            <a:off x="5486400" y="2230851"/>
            <a:ext cx="179205" cy="176781"/>
          </a:xfrm>
          <a:prstGeom prst="rect">
            <a:avLst/>
          </a:prstGeom>
          <a:solidFill>
            <a:srgbClr val="897C6B"/>
          </a:solidFill>
          <a:ln w="6350" cmpd="sng">
            <a:solidFill>
              <a:schemeClr val="tx1"/>
            </a:solidFill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02952" y="5390136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24/30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167704" y="5390136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19/26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373848" y="5390136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10/10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038600" y="5390136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9/10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257800" y="5390136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4/4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22552" y="5390136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1/4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162800" y="5390136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3/4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827552" y="5390136"/>
            <a:ext cx="6436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3/4</a:t>
            </a:r>
          </a:p>
        </p:txBody>
      </p:sp>
    </p:spTree>
    <p:extLst>
      <p:ext uri="{BB962C8B-B14F-4D97-AF65-F5344CB8AC3E}">
        <p14:creationId xmlns:p14="http://schemas.microsoft.com/office/powerpoint/2010/main" val="342149162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Brown A, et al. J Viral </a:t>
            </a:r>
            <a:r>
              <a:rPr lang="en-US" dirty="0" err="1"/>
              <a:t>Hepat</a:t>
            </a:r>
            <a:r>
              <a:rPr lang="en-US" dirty="0"/>
              <a:t>. 2018;25:457-64.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RBV in Treatment-Naïve GT 2, 4, 5 or 6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700" dirty="0"/>
              <a:t>C-SCAPE Study: </a:t>
            </a:r>
            <a:r>
              <a:rPr lang="en-US" sz="2400" dirty="0"/>
              <a:t>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487025"/>
              </p:ext>
            </p:extLst>
          </p:nvPr>
        </p:nvGraphicFramePr>
        <p:xfrm>
          <a:off x="0" y="2148840"/>
          <a:ext cx="9144000" cy="2575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>
                        <a:lnSpc>
                          <a:spcPts val="36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“The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se </a:t>
                      </a:r>
                      <a:r>
                        <a:rPr lang="en-US" sz="2000" b="0" i="0" baseline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data support the inclusion of participants with genotype 4 or 6 infection in the elbasvir-grazoprevir phase 3 studies. Elbasvir-grazoprevir ± ribavirin was unsatisfactory for participants with genotype 2 or 5 infection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76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36665</TotalTime>
  <Words>647</Words>
  <Application>Microsoft Office PowerPoint</Application>
  <PresentationFormat>On-screen Show (4:3)</PresentationFormat>
  <Paragraphs>125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Geneva</vt:lpstr>
      <vt:lpstr>Symbol</vt:lpstr>
      <vt:lpstr>Times New Roman</vt:lpstr>
      <vt:lpstr>Wingdings</vt:lpstr>
      <vt:lpstr>ヒラギノ角ゴ Pro W3</vt:lpstr>
      <vt:lpstr>AETC_Master_Template_061510</vt:lpstr>
      <vt:lpstr>Elbasvir + Grazoprevir +/- Ribavirin in Treatment-Naïve HCV GT 2, 4, 5, or 6 C-SCAPE</vt:lpstr>
      <vt:lpstr>Elbasvir + Grazoprevir +/- RBV in Treatment-Naïve GT 2, 4, 5 or 6 C-SCAPE Study: Features</vt:lpstr>
      <vt:lpstr>Elbasvir + Grazoprevir +/- RBV in Treatment-Naïve GT 2, 4, 5 or 6 C-SCAPE Study: Study Design for GT 1</vt:lpstr>
      <vt:lpstr>Elbasvir + Grazoprevir +/- RBV in Treatment-Naïve GT 2, 4, 5 or 6 C-SCAPE Study: Baseline Characteristics</vt:lpstr>
      <vt:lpstr>Elbasvir + Grazoprevir +/- RBV in Treatment-Naïve GT 2, 4, 5, or 6 C-SCAPE Study: Results</vt:lpstr>
      <vt:lpstr>Elbasvir + Grazoprevir +/- RBV in Treatment-Naïve GT 2, 4, 5 or 6 C-SCAPE Study: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1398</cp:revision>
  <cp:lastPrinted>2019-10-21T18:40:24Z</cp:lastPrinted>
  <dcterms:created xsi:type="dcterms:W3CDTF">2010-11-28T05:36:22Z</dcterms:created>
  <dcterms:modified xsi:type="dcterms:W3CDTF">2020-08-19T19:46:52Z</dcterms:modified>
</cp:coreProperties>
</file>