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689" r:id="rId2"/>
    <p:sldId id="690" r:id="rId3"/>
    <p:sldId id="691" r:id="rId4"/>
    <p:sldId id="692" r:id="rId5"/>
    <p:sldId id="693" r:id="rId6"/>
    <p:sldId id="694" r:id="rId7"/>
    <p:sldId id="695" r:id="rId8"/>
    <p:sldId id="696" r:id="rId9"/>
    <p:sldId id="546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8">
          <p15:clr>
            <a:srgbClr val="A4A3A4"/>
          </p15:clr>
        </p15:guide>
        <p15:guide id="2" pos="22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na Ki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BF2"/>
    <a:srgbClr val="63A8A1"/>
    <a:srgbClr val="44736D"/>
    <a:srgbClr val="718E25"/>
    <a:srgbClr val="8A703B"/>
    <a:srgbClr val="624270"/>
    <a:srgbClr val="586F1D"/>
    <a:srgbClr val="6F6F6F"/>
    <a:srgbClr val="533723"/>
    <a:srgbClr val="345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>
    <p:restoredLeft sz="16539" autoAdjust="0"/>
    <p:restoredTop sz="94636" autoAdjust="0"/>
  </p:normalViewPr>
  <p:slideViewPr>
    <p:cSldViewPr showGuides="1">
      <p:cViewPr>
        <p:scale>
          <a:sx n="130" d="100"/>
          <a:sy n="130" d="100"/>
        </p:scale>
        <p:origin x="-1856" y="-480"/>
      </p:cViewPr>
      <p:guideLst>
        <p:guide orient="horz" pos="3078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3334607445914"/>
          <c:y val="5.4971367215461697E-2"/>
          <c:w val="0.87636482939632498"/>
          <c:h val="0.78449367692674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59706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EF1-4212-BB8D-0435B374B79D}"/>
              </c:ext>
            </c:extLst>
          </c:dPt>
          <c:dPt>
            <c:idx val="1"/>
            <c:invertIfNegative val="0"/>
            <c:bubble3D val="0"/>
            <c:spPr>
              <a:solidFill>
                <a:srgbClr val="326496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8EF1-4212-BB8D-0435B374B79D}"/>
              </c:ext>
            </c:extLst>
          </c:dPt>
          <c:dPt>
            <c:idx val="2"/>
            <c:invertIfNegative val="0"/>
            <c:bubble3D val="0"/>
            <c:spPr>
              <a:solidFill>
                <a:srgbClr val="6E4B7D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8EF1-4212-BB8D-0435B374B79D}"/>
              </c:ext>
            </c:extLst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Patients</c:v>
                </c:pt>
                <c:pt idx="1">
                  <c:v>12 weeks</c:v>
                </c:pt>
                <c:pt idx="2">
                  <c:v>16 weeks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90</c:v>
                </c:pt>
                <c:pt idx="1">
                  <c:v>88</c:v>
                </c:pt>
                <c:pt idx="2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F1-4212-BB8D-0435B374B7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2053154072"/>
        <c:axId val="-2050003976"/>
      </c:barChart>
      <c:catAx>
        <c:axId val="2053154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-2050003976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05000397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 smtClean="0">
                    <a:latin typeface="Arial"/>
                    <a:cs typeface="Arial"/>
                  </a:rPr>
                  <a:t>(</a:t>
                </a:r>
                <a:r>
                  <a:rPr lang="en-US" sz="1600" dirty="0">
                    <a:latin typeface="Arial"/>
                    <a:cs typeface="Arial"/>
                  </a:rPr>
                  <a:t>%</a:t>
                </a:r>
                <a:r>
                  <a:rPr lang="en-US" sz="1600" dirty="0" smtClean="0">
                    <a:latin typeface="Arial"/>
                    <a:cs typeface="Arial"/>
                  </a:rPr>
                  <a:t>) with SVR12</a:t>
                </a:r>
                <a:endParaRPr lang="en-US" sz="1600" dirty="0">
                  <a:latin typeface="Arial"/>
                  <a:cs typeface="Arial"/>
                </a:endParaRPr>
              </a:p>
            </c:rich>
          </c:tx>
          <c:layout>
            <c:manualLayout>
              <c:xMode val="edge"/>
              <c:yMode val="edge"/>
              <c:x val="1.6181229773462799E-3"/>
              <c:y val="0.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53154072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0.12163793099478699"/>
          <c:w val="0.87636482939632498"/>
          <c:h val="0.74813014374512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Advanced Fibrosis</c:v>
                </c:pt>
              </c:strCache>
            </c:strRef>
          </c:tx>
          <c:spPr>
            <a:solidFill>
              <a:srgbClr val="735E3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B36-44FE-BCDD-3DAAED004E3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B36-44FE-BCDD-3DAAED004E3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B36-44FE-BCDD-3DAAED004E3C}"/>
              </c:ext>
            </c:extLst>
          </c:dPt>
          <c:dLbls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12 weeks</c:v>
                </c:pt>
                <c:pt idx="2">
                  <c:v>16 weeks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36-44FE-BCDD-3DAAED004E3C}"/>
            </c:ext>
          </c:extLst>
        </c:ser>
        <c:ser>
          <c:idx val="1"/>
          <c:order val="1"/>
          <c:tx>
            <c:v>Cirrhosis</c:v>
          </c:tx>
          <c:spPr>
            <a:solidFill>
              <a:srgbClr val="533723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12 weeks</c:v>
                </c:pt>
                <c:pt idx="2">
                  <c:v>16 weeks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86</c:v>
                </c:pt>
                <c:pt idx="1">
                  <c:v>83</c:v>
                </c:pt>
                <c:pt idx="2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36-44FE-BCDD-3DAAED004E3C}"/>
            </c:ext>
          </c:extLst>
        </c:ser>
        <c:ser>
          <c:idx val="2"/>
          <c:order val="2"/>
          <c:tx>
            <c:v>Treatment-Experienced Cirrhosis</c:v>
          </c:tx>
          <c:spPr>
            <a:solidFill>
              <a:srgbClr val="345566"/>
            </a:solidFill>
            <a:ln w="12700" cmpd="sng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12 weeks</c:v>
                </c:pt>
                <c:pt idx="2">
                  <c:v>16 weeks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87</c:v>
                </c:pt>
                <c:pt idx="1">
                  <c:v>88</c:v>
                </c:pt>
                <c:pt idx="2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36-44FE-BCDD-3DAAED004E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1904054952"/>
        <c:axId val="1904058200"/>
      </c:barChart>
      <c:catAx>
        <c:axId val="1904054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1904058200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190405820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 smtClean="0">
                    <a:latin typeface="Arial"/>
                    <a:cs typeface="Arial"/>
                  </a:rPr>
                  <a:t>(</a:t>
                </a:r>
                <a:r>
                  <a:rPr lang="en-US" sz="1600" dirty="0">
                    <a:latin typeface="Arial"/>
                    <a:cs typeface="Arial"/>
                  </a:rPr>
                  <a:t>%</a:t>
                </a:r>
                <a:r>
                  <a:rPr lang="en-US" sz="1600" dirty="0" smtClean="0">
                    <a:latin typeface="Arial"/>
                    <a:cs typeface="Arial"/>
                  </a:rPr>
                  <a:t>) with SVR12</a:t>
                </a:r>
                <a:endParaRPr lang="en-US" sz="1600" dirty="0">
                  <a:latin typeface="Arial"/>
                  <a:cs typeface="Arial"/>
                </a:endParaRPr>
              </a:p>
            </c:rich>
          </c:tx>
          <c:layout>
            <c:manualLayout>
              <c:xMode val="edge"/>
              <c:yMode val="edge"/>
              <c:x val="1.6181229773462799E-3"/>
              <c:y val="0.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904054952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0062729496117501"/>
          <c:y val="1.8181818181818198E-2"/>
          <c:w val="0.89394256105172798"/>
          <c:h val="8.1576292391505004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425089918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6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invGray">
          <a:xfrm>
            <a:off x="-5588" y="1386845"/>
            <a:ext cx="9162288" cy="365755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1386843"/>
            <a:ext cx="9144000" cy="3596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two line title: click to add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5421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381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1" name="Rectangle 10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1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6" name="Rectangle 15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Dodecagon 37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Dodecagon 38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Dodecagon 39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Dodecagon 40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Dodecagon 41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Dodecagon 42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8731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45770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3600"/>
              </a:lnSpc>
              <a:spcBef>
                <a:spcPts val="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5" name="Title 1"/>
          <p:cNvSpPr txBox="1">
            <a:spLocks/>
          </p:cNvSpPr>
          <p:nvPr userDrawn="1"/>
        </p:nvSpPr>
        <p:spPr>
          <a:xfrm>
            <a:off x="228600" y="-4763"/>
            <a:ext cx="8610600" cy="30956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solidFill>
                <a:srgbClr val="D3E5FF"/>
              </a:solidFill>
            </a:endParaRPr>
          </a:p>
        </p:txBody>
      </p:sp>
      <p:sp>
        <p:nvSpPr>
          <p:cNvPr id="6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14442249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64058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2800"/>
              </a:lnSpc>
              <a:spcBef>
                <a:spcPts val="1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Two-Line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1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117992307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and Data/Image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26003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One Line Title: 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52933" y="6349672"/>
            <a:chExt cx="1399539" cy="494594"/>
          </a:xfrm>
        </p:grpSpPr>
        <p:sp>
          <p:nvSpPr>
            <p:cNvPr id="5" name="Rectangle 4"/>
            <p:cNvSpPr/>
            <p:nvPr/>
          </p:nvSpPr>
          <p:spPr>
            <a:xfrm>
              <a:off x="8006814" y="63496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rgbClr val="1B2328"/>
                  </a:solidFill>
                  <a:latin typeface="Myriad Pro"/>
                  <a:cs typeface="Myriad Pro"/>
                </a:rPr>
                <a:t>Hepatitis</a:t>
              </a:r>
              <a:endParaRPr lang="en-US" sz="1800" dirty="0">
                <a:solidFill>
                  <a:srgbClr val="1B2328"/>
                </a:solidFill>
                <a:latin typeface="Myriad Pro"/>
                <a:cs typeface="Myriad Pro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115309" y="65394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E3729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E372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52933" y="6426246"/>
              <a:ext cx="354457" cy="350649"/>
              <a:chOff x="7752933" y="6426246"/>
              <a:chExt cx="354457" cy="350649"/>
            </a:xfrm>
          </p:grpSpPr>
          <p:sp>
            <p:nvSpPr>
              <p:cNvPr id="8" name="Dodecagon 7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Dodecagon 8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Dodecagon 9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odecagon 10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Dodecagon 11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63" r:id="rId2"/>
    <p:sldLayoutId id="2147483664" r:id="rId3"/>
    <p:sldLayoutId id="2147483686" r:id="rId4"/>
    <p:sldLayoutId id="2147483691" r:id="rId5"/>
    <p:sldLayoutId id="2147483695" r:id="rId6"/>
    <p:sldLayoutId id="2147483665" r:id="rId7"/>
    <p:sldLayoutId id="2147483689" r:id="rId8"/>
    <p:sldLayoutId id="2147483666" r:id="rId9"/>
    <p:sldLayoutId id="2147483668" r:id="rId10"/>
    <p:sldLayoutId id="2147483688" r:id="rId11"/>
    <p:sldLayoutId id="2147483687" r:id="rId12"/>
    <p:sldLayoutId id="2147483690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pts.washington.edu/hepstudy/" TargetMode="External"/><Relationship Id="rId2" Type="http://schemas.openxmlformats.org/officeDocument/2006/relationships/hyperlink" Target="http://www.hepatitisc.uw.edu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sz="2400" dirty="0"/>
              <a:t>Daclatasvir </a:t>
            </a:r>
            <a:r>
              <a:rPr lang="en-US" sz="2400" dirty="0" smtClean="0"/>
              <a:t>+ Sofosbuvir + RBV in GT3</a:t>
            </a:r>
            <a:r>
              <a:rPr lang="en-US" sz="2400" dirty="0"/>
              <a:t> </a:t>
            </a:r>
            <a:r>
              <a:rPr lang="en-US" sz="2400" dirty="0" smtClean="0"/>
              <a:t>with Advanced Liver Disease</a:t>
            </a:r>
            <a:br>
              <a:rPr lang="en-US" sz="2400" dirty="0" smtClean="0"/>
            </a:br>
            <a:r>
              <a:rPr lang="en-US" dirty="0" smtClean="0"/>
              <a:t>ALLY-3+ Study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Treatment</a:t>
            </a:r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-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Naïve </a:t>
            </a:r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Treatment-Experienced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latin typeface="Arial"/>
                <a:cs typeface="Arial"/>
              </a:rPr>
              <a:t>Leroy V, </a:t>
            </a:r>
            <a:r>
              <a:rPr lang="en-US" sz="1400" dirty="0">
                <a:latin typeface="Arial"/>
                <a:cs typeface="Arial"/>
              </a:rPr>
              <a:t>et al</a:t>
            </a:r>
            <a:r>
              <a:rPr lang="en-US" sz="1400" dirty="0" smtClean="0">
                <a:latin typeface="Arial"/>
                <a:cs typeface="Arial"/>
              </a:rPr>
              <a:t>. Hepatology 2016;63:1430-41.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41488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Leroy V, et al. Hepatology </a:t>
            </a:r>
            <a:r>
              <a:rPr lang="en-US" dirty="0" smtClean="0"/>
              <a:t>2016;63:1430-41.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 + Sofosbuvir + RBV for HCV</a:t>
            </a:r>
            <a: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GT 3 Advanced Liver Disease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400" dirty="0" smtClean="0"/>
              <a:t> </a:t>
            </a:r>
            <a:r>
              <a:rPr lang="en-US" sz="2700" dirty="0" smtClean="0"/>
              <a:t>ALLY-3+ Trial: Study Features</a:t>
            </a:r>
            <a:endParaRPr lang="en-US" sz="2700" dirty="0"/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252181"/>
              </p:ext>
            </p:extLst>
          </p:nvPr>
        </p:nvGraphicFramePr>
        <p:xfrm>
          <a:off x="361950" y="1415236"/>
          <a:ext cx="8420100" cy="475696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42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7787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ALLY 3+ Trial: Features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88898" marT="50005" marB="500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9177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Phase 3 open-label randomized trial of daclatasvir (DCV) and sofosbuvir (SOF) plus ribavirin (weight-based dosing) for 12 versus 16 weeks in treatment-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naïve or experienced, chronic HCV GT 3 with advanced fibrosis or compensated cirrhosis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10 clinical centers in France and Australia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3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Treatment-naïve or treatment-experienced (prior NS5A experience excluded) 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≥10,000 IU/ml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Required confirmation of advanced fibrosis or compensated cirrhosis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Fibrosis &amp; cirrhosis determined by liver biopsy, FibroScan, FibroTest, APRI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nd-Points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Primary = SVR12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8037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5286515" y="3909716"/>
            <a:ext cx="2980940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18587" y="2743200"/>
            <a:ext cx="2980940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Leroy V, et al. Hepatology 2016;63:1430-41.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1028" y="2370017"/>
            <a:ext cx="1043935" cy="685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N = 24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190512" y="2528320"/>
            <a:ext cx="876300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886700" y="3684020"/>
            <a:ext cx="876300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</p:spPr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 + Sofosbuvir + RBV for HCV GT 3 Advanced Liver </a:t>
            </a:r>
            <a:r>
              <a:rPr lang="en-U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Disease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400" dirty="0"/>
              <a:t> </a:t>
            </a:r>
            <a:r>
              <a:rPr lang="en-US" sz="2700" dirty="0"/>
              <a:t>ALLY-3+ </a:t>
            </a:r>
            <a:r>
              <a:rPr lang="en-US" sz="2700" dirty="0" smtClean="0"/>
              <a:t>Trial: Design</a:t>
            </a:r>
            <a:endParaRPr lang="en-US" sz="2700" dirty="0"/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1630883" y="3525072"/>
            <a:ext cx="3855517" cy="76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DCV + SOF + RBV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1630884" y="2334623"/>
            <a:ext cx="2980436" cy="7690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 anchor="ctr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DCV + SOF + RBV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-18063" y="4876800"/>
            <a:ext cx="9180577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45431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</a:t>
            </a:r>
            <a:r>
              <a:rPr lang="en-US" sz="1400" b="1" dirty="0" smtClean="0">
                <a:solidFill>
                  <a:srgbClr val="000000"/>
                </a:solidFill>
                <a:latin typeface="Arial" pitchFamily="22" charset="0"/>
              </a:rPr>
              <a:t>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Daclatasvir (DCV): 60 mg once daily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Sofosbuvir (SOF: 400 mg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once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daily</a:t>
            </a:r>
            <a:b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Ribavirin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(RBV): GT1, given weight-based and divided bid (1000 mg/day if &lt; 75kg or 1200 mg/day if ≥ 75kg)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6113" y="1362488"/>
            <a:ext cx="9162291" cy="515104"/>
            <a:chOff x="-6113" y="1362488"/>
            <a:chExt cx="9162291" cy="515104"/>
          </a:xfrm>
        </p:grpSpPr>
        <p:sp>
          <p:nvSpPr>
            <p:cNvPr id="22" name="Rectangle 21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8328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Week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333747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30300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1600200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75709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4283101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4560315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5181600" y="1371600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16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486400" y="175260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05800" y="175260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001000" y="1371600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28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61028" y="3561862"/>
            <a:ext cx="1043935" cy="685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N = 26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935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Leroy V, et al. Hepatology 2016;63:1430-41.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 + Sofosbuvir + RBV for HCV GT 3 Advanced Liver </a:t>
            </a:r>
            <a:r>
              <a:rPr lang="en-U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Disease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700" dirty="0"/>
              <a:t> ALLY-3+ Trial: </a:t>
            </a:r>
            <a:r>
              <a:rPr lang="en-US" sz="2700" dirty="0" smtClean="0"/>
              <a:t>Patient Characteristics</a:t>
            </a:r>
            <a:endParaRPr lang="en-US" sz="27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943600"/>
            <a:ext cx="838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IFN=</a:t>
            </a:r>
            <a:r>
              <a:rPr lang="en-US" sz="1400" dirty="0" err="1" smtClean="0">
                <a:latin typeface="Arial"/>
                <a:cs typeface="Arial"/>
              </a:rPr>
              <a:t>peginterferon</a:t>
            </a:r>
            <a:r>
              <a:rPr lang="en-US" sz="1400" dirty="0" smtClean="0">
                <a:latin typeface="Arial"/>
                <a:cs typeface="Arial"/>
              </a:rPr>
              <a:t>, SOF=</a:t>
            </a:r>
            <a:r>
              <a:rPr lang="en-US" sz="1400" dirty="0" err="1" smtClean="0">
                <a:latin typeface="Arial"/>
                <a:cs typeface="Arial"/>
              </a:rPr>
              <a:t>sofosbuvir</a:t>
            </a:r>
            <a:r>
              <a:rPr lang="en-US" sz="1400" dirty="0" smtClean="0">
                <a:latin typeface="Arial"/>
                <a:cs typeface="Arial"/>
              </a:rPr>
              <a:t>, DCV=</a:t>
            </a:r>
            <a:r>
              <a:rPr lang="en-US" sz="1400" dirty="0" err="1" smtClean="0">
                <a:latin typeface="Arial"/>
                <a:cs typeface="Arial"/>
              </a:rPr>
              <a:t>daclatasvir</a:t>
            </a:r>
            <a:r>
              <a:rPr lang="en-US" sz="1400" dirty="0" smtClean="0">
                <a:latin typeface="Arial"/>
                <a:cs typeface="Arial"/>
              </a:rPr>
              <a:t>, RAVs=resistance-associated variants</a:t>
            </a:r>
            <a:endParaRPr lang="en-US" sz="1400" dirty="0">
              <a:latin typeface="Arial"/>
              <a:cs typeface="Arial"/>
            </a:endParaRP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759573"/>
              </p:ext>
            </p:extLst>
          </p:nvPr>
        </p:nvGraphicFramePr>
        <p:xfrm>
          <a:off x="457199" y="1350200"/>
          <a:ext cx="8229601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3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3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48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Characteristic</a:t>
                      </a:r>
                      <a:endParaRPr lang="en-US" sz="1500" dirty="0"/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12 weeks</a:t>
                      </a:r>
                      <a:endParaRPr lang="en-US" sz="1500" baseline="0" dirty="0" smtClean="0"/>
                    </a:p>
                    <a:p>
                      <a:pPr algn="ctr"/>
                      <a:r>
                        <a:rPr lang="en-US" sz="1500" b="0" dirty="0" smtClean="0"/>
                        <a:t>(n=24)</a:t>
                      </a:r>
                      <a:endParaRPr lang="en-US" sz="1500" dirty="0"/>
                    </a:p>
                  </a:txBody>
                  <a:tcP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16 weeks</a:t>
                      </a:r>
                      <a:endParaRPr lang="en-US" sz="1500" baseline="0" dirty="0" smtClean="0"/>
                    </a:p>
                    <a:p>
                      <a:pPr algn="ctr"/>
                      <a:r>
                        <a:rPr lang="en-US" sz="1500" b="0" dirty="0" smtClean="0"/>
                        <a:t>(n=26)</a:t>
                      </a:r>
                      <a:endParaRPr lang="en-US" sz="1500" dirty="0"/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23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Male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18 (75%)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22 (85%)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23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Median age, years (range)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53 (36-73)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56 (42-62)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68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Race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White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Asian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23 (96%)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</a:t>
                      </a:r>
                      <a:r>
                        <a:rPr lang="en-US" sz="1500" baseline="0" dirty="0" smtClean="0"/>
                        <a:t> (4%)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26 (100%)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23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HCV RNA ≥800,000</a:t>
                      </a:r>
                      <a:r>
                        <a:rPr lang="en-US" sz="1500" baseline="0" dirty="0" smtClean="0"/>
                        <a:t> IU/ml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20 (83%)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21 (81%)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23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Stage</a:t>
                      </a:r>
                      <a:r>
                        <a:rPr lang="en-US" sz="1500" baseline="0" dirty="0" smtClean="0"/>
                        <a:t> F3 (METAVIR)</a:t>
                      </a:r>
                      <a:endParaRPr lang="en-US" sz="1500" dirty="0" smtClean="0"/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Compensated cirrhosis (F4)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6 (25%)</a:t>
                      </a:r>
                    </a:p>
                    <a:p>
                      <a:pPr marL="0" indent="0"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18 (75%)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8 (31%)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18 (69%)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Prior treatment status</a:t>
                      </a:r>
                    </a:p>
                    <a:p>
                      <a:pPr marL="228600" indent="0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Naïve</a:t>
                      </a:r>
                    </a:p>
                    <a:p>
                      <a:pPr marL="228600" indent="0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IFN-experienced</a:t>
                      </a:r>
                    </a:p>
                    <a:p>
                      <a:pPr marL="228600" indent="0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SOF-experienced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6 (25%)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15 (63%)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3 (12%)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7 (27%)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16</a:t>
                      </a:r>
                      <a:r>
                        <a:rPr lang="en-US" sz="1500" baseline="0" dirty="0" smtClean="0"/>
                        <a:t> (62%)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aseline="0" dirty="0" smtClean="0"/>
                        <a:t>3 (11%)</a:t>
                      </a:r>
                      <a:endParaRPr lang="en-US" sz="1500" dirty="0" smtClean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231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en-US" sz="1500" dirty="0" smtClean="0"/>
                        <a:t>DCV</a:t>
                      </a:r>
                      <a:r>
                        <a:rPr lang="en-US" sz="1500" baseline="0" dirty="0" smtClean="0"/>
                        <a:t> NS5A RAVs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7 (27%)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1 (4%)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8695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 </a:t>
            </a:r>
            <a: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+ Sofosbuvir + RBV for HCV GT 3 Advanced Liver </a:t>
            </a:r>
            <a:r>
              <a:rPr lang="en-U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Disease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700" dirty="0"/>
              <a:t>ALLY-3+ </a:t>
            </a:r>
            <a:r>
              <a:rPr lang="en-US" sz="2700" dirty="0" smtClean="0"/>
              <a:t>Trial</a:t>
            </a:r>
            <a:r>
              <a:rPr lang="en-US" sz="2700" dirty="0"/>
              <a:t>: Results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ALLY-3+: SVR12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by Treatment Arm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Leroy V, et al. Hepatology 2016;63:1430-41.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880851"/>
              </p:ext>
            </p:extLst>
          </p:nvPr>
        </p:nvGraphicFramePr>
        <p:xfrm>
          <a:off x="646113" y="1828800"/>
          <a:ext cx="784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/>
          <p:cNvSpPr/>
          <p:nvPr/>
        </p:nvSpPr>
        <p:spPr>
          <a:xfrm>
            <a:off x="2292533" y="4965452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45/50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8533" y="4953000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21/24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81271" y="4953000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24/26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-5104" y="5943600"/>
            <a:ext cx="9162288" cy="3200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r>
              <a:rPr lang="en-US" sz="1200" dirty="0" smtClean="0">
                <a:latin typeface="Arial"/>
                <a:cs typeface="Arial"/>
              </a:rPr>
              <a:t>SVR12 rates determined by intent-to-treat analysis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98900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 + Sofosbuvir + RBV for HCV GT 3 Advanced Liver </a:t>
            </a:r>
            <a:r>
              <a:rPr lang="en-U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Disease</a:t>
            </a:r>
            <a:br>
              <a:rPr lang="en-U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/>
              <a:t> </a:t>
            </a:r>
            <a:r>
              <a:rPr lang="en-US" sz="2700" dirty="0"/>
              <a:t>ALLY-3+ Trial: Results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ALLY-3+: SVR12 by Cirrhosis Status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Leroy V, et al. Hepatology 2016;63:1430-41.</a:t>
            </a:r>
          </a:p>
        </p:txBody>
      </p:sp>
      <p:sp>
        <p:nvSpPr>
          <p:cNvPr id="8" name="Rectangle 7"/>
          <p:cNvSpPr/>
          <p:nvPr/>
        </p:nvSpPr>
        <p:spPr>
          <a:xfrm>
            <a:off x="2449370" y="4985776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73/75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41642" y="4985776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11/19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83268" y="4985776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9/13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97606" y="4985776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32/34</a:t>
            </a:r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220330"/>
              </p:ext>
            </p:extLst>
          </p:nvPr>
        </p:nvGraphicFramePr>
        <p:xfrm>
          <a:off x="460138" y="1828800"/>
          <a:ext cx="8223723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/>
          <p:cNvSpPr/>
          <p:nvPr/>
        </p:nvSpPr>
        <p:spPr>
          <a:xfrm>
            <a:off x="1656126" y="5108580"/>
            <a:ext cx="63964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14/14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93656" y="5096128"/>
            <a:ext cx="63964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31/36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040552" y="5096128"/>
            <a:ext cx="63964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6/6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85324" y="5096128"/>
            <a:ext cx="63964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15/18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59402" y="5096128"/>
            <a:ext cx="63964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8/8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86600" y="5096128"/>
            <a:ext cx="63964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16/18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-5104" y="5943600"/>
            <a:ext cx="9162288" cy="32003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r>
              <a:rPr lang="en-US" sz="1200" dirty="0" smtClean="0">
                <a:latin typeface="Arial"/>
                <a:cs typeface="Arial"/>
              </a:rPr>
              <a:t>SVR12 rates determined by intent-to-treat analysis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705969" y="5096128"/>
            <a:ext cx="63964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12/14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14462" y="5096128"/>
            <a:ext cx="63964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14/16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15138" y="5096128"/>
            <a:ext cx="63964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26/30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1664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035296"/>
              </p:ext>
            </p:extLst>
          </p:nvPr>
        </p:nvGraphicFramePr>
        <p:xfrm>
          <a:off x="457199" y="1350200"/>
          <a:ext cx="8229601" cy="512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3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3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48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Adverse Event (AE)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12 weeks</a:t>
                      </a:r>
                      <a:endParaRPr lang="en-US" sz="1500" baseline="0" dirty="0" smtClean="0"/>
                    </a:p>
                    <a:p>
                      <a:pPr algn="ctr"/>
                      <a:r>
                        <a:rPr lang="en-US" sz="1500" b="0" dirty="0" smtClean="0"/>
                        <a:t>(n=24)</a:t>
                      </a:r>
                      <a:endParaRPr lang="en-US" sz="1500" dirty="0"/>
                    </a:p>
                  </a:txBody>
                  <a:tcP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16 weeks</a:t>
                      </a:r>
                      <a:endParaRPr lang="en-US" sz="1500" baseline="0" dirty="0" smtClean="0"/>
                    </a:p>
                    <a:p>
                      <a:pPr algn="ctr"/>
                      <a:r>
                        <a:rPr lang="en-US" sz="1500" b="0" dirty="0" smtClean="0"/>
                        <a:t>(n=26)</a:t>
                      </a:r>
                      <a:endParaRPr lang="en-US" sz="1500" dirty="0"/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23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Serious AEs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2 (8%)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3 (11.5%)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23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AE leading to discontinuation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88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Ribavirin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dose reduction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2 (8%)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2 (8%)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23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AEs</a:t>
                      </a:r>
                      <a:r>
                        <a:rPr lang="en-US" sz="1500" baseline="0" dirty="0" smtClean="0"/>
                        <a:t> in ≥10% of patients</a:t>
                      </a:r>
                    </a:p>
                    <a:p>
                      <a:pPr marL="222250" indent="0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Insomnia</a:t>
                      </a:r>
                    </a:p>
                    <a:p>
                      <a:pPr marL="222250" indent="0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Fatigue</a:t>
                      </a:r>
                    </a:p>
                    <a:p>
                      <a:pPr marL="222250" indent="0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Headache</a:t>
                      </a:r>
                    </a:p>
                    <a:p>
                      <a:pPr marL="222250" indent="0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Irritability</a:t>
                      </a:r>
                    </a:p>
                    <a:p>
                      <a:pPr marL="222250" indent="0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Asthenia</a:t>
                      </a:r>
                    </a:p>
                    <a:p>
                      <a:pPr marL="222250" indent="0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Diarrhea</a:t>
                      </a:r>
                    </a:p>
                    <a:p>
                      <a:pPr marL="222250" indent="0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Dyspnea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8 (33%)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6 (25%)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7 (29%)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5 (21%)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2 (8%)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1 (4%)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2 (8%)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7 (27%)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7 (27%)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5 (19%)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2 (8%)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5</a:t>
                      </a:r>
                      <a:r>
                        <a:rPr lang="en-US" sz="1500" baseline="0" dirty="0" smtClean="0"/>
                        <a:t> (19%0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baseline="0" dirty="0" smtClean="0"/>
                        <a:t>4 (15%)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baseline="0" dirty="0" smtClean="0"/>
                        <a:t>3 (11%)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23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Grade 3-4 Lab AEs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  Hemoglobin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  Total bilirubin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0000"/>
                        </a:lnSpc>
                      </a:pPr>
                      <a:endParaRPr lang="en-US" sz="1500" dirty="0" smtClean="0"/>
                    </a:p>
                    <a:p>
                      <a:pPr marL="0" indent="0"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0</a:t>
                      </a:r>
                    </a:p>
                    <a:p>
                      <a:pPr marL="0" indent="0"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1 (4%)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1 (4%)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/>
                        <a:t>1 (4%)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Leroy V, et al. Hepatology 2016;63:1430-41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 + Sofosbuvir + RBV for HCV GT 3 Advanced Liver Disease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700" dirty="0"/>
              <a:t> ALLY-3+ Trial: </a:t>
            </a:r>
            <a:r>
              <a:rPr lang="en-US" sz="2700" dirty="0" smtClean="0"/>
              <a:t>Safety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1829643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Leroy V, et al. Hepatology 2016;63:1430-41.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 + Sofosbuvir + RBV for HCV GT 3 Advanced Liver Disease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700" dirty="0"/>
              <a:t> ALLY-3</a:t>
            </a:r>
            <a:r>
              <a:rPr lang="en-US" sz="2700" dirty="0" smtClean="0"/>
              <a:t>+ Trial</a:t>
            </a:r>
            <a:r>
              <a:rPr lang="en-US" sz="2700" dirty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700" dirty="0" smtClean="0">
                <a:ea typeface="ＭＳ Ｐゴシック" pitchFamily="22" charset="-128"/>
                <a:cs typeface="ＭＳ Ｐゴシック" pitchFamily="22" charset="-128"/>
              </a:rPr>
              <a:t>Conclusion</a:t>
            </a:r>
            <a:endParaRPr lang="en-US" sz="27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20229"/>
              </p:ext>
            </p:extLst>
          </p:nvPr>
        </p:nvGraphicFramePr>
        <p:xfrm>
          <a:off x="0" y="27157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The all-oral regimen of daclatasvir-sofosbuvir-ribavirin was well tolerated and resulted in high and similar SVR12 after 12 or 16 weeks of treatment among genotype 3-infected patients with advanced liver disease, irrespective of prior HCV treatment experience.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20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9660" y="1295400"/>
            <a:ext cx="8432465" cy="4382993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dirty="0" smtClean="0"/>
              <a:t>This slide deck is from the University of Washington’s </a:t>
            </a:r>
            <a:r>
              <a:rPr lang="en-US" i="1" dirty="0" smtClean="0"/>
              <a:t>Hepatitis C Online </a:t>
            </a:r>
            <a:r>
              <a:rPr lang="en-US" dirty="0" smtClean="0"/>
              <a:t>and </a:t>
            </a:r>
            <a:r>
              <a:rPr lang="en-US" i="1" dirty="0" smtClean="0"/>
              <a:t>Hepatitis Web Study</a:t>
            </a:r>
            <a:r>
              <a:rPr lang="en-US" dirty="0" smtClean="0"/>
              <a:t> projects. </a:t>
            </a:r>
            <a:br>
              <a:rPr lang="en-US" dirty="0" smtClean="0"/>
            </a:br>
            <a:endParaRPr lang="en-US" sz="2000" dirty="0" smtClean="0"/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C Online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rgbClr val="FCF5E6"/>
                </a:solidFill>
                <a:hlinkClick r:id="rId2"/>
              </a:rPr>
              <a:t>www.hepatitisc.uw.edu</a:t>
            </a:r>
            <a:endParaRPr lang="en-US" sz="2000" dirty="0" smtClean="0">
              <a:solidFill>
                <a:srgbClr val="FCF5E6"/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Web 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Study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http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://depts.washington.edu/hepstudy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/</a:t>
            </a: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Funded </a:t>
            </a:r>
            <a:r>
              <a:rPr lang="en-US" sz="1800" dirty="0">
                <a:solidFill>
                  <a:schemeClr val="bg1"/>
                </a:solidFill>
              </a:rPr>
              <a:t>by a grant from  the Centers for Disease Control and Prevention</a:t>
            </a:r>
            <a:r>
              <a:rPr lang="en-US" sz="1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  <a:endParaRPr lang="en-US" sz="1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08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61742</TotalTime>
  <Words>650</Words>
  <Application>Microsoft Office PowerPoint</Application>
  <PresentationFormat>On-screen Show (4:3)</PresentationFormat>
  <Paragraphs>157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Geneva</vt:lpstr>
      <vt:lpstr>Myriad Pro</vt:lpstr>
      <vt:lpstr>Times New Roman</vt:lpstr>
      <vt:lpstr>Wingdings</vt:lpstr>
      <vt:lpstr>AETC_Master_Template_061510</vt:lpstr>
      <vt:lpstr>Daclatasvir + Sofosbuvir + RBV in GT3 with Advanced Liver Disease ALLY-3+ Study</vt:lpstr>
      <vt:lpstr>Daclatasvir + Sofosbuvir + RBV for HCV GT 3 Advanced Liver Disease  ALLY-3+ Trial: Study Features</vt:lpstr>
      <vt:lpstr>Daclatasvir + Sofosbuvir + RBV for HCV GT 3 Advanced Liver Disease  ALLY-3+ Trial: Design</vt:lpstr>
      <vt:lpstr>Daclatasvir + Sofosbuvir + RBV for HCV GT 3 Advanced Liver Disease  ALLY-3+ Trial: Patient Characteristics</vt:lpstr>
      <vt:lpstr>Daclatasvir + Sofosbuvir + RBV for HCV GT 3 Advanced Liver Disease  ALLY-3+ Trial: Results</vt:lpstr>
      <vt:lpstr>Daclatasvir + Sofosbuvir + RBV for HCV GT 3 Advanced Liver Disease  ALLY-3+ Trial: Results</vt:lpstr>
      <vt:lpstr>Daclatasvir + Sofosbuvir + RBV for HCV GT 3 Advanced Liver Disease  ALLY-3+ Trial: Safety</vt:lpstr>
      <vt:lpstr>Daclatasvir + Sofosbuvir + RBV for HCV GT 3 Advanced Liver Disease  ALLY-3+ Trial: Conclusion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2995</cp:revision>
  <cp:lastPrinted>2011-04-18T21:48:04Z</cp:lastPrinted>
  <dcterms:created xsi:type="dcterms:W3CDTF">2010-11-28T05:36:22Z</dcterms:created>
  <dcterms:modified xsi:type="dcterms:W3CDTF">2017-03-10T19:49:28Z</dcterms:modified>
</cp:coreProperties>
</file>