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684" r:id="rId2"/>
    <p:sldId id="681" r:id="rId3"/>
    <p:sldId id="665" r:id="rId4"/>
    <p:sldId id="688" r:id="rId5"/>
    <p:sldId id="685" r:id="rId6"/>
    <p:sldId id="687" r:id="rId7"/>
    <p:sldId id="666" r:id="rId8"/>
    <p:sldId id="686" r:id="rId9"/>
    <p:sldId id="546" r:id="rId10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78">
          <p15:clr>
            <a:srgbClr val="A4A3A4"/>
          </p15:clr>
        </p15:guide>
        <p15:guide id="2" pos="22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ina Kim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BF2"/>
    <a:srgbClr val="63A8A1"/>
    <a:srgbClr val="44736D"/>
    <a:srgbClr val="718E25"/>
    <a:srgbClr val="8A703B"/>
    <a:srgbClr val="624270"/>
    <a:srgbClr val="586F1D"/>
    <a:srgbClr val="6F6F6F"/>
    <a:srgbClr val="533723"/>
    <a:srgbClr val="3455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>
    <p:restoredLeft sz="16539" autoAdjust="0"/>
    <p:restoredTop sz="94636" autoAdjust="0"/>
  </p:normalViewPr>
  <p:slideViewPr>
    <p:cSldViewPr showGuides="1">
      <p:cViewPr>
        <p:scale>
          <a:sx n="130" d="100"/>
          <a:sy n="130" d="100"/>
        </p:scale>
        <p:origin x="222" y="-858"/>
      </p:cViewPr>
      <p:guideLst>
        <p:guide orient="horz" pos="3078"/>
        <p:guide pos="22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495270122484701"/>
          <c:y val="2.77778663809897E-2"/>
          <c:w val="0.86727392030541595"/>
          <c:h val="0.780933748239390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5C4B27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595959"/>
              </a:solidFill>
              <a:ln w="12700"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4C1C-4272-8791-62562160A540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4C1C-4272-8791-62562160A540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4C1C-4272-8791-62562160A540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4C1C-4272-8791-62562160A540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4C1C-4272-8791-62562160A540}"/>
              </c:ext>
            </c:extLst>
          </c:dPt>
          <c:dLbls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C1C-4272-8791-62562160A540}"/>
                </c:ext>
              </c:extLst>
            </c:dLbl>
            <c:numFmt formatCode="0" sourceLinked="0"/>
            <c:spPr>
              <a:solidFill>
                <a:sysClr val="window" lastClr="FFFFFF">
                  <a:alpha val="50000"/>
                </a:sys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All</c:v>
                </c:pt>
                <c:pt idx="1">
                  <c:v>1a</c:v>
                </c:pt>
                <c:pt idx="2">
                  <c:v>1b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  <c:pt idx="6">
                  <c:v>6</c:v>
                </c:pt>
              </c:strCache>
            </c:strRef>
          </c:cat>
          <c:val>
            <c:numRef>
              <c:f>Sheet1!$B$2:$B$8</c:f>
              <c:numCache>
                <c:formatCode>0.0</c:formatCode>
                <c:ptCount val="7"/>
                <c:pt idx="0">
                  <c:v>83.3</c:v>
                </c:pt>
                <c:pt idx="1">
                  <c:v>76.400000000000006</c:v>
                </c:pt>
                <c:pt idx="2">
                  <c:v>100</c:v>
                </c:pt>
                <c:pt idx="3">
                  <c:v>80</c:v>
                </c:pt>
                <c:pt idx="4">
                  <c:v>83.3</c:v>
                </c:pt>
                <c:pt idx="5">
                  <c:v>100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C1C-4272-8791-62562160A54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5"/>
        <c:axId val="1859336360"/>
        <c:axId val="1859986984"/>
      </c:barChart>
      <c:catAx>
        <c:axId val="18593363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Genotype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54460761154855597"/>
              <c:y val="0.91123066975370404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90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>
                <a:latin typeface="Arial"/>
                <a:cs typeface="Arial"/>
              </a:defRPr>
            </a:pPr>
            <a:endParaRPr lang="en-US"/>
          </a:p>
        </c:txPr>
        <c:crossAx val="1859986984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1859986984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800">
                    <a:latin typeface="Arial"/>
                    <a:cs typeface="Arial"/>
                  </a:defRPr>
                </a:pPr>
                <a:r>
                  <a:rPr lang="en-US" sz="1800" dirty="0">
                    <a:latin typeface="Arial"/>
                    <a:cs typeface="Arial"/>
                  </a:rPr>
                  <a:t>Patients with </a:t>
                </a:r>
                <a:r>
                  <a:rPr lang="en-US" sz="1800" dirty="0" smtClean="0">
                    <a:latin typeface="Arial"/>
                    <a:cs typeface="Arial"/>
                  </a:rPr>
                  <a:t>SVR12  </a:t>
                </a:r>
                <a:r>
                  <a:rPr lang="en-US" sz="1800" dirty="0">
                    <a:latin typeface="Arial"/>
                    <a:cs typeface="Arial"/>
                  </a:rPr>
                  <a:t>(%)</a:t>
                </a:r>
              </a:p>
            </c:rich>
          </c:tx>
          <c:layout>
            <c:manualLayout>
              <c:xMode val="edge"/>
              <c:yMode val="edge"/>
              <c:x val="8.31000291630213E-3"/>
              <c:y val="0.1042241859731800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1859336360"/>
        <c:crosses val="autoZero"/>
        <c:crossBetween val="between"/>
        <c:majorUnit val="20"/>
        <c:minorUnit val="20"/>
      </c:valAx>
      <c:spPr>
        <a:solidFill>
          <a:srgbClr val="E6EBF2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495270122484701"/>
          <c:y val="2.77778663809897E-2"/>
          <c:w val="0.86727392030541595"/>
          <c:h val="0.780933748239390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Child_Pugh Class</c:v>
                </c:pt>
              </c:strCache>
            </c:strRef>
          </c:tx>
          <c:spPr>
            <a:solidFill>
              <a:srgbClr val="326496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0000">
                  <a:lumMod val="65000"/>
                  <a:lumOff val="35000"/>
                </a:srgbClr>
              </a:solidFill>
              <a:ln w="12700"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0D22-45D5-86B5-2FE622D1799D}"/>
              </c:ext>
            </c:extLst>
          </c:dPt>
          <c:dPt>
            <c:idx val="1"/>
            <c:invertIfNegative val="0"/>
            <c:bubble3D val="0"/>
            <c:spPr>
              <a:solidFill>
                <a:srgbClr val="886F3F"/>
              </a:solidFill>
              <a:ln w="12700"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0D22-45D5-86B5-2FE622D1799D}"/>
              </c:ext>
            </c:extLst>
          </c:dPt>
          <c:dPt>
            <c:idx val="2"/>
            <c:invertIfNegative val="0"/>
            <c:bubble3D val="0"/>
            <c:spPr>
              <a:solidFill>
                <a:srgbClr val="5E4D29"/>
              </a:solidFill>
              <a:ln w="12700"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0D22-45D5-86B5-2FE622D1799D}"/>
              </c:ext>
            </c:extLst>
          </c:dPt>
          <c:dPt>
            <c:idx val="3"/>
            <c:invertIfNegative val="0"/>
            <c:bubble3D val="0"/>
            <c:spPr>
              <a:solidFill>
                <a:srgbClr val="3F2519"/>
              </a:solidFill>
              <a:ln w="12700"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7-0D22-45D5-86B5-2FE622D1799D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0D22-45D5-86B5-2FE622D1799D}"/>
              </c:ext>
            </c:extLst>
          </c:dPt>
          <c:dLbls>
            <c:numFmt formatCode="0" sourceLinked="0"/>
            <c:spPr>
              <a:solidFill>
                <a:sysClr val="window" lastClr="FFFFFF">
                  <a:alpha val="50000"/>
                </a:sysClr>
              </a:solidFill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All</c:v>
                </c:pt>
                <c:pt idx="1">
                  <c:v>A</c:v>
                </c:pt>
                <c:pt idx="2">
                  <c:v>B</c:v>
                </c:pt>
                <c:pt idx="3">
                  <c:v>C</c:v>
                </c:pt>
              </c:strCache>
            </c:strRef>
          </c:cat>
          <c:val>
            <c:numRef>
              <c:f>Sheet1!$B$2:$B$5</c:f>
              <c:numCache>
                <c:formatCode>0.0</c:formatCode>
                <c:ptCount val="4"/>
                <c:pt idx="0">
                  <c:v>94.3</c:v>
                </c:pt>
                <c:pt idx="1">
                  <c:v>91.7</c:v>
                </c:pt>
                <c:pt idx="2">
                  <c:v>93.8</c:v>
                </c:pt>
                <c:pt idx="3">
                  <c:v>56.3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D22-45D5-86B5-2FE622D1799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5"/>
        <c:axId val="1840100040"/>
        <c:axId val="1839805304"/>
      </c:barChart>
      <c:catAx>
        <c:axId val="18401000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Child-Pugh</a:t>
                </a:r>
                <a:r>
                  <a:rPr lang="en-US" baseline="0" dirty="0" smtClean="0"/>
                  <a:t> Class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54630959198282003"/>
              <c:y val="0.91123066975370404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90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800" b="0" i="0">
                <a:latin typeface="Arial"/>
                <a:cs typeface="Arial"/>
              </a:defRPr>
            </a:pPr>
            <a:endParaRPr lang="en-US"/>
          </a:p>
        </c:txPr>
        <c:crossAx val="1839805304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1839805304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800">
                    <a:latin typeface="Arial"/>
                    <a:cs typeface="Arial"/>
                  </a:defRPr>
                </a:pPr>
                <a:r>
                  <a:rPr lang="en-US" sz="1800" dirty="0">
                    <a:latin typeface="Arial"/>
                    <a:cs typeface="Arial"/>
                  </a:rPr>
                  <a:t>Patients with </a:t>
                </a:r>
                <a:r>
                  <a:rPr lang="en-US" sz="1800" dirty="0" smtClean="0">
                    <a:latin typeface="Arial"/>
                    <a:cs typeface="Arial"/>
                  </a:rPr>
                  <a:t>SVR12  </a:t>
                </a:r>
                <a:r>
                  <a:rPr lang="en-US" sz="1800" dirty="0">
                    <a:latin typeface="Arial"/>
                    <a:cs typeface="Arial"/>
                  </a:rPr>
                  <a:t>(%)</a:t>
                </a:r>
              </a:p>
            </c:rich>
          </c:tx>
          <c:layout>
            <c:manualLayout>
              <c:xMode val="edge"/>
              <c:yMode val="edge"/>
              <c:x val="8.31000291630213E-3"/>
              <c:y val="0.1042241859731800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1840100040"/>
        <c:crosses val="autoZero"/>
        <c:crossBetween val="between"/>
        <c:majorUnit val="20"/>
        <c:minorUnit val="20"/>
      </c:valAx>
      <c:spPr>
        <a:solidFill>
          <a:srgbClr val="E6EBF2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495270122484701"/>
          <c:y val="2.77778663809897E-2"/>
          <c:w val="0.86727392030541595"/>
          <c:h val="0.780933748239390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326496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595959"/>
              </a:solidFill>
              <a:ln w="12700"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6A93-4666-BABB-88A99FA630EB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6A93-4666-BABB-88A99FA630EB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6A93-4666-BABB-88A99FA630EB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6A93-4666-BABB-88A99FA630EB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6A93-4666-BABB-88A99FA630EB}"/>
              </c:ext>
            </c:extLst>
          </c:dPt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A93-4666-BABB-88A99FA630EB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A93-4666-BABB-88A99FA630EB}"/>
                </c:ext>
              </c:extLst>
            </c:dLbl>
            <c:numFmt formatCode="0" sourceLinked="0"/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All</c:v>
                </c:pt>
                <c:pt idx="1">
                  <c:v>1a</c:v>
                </c:pt>
                <c:pt idx="2">
                  <c:v>1b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  <c:pt idx="6">
                  <c:v>6</c:v>
                </c:pt>
              </c:strCache>
            </c:strRef>
          </c:cat>
          <c:val>
            <c:numRef>
              <c:f>Sheet1!$B$2:$B$8</c:f>
              <c:numCache>
                <c:formatCode>0.0</c:formatCode>
                <c:ptCount val="7"/>
                <c:pt idx="0">
                  <c:v>94.3</c:v>
                </c:pt>
                <c:pt idx="1">
                  <c:v>96.8</c:v>
                </c:pt>
                <c:pt idx="2">
                  <c:v>90</c:v>
                </c:pt>
                <c:pt idx="3">
                  <c:v>0</c:v>
                </c:pt>
                <c:pt idx="4">
                  <c:v>90.9</c:v>
                </c:pt>
                <c:pt idx="5">
                  <c:v>0</c:v>
                </c:pt>
                <c:pt idx="6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A93-4666-BABB-88A99FA630E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5"/>
        <c:axId val="1967059896"/>
        <c:axId val="1966772856"/>
      </c:barChart>
      <c:catAx>
        <c:axId val="19670598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Genotype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54612276306370799"/>
              <c:y val="0.91123066975370404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90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>
                <a:latin typeface="Arial"/>
                <a:cs typeface="Arial"/>
              </a:defRPr>
            </a:pPr>
            <a:endParaRPr lang="en-US"/>
          </a:p>
        </c:txPr>
        <c:crossAx val="1966772856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1966772856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800">
                    <a:latin typeface="Arial"/>
                    <a:cs typeface="Arial"/>
                  </a:defRPr>
                </a:pPr>
                <a:r>
                  <a:rPr lang="en-US" sz="1800" dirty="0">
                    <a:latin typeface="Arial"/>
                    <a:cs typeface="Arial"/>
                  </a:rPr>
                  <a:t>Patients with </a:t>
                </a:r>
                <a:r>
                  <a:rPr lang="en-US" sz="1800" dirty="0" smtClean="0">
                    <a:latin typeface="Arial"/>
                    <a:cs typeface="Arial"/>
                  </a:rPr>
                  <a:t>SVR12  </a:t>
                </a:r>
                <a:r>
                  <a:rPr lang="en-US" sz="1800" dirty="0">
                    <a:latin typeface="Arial"/>
                    <a:cs typeface="Arial"/>
                  </a:rPr>
                  <a:t>(%)</a:t>
                </a:r>
              </a:p>
            </c:rich>
          </c:tx>
          <c:layout>
            <c:manualLayout>
              <c:xMode val="edge"/>
              <c:yMode val="edge"/>
              <c:x val="8.31000291630213E-3"/>
              <c:y val="0.1042241859731800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1967059896"/>
        <c:crosses val="autoZero"/>
        <c:crossBetween val="between"/>
        <c:majorUnit val="20"/>
        <c:minorUnit val="20"/>
      </c:valAx>
      <c:spPr>
        <a:solidFill>
          <a:srgbClr val="E6EBF2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922499"/>
            <a:ext cx="9157371" cy="3895344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479299" y="2057400"/>
            <a:ext cx="40927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spcAft>
                <a:spcPts val="300"/>
              </a:spcAft>
            </a:pPr>
            <a:r>
              <a:rPr lang="en-US" sz="1800" cap="small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Hepatitis Web</a:t>
            </a:r>
            <a:r>
              <a:rPr lang="en-US" sz="1800" cap="small" baseline="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 Study</a:t>
            </a:r>
            <a:endParaRPr lang="en-US" sz="1800" cap="small" dirty="0" smtClean="0">
              <a:solidFill>
                <a:schemeClr val="accent5">
                  <a:lumMod val="40000"/>
                  <a:lumOff val="60000"/>
                </a:schemeClr>
              </a:solidFill>
              <a:latin typeface="Arial" pitchFamily="-108" charset="0"/>
              <a:ea typeface="ＭＳ Ｐゴシック" pitchFamily="-108" charset="-128"/>
              <a:cs typeface="ＭＳ Ｐゴシック" pitchFamily="-108" charset="-128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2597460" y="457201"/>
            <a:ext cx="910232" cy="908413"/>
            <a:chOff x="1573527" y="457200"/>
            <a:chExt cx="1093473" cy="1091294"/>
          </a:xfrm>
          <a:solidFill>
            <a:srgbClr val="C0504D"/>
          </a:solidFill>
        </p:grpSpPr>
        <p:sp>
          <p:nvSpPr>
            <p:cNvPr id="22" name="Dodecagon 21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Dodecagon 22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Dodecagon 23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Dodecagon 24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Dodecagon 25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Dodecagon 26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Dodecagon 27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Dodecagon 28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Dodecagon 29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Dodecagon 30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Dodecagon 31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Dodecagon 32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Dodecagon 33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Dodecagon 34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Dodecagon 35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Dodecagon 36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Dodecagon 37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Dodecagon 38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Oval 39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Oval 40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Oval 41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Oval 42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Oval 43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Oval 44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Oval 45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Oval 46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Oval 47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Oval 48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Oval 49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Oval 50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Oval 51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Oval 52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Oval 53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Oval 54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Oval 55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Oval 56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Oval 57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Oval 58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Oval 59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Oval 60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Oval 61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Oval 62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Oval 63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Oval 64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6" name="Group 65"/>
          <p:cNvGrpSpPr>
            <a:grpSpLocks noChangeAspect="1"/>
          </p:cNvGrpSpPr>
          <p:nvPr userDrawn="1"/>
        </p:nvGrpSpPr>
        <p:grpSpPr>
          <a:xfrm>
            <a:off x="5645460" y="457201"/>
            <a:ext cx="910232" cy="908413"/>
            <a:chOff x="4011927" y="457200"/>
            <a:chExt cx="1093473" cy="1091294"/>
          </a:xfrm>
          <a:solidFill>
            <a:srgbClr val="B36C34"/>
          </a:solidFill>
        </p:grpSpPr>
        <p:sp>
          <p:nvSpPr>
            <p:cNvPr id="67" name="Dodecagon 66"/>
            <p:cNvSpPr>
              <a:spLocks noChangeAspect="1"/>
            </p:cNvSpPr>
            <p:nvPr userDrawn="1"/>
          </p:nvSpPr>
          <p:spPr>
            <a:xfrm>
              <a:off x="45310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Dodecagon 67"/>
            <p:cNvSpPr>
              <a:spLocks noChangeAspect="1"/>
            </p:cNvSpPr>
            <p:nvPr userDrawn="1"/>
          </p:nvSpPr>
          <p:spPr>
            <a:xfrm>
              <a:off x="43351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Dodecagon 68"/>
            <p:cNvSpPr>
              <a:spLocks noChangeAspect="1"/>
            </p:cNvSpPr>
            <p:nvPr userDrawn="1"/>
          </p:nvSpPr>
          <p:spPr>
            <a:xfrm>
              <a:off x="47073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Dodecagon 69"/>
            <p:cNvSpPr>
              <a:spLocks noChangeAspect="1"/>
            </p:cNvSpPr>
            <p:nvPr userDrawn="1"/>
          </p:nvSpPr>
          <p:spPr>
            <a:xfrm>
              <a:off x="48738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Dodecagon 70"/>
            <p:cNvSpPr>
              <a:spLocks noChangeAspect="1"/>
            </p:cNvSpPr>
            <p:nvPr userDrawn="1"/>
          </p:nvSpPr>
          <p:spPr>
            <a:xfrm>
              <a:off x="49855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Dodecagon 71"/>
            <p:cNvSpPr>
              <a:spLocks noChangeAspect="1"/>
            </p:cNvSpPr>
            <p:nvPr userDrawn="1"/>
          </p:nvSpPr>
          <p:spPr>
            <a:xfrm>
              <a:off x="50207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Dodecagon 72"/>
            <p:cNvSpPr>
              <a:spLocks noChangeAspect="1"/>
            </p:cNvSpPr>
            <p:nvPr userDrawn="1"/>
          </p:nvSpPr>
          <p:spPr>
            <a:xfrm>
              <a:off x="41784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Dodecagon 73"/>
            <p:cNvSpPr>
              <a:spLocks noChangeAspect="1"/>
            </p:cNvSpPr>
            <p:nvPr userDrawn="1"/>
          </p:nvSpPr>
          <p:spPr>
            <a:xfrm>
              <a:off x="49815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Dodecagon 74"/>
            <p:cNvSpPr>
              <a:spLocks noChangeAspect="1"/>
            </p:cNvSpPr>
            <p:nvPr userDrawn="1"/>
          </p:nvSpPr>
          <p:spPr>
            <a:xfrm>
              <a:off x="40609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" name="Dodecagon 75"/>
            <p:cNvSpPr>
              <a:spLocks noChangeAspect="1"/>
            </p:cNvSpPr>
            <p:nvPr userDrawn="1"/>
          </p:nvSpPr>
          <p:spPr>
            <a:xfrm>
              <a:off x="48836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Dodecagon 76"/>
            <p:cNvSpPr>
              <a:spLocks noChangeAspect="1"/>
            </p:cNvSpPr>
            <p:nvPr userDrawn="1"/>
          </p:nvSpPr>
          <p:spPr>
            <a:xfrm>
              <a:off x="47171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" name="Dodecagon 77"/>
            <p:cNvSpPr>
              <a:spLocks noChangeAspect="1"/>
            </p:cNvSpPr>
            <p:nvPr userDrawn="1"/>
          </p:nvSpPr>
          <p:spPr>
            <a:xfrm>
              <a:off x="45310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Dodecagon 78"/>
            <p:cNvSpPr>
              <a:spLocks noChangeAspect="1"/>
            </p:cNvSpPr>
            <p:nvPr userDrawn="1"/>
          </p:nvSpPr>
          <p:spPr>
            <a:xfrm>
              <a:off x="43351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0" name="Dodecagon 79"/>
            <p:cNvSpPr>
              <a:spLocks noChangeAspect="1"/>
            </p:cNvSpPr>
            <p:nvPr userDrawn="1"/>
          </p:nvSpPr>
          <p:spPr>
            <a:xfrm>
              <a:off x="41686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Dodecagon 80"/>
            <p:cNvSpPr>
              <a:spLocks noChangeAspect="1"/>
            </p:cNvSpPr>
            <p:nvPr userDrawn="1"/>
          </p:nvSpPr>
          <p:spPr>
            <a:xfrm>
              <a:off x="40119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Dodecagon 81"/>
            <p:cNvSpPr>
              <a:spLocks noChangeAspect="1"/>
            </p:cNvSpPr>
            <p:nvPr userDrawn="1"/>
          </p:nvSpPr>
          <p:spPr>
            <a:xfrm>
              <a:off x="40609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3" name="Dodecagon 82"/>
            <p:cNvSpPr>
              <a:spLocks noChangeAspect="1"/>
            </p:cNvSpPr>
            <p:nvPr userDrawn="1"/>
          </p:nvSpPr>
          <p:spPr>
            <a:xfrm>
              <a:off x="44233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4" name="Dodecagon 83"/>
            <p:cNvSpPr>
              <a:spLocks noChangeAspect="1"/>
            </p:cNvSpPr>
            <p:nvPr userDrawn="1"/>
          </p:nvSpPr>
          <p:spPr>
            <a:xfrm>
              <a:off x="46289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Oval 84"/>
            <p:cNvSpPr>
              <a:spLocks noChangeAspect="1"/>
            </p:cNvSpPr>
            <p:nvPr userDrawn="1"/>
          </p:nvSpPr>
          <p:spPr>
            <a:xfrm rot="2305559" flipH="1" flipV="1">
              <a:off x="45157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Oval 85"/>
            <p:cNvSpPr>
              <a:spLocks noChangeAspect="1"/>
            </p:cNvSpPr>
            <p:nvPr userDrawn="1"/>
          </p:nvSpPr>
          <p:spPr>
            <a:xfrm rot="2305559" flipH="1" flipV="1">
              <a:off x="45255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Oval 86"/>
            <p:cNvSpPr>
              <a:spLocks noChangeAspect="1"/>
            </p:cNvSpPr>
            <p:nvPr userDrawn="1"/>
          </p:nvSpPr>
          <p:spPr>
            <a:xfrm rot="2305559" flipH="1" flipV="1">
              <a:off x="47273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" name="Oval 87"/>
            <p:cNvSpPr>
              <a:spLocks noChangeAspect="1"/>
            </p:cNvSpPr>
            <p:nvPr userDrawn="1"/>
          </p:nvSpPr>
          <p:spPr>
            <a:xfrm rot="2305559" flipH="1" flipV="1">
              <a:off x="43453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9" name="Oval 88"/>
            <p:cNvSpPr>
              <a:spLocks noChangeAspect="1"/>
            </p:cNvSpPr>
            <p:nvPr userDrawn="1"/>
          </p:nvSpPr>
          <p:spPr>
            <a:xfrm rot="2305559" flipH="1" flipV="1">
              <a:off x="46142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" name="Oval 89"/>
            <p:cNvSpPr>
              <a:spLocks noChangeAspect="1"/>
            </p:cNvSpPr>
            <p:nvPr userDrawn="1"/>
          </p:nvSpPr>
          <p:spPr>
            <a:xfrm rot="2305559" flipH="1" flipV="1">
              <a:off x="46142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Oval 90"/>
            <p:cNvSpPr>
              <a:spLocks noChangeAspect="1"/>
            </p:cNvSpPr>
            <p:nvPr userDrawn="1"/>
          </p:nvSpPr>
          <p:spPr>
            <a:xfrm rot="2305559" flipH="1" flipV="1">
              <a:off x="44169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Oval 91"/>
            <p:cNvSpPr>
              <a:spLocks noChangeAspect="1"/>
            </p:cNvSpPr>
            <p:nvPr userDrawn="1"/>
          </p:nvSpPr>
          <p:spPr>
            <a:xfrm rot="2305559" flipH="1" flipV="1">
              <a:off x="44169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Oval 92"/>
            <p:cNvSpPr>
              <a:spLocks noChangeAspect="1"/>
            </p:cNvSpPr>
            <p:nvPr userDrawn="1"/>
          </p:nvSpPr>
          <p:spPr>
            <a:xfrm rot="2305559" flipH="1" flipV="1">
              <a:off x="42392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4" name="Oval 93"/>
            <p:cNvSpPr>
              <a:spLocks noChangeAspect="1"/>
            </p:cNvSpPr>
            <p:nvPr userDrawn="1"/>
          </p:nvSpPr>
          <p:spPr>
            <a:xfrm rot="2305559" flipH="1" flipV="1">
              <a:off x="42392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Oval 94"/>
            <p:cNvSpPr>
              <a:spLocks noChangeAspect="1"/>
            </p:cNvSpPr>
            <p:nvPr userDrawn="1"/>
          </p:nvSpPr>
          <p:spPr>
            <a:xfrm rot="2305559" flipH="1" flipV="1">
              <a:off x="41782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Oval 95"/>
            <p:cNvSpPr>
              <a:spLocks noChangeAspect="1"/>
            </p:cNvSpPr>
            <p:nvPr userDrawn="1"/>
          </p:nvSpPr>
          <p:spPr>
            <a:xfrm rot="2305559" flipH="1" flipV="1">
              <a:off x="41782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Oval 96"/>
            <p:cNvSpPr>
              <a:spLocks noChangeAspect="1"/>
            </p:cNvSpPr>
            <p:nvPr userDrawn="1"/>
          </p:nvSpPr>
          <p:spPr>
            <a:xfrm rot="2305559" flipH="1" flipV="1">
              <a:off x="42272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Oval 97"/>
            <p:cNvSpPr>
              <a:spLocks noChangeAspect="1"/>
            </p:cNvSpPr>
            <p:nvPr userDrawn="1"/>
          </p:nvSpPr>
          <p:spPr>
            <a:xfrm rot="2305559" flipH="1" flipV="1">
              <a:off x="42272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Oval 98"/>
            <p:cNvSpPr>
              <a:spLocks noChangeAspect="1"/>
            </p:cNvSpPr>
            <p:nvPr userDrawn="1"/>
          </p:nvSpPr>
          <p:spPr>
            <a:xfrm rot="2305559" flipH="1" flipV="1">
              <a:off x="43414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Oval 99"/>
            <p:cNvSpPr>
              <a:spLocks noChangeAspect="1"/>
            </p:cNvSpPr>
            <p:nvPr userDrawn="1"/>
          </p:nvSpPr>
          <p:spPr>
            <a:xfrm rot="2305559" flipH="1" flipV="1">
              <a:off x="43414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Oval 100"/>
            <p:cNvSpPr>
              <a:spLocks noChangeAspect="1"/>
            </p:cNvSpPr>
            <p:nvPr userDrawn="1"/>
          </p:nvSpPr>
          <p:spPr>
            <a:xfrm rot="2305559" flipH="1" flipV="1">
              <a:off x="45163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Oval 101"/>
            <p:cNvSpPr>
              <a:spLocks noChangeAspect="1"/>
            </p:cNvSpPr>
            <p:nvPr userDrawn="1"/>
          </p:nvSpPr>
          <p:spPr>
            <a:xfrm rot="2305559" flipH="1" flipV="1">
              <a:off x="45163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3" name="Oval 102"/>
            <p:cNvSpPr>
              <a:spLocks noChangeAspect="1"/>
            </p:cNvSpPr>
            <p:nvPr userDrawn="1"/>
          </p:nvSpPr>
          <p:spPr>
            <a:xfrm rot="2305559" flipH="1" flipV="1">
              <a:off x="47173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" name="Oval 103"/>
            <p:cNvSpPr>
              <a:spLocks noChangeAspect="1"/>
            </p:cNvSpPr>
            <p:nvPr userDrawn="1"/>
          </p:nvSpPr>
          <p:spPr>
            <a:xfrm rot="2305559" flipH="1" flipV="1">
              <a:off x="47173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5" name="Oval 104"/>
            <p:cNvSpPr>
              <a:spLocks noChangeAspect="1"/>
            </p:cNvSpPr>
            <p:nvPr userDrawn="1"/>
          </p:nvSpPr>
          <p:spPr>
            <a:xfrm rot="2305559" flipH="1" flipV="1">
              <a:off x="47975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Oval 105"/>
            <p:cNvSpPr>
              <a:spLocks noChangeAspect="1"/>
            </p:cNvSpPr>
            <p:nvPr userDrawn="1"/>
          </p:nvSpPr>
          <p:spPr>
            <a:xfrm rot="2305559" flipH="1" flipV="1">
              <a:off x="47975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Oval 106"/>
            <p:cNvSpPr>
              <a:spLocks noChangeAspect="1"/>
            </p:cNvSpPr>
            <p:nvPr userDrawn="1"/>
          </p:nvSpPr>
          <p:spPr>
            <a:xfrm rot="2305559" flipH="1" flipV="1">
              <a:off x="47953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8" name="Oval 107"/>
            <p:cNvSpPr>
              <a:spLocks noChangeAspect="1"/>
            </p:cNvSpPr>
            <p:nvPr userDrawn="1"/>
          </p:nvSpPr>
          <p:spPr>
            <a:xfrm rot="2305559" flipH="1" flipV="1">
              <a:off x="47953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9" name="Oval 108"/>
            <p:cNvSpPr>
              <a:spLocks noChangeAspect="1"/>
            </p:cNvSpPr>
            <p:nvPr userDrawn="1"/>
          </p:nvSpPr>
          <p:spPr>
            <a:xfrm rot="2305559" flipH="1" flipV="1">
              <a:off x="48689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0" name="Oval 109"/>
            <p:cNvSpPr>
              <a:spLocks noChangeAspect="1"/>
            </p:cNvSpPr>
            <p:nvPr userDrawn="1"/>
          </p:nvSpPr>
          <p:spPr>
            <a:xfrm rot="2305559" flipH="1" flipV="1">
              <a:off x="48689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1" name="Group 110"/>
          <p:cNvGrpSpPr>
            <a:grpSpLocks noChangeAspect="1"/>
          </p:cNvGrpSpPr>
          <p:nvPr userDrawn="1"/>
        </p:nvGrpSpPr>
        <p:grpSpPr>
          <a:xfrm>
            <a:off x="7169460" y="457201"/>
            <a:ext cx="910232" cy="908413"/>
            <a:chOff x="4011927" y="457200"/>
            <a:chExt cx="1093473" cy="1091294"/>
          </a:xfrm>
          <a:solidFill>
            <a:schemeClr val="accent4">
              <a:lumMod val="75000"/>
            </a:schemeClr>
          </a:solidFill>
        </p:grpSpPr>
        <p:sp>
          <p:nvSpPr>
            <p:cNvPr id="112" name="Dodecagon 111"/>
            <p:cNvSpPr>
              <a:spLocks noChangeAspect="1"/>
            </p:cNvSpPr>
            <p:nvPr userDrawn="1"/>
          </p:nvSpPr>
          <p:spPr>
            <a:xfrm>
              <a:off x="45310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3" name="Dodecagon 112"/>
            <p:cNvSpPr>
              <a:spLocks noChangeAspect="1"/>
            </p:cNvSpPr>
            <p:nvPr userDrawn="1"/>
          </p:nvSpPr>
          <p:spPr>
            <a:xfrm>
              <a:off x="43351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4" name="Dodecagon 113"/>
            <p:cNvSpPr>
              <a:spLocks noChangeAspect="1"/>
            </p:cNvSpPr>
            <p:nvPr userDrawn="1"/>
          </p:nvSpPr>
          <p:spPr>
            <a:xfrm>
              <a:off x="47073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5" name="Dodecagon 114"/>
            <p:cNvSpPr>
              <a:spLocks noChangeAspect="1"/>
            </p:cNvSpPr>
            <p:nvPr userDrawn="1"/>
          </p:nvSpPr>
          <p:spPr>
            <a:xfrm>
              <a:off x="48738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Dodecagon 115"/>
            <p:cNvSpPr>
              <a:spLocks noChangeAspect="1"/>
            </p:cNvSpPr>
            <p:nvPr userDrawn="1"/>
          </p:nvSpPr>
          <p:spPr>
            <a:xfrm>
              <a:off x="49855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Dodecagon 116"/>
            <p:cNvSpPr>
              <a:spLocks noChangeAspect="1"/>
            </p:cNvSpPr>
            <p:nvPr userDrawn="1"/>
          </p:nvSpPr>
          <p:spPr>
            <a:xfrm>
              <a:off x="50207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8" name="Dodecagon 117"/>
            <p:cNvSpPr>
              <a:spLocks noChangeAspect="1"/>
            </p:cNvSpPr>
            <p:nvPr userDrawn="1"/>
          </p:nvSpPr>
          <p:spPr>
            <a:xfrm>
              <a:off x="41784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9" name="Dodecagon 118"/>
            <p:cNvSpPr>
              <a:spLocks noChangeAspect="1"/>
            </p:cNvSpPr>
            <p:nvPr userDrawn="1"/>
          </p:nvSpPr>
          <p:spPr>
            <a:xfrm>
              <a:off x="49815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0" name="Dodecagon 119"/>
            <p:cNvSpPr>
              <a:spLocks noChangeAspect="1"/>
            </p:cNvSpPr>
            <p:nvPr userDrawn="1"/>
          </p:nvSpPr>
          <p:spPr>
            <a:xfrm>
              <a:off x="40609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Dodecagon 120"/>
            <p:cNvSpPr>
              <a:spLocks noChangeAspect="1"/>
            </p:cNvSpPr>
            <p:nvPr userDrawn="1"/>
          </p:nvSpPr>
          <p:spPr>
            <a:xfrm>
              <a:off x="48836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Dodecagon 121"/>
            <p:cNvSpPr>
              <a:spLocks noChangeAspect="1"/>
            </p:cNvSpPr>
            <p:nvPr userDrawn="1"/>
          </p:nvSpPr>
          <p:spPr>
            <a:xfrm>
              <a:off x="47171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3" name="Dodecagon 122"/>
            <p:cNvSpPr>
              <a:spLocks noChangeAspect="1"/>
            </p:cNvSpPr>
            <p:nvPr userDrawn="1"/>
          </p:nvSpPr>
          <p:spPr>
            <a:xfrm>
              <a:off x="45310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4" name="Dodecagon 123"/>
            <p:cNvSpPr>
              <a:spLocks noChangeAspect="1"/>
            </p:cNvSpPr>
            <p:nvPr userDrawn="1"/>
          </p:nvSpPr>
          <p:spPr>
            <a:xfrm>
              <a:off x="43351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5" name="Dodecagon 124"/>
            <p:cNvSpPr>
              <a:spLocks noChangeAspect="1"/>
            </p:cNvSpPr>
            <p:nvPr userDrawn="1"/>
          </p:nvSpPr>
          <p:spPr>
            <a:xfrm>
              <a:off x="41686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Dodecagon 125"/>
            <p:cNvSpPr>
              <a:spLocks noChangeAspect="1"/>
            </p:cNvSpPr>
            <p:nvPr userDrawn="1"/>
          </p:nvSpPr>
          <p:spPr>
            <a:xfrm>
              <a:off x="40119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Dodecagon 126"/>
            <p:cNvSpPr>
              <a:spLocks noChangeAspect="1"/>
            </p:cNvSpPr>
            <p:nvPr userDrawn="1"/>
          </p:nvSpPr>
          <p:spPr>
            <a:xfrm>
              <a:off x="40609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8" name="Dodecagon 127"/>
            <p:cNvSpPr>
              <a:spLocks noChangeAspect="1"/>
            </p:cNvSpPr>
            <p:nvPr userDrawn="1"/>
          </p:nvSpPr>
          <p:spPr>
            <a:xfrm>
              <a:off x="44233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9" name="Dodecagon 128"/>
            <p:cNvSpPr>
              <a:spLocks noChangeAspect="1"/>
            </p:cNvSpPr>
            <p:nvPr userDrawn="1"/>
          </p:nvSpPr>
          <p:spPr>
            <a:xfrm>
              <a:off x="46289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0" name="Oval 129"/>
            <p:cNvSpPr>
              <a:spLocks noChangeAspect="1"/>
            </p:cNvSpPr>
            <p:nvPr userDrawn="1"/>
          </p:nvSpPr>
          <p:spPr>
            <a:xfrm rot="2305559" flipH="1" flipV="1">
              <a:off x="45157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1" name="Oval 130"/>
            <p:cNvSpPr>
              <a:spLocks noChangeAspect="1"/>
            </p:cNvSpPr>
            <p:nvPr userDrawn="1"/>
          </p:nvSpPr>
          <p:spPr>
            <a:xfrm rot="2305559" flipH="1" flipV="1">
              <a:off x="45255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2" name="Oval 131"/>
            <p:cNvSpPr>
              <a:spLocks noChangeAspect="1"/>
            </p:cNvSpPr>
            <p:nvPr userDrawn="1"/>
          </p:nvSpPr>
          <p:spPr>
            <a:xfrm rot="2305559" flipH="1" flipV="1">
              <a:off x="47273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Oval 132"/>
            <p:cNvSpPr>
              <a:spLocks noChangeAspect="1"/>
            </p:cNvSpPr>
            <p:nvPr userDrawn="1"/>
          </p:nvSpPr>
          <p:spPr>
            <a:xfrm rot="2305559" flipH="1" flipV="1">
              <a:off x="43453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Oval 133"/>
            <p:cNvSpPr>
              <a:spLocks noChangeAspect="1"/>
            </p:cNvSpPr>
            <p:nvPr userDrawn="1"/>
          </p:nvSpPr>
          <p:spPr>
            <a:xfrm rot="2305559" flipH="1" flipV="1">
              <a:off x="46142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5" name="Oval 134"/>
            <p:cNvSpPr>
              <a:spLocks noChangeAspect="1"/>
            </p:cNvSpPr>
            <p:nvPr userDrawn="1"/>
          </p:nvSpPr>
          <p:spPr>
            <a:xfrm rot="2305559" flipH="1" flipV="1">
              <a:off x="46142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6" name="Oval 135"/>
            <p:cNvSpPr>
              <a:spLocks noChangeAspect="1"/>
            </p:cNvSpPr>
            <p:nvPr userDrawn="1"/>
          </p:nvSpPr>
          <p:spPr>
            <a:xfrm rot="2305559" flipH="1" flipV="1">
              <a:off x="44169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7" name="Oval 136"/>
            <p:cNvSpPr>
              <a:spLocks noChangeAspect="1"/>
            </p:cNvSpPr>
            <p:nvPr userDrawn="1"/>
          </p:nvSpPr>
          <p:spPr>
            <a:xfrm rot="2305559" flipH="1" flipV="1">
              <a:off x="44169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8" name="Oval 137"/>
            <p:cNvSpPr>
              <a:spLocks noChangeAspect="1"/>
            </p:cNvSpPr>
            <p:nvPr userDrawn="1"/>
          </p:nvSpPr>
          <p:spPr>
            <a:xfrm rot="2305559" flipH="1" flipV="1">
              <a:off x="42392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9" name="Oval 138"/>
            <p:cNvSpPr>
              <a:spLocks noChangeAspect="1"/>
            </p:cNvSpPr>
            <p:nvPr userDrawn="1"/>
          </p:nvSpPr>
          <p:spPr>
            <a:xfrm rot="2305559" flipH="1" flipV="1">
              <a:off x="42392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0" name="Oval 139"/>
            <p:cNvSpPr>
              <a:spLocks noChangeAspect="1"/>
            </p:cNvSpPr>
            <p:nvPr userDrawn="1"/>
          </p:nvSpPr>
          <p:spPr>
            <a:xfrm rot="2305559" flipH="1" flipV="1">
              <a:off x="41782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1" name="Oval 140"/>
            <p:cNvSpPr>
              <a:spLocks noChangeAspect="1"/>
            </p:cNvSpPr>
            <p:nvPr userDrawn="1"/>
          </p:nvSpPr>
          <p:spPr>
            <a:xfrm rot="2305559" flipH="1" flipV="1">
              <a:off x="41782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2" name="Oval 141"/>
            <p:cNvSpPr>
              <a:spLocks noChangeAspect="1"/>
            </p:cNvSpPr>
            <p:nvPr userDrawn="1"/>
          </p:nvSpPr>
          <p:spPr>
            <a:xfrm rot="2305559" flipH="1" flipV="1">
              <a:off x="42272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3" name="Oval 142"/>
            <p:cNvSpPr>
              <a:spLocks noChangeAspect="1"/>
            </p:cNvSpPr>
            <p:nvPr userDrawn="1"/>
          </p:nvSpPr>
          <p:spPr>
            <a:xfrm rot="2305559" flipH="1" flipV="1">
              <a:off x="42272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4" name="Oval 143"/>
            <p:cNvSpPr>
              <a:spLocks noChangeAspect="1"/>
            </p:cNvSpPr>
            <p:nvPr userDrawn="1"/>
          </p:nvSpPr>
          <p:spPr>
            <a:xfrm rot="2305559" flipH="1" flipV="1">
              <a:off x="43414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5" name="Oval 144"/>
            <p:cNvSpPr>
              <a:spLocks noChangeAspect="1"/>
            </p:cNvSpPr>
            <p:nvPr userDrawn="1"/>
          </p:nvSpPr>
          <p:spPr>
            <a:xfrm rot="2305559" flipH="1" flipV="1">
              <a:off x="43414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6" name="Oval 145"/>
            <p:cNvSpPr>
              <a:spLocks noChangeAspect="1"/>
            </p:cNvSpPr>
            <p:nvPr userDrawn="1"/>
          </p:nvSpPr>
          <p:spPr>
            <a:xfrm rot="2305559" flipH="1" flipV="1">
              <a:off x="45163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7" name="Oval 146"/>
            <p:cNvSpPr>
              <a:spLocks noChangeAspect="1"/>
            </p:cNvSpPr>
            <p:nvPr userDrawn="1"/>
          </p:nvSpPr>
          <p:spPr>
            <a:xfrm rot="2305559" flipH="1" flipV="1">
              <a:off x="45163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8" name="Oval 147"/>
            <p:cNvSpPr>
              <a:spLocks noChangeAspect="1"/>
            </p:cNvSpPr>
            <p:nvPr userDrawn="1"/>
          </p:nvSpPr>
          <p:spPr>
            <a:xfrm rot="2305559" flipH="1" flipV="1">
              <a:off x="47173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9" name="Oval 148"/>
            <p:cNvSpPr>
              <a:spLocks noChangeAspect="1"/>
            </p:cNvSpPr>
            <p:nvPr userDrawn="1"/>
          </p:nvSpPr>
          <p:spPr>
            <a:xfrm rot="2305559" flipH="1" flipV="1">
              <a:off x="47173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0" name="Oval 149"/>
            <p:cNvSpPr>
              <a:spLocks noChangeAspect="1"/>
            </p:cNvSpPr>
            <p:nvPr userDrawn="1"/>
          </p:nvSpPr>
          <p:spPr>
            <a:xfrm rot="2305559" flipH="1" flipV="1">
              <a:off x="47975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1" name="Oval 150"/>
            <p:cNvSpPr>
              <a:spLocks noChangeAspect="1"/>
            </p:cNvSpPr>
            <p:nvPr userDrawn="1"/>
          </p:nvSpPr>
          <p:spPr>
            <a:xfrm rot="2305559" flipH="1" flipV="1">
              <a:off x="47975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2" name="Oval 151"/>
            <p:cNvSpPr>
              <a:spLocks noChangeAspect="1"/>
            </p:cNvSpPr>
            <p:nvPr userDrawn="1"/>
          </p:nvSpPr>
          <p:spPr>
            <a:xfrm rot="2305559" flipH="1" flipV="1">
              <a:off x="47953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3" name="Oval 152"/>
            <p:cNvSpPr>
              <a:spLocks noChangeAspect="1"/>
            </p:cNvSpPr>
            <p:nvPr userDrawn="1"/>
          </p:nvSpPr>
          <p:spPr>
            <a:xfrm rot="2305559" flipH="1" flipV="1">
              <a:off x="47953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4" name="Oval 153"/>
            <p:cNvSpPr>
              <a:spLocks noChangeAspect="1"/>
            </p:cNvSpPr>
            <p:nvPr userDrawn="1"/>
          </p:nvSpPr>
          <p:spPr>
            <a:xfrm rot="2305559" flipH="1" flipV="1">
              <a:off x="48689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5" name="Oval 154"/>
            <p:cNvSpPr>
              <a:spLocks noChangeAspect="1"/>
            </p:cNvSpPr>
            <p:nvPr userDrawn="1"/>
          </p:nvSpPr>
          <p:spPr>
            <a:xfrm rot="2305559" flipH="1" flipV="1">
              <a:off x="48689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56" name="Group 155"/>
          <p:cNvGrpSpPr>
            <a:grpSpLocks noChangeAspect="1"/>
          </p:cNvGrpSpPr>
          <p:nvPr userDrawn="1"/>
        </p:nvGrpSpPr>
        <p:grpSpPr>
          <a:xfrm>
            <a:off x="1073460" y="457201"/>
            <a:ext cx="910232" cy="908413"/>
            <a:chOff x="1573527" y="457200"/>
            <a:chExt cx="1093473" cy="1091294"/>
          </a:xfrm>
          <a:solidFill>
            <a:schemeClr val="tx2"/>
          </a:solidFill>
        </p:grpSpPr>
        <p:sp>
          <p:nvSpPr>
            <p:cNvPr id="157" name="Dodecagon 156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8" name="Dodecagon 157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9" name="Dodecagon 158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0" name="Dodecagon 159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1" name="Dodecagon 160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2" name="Dodecagon 161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3" name="Dodecagon 162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4" name="Dodecagon 163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5" name="Dodecagon 164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6" name="Dodecagon 165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7" name="Dodecagon 166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8" name="Dodecagon 167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9" name="Dodecagon 168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0" name="Dodecagon 169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1" name="Dodecagon 170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2" name="Dodecagon 171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3" name="Dodecagon 172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4" name="Dodecagon 173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5" name="Oval 174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6" name="Oval 175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7" name="Oval 176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8" name="Oval 177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9" name="Oval 178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0" name="Oval 179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1" name="Oval 180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2" name="Oval 181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3" name="Oval 182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4" name="Oval 183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5" name="Oval 184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6" name="Oval 185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7" name="Oval 186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8" name="Oval 187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9" name="Oval 188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0" name="Oval 189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1" name="Oval 190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2" name="Oval 191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3" name="Oval 192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4" name="Oval 193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5" name="Oval 194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6" name="Oval 195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7" name="Oval 196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8" name="Oval 197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9" name="Oval 198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0" name="Oval 199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01" name="Group 200"/>
          <p:cNvGrpSpPr>
            <a:grpSpLocks noChangeAspect="1"/>
          </p:cNvGrpSpPr>
          <p:nvPr userDrawn="1"/>
        </p:nvGrpSpPr>
        <p:grpSpPr>
          <a:xfrm>
            <a:off x="4121460" y="457201"/>
            <a:ext cx="910232" cy="908413"/>
            <a:chOff x="1573527" y="457200"/>
            <a:chExt cx="1093473" cy="1091294"/>
          </a:xfrm>
          <a:solidFill>
            <a:srgbClr val="687E3C"/>
          </a:solidFill>
        </p:grpSpPr>
        <p:sp>
          <p:nvSpPr>
            <p:cNvPr id="202" name="Dodecagon 201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3" name="Dodecagon 202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4" name="Dodecagon 203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5" name="Dodecagon 204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6" name="Dodecagon 205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7" name="Dodecagon 206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8" name="Dodecagon 207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9" name="Dodecagon 208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0" name="Dodecagon 209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1" name="Dodecagon 210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2" name="Dodecagon 211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3" name="Dodecagon 212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4" name="Dodecagon 213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5" name="Dodecagon 214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6" name="Dodecagon 215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7" name="Dodecagon 216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8" name="Dodecagon 217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9" name="Dodecagon 218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0" name="Oval 219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1" name="Oval 220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2" name="Oval 221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3" name="Oval 222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4" name="Oval 223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5" name="Oval 224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6" name="Oval 225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7" name="Oval 226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8" name="Oval 227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9" name="Oval 228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0" name="Oval 229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1" name="Oval 230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2" name="Oval 231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3" name="Oval 232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4" name="Oval 233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5" name="Oval 234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6" name="Oval 235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7" name="Oval 236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8" name="Oval 237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9" name="Oval 238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0" name="Oval 239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1" name="Oval 240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2" name="Oval 241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3" name="Oval 242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4" name="Oval 243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5" name="Oval 244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46" name="Title 1"/>
          <p:cNvSpPr>
            <a:spLocks noGrp="1"/>
          </p:cNvSpPr>
          <p:nvPr>
            <p:ph type="ctrTitle" hasCustomPrompt="1"/>
          </p:nvPr>
        </p:nvSpPr>
        <p:spPr>
          <a:xfrm>
            <a:off x="431652" y="3318780"/>
            <a:ext cx="8314182" cy="113157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Add title</a:t>
            </a:r>
            <a:endParaRPr lang="en-US" dirty="0"/>
          </a:p>
        </p:txBody>
      </p:sp>
      <p:sp>
        <p:nvSpPr>
          <p:cNvPr id="247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430890" y="5162255"/>
            <a:ext cx="8314944" cy="545592"/>
          </a:xfrm>
          <a:prstGeom prst="rect">
            <a:avLst/>
          </a:prstGeom>
        </p:spPr>
        <p:txBody>
          <a:bodyPr vert="horz" anchor="ctr"/>
          <a:lstStyle>
            <a:lvl1pPr marL="0" indent="0">
              <a:spcBef>
                <a:spcPts val="0"/>
              </a:spcBef>
              <a:buNone/>
              <a:defRPr sz="1400" baseline="0">
                <a:solidFill>
                  <a:schemeClr val="accent5">
                    <a:lumMod val="20000"/>
                    <a:lumOff val="80000"/>
                  </a:schemeClr>
                </a:solidFill>
                <a:latin typeface="Arial"/>
              </a:defRPr>
            </a:lvl1pPr>
          </a:lstStyle>
          <a:p>
            <a:pPr lvl="0"/>
            <a:r>
              <a:rPr lang="en-US" dirty="0" smtClean="0"/>
              <a:t>Add Presenter Information</a:t>
            </a:r>
          </a:p>
        </p:txBody>
      </p:sp>
      <p:grpSp>
        <p:nvGrpSpPr>
          <p:cNvPr id="248" name="Group 247"/>
          <p:cNvGrpSpPr>
            <a:grpSpLocks noChangeAspect="1"/>
          </p:cNvGrpSpPr>
          <p:nvPr userDrawn="1"/>
        </p:nvGrpSpPr>
        <p:grpSpPr>
          <a:xfrm>
            <a:off x="2861580" y="2150932"/>
            <a:ext cx="223524" cy="223072"/>
            <a:chOff x="1573527" y="457200"/>
            <a:chExt cx="1093473" cy="1091294"/>
          </a:xfrm>
          <a:solidFill>
            <a:srgbClr val="FFFFFF"/>
          </a:solidFill>
        </p:grpSpPr>
        <p:sp>
          <p:nvSpPr>
            <p:cNvPr id="249" name="Dodecagon 248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0" name="Dodecagon 249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1" name="Dodecagon 250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2" name="Dodecagon 251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3" name="Dodecagon 252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4" name="Dodecagon 253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5" name="Dodecagon 254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6" name="Dodecagon 255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7" name="Dodecagon 256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8" name="Dodecagon 257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9" name="Dodecagon 258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0" name="Dodecagon 259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1" name="Dodecagon 260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2" name="Dodecagon 261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3" name="Dodecagon 262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4" name="Dodecagon 263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5" name="Dodecagon 264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6" name="Dodecagon 265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7" name="Oval 266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8" name="Oval 267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9" name="Oval 268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0" name="Oval 269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1" name="Oval 270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2" name="Oval 271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3" name="Oval 272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4" name="Oval 273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5" name="Oval 274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6" name="Oval 275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7" name="Oval 276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8" name="Oval 277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9" name="Oval 278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0" name="Oval 279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1" name="Oval 280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2" name="Oval 281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3" name="Oval 282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4" name="Oval 283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5" name="Oval 284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6" name="Oval 285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7" name="Oval 286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8" name="Oval 287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9" name="Oval 288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0" name="Oval 289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1" name="Oval 290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2" name="Oval 291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93" name="Rectangle 292"/>
          <p:cNvSpPr/>
          <p:nvPr userDrawn="1"/>
        </p:nvSpPr>
        <p:spPr>
          <a:xfrm>
            <a:off x="3123619" y="2057400"/>
            <a:ext cx="40927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457200">
              <a:spcAft>
                <a:spcPts val="300"/>
              </a:spcAft>
            </a:pPr>
            <a:r>
              <a:rPr lang="en-US" sz="1800" cap="small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Hepatitis C Online</a:t>
            </a:r>
          </a:p>
        </p:txBody>
      </p:sp>
    </p:spTree>
    <p:extLst>
      <p:ext uri="{BB962C8B-B14F-4D97-AF65-F5344CB8AC3E}">
        <p14:creationId xmlns:p14="http://schemas.microsoft.com/office/powerpoint/2010/main" val="4250899186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16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Data Slide: click to add title</a:t>
            </a:r>
            <a:endParaRPr lang="en-US" dirty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invGray">
          <a:xfrm>
            <a:off x="-5588" y="1386845"/>
            <a:ext cx="9162288" cy="365755"/>
          </a:xfrm>
          <a:prstGeom prst="rect">
            <a:avLst/>
          </a:prstGeom>
          <a:solidFill>
            <a:srgbClr val="5A646E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457200">
              <a:lnSpc>
                <a:spcPct val="85000"/>
              </a:lnSpc>
            </a:pPr>
            <a:endParaRPr lang="en-US" sz="20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9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0" y="1386843"/>
            <a:ext cx="9144000" cy="3596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rgbClr val="FFF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text</a:t>
            </a:r>
          </a:p>
        </p:txBody>
      </p:sp>
      <p:sp>
        <p:nvSpPr>
          <p:cNvPr id="13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  <p:sp>
        <p:nvSpPr>
          <p:cNvPr id="9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6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Data/Image slide two line title: click to add title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2654219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1295401"/>
            <a:ext cx="9162288" cy="5590031"/>
          </a:xfrm>
          <a:prstGeom prst="rect">
            <a:avLst/>
          </a:prstGeom>
          <a:gradFill>
            <a:gsLst>
              <a:gs pos="0">
                <a:srgbClr val="194A5A"/>
              </a:gs>
              <a:gs pos="80000">
                <a:srgbClr val="24708B"/>
              </a:gs>
              <a:gs pos="100000">
                <a:srgbClr val="2E84AA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2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10" name="Rectangle 9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13" name="Dodecagon 12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Dodecagon 13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Dodecagon 14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Dodecagon 15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Dodecagon 16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Dodecagon 34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Dodecagon 35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Dodecagon 36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" name="Oval 60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" name="Oval 61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3" name="Oval 62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6873240"/>
          </a:xfrm>
          <a:prstGeom prst="rect">
            <a:avLst/>
          </a:prstGeom>
        </p:spPr>
      </p:pic>
      <p:grpSp>
        <p:nvGrpSpPr>
          <p:cNvPr id="9" name="Group 8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10" name="Rectangle 9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13" name="Dodecagon 12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Dodecagon 13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Dodecagon 14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Dodecagon 15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Dodecagon 16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Dodecagon 34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Dodecagon 35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Dodecagon 36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" name="Oval 60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" name="Oval 61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3" name="Oval 62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713818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1" y="3276600"/>
            <a:ext cx="8077200" cy="123825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ctr">
              <a:defRPr sz="3200" b="0" cap="none">
                <a:solidFill>
                  <a:srgbClr val="003A78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1" y="2476500"/>
            <a:ext cx="8077200" cy="790576"/>
          </a:xfrm>
          <a:prstGeom prst="rect">
            <a:avLst/>
          </a:prstGeom>
        </p:spPr>
        <p:txBody>
          <a:bodyPr bIns="0" anchor="b"/>
          <a:lstStyle>
            <a:lvl1pPr marL="0" indent="0" algn="ctr">
              <a:buNone/>
              <a:defRPr sz="2000" cap="small" baseline="0">
                <a:solidFill>
                  <a:srgbClr val="003A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grpSp>
        <p:nvGrpSpPr>
          <p:cNvPr id="4" name="Group 3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11" name="Rectangle 10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20" name="Dodecagon 19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1" name="Dodecagon 20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Dodecagon 21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" name="Dodecagon 22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Dodecagon 23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Dodecagon 34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Dodecagon 35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Dodecagon 36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" name="Oval 60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" name="Oval 61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3" name="Oval 62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2600325"/>
            <a:ext cx="3657600" cy="68580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l">
              <a:defRPr sz="3200" b="0" cap="none">
                <a:solidFill>
                  <a:srgbClr val="003A78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0" y="2028825"/>
            <a:ext cx="3657600" cy="533400"/>
          </a:xfrm>
          <a:prstGeom prst="rect">
            <a:avLst/>
          </a:prstGeom>
        </p:spPr>
        <p:txBody>
          <a:bodyPr bIns="0" anchor="b"/>
          <a:lstStyle>
            <a:lvl1pPr marL="0" indent="0" algn="l">
              <a:buNone/>
              <a:defRPr sz="2400" cap="small" baseline="0">
                <a:solidFill>
                  <a:srgbClr val="003A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525" y="3429002"/>
            <a:ext cx="4572001" cy="1612899"/>
          </a:xfrm>
          <a:prstGeom prst="rect">
            <a:avLst/>
          </a:prstGeom>
          <a:solidFill>
            <a:srgbClr val="F0EADC"/>
          </a:solidFill>
          <a:ln>
            <a:solidFill>
              <a:srgbClr val="78A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588933" y="1828800"/>
            <a:ext cx="4572001" cy="1581150"/>
          </a:xfrm>
          <a:prstGeom prst="rect">
            <a:avLst/>
          </a:prstGeom>
          <a:solidFill>
            <a:srgbClr val="F0EADC"/>
          </a:solidFill>
          <a:ln>
            <a:solidFill>
              <a:srgbClr val="78A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0" hasCustomPrompt="1"/>
          </p:nvPr>
        </p:nvSpPr>
        <p:spPr>
          <a:xfrm>
            <a:off x="4876800" y="3581400"/>
            <a:ext cx="3962400" cy="1219200"/>
          </a:xfrm>
          <a:prstGeom prst="rect">
            <a:avLst/>
          </a:prstGeom>
        </p:spPr>
        <p:txBody>
          <a:bodyPr/>
          <a:lstStyle>
            <a:lvl1pPr marL="228600" indent="-228600">
              <a:defRPr sz="2000">
                <a:solidFill>
                  <a:srgbClr val="003A78"/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</a:p>
        </p:txBody>
      </p:sp>
      <p:pic>
        <p:nvPicPr>
          <p:cNvPr id="18" name="Picture 1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sp>
        <p:nvSpPr>
          <p:cNvPr id="19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cxnSp>
        <p:nvCxnSpPr>
          <p:cNvPr id="21" name="Straight Connector 20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cxnSp>
        <p:nvCxnSpPr>
          <p:cNvPr id="23" name="Straight Connector 22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16" name="Rectangle 15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Dodecagon 34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Dodecagon 35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Dodecagon 36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Dodecagon 37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Dodecagon 38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Dodecagon 39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Dodecagon 40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Dodecagon 41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Dodecagon 42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" name="Oval 60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" name="Oval 61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3" name="Oval 62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4" name="Oval 63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5" name="Oval 64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6" name="Oval 65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7" name="Oval 66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8" name="Oval 67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9" name="Oval 68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F0EADC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806700"/>
            <a:ext cx="8686800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9" name="Rectangle 8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17" name="Dodecagon 16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" name="Dodecagon 17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Dodecagon 18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" name="Dodecagon 19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1" name="Dodecagon 20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Dodecagon 21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" name="Dodecagon 22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Dodecagon 23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Oval 34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Oval 35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Oval 36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4487319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1828800"/>
            <a:ext cx="9143999" cy="3200400"/>
          </a:xfrm>
          <a:prstGeom prst="rect">
            <a:avLst/>
          </a:prstGeom>
          <a:solidFill>
            <a:srgbClr val="F0EADC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705100"/>
            <a:ext cx="8686800" cy="145770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lnSpc>
                <a:spcPts val="3600"/>
              </a:lnSpc>
              <a:spcBef>
                <a:spcPts val="800"/>
              </a:spcBef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9" name="Rectangle 8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17" name="Dodecagon 16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" name="Dodecagon 17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Dodecagon 18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" name="Dodecagon 19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1" name="Dodecagon 20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Dodecagon 21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" name="Dodecagon 22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Dodecagon 23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Oval 34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Oval 35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Oval 36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64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65" name="Title 1"/>
          <p:cNvSpPr txBox="1">
            <a:spLocks/>
          </p:cNvSpPr>
          <p:nvPr userDrawn="1"/>
        </p:nvSpPr>
        <p:spPr>
          <a:xfrm>
            <a:off x="228600" y="-4763"/>
            <a:ext cx="8610600" cy="309563"/>
          </a:xfrm>
          <a:prstGeom prst="rect">
            <a:avLst/>
          </a:prstGeom>
        </p:spPr>
        <p:txBody>
          <a:bodyPr t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0" kern="1200" cap="none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600" dirty="0">
              <a:solidFill>
                <a:srgbClr val="D3E5FF"/>
              </a:solidFill>
            </a:endParaRPr>
          </a:p>
        </p:txBody>
      </p:sp>
      <p:sp>
        <p:nvSpPr>
          <p:cNvPr id="66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-9525"/>
            <a:ext cx="8839200" cy="304800"/>
          </a:xfrm>
          <a:prstGeom prst="rect">
            <a:avLst/>
          </a:prstGeom>
        </p:spPr>
        <p:txBody>
          <a:bodyPr lIns="274320" anchor="b">
            <a:normAutofit/>
          </a:bodyPr>
          <a:lstStyle>
            <a:lvl1pPr marL="0" indent="0">
              <a:buNone/>
              <a:defRPr sz="1200" b="0" baseline="0">
                <a:solidFill>
                  <a:srgbClr val="D3E5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144422499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Divider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1828800"/>
            <a:ext cx="9143999" cy="3200400"/>
          </a:xfrm>
          <a:prstGeom prst="rect">
            <a:avLst/>
          </a:prstGeom>
          <a:solidFill>
            <a:srgbClr val="F0EADC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705100"/>
            <a:ext cx="8686800" cy="164058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lnSpc>
                <a:spcPts val="2800"/>
              </a:lnSpc>
              <a:spcBef>
                <a:spcPts val="1800"/>
              </a:spcBef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Two-Line Title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 userDrawn="1"/>
        </p:nvGrpSpPr>
        <p:grpSpPr>
          <a:xfrm>
            <a:off x="7740233" y="6336972"/>
            <a:ext cx="1399539" cy="494594"/>
            <a:chOff x="7740233" y="6336972"/>
            <a:chExt cx="1399539" cy="494594"/>
          </a:xfrm>
        </p:grpSpPr>
        <p:sp>
          <p:nvSpPr>
            <p:cNvPr id="9" name="Rectangle 8"/>
            <p:cNvSpPr/>
            <p:nvPr/>
          </p:nvSpPr>
          <p:spPr>
            <a:xfrm>
              <a:off x="7994114" y="63369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0" dirty="0" smtClean="0">
                  <a:solidFill>
                    <a:srgbClr val="FFFFFF"/>
                  </a:solidFill>
                  <a:latin typeface="Myriad Pro"/>
                  <a:cs typeface="Myriad Pro"/>
                </a:rPr>
                <a:t>Hepatitis</a:t>
              </a:r>
              <a:endParaRPr lang="en-US" sz="1800" b="0" dirty="0">
                <a:solidFill>
                  <a:srgbClr val="FFFFFF"/>
                </a:solidFill>
                <a:latin typeface="Myriad Pro"/>
                <a:cs typeface="Myriad Pro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8102609" y="65267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25858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25858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7740233" y="6413546"/>
              <a:ext cx="354457" cy="350649"/>
              <a:chOff x="7752933" y="6426246"/>
              <a:chExt cx="354457" cy="350649"/>
            </a:xfrm>
          </p:grpSpPr>
          <p:sp>
            <p:nvSpPr>
              <p:cNvPr id="17" name="Dodecagon 16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" name="Dodecagon 17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Dodecagon 18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" name="Dodecagon 19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1" name="Dodecagon 20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Dodecagon 21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" name="Dodecagon 22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Dodecagon 23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Dodecagon 25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Dodecagon 26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Dodecagon 27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Dodecagon 28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Dodecagon 29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Dodecagon 30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Dodecagon 31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Dodecagon 32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Dodecagon 33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Oval 34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Oval 35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Oval 36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61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62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64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-9525"/>
            <a:ext cx="8839200" cy="304800"/>
          </a:xfrm>
          <a:prstGeom prst="rect">
            <a:avLst/>
          </a:prstGeom>
        </p:spPr>
        <p:txBody>
          <a:bodyPr lIns="274320" anchor="b">
            <a:normAutofit/>
          </a:bodyPr>
          <a:lstStyle>
            <a:lvl1pPr marL="0" indent="0">
              <a:buNone/>
              <a:defRPr sz="1200" b="0" baseline="0">
                <a:solidFill>
                  <a:srgbClr val="D3E5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1179923076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14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Text Slide: click to add title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first level text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Data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14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Text and Data/Image Slide: click to add title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40957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first level text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4260036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  <a:endParaRPr lang="en-US" dirty="0"/>
          </a:p>
        </p:txBody>
      </p:sp>
      <p:sp>
        <p:nvSpPr>
          <p:cNvPr id="9" name="Text Placeholder 19"/>
          <p:cNvSpPr>
            <a:spLocks/>
          </p:cNvSpPr>
          <p:nvPr userDrawn="1"/>
        </p:nvSpPr>
        <p:spPr bwMode="invGray">
          <a:xfrm>
            <a:off x="0" y="-12701"/>
            <a:ext cx="9162288" cy="316990"/>
          </a:xfrm>
          <a:prstGeom prst="rect">
            <a:avLst/>
          </a:prstGeom>
          <a:solidFill>
            <a:srgbClr val="002B3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 defTabSz="457200">
              <a:lnSpc>
                <a:spcPct val="60000"/>
              </a:lnSpc>
              <a:buClr>
                <a:srgbClr val="7592A4"/>
              </a:buClr>
              <a:buFont typeface="Arial" pitchFamily="-110" charset="0"/>
              <a:buNone/>
            </a:pPr>
            <a:endParaRPr lang="en-US" sz="14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Data/Image Slide One Line Title: click to add title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7740233" y="6336972"/>
            <a:ext cx="1399539" cy="494594"/>
            <a:chOff x="7752933" y="6349672"/>
            <a:chExt cx="1399539" cy="494594"/>
          </a:xfrm>
        </p:grpSpPr>
        <p:sp>
          <p:nvSpPr>
            <p:cNvPr id="5" name="Rectangle 4"/>
            <p:cNvSpPr/>
            <p:nvPr/>
          </p:nvSpPr>
          <p:spPr>
            <a:xfrm>
              <a:off x="8006814" y="6349672"/>
              <a:ext cx="1136904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srgbClr val="1B2328"/>
                  </a:solidFill>
                  <a:latin typeface="Myriad Pro"/>
                  <a:cs typeface="Myriad Pro"/>
                </a:rPr>
                <a:t>Hepatitis</a:t>
              </a:r>
              <a:endParaRPr lang="en-US" sz="1800" dirty="0">
                <a:solidFill>
                  <a:srgbClr val="1B2328"/>
                </a:solidFill>
                <a:latin typeface="Myriad Pro"/>
                <a:cs typeface="Myriad Pro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8115309" y="6539466"/>
              <a:ext cx="1037163" cy="304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CE3729"/>
                  </a:solidFill>
                  <a:latin typeface="Myriad Pro"/>
                  <a:cs typeface="Myriad Pro"/>
                </a:rPr>
                <a:t>web study</a:t>
              </a:r>
              <a:endParaRPr lang="en-US" sz="1300" dirty="0">
                <a:solidFill>
                  <a:srgbClr val="CE3729"/>
                </a:solidFill>
                <a:latin typeface="Myriad Pro"/>
                <a:cs typeface="Myriad Pro"/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7752933" y="6426246"/>
              <a:ext cx="354457" cy="350649"/>
              <a:chOff x="7752933" y="6426246"/>
              <a:chExt cx="354457" cy="350649"/>
            </a:xfrm>
          </p:grpSpPr>
          <p:sp>
            <p:nvSpPr>
              <p:cNvPr id="8" name="Dodecagon 7"/>
              <p:cNvSpPr>
                <a:spLocks noChangeAspect="1"/>
              </p:cNvSpPr>
              <p:nvPr/>
            </p:nvSpPr>
            <p:spPr>
              <a:xfrm>
                <a:off x="7921208" y="64262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Dodecagon 8"/>
              <p:cNvSpPr>
                <a:spLocks noChangeAspect="1"/>
              </p:cNvSpPr>
              <p:nvPr/>
            </p:nvSpPr>
            <p:spPr>
              <a:xfrm>
                <a:off x="785770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" name="Dodecagon 9"/>
              <p:cNvSpPr>
                <a:spLocks noChangeAspect="1"/>
              </p:cNvSpPr>
              <p:nvPr/>
            </p:nvSpPr>
            <p:spPr>
              <a:xfrm>
                <a:off x="7978358" y="64389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Dodecagon 10"/>
              <p:cNvSpPr>
                <a:spLocks noChangeAspect="1"/>
              </p:cNvSpPr>
              <p:nvPr/>
            </p:nvSpPr>
            <p:spPr>
              <a:xfrm>
                <a:off x="8032333" y="64719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" name="Dodecagon 11"/>
              <p:cNvSpPr>
                <a:spLocks noChangeAspect="1"/>
              </p:cNvSpPr>
              <p:nvPr/>
            </p:nvSpPr>
            <p:spPr>
              <a:xfrm>
                <a:off x="8068529" y="6525942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Dodecagon 12"/>
              <p:cNvSpPr>
                <a:spLocks noChangeAspect="1"/>
              </p:cNvSpPr>
              <p:nvPr/>
            </p:nvSpPr>
            <p:spPr>
              <a:xfrm>
                <a:off x="8079958" y="65862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Dodecagon 13"/>
              <p:cNvSpPr>
                <a:spLocks noChangeAspect="1"/>
              </p:cNvSpPr>
              <p:nvPr/>
            </p:nvSpPr>
            <p:spPr>
              <a:xfrm>
                <a:off x="7806908" y="64738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Dodecagon 14"/>
              <p:cNvSpPr>
                <a:spLocks noChangeAspect="1"/>
              </p:cNvSpPr>
              <p:nvPr/>
            </p:nvSpPr>
            <p:spPr>
              <a:xfrm>
                <a:off x="8067258" y="66516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Dodecagon 15"/>
              <p:cNvSpPr>
                <a:spLocks noChangeAspect="1"/>
              </p:cNvSpPr>
              <p:nvPr/>
            </p:nvSpPr>
            <p:spPr>
              <a:xfrm>
                <a:off x="7768808" y="65278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Dodecagon 16"/>
              <p:cNvSpPr>
                <a:spLocks noChangeAspect="1"/>
              </p:cNvSpPr>
              <p:nvPr/>
            </p:nvSpPr>
            <p:spPr>
              <a:xfrm>
                <a:off x="8035508" y="67056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" name="Dodecagon 17"/>
              <p:cNvSpPr>
                <a:spLocks noChangeAspect="1"/>
              </p:cNvSpPr>
              <p:nvPr/>
            </p:nvSpPr>
            <p:spPr>
              <a:xfrm>
                <a:off x="7981533" y="6738667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Dodecagon 18"/>
              <p:cNvSpPr>
                <a:spLocks noChangeAspect="1"/>
              </p:cNvSpPr>
              <p:nvPr/>
            </p:nvSpPr>
            <p:spPr>
              <a:xfrm>
                <a:off x="7921208" y="6749463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" name="Dodecagon 19"/>
              <p:cNvSpPr>
                <a:spLocks noChangeAspect="1"/>
              </p:cNvSpPr>
              <p:nvPr/>
            </p:nvSpPr>
            <p:spPr>
              <a:xfrm>
                <a:off x="7857708" y="6740571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1" name="Dodecagon 20"/>
              <p:cNvSpPr>
                <a:spLocks noChangeAspect="1"/>
              </p:cNvSpPr>
              <p:nvPr/>
            </p:nvSpPr>
            <p:spPr>
              <a:xfrm>
                <a:off x="7803733" y="6703104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Dodecagon 21"/>
              <p:cNvSpPr>
                <a:spLocks noChangeAspect="1"/>
              </p:cNvSpPr>
              <p:nvPr/>
            </p:nvSpPr>
            <p:spPr>
              <a:xfrm>
                <a:off x="7752933" y="659134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" name="Dodecagon 22"/>
              <p:cNvSpPr>
                <a:spLocks noChangeAspect="1"/>
              </p:cNvSpPr>
              <p:nvPr/>
            </p:nvSpPr>
            <p:spPr>
              <a:xfrm>
                <a:off x="7768808" y="6648496"/>
                <a:ext cx="27432" cy="27432"/>
              </a:xfrm>
              <a:prstGeom prst="dodecagon">
                <a:avLst/>
              </a:prstGeom>
              <a:solidFill>
                <a:srgbClr val="659CAB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Dodecagon 23"/>
              <p:cNvSpPr>
                <a:spLocks noChangeAspect="1"/>
              </p:cNvSpPr>
              <p:nvPr/>
            </p:nvSpPr>
            <p:spPr>
              <a:xfrm>
                <a:off x="7886283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Dodecagon 24"/>
              <p:cNvSpPr>
                <a:spLocks noChangeAspect="1"/>
              </p:cNvSpPr>
              <p:nvPr/>
            </p:nvSpPr>
            <p:spPr>
              <a:xfrm>
                <a:off x="7952958" y="6581821"/>
                <a:ext cx="32004" cy="32004"/>
              </a:xfrm>
              <a:prstGeom prst="dodecagon">
                <a:avLst/>
              </a:prstGeom>
              <a:solidFill>
                <a:srgbClr val="CB39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Oval 25"/>
              <p:cNvSpPr>
                <a:spLocks noChangeAspect="1"/>
              </p:cNvSpPr>
              <p:nvPr/>
            </p:nvSpPr>
            <p:spPr>
              <a:xfrm rot="2305559" flipH="1" flipV="1">
                <a:off x="7916243" y="6531622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Oval 26"/>
              <p:cNvSpPr>
                <a:spLocks noChangeAspect="1"/>
              </p:cNvSpPr>
              <p:nvPr/>
            </p:nvSpPr>
            <p:spPr>
              <a:xfrm rot="2305559" flipH="1" flipV="1">
                <a:off x="7919418" y="6635339"/>
                <a:ext cx="32004" cy="32004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Oval 27"/>
              <p:cNvSpPr>
                <a:spLocks noChangeAspect="1"/>
              </p:cNvSpPr>
              <p:nvPr/>
            </p:nvSpPr>
            <p:spPr>
              <a:xfrm rot="2305559" flipH="1" flipV="1">
                <a:off x="7984834" y="6622301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Oval 28"/>
              <p:cNvSpPr>
                <a:spLocks noChangeAspect="1"/>
              </p:cNvSpPr>
              <p:nvPr/>
            </p:nvSpPr>
            <p:spPr>
              <a:xfrm rot="2305559" flipH="1" flipV="1">
                <a:off x="7861009" y="6628063"/>
                <a:ext cx="27432" cy="2743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Oval 29"/>
              <p:cNvSpPr>
                <a:spLocks noChangeAspect="1"/>
              </p:cNvSpPr>
              <p:nvPr/>
            </p:nvSpPr>
            <p:spPr>
              <a:xfrm rot="2305559" flipH="1" flipV="1">
                <a:off x="7948196" y="66901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Oval 30"/>
              <p:cNvSpPr>
                <a:spLocks noChangeAspect="1"/>
              </p:cNvSpPr>
              <p:nvPr/>
            </p:nvSpPr>
            <p:spPr>
              <a:xfrm rot="2305559" flipH="1" flipV="1">
                <a:off x="7948196" y="66897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Oval 31"/>
              <p:cNvSpPr>
                <a:spLocks noChangeAspect="1"/>
              </p:cNvSpPr>
              <p:nvPr/>
            </p:nvSpPr>
            <p:spPr>
              <a:xfrm rot="2305559" flipH="1" flipV="1">
                <a:off x="7884228" y="669117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Oval 32"/>
              <p:cNvSpPr>
                <a:spLocks noChangeAspect="1"/>
              </p:cNvSpPr>
              <p:nvPr/>
            </p:nvSpPr>
            <p:spPr>
              <a:xfrm rot="2305559" flipH="1" flipV="1">
                <a:off x="7884228" y="669082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Oval 33"/>
              <p:cNvSpPr>
                <a:spLocks noChangeAspect="1"/>
              </p:cNvSpPr>
              <p:nvPr/>
            </p:nvSpPr>
            <p:spPr>
              <a:xfrm rot="2305559" flipH="1" flipV="1">
                <a:off x="7826609" y="666048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Oval 34"/>
              <p:cNvSpPr>
                <a:spLocks noChangeAspect="1"/>
              </p:cNvSpPr>
              <p:nvPr/>
            </p:nvSpPr>
            <p:spPr>
              <a:xfrm rot="2305559" flipH="1" flipV="1">
                <a:off x="7826609" y="666013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Oval 35"/>
              <p:cNvSpPr>
                <a:spLocks noChangeAspect="1"/>
              </p:cNvSpPr>
              <p:nvPr/>
            </p:nvSpPr>
            <p:spPr>
              <a:xfrm rot="2305559" flipH="1" flipV="1">
                <a:off x="7806844" y="660121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Oval 36"/>
              <p:cNvSpPr>
                <a:spLocks noChangeAspect="1"/>
              </p:cNvSpPr>
              <p:nvPr/>
            </p:nvSpPr>
            <p:spPr>
              <a:xfrm rot="2305559" flipH="1" flipV="1">
                <a:off x="7806844" y="6600864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 rot="2305559" flipH="1" flipV="1">
                <a:off x="7822719" y="654829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 rot="2305559" flipH="1" flipV="1">
                <a:off x="7822719" y="6547945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 rot="2305559" flipH="1" flipV="1">
                <a:off x="7859761" y="6504897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 rot="2305559" flipH="1" flipV="1">
                <a:off x="7859761" y="6504550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 rot="2305559" flipH="1" flipV="1">
                <a:off x="7916446" y="64742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 rot="2305559" flipH="1" flipV="1">
                <a:off x="7916446" y="64738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 rot="2305559" flipH="1" flipV="1">
                <a:off x="7981597" y="650490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2305559" flipH="1" flipV="1">
                <a:off x="7981597" y="6504562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 rot="2305559" flipH="1" flipV="1">
                <a:off x="8007591" y="655147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 rot="2305559" flipH="1" flipV="1">
                <a:off x="8007591" y="6551129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 rot="2305559" flipH="1" flipV="1">
                <a:off x="8006870" y="6664718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Oval 48"/>
              <p:cNvSpPr>
                <a:spLocks noChangeAspect="1"/>
              </p:cNvSpPr>
              <p:nvPr/>
            </p:nvSpPr>
            <p:spPr>
              <a:xfrm rot="2305559" flipH="1" flipV="1">
                <a:off x="8006870" y="6664371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 rot="2305559" flipH="1" flipV="1">
                <a:off x="8030746" y="6610743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48000">
                    <a:srgbClr val="659CAB"/>
                  </a:gs>
                  <a:gs pos="1000">
                    <a:srgbClr val="CB392D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2305559" flipH="1" flipV="1">
                <a:off x="8030746" y="6610396"/>
                <a:ext cx="27432" cy="2708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659CAB">
                      <a:alpha val="72000"/>
                    </a:srgbClr>
                  </a:gs>
                  <a:gs pos="1000">
                    <a:srgbClr val="CB392D">
                      <a:alpha val="72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63" r:id="rId2"/>
    <p:sldLayoutId id="2147483664" r:id="rId3"/>
    <p:sldLayoutId id="2147483686" r:id="rId4"/>
    <p:sldLayoutId id="2147483691" r:id="rId5"/>
    <p:sldLayoutId id="2147483695" r:id="rId6"/>
    <p:sldLayoutId id="2147483665" r:id="rId7"/>
    <p:sldLayoutId id="2147483689" r:id="rId8"/>
    <p:sldLayoutId id="2147483666" r:id="rId9"/>
    <p:sldLayoutId id="2147483668" r:id="rId10"/>
    <p:sldLayoutId id="2147483688" r:id="rId11"/>
    <p:sldLayoutId id="2147483687" r:id="rId12"/>
    <p:sldLayoutId id="2147483690" r:id="rId13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epts.washington.edu/hepstudy/" TargetMode="External"/><Relationship Id="rId2" Type="http://schemas.openxmlformats.org/officeDocument/2006/relationships/hyperlink" Target="http://www.hepatitisc.uw.edu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ts val="2800"/>
              </a:lnSpc>
              <a:spcBef>
                <a:spcPts val="0"/>
              </a:spcBef>
            </a:pPr>
            <a:r>
              <a:rPr lang="en-US" sz="2800" dirty="0"/>
              <a:t>Daclatasvir </a:t>
            </a:r>
            <a:r>
              <a:rPr lang="en-US" sz="2800" dirty="0" smtClean="0"/>
              <a:t>+ Sofosbuvir + Ribavirin in HCV with </a:t>
            </a:r>
            <a:br>
              <a:rPr lang="en-US" sz="2800" dirty="0" smtClean="0"/>
            </a:br>
            <a:r>
              <a:rPr lang="en-US" sz="2800" dirty="0" smtClean="0"/>
              <a:t>Advanced Cirrhosis or Post-Liver Transplant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3600" dirty="0" smtClean="0"/>
              <a:t>ALLY-1 Study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Phase 3</a:t>
            </a:r>
            <a:r>
              <a:rPr lang="en-US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endParaRPr lang="en-US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13512" y="1828801"/>
            <a:ext cx="9180577" cy="371855"/>
          </a:xfrm>
          <a:prstGeom prst="rect">
            <a:avLst/>
          </a:prstGeom>
          <a:solidFill>
            <a:srgbClr val="8B8E5E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1400" dirty="0" smtClean="0">
                <a:solidFill>
                  <a:schemeClr val="bg1"/>
                </a:solidFill>
                <a:latin typeface="Arial"/>
                <a:cs typeface="Arial"/>
              </a:rPr>
              <a:t>Treatment</a:t>
            </a:r>
            <a:r>
              <a:rPr lang="en-US" sz="1400" dirty="0">
                <a:solidFill>
                  <a:schemeClr val="bg1"/>
                </a:solidFill>
                <a:latin typeface="Arial"/>
                <a:cs typeface="Arial"/>
              </a:rPr>
              <a:t>-</a:t>
            </a:r>
            <a:r>
              <a:rPr lang="en-US" sz="1400" dirty="0" smtClean="0">
                <a:solidFill>
                  <a:schemeClr val="bg1"/>
                </a:solidFill>
                <a:latin typeface="Arial"/>
                <a:cs typeface="Arial"/>
              </a:rPr>
              <a:t>Naïve </a:t>
            </a:r>
            <a:r>
              <a:rPr lang="en-US" sz="1400" dirty="0">
                <a:solidFill>
                  <a:schemeClr val="bg1"/>
                </a:solidFill>
                <a:latin typeface="Arial"/>
                <a:cs typeface="Arial"/>
              </a:rPr>
              <a:t>and </a:t>
            </a:r>
            <a:r>
              <a:rPr lang="en-US" sz="1400" dirty="0" smtClean="0">
                <a:solidFill>
                  <a:schemeClr val="bg1"/>
                </a:solidFill>
                <a:latin typeface="Arial"/>
                <a:cs typeface="Arial"/>
              </a:rPr>
              <a:t>Treatment-Experienced</a:t>
            </a:r>
            <a:endParaRPr lang="en-US" sz="1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13512" y="4659540"/>
            <a:ext cx="9180577" cy="371855"/>
          </a:xfrm>
          <a:prstGeom prst="rect">
            <a:avLst/>
          </a:prstGeom>
          <a:solidFill>
            <a:srgbClr val="8B8E5E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1400" dirty="0"/>
              <a:t>Poordad F, et al. Hepatology. </a:t>
            </a:r>
            <a:r>
              <a:rPr lang="en-US" sz="1400" dirty="0" smtClean="0"/>
              <a:t>2016;63:1493-505.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3381500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Poordad F, et al. </a:t>
            </a:r>
            <a:r>
              <a:rPr lang="en-US" dirty="0" smtClean="0"/>
              <a:t>Hepatology. 2016;63</a:t>
            </a:r>
            <a:r>
              <a:rPr lang="en-US" dirty="0"/>
              <a:t>:1493-505.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2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DCV + SOF + RBV in Advanced Cirrhosis and Post-Liver Transplant</a:t>
            </a:r>
            <a:br>
              <a:rPr lang="en-US" sz="2200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2700" dirty="0"/>
              <a:t>ALLY-1: Results</a:t>
            </a:r>
          </a:p>
        </p:txBody>
      </p:sp>
      <p:graphicFrame>
        <p:nvGraphicFramePr>
          <p:cNvPr id="5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5590396"/>
              </p:ext>
            </p:extLst>
          </p:nvPr>
        </p:nvGraphicFramePr>
        <p:xfrm>
          <a:off x="361950" y="1447800"/>
          <a:ext cx="8420100" cy="487680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8420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7787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ts val="22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ＭＳ Ｐゴシック" pitchFamily="-108" charset="-128"/>
                          <a:cs typeface="Arial"/>
                        </a:rPr>
                        <a:t>ALLY-1: Features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182880" marR="88898" marT="50005" marB="5000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F49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9013">
                <a:tc>
                  <a:txBody>
                    <a:bodyPr/>
                    <a:lstStyle/>
                    <a:p>
                      <a:pPr marL="192024" marR="0" lvl="0" indent="-192024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Design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: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Design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: Multicenter,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 prospective, open-label, phase 3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study of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 daclatasvir plus sofosbuvir plus ribavirin in treatment-naïve and treatment-experienced patients with advanced cirrhosis or post-liver transplant HCV recurrence. 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Setting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: Five centers in United States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Entry Criteria </a:t>
                      </a:r>
                      <a:r>
                        <a:rPr lang="en-US" sz="18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8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Treatment-naïve or treatment-experienced</a:t>
                      </a:r>
                      <a:b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Chronic HCV genotypes 1-6</a:t>
                      </a:r>
                      <a:b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HCV RNA &gt;10,000 IU/ml  </a:t>
                      </a:r>
                      <a:b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Cirrhosis (compensated and decompensated) allowed</a:t>
                      </a:r>
                      <a:b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Post-liver transplant: received transplant ≥3 months prior to screening </a:t>
                      </a:r>
                      <a:endParaRPr lang="en-US" sz="1800" baseline="0" dirty="0" smtClean="0">
                        <a:solidFill>
                          <a:schemeClr val="tx1"/>
                        </a:solidFill>
                        <a:latin typeface="Arial" pitchFamily="22" charset="0"/>
                      </a:endParaRP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Outcome Measure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: Primary = SVR12</a:t>
                      </a:r>
                    </a:p>
                  </a:txBody>
                  <a:tcPr marL="182880" marR="88898" marT="50005" marB="500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67622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2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DCV + SOF + RBV in Advanced Cirrhosis and </a:t>
            </a:r>
            <a:r>
              <a:rPr lang="en-US" sz="2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Post</a:t>
            </a:r>
            <a:r>
              <a:rPr lang="en-US" sz="22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-Liver Transplant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2700" dirty="0"/>
              <a:t>ALLY-1</a:t>
            </a:r>
            <a:r>
              <a:rPr lang="en-US" sz="2700" dirty="0" smtClean="0"/>
              <a:t>: Results</a:t>
            </a:r>
            <a:endParaRPr lang="en-US" sz="27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/>
              <a:t>ALLY-</a:t>
            </a:r>
            <a:r>
              <a:rPr lang="en-US" dirty="0" smtClean="0"/>
              <a:t>1</a:t>
            </a:r>
            <a:r>
              <a:rPr lang="en-US" dirty="0" smtClean="0">
                <a:solidFill>
                  <a:schemeClr val="bg1"/>
                </a:solidFill>
              </a:rPr>
              <a:t>: Study Design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Poordad F, et al. Hepatology. 2016;63:1493-505.</a:t>
            </a:r>
          </a:p>
        </p:txBody>
      </p:sp>
      <p:sp>
        <p:nvSpPr>
          <p:cNvPr id="23" name="Rectangle 25"/>
          <p:cNvSpPr>
            <a:spLocks noChangeArrowheads="1"/>
          </p:cNvSpPr>
          <p:nvPr/>
        </p:nvSpPr>
        <p:spPr bwMode="auto">
          <a:xfrm>
            <a:off x="-12330" y="4949969"/>
            <a:ext cx="9180577" cy="106983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ysDash"/>
            <a:miter lim="800000"/>
            <a:headEnd type="none" w="med" len="med"/>
            <a:tailEnd type="none" w="med" len="med"/>
          </a:ln>
          <a:effectLst/>
        </p:spPr>
        <p:txBody>
          <a:bodyPr lIns="457200" tIns="45431" rIns="92486" bIns="45431" anchor="ctr">
            <a:prstTxWarp prst="textNoShape">
              <a:avLst/>
            </a:prstTxWarp>
          </a:bodyPr>
          <a:lstStyle/>
          <a:p>
            <a:pPr defTabSz="935038">
              <a:lnSpc>
                <a:spcPts val="1800"/>
              </a:lnSpc>
              <a:spcBef>
                <a:spcPct val="50000"/>
              </a:spcBef>
            </a:pP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Drug Dosing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400" dirty="0" smtClean="0">
                <a:solidFill>
                  <a:srgbClr val="000000"/>
                </a:solidFill>
                <a:latin typeface="Arial" pitchFamily="22" charset="0"/>
              </a:rPr>
              <a:t>Daclatasvir: 60 mg once daily</a:t>
            </a:r>
            <a:br>
              <a:rPr lang="en-US" sz="1400" dirty="0" smtClean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400" dirty="0" smtClean="0">
                <a:solidFill>
                  <a:srgbClr val="000000"/>
                </a:solidFill>
                <a:latin typeface="Arial" pitchFamily="22" charset="0"/>
              </a:rPr>
              <a:t>Sofosbuvir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: 400 mg once daily</a:t>
            </a:r>
            <a:br>
              <a:rPr lang="en-US" sz="1400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400" dirty="0" smtClean="0">
                <a:solidFill>
                  <a:srgbClr val="000000"/>
                </a:solidFill>
                <a:latin typeface="Arial" pitchFamily="22" charset="0"/>
              </a:rPr>
              <a:t>Ribavirin: 600 mg daily, adjusted to 1000 mg/day based on hemoglobin levels and renal function</a:t>
            </a:r>
            <a:endParaRPr lang="en-US" sz="1400" dirty="0">
              <a:solidFill>
                <a:srgbClr val="000000"/>
              </a:solidFill>
              <a:latin typeface="Arial" pitchFamily="22" charset="0"/>
            </a:endParaRPr>
          </a:p>
        </p:txBody>
      </p:sp>
      <p:sp>
        <p:nvSpPr>
          <p:cNvPr id="62" name="Rectangle 5"/>
          <p:cNvSpPr>
            <a:spLocks noChangeArrowheads="1"/>
          </p:cNvSpPr>
          <p:nvPr/>
        </p:nvSpPr>
        <p:spPr bwMode="auto">
          <a:xfrm>
            <a:off x="2232480" y="2968755"/>
            <a:ext cx="3289566" cy="76904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905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square" anchor="ctr"/>
          <a:lstStyle/>
          <a:p>
            <a:pPr algn="ctr">
              <a:lnSpc>
                <a:spcPts val="2000"/>
              </a:lnSpc>
            </a:pP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Daclatasvir + Sofosbuvir + Ribavirin</a:t>
            </a: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cxnSp>
        <p:nvCxnSpPr>
          <p:cNvPr id="65" name="Straight Connector 64"/>
          <p:cNvCxnSpPr/>
          <p:nvPr/>
        </p:nvCxnSpPr>
        <p:spPr>
          <a:xfrm>
            <a:off x="5520420" y="3352800"/>
            <a:ext cx="3291838" cy="0"/>
          </a:xfrm>
          <a:prstGeom prst="line">
            <a:avLst/>
          </a:prstGeom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8078100" y="3146880"/>
            <a:ext cx="876300" cy="40538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SVR12</a:t>
            </a: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6113" y="1981200"/>
            <a:ext cx="9162291" cy="515104"/>
            <a:chOff x="-6113" y="1923296"/>
            <a:chExt cx="9162291" cy="515104"/>
          </a:xfrm>
        </p:grpSpPr>
        <p:sp>
          <p:nvSpPr>
            <p:cNvPr id="19" name="Rectangle 18"/>
            <p:cNvSpPr/>
            <p:nvPr/>
          </p:nvSpPr>
          <p:spPr>
            <a:xfrm>
              <a:off x="-6113" y="2008676"/>
              <a:ext cx="9162291" cy="4107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6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946328" y="1923296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Arial"/>
                  <a:cs typeface="Arial"/>
                </a:rPr>
                <a:t>0</a:t>
              </a:r>
              <a:endParaRPr lang="en-US" sz="14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 flipV="1">
              <a:off x="-6113" y="2410992"/>
              <a:ext cx="9162291" cy="11472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2217589" y="2331748"/>
              <a:ext cx="0" cy="8763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8504752" y="2331748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4"/>
            <p:cNvSpPr/>
            <p:nvPr/>
          </p:nvSpPr>
          <p:spPr>
            <a:xfrm>
              <a:off x="5226108" y="1923296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Arial"/>
                  <a:cs typeface="Arial"/>
                </a:rPr>
                <a:t>12</a:t>
              </a:r>
              <a:endParaRPr lang="en-US" sz="14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cxnSp>
          <p:nvCxnSpPr>
            <p:cNvPr id="26" name="Straight Connector 25"/>
            <p:cNvCxnSpPr/>
            <p:nvPr/>
          </p:nvCxnSpPr>
          <p:spPr>
            <a:xfrm flipV="1">
              <a:off x="5508130" y="2331748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tangle 26"/>
            <p:cNvSpPr/>
            <p:nvPr/>
          </p:nvSpPr>
          <p:spPr>
            <a:xfrm>
              <a:off x="8211048" y="1923296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Arial"/>
                  <a:cs typeface="Arial"/>
                </a:rPr>
                <a:t>24</a:t>
              </a:r>
              <a:endParaRPr lang="en-US" sz="14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09600" y="2009339"/>
              <a:ext cx="838200" cy="362722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</a:rPr>
                <a:t>Week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</p:grpSp>
      <p:sp>
        <p:nvSpPr>
          <p:cNvPr id="29" name="Rectangle 28"/>
          <p:cNvSpPr/>
          <p:nvPr/>
        </p:nvSpPr>
        <p:spPr>
          <a:xfrm>
            <a:off x="-4543" y="2968755"/>
            <a:ext cx="2211295" cy="774189"/>
          </a:xfrm>
          <a:prstGeom prst="rect">
            <a:avLst/>
          </a:prstGeom>
          <a:solidFill>
            <a:srgbClr val="59574E"/>
          </a:solidFill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rtlCol="0" anchor="ctr"/>
          <a:lstStyle/>
          <a:p>
            <a:pPr>
              <a:lnSpc>
                <a:spcPts val="2000"/>
              </a:lnSpc>
              <a:spcBef>
                <a:spcPts val="0"/>
              </a:spcBef>
            </a:pPr>
            <a:r>
              <a:rPr lang="en-US" sz="1600" dirty="0" smtClean="0">
                <a:solidFill>
                  <a:srgbClr val="FFFFFF"/>
                </a:solidFill>
                <a:latin typeface="Arial"/>
                <a:cs typeface="Arial"/>
              </a:rPr>
              <a:t>Advanced Cirrhosis</a:t>
            </a:r>
            <a:br>
              <a:rPr lang="en-US" sz="1600" dirty="0" smtClean="0">
                <a:solidFill>
                  <a:srgbClr val="FFFFFF"/>
                </a:solidFill>
                <a:latin typeface="Arial"/>
                <a:cs typeface="Arial"/>
              </a:rPr>
            </a:br>
            <a:r>
              <a:rPr lang="en-US" sz="1600" dirty="0" smtClean="0">
                <a:solidFill>
                  <a:srgbClr val="FFFFFF"/>
                </a:solidFill>
                <a:latin typeface="Arial"/>
                <a:cs typeface="Arial"/>
              </a:rPr>
              <a:t>N = 60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-4543" y="3950211"/>
            <a:ext cx="2211295" cy="774189"/>
          </a:xfrm>
          <a:prstGeom prst="rect">
            <a:avLst/>
          </a:prstGeom>
          <a:solidFill>
            <a:srgbClr val="59574E"/>
          </a:solidFill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rtlCol="0" anchor="ctr"/>
          <a:lstStyle/>
          <a:p>
            <a:pPr>
              <a:lnSpc>
                <a:spcPts val="2000"/>
              </a:lnSpc>
              <a:spcBef>
                <a:spcPts val="0"/>
              </a:spcBef>
            </a:pPr>
            <a:r>
              <a:rPr lang="en-US" sz="1600" dirty="0" smtClean="0">
                <a:solidFill>
                  <a:srgbClr val="FFFFFF"/>
                </a:solidFill>
                <a:latin typeface="Arial"/>
                <a:cs typeface="Arial"/>
              </a:rPr>
              <a:t>Post-Liver Transplant </a:t>
            </a:r>
            <a:br>
              <a:rPr lang="en-US" sz="1600" dirty="0" smtClean="0">
                <a:solidFill>
                  <a:srgbClr val="FFFFFF"/>
                </a:solidFill>
                <a:latin typeface="Arial"/>
                <a:cs typeface="Arial"/>
              </a:rPr>
            </a:br>
            <a:r>
              <a:rPr lang="en-US" sz="1600" dirty="0" smtClean="0">
                <a:solidFill>
                  <a:srgbClr val="FFFFFF"/>
                </a:solidFill>
                <a:latin typeface="Arial"/>
                <a:cs typeface="Arial"/>
              </a:rPr>
              <a:t>N = 53</a:t>
            </a: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2232480" y="3950211"/>
            <a:ext cx="3289566" cy="76904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square" anchor="ctr"/>
          <a:lstStyle/>
          <a:p>
            <a:pPr algn="ctr">
              <a:lnSpc>
                <a:spcPts val="2000"/>
              </a:lnSpc>
            </a:pP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Daclatasvir + Sofosbuvir</a:t>
            </a: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+ </a:t>
            </a:r>
            <a:endParaRPr lang="en-US" sz="1600" b="1" dirty="0">
              <a:solidFill>
                <a:srgbClr val="000000"/>
              </a:solidFill>
              <a:latin typeface="Arial"/>
              <a:cs typeface="Arial"/>
            </a:endParaRPr>
          </a:p>
          <a:p>
            <a:pPr algn="ctr">
              <a:lnSpc>
                <a:spcPts val="2000"/>
              </a:lnSpc>
            </a:pP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Ribavirin</a:t>
            </a: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5520420" y="4337436"/>
            <a:ext cx="3291838" cy="0"/>
          </a:xfrm>
          <a:prstGeom prst="line">
            <a:avLst/>
          </a:prstGeom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8078100" y="4131516"/>
            <a:ext cx="876300" cy="40538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SVR12</a:t>
            </a: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1639998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Poordad F, et al. Hepatology. 2016;63:1493-505.</a:t>
            </a:r>
          </a:p>
        </p:txBody>
      </p:sp>
      <p:graphicFrame>
        <p:nvGraphicFramePr>
          <p:cNvPr id="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8541073"/>
              </p:ext>
            </p:extLst>
          </p:nvPr>
        </p:nvGraphicFramePr>
        <p:xfrm>
          <a:off x="457200" y="1389698"/>
          <a:ext cx="8194105" cy="4942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35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03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02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2562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Characteristic</a:t>
                      </a:r>
                      <a:endParaRPr lang="en-US" sz="1500" dirty="0"/>
                    </a:p>
                  </a:txBody>
                  <a:tcPr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500" dirty="0" smtClean="0"/>
                        <a:t>Advanced Cirrhosis</a:t>
                      </a:r>
                      <a:br>
                        <a:rPr lang="en-US" sz="1500" dirty="0" smtClean="0"/>
                      </a:br>
                      <a:r>
                        <a:rPr lang="en-US" sz="1500" b="0" dirty="0" smtClean="0"/>
                        <a:t>(n=60)</a:t>
                      </a:r>
                      <a:endParaRPr lang="en-US" sz="1500" dirty="0"/>
                    </a:p>
                  </a:txBody>
                  <a:tcPr anchor="ctr"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500" dirty="0" smtClean="0"/>
                        <a:t>Post-Liver</a:t>
                      </a:r>
                      <a:r>
                        <a:rPr lang="en-US" sz="1500" baseline="0" dirty="0" smtClean="0"/>
                        <a:t> Transplant</a:t>
                      </a:r>
                    </a:p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500" b="0" dirty="0" smtClean="0"/>
                        <a:t>(n=53)</a:t>
                      </a:r>
                      <a:endParaRPr lang="en-US" sz="1500" dirty="0"/>
                    </a:p>
                  </a:txBody>
                  <a:tcPr anchor="ctr"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2954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372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lang="en-US" sz="1500" dirty="0" smtClean="0"/>
                        <a:t>Male, n (%)</a:t>
                      </a:r>
                      <a:endParaRPr lang="en-US" sz="1500" dirty="0"/>
                    </a:p>
                  </a:txBody>
                  <a:tcPr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500" dirty="0" smtClean="0"/>
                        <a:t>38 (63%)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500" dirty="0" smtClean="0"/>
                        <a:t>38 (72%)</a:t>
                      </a:r>
                      <a:endParaRPr lang="en-US" sz="1500" dirty="0"/>
                    </a:p>
                  </a:txBody>
                  <a:tcPr anchor="ctr"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4372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lang="en-US" sz="1500" dirty="0" smtClean="0"/>
                        <a:t>Median age, years (range)</a:t>
                      </a:r>
                      <a:endParaRPr lang="en-US" sz="1500" dirty="0"/>
                    </a:p>
                  </a:txBody>
                  <a:tcPr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500" dirty="0" smtClean="0"/>
                        <a:t>58 (19-75)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500" dirty="0" smtClean="0"/>
                        <a:t>59 (22-82)</a:t>
                      </a:r>
                      <a:endParaRPr lang="en-US" sz="1500" dirty="0"/>
                    </a:p>
                  </a:txBody>
                  <a:tcPr anchor="ctr"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4945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lang="en-US" sz="1500" dirty="0" smtClean="0"/>
                        <a:t>Race</a:t>
                      </a:r>
                    </a:p>
                    <a:p>
                      <a:pPr marL="228600" indent="0">
                        <a:lnSpc>
                          <a:spcPts val="2000"/>
                        </a:lnSpc>
                      </a:pPr>
                      <a:r>
                        <a:rPr lang="en-US" sz="1500" dirty="0" smtClean="0"/>
                        <a:t>White</a:t>
                      </a:r>
                    </a:p>
                    <a:p>
                      <a:pPr marL="228600" indent="0">
                        <a:lnSpc>
                          <a:spcPts val="2000"/>
                        </a:lnSpc>
                      </a:pPr>
                      <a:r>
                        <a:rPr lang="en-US" sz="1500" dirty="0" smtClean="0"/>
                        <a:t>Black/African American</a:t>
                      </a:r>
                    </a:p>
                    <a:p>
                      <a:pPr marL="228600" indent="0">
                        <a:lnSpc>
                          <a:spcPts val="2000"/>
                        </a:lnSpc>
                      </a:pPr>
                      <a:r>
                        <a:rPr lang="en-US" sz="1500" dirty="0" smtClean="0"/>
                        <a:t>Asian</a:t>
                      </a:r>
                      <a:endParaRPr lang="en-US" sz="1500" dirty="0"/>
                    </a:p>
                  </a:txBody>
                  <a:tcPr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endParaRPr lang="en-US" sz="1500" dirty="0" smtClean="0"/>
                    </a:p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500" dirty="0" smtClean="0"/>
                        <a:t>57 (95%)</a:t>
                      </a:r>
                    </a:p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500" dirty="0" smtClean="0"/>
                        <a:t>3 (5%)</a:t>
                      </a:r>
                    </a:p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500" dirty="0" smtClean="0"/>
                        <a:t>0 (0%)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endParaRPr lang="en-US" sz="1500" dirty="0" smtClean="0"/>
                    </a:p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500" dirty="0" smtClean="0"/>
                        <a:t>51 (96%)</a:t>
                      </a:r>
                    </a:p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500" dirty="0" smtClean="0"/>
                        <a:t>1 (2%)</a:t>
                      </a:r>
                    </a:p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500" dirty="0" smtClean="0"/>
                        <a:t>1 (2%)</a:t>
                      </a:r>
                      <a:endParaRPr lang="en-US" sz="1500" dirty="0"/>
                    </a:p>
                  </a:txBody>
                  <a:tcPr anchor="ctr"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45375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lang="en-US" sz="1500" dirty="0" smtClean="0"/>
                        <a:t>HCV genotype</a:t>
                      </a:r>
                    </a:p>
                    <a:p>
                      <a:pPr marL="227013" indent="0">
                        <a:lnSpc>
                          <a:spcPts val="2000"/>
                        </a:lnSpc>
                        <a:tabLst>
                          <a:tab pos="227013" algn="l"/>
                        </a:tabLst>
                      </a:pPr>
                      <a:r>
                        <a:rPr lang="en-US" sz="1500" dirty="0" smtClean="0"/>
                        <a:t>1a</a:t>
                      </a:r>
                    </a:p>
                    <a:p>
                      <a:pPr marL="227013" indent="0">
                        <a:lnSpc>
                          <a:spcPts val="2000"/>
                        </a:lnSpc>
                        <a:tabLst>
                          <a:tab pos="227013" algn="l"/>
                        </a:tabLst>
                      </a:pPr>
                      <a:r>
                        <a:rPr lang="en-US" sz="1500" dirty="0" smtClean="0"/>
                        <a:t>1b</a:t>
                      </a:r>
                    </a:p>
                    <a:p>
                      <a:pPr marL="227013" indent="0">
                        <a:lnSpc>
                          <a:spcPts val="2000"/>
                        </a:lnSpc>
                        <a:tabLst>
                          <a:tab pos="227013" algn="l"/>
                        </a:tabLst>
                      </a:pPr>
                      <a:r>
                        <a:rPr lang="en-US" sz="1500" dirty="0" smtClean="0"/>
                        <a:t>2</a:t>
                      </a:r>
                    </a:p>
                    <a:p>
                      <a:pPr marL="227013" indent="0">
                        <a:lnSpc>
                          <a:spcPts val="2000"/>
                        </a:lnSpc>
                        <a:tabLst>
                          <a:tab pos="227013" algn="l"/>
                        </a:tabLst>
                      </a:pPr>
                      <a:r>
                        <a:rPr lang="en-US" sz="1500" dirty="0" smtClean="0"/>
                        <a:t>3</a:t>
                      </a:r>
                    </a:p>
                    <a:p>
                      <a:pPr marL="227013" indent="0">
                        <a:lnSpc>
                          <a:spcPts val="2000"/>
                        </a:lnSpc>
                        <a:tabLst>
                          <a:tab pos="227013" algn="l"/>
                        </a:tabLst>
                      </a:pPr>
                      <a:r>
                        <a:rPr lang="en-US" sz="1500" dirty="0" smtClean="0"/>
                        <a:t>4</a:t>
                      </a:r>
                    </a:p>
                    <a:p>
                      <a:pPr marL="227013" indent="0">
                        <a:lnSpc>
                          <a:spcPts val="2000"/>
                        </a:lnSpc>
                        <a:tabLst>
                          <a:tab pos="227013" algn="l"/>
                        </a:tabLst>
                      </a:pPr>
                      <a:r>
                        <a:rPr lang="en-US" sz="1500" dirty="0" smtClean="0"/>
                        <a:t>6</a:t>
                      </a:r>
                      <a:endParaRPr lang="en-US" sz="1500" dirty="0"/>
                    </a:p>
                  </a:txBody>
                  <a:tcPr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endParaRPr lang="en-US" sz="1500" dirty="0" smtClean="0"/>
                    </a:p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500" dirty="0" smtClean="0"/>
                        <a:t>34 (57%)</a:t>
                      </a:r>
                    </a:p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500" dirty="0" smtClean="0"/>
                        <a:t>11 (18%)</a:t>
                      </a:r>
                    </a:p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500" dirty="0" smtClean="0"/>
                        <a:t>5 (8%)</a:t>
                      </a:r>
                    </a:p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500" dirty="0" smtClean="0"/>
                        <a:t>  6 (10%)</a:t>
                      </a:r>
                    </a:p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500" dirty="0" smtClean="0"/>
                        <a:t>4 (7%)</a:t>
                      </a:r>
                    </a:p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500" dirty="0" smtClean="0"/>
                        <a:t>0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endParaRPr lang="en-US" sz="1500" dirty="0" smtClean="0"/>
                    </a:p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500" dirty="0" smtClean="0"/>
                        <a:t>31 (58%)</a:t>
                      </a:r>
                    </a:p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500" dirty="0" smtClean="0"/>
                        <a:t>10 (19%)</a:t>
                      </a:r>
                    </a:p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500" dirty="0" smtClean="0"/>
                        <a:t>0 (0%)</a:t>
                      </a:r>
                    </a:p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500" dirty="0" smtClean="0"/>
                        <a:t>11 (21%)</a:t>
                      </a:r>
                    </a:p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500" dirty="0" smtClean="0"/>
                        <a:t>0 (0%)</a:t>
                      </a:r>
                    </a:p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500" dirty="0" smtClean="0"/>
                        <a:t>1 (2%)</a:t>
                      </a:r>
                      <a:endParaRPr lang="en-US" sz="1500" dirty="0"/>
                    </a:p>
                  </a:txBody>
                  <a:tcPr anchor="ctr"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5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i="0" dirty="0" smtClean="0"/>
                        <a:t>Mean</a:t>
                      </a:r>
                      <a:r>
                        <a:rPr lang="en-US" sz="1500" i="0" baseline="0" dirty="0" smtClean="0"/>
                        <a:t> </a:t>
                      </a:r>
                      <a:r>
                        <a:rPr lang="en-US" sz="1500" i="0" dirty="0" smtClean="0"/>
                        <a:t>HCV</a:t>
                      </a:r>
                      <a:r>
                        <a:rPr lang="en-US" sz="1500" i="0" baseline="0" dirty="0" smtClean="0"/>
                        <a:t> RNA log</a:t>
                      </a:r>
                      <a:r>
                        <a:rPr lang="en-US" sz="1500" i="0" baseline="-25000" dirty="0" smtClean="0"/>
                        <a:t>10</a:t>
                      </a:r>
                      <a:r>
                        <a:rPr lang="en-US" sz="1500" i="0" baseline="0" dirty="0" smtClean="0"/>
                        <a:t> (IU/mL)</a:t>
                      </a:r>
                      <a:endParaRPr lang="en-US" sz="1500" i="0" dirty="0" smtClean="0"/>
                    </a:p>
                  </a:txBody>
                  <a:tcPr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2000"/>
                        </a:lnSpc>
                      </a:pPr>
                      <a:r>
                        <a:rPr lang="en-US" sz="1500" dirty="0" smtClean="0"/>
                        <a:t>6.01</a:t>
                      </a:r>
                      <a:endParaRPr lang="en-US" sz="1500" dirty="0"/>
                    </a:p>
                  </a:txBody>
                  <a:tcPr anchor="ctr"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500" dirty="0" smtClean="0"/>
                        <a:t>6.61</a:t>
                      </a:r>
                      <a:endParaRPr lang="en-US" sz="1500" dirty="0"/>
                    </a:p>
                  </a:txBody>
                  <a:tcPr anchor="ctr"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23850" y="304800"/>
            <a:ext cx="8515350" cy="990600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DCV + SOF + RBV in Advanced Cirrhosis and Post-Liver Transplant</a:t>
            </a:r>
            <a:br>
              <a:rPr lang="en-US" sz="2000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2400" dirty="0"/>
              <a:t>ALLY-1: </a:t>
            </a:r>
            <a:r>
              <a:rPr lang="en-US" sz="2400" dirty="0" smtClean="0"/>
              <a:t>Patient Characteristics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874856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2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DCV + SOF + RBV in Advanced Cirrhosis and </a:t>
            </a:r>
            <a:r>
              <a:rPr lang="en-US" sz="2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Post</a:t>
            </a:r>
            <a:r>
              <a:rPr lang="en-US" sz="22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-Liver Transplant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2700" dirty="0"/>
              <a:t>ALLY-1</a:t>
            </a:r>
            <a:r>
              <a:rPr lang="en-US" sz="2700" dirty="0" smtClean="0"/>
              <a:t>: Results for Advanced Cirrhosis Cohort</a:t>
            </a:r>
            <a:endParaRPr lang="en-US" sz="27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 smtClean="0"/>
              <a:t>ALLY-1: SVR12 Results</a:t>
            </a:r>
            <a:r>
              <a:rPr lang="en-US" dirty="0"/>
              <a:t> </a:t>
            </a:r>
            <a:r>
              <a:rPr lang="en-US" dirty="0" smtClean="0"/>
              <a:t>for Advanced Cirrhosis Cohort by Genotype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Poordad F, et al. Hepatology. 2016;63:1493-505.</a:t>
            </a:r>
          </a:p>
        </p:txBody>
      </p:sp>
      <p:graphicFrame>
        <p:nvGraphicFramePr>
          <p:cNvPr id="22" name="Chart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0170716"/>
              </p:ext>
            </p:extLst>
          </p:nvPr>
        </p:nvGraphicFramePr>
        <p:xfrm>
          <a:off x="381000" y="1935494"/>
          <a:ext cx="8382000" cy="4389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" name="Rectangle 22"/>
          <p:cNvSpPr/>
          <p:nvPr/>
        </p:nvSpPr>
        <p:spPr>
          <a:xfrm>
            <a:off x="1481820" y="5105400"/>
            <a:ext cx="758515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50/60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10946" y="5105400"/>
            <a:ext cx="631089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5/6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773170" y="5105400"/>
            <a:ext cx="685030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tx1"/>
                </a:solidFill>
              </a:rPr>
              <a:t>0</a:t>
            </a:r>
            <a:r>
              <a:rPr lang="en-US" sz="1400" dirty="0" smtClean="0">
                <a:solidFill>
                  <a:schemeClr val="tx1"/>
                </a:solidFill>
              </a:rPr>
              <a:t>/</a:t>
            </a:r>
            <a:r>
              <a:rPr lang="en-US" sz="14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8" name="Rectangle 7"/>
          <p:cNvSpPr/>
          <p:nvPr/>
        </p:nvSpPr>
        <p:spPr>
          <a:xfrm>
            <a:off x="3622587" y="5105400"/>
            <a:ext cx="657931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11/11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705600" y="5105400"/>
            <a:ext cx="685030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4</a:t>
            </a:r>
            <a:r>
              <a:rPr lang="en-US" sz="1400" dirty="0" smtClean="0">
                <a:solidFill>
                  <a:schemeClr val="bg1"/>
                </a:solidFill>
              </a:rPr>
              <a:t>/</a:t>
            </a:r>
            <a:r>
              <a:rPr lang="en-US" sz="14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656360" y="5105400"/>
            <a:ext cx="685030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4</a:t>
            </a:r>
            <a:r>
              <a:rPr lang="en-US" sz="1400" dirty="0" smtClean="0">
                <a:solidFill>
                  <a:schemeClr val="bg1"/>
                </a:solidFill>
              </a:rPr>
              <a:t>/</a:t>
            </a:r>
            <a:r>
              <a:rPr lang="en-US" sz="1400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556780" y="5105400"/>
            <a:ext cx="685363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26/34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4" name="Left Bracket 13"/>
          <p:cNvSpPr/>
          <p:nvPr/>
        </p:nvSpPr>
        <p:spPr>
          <a:xfrm rot="16200000">
            <a:off x="5422041" y="2778252"/>
            <a:ext cx="152400" cy="6025896"/>
          </a:xfrm>
          <a:prstGeom prst="leftBracket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76760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2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DCV + SOF + RBV in Advanced Cirrhosis and </a:t>
            </a:r>
            <a:r>
              <a:rPr lang="en-US" sz="2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Post</a:t>
            </a:r>
            <a:r>
              <a:rPr lang="en-US" sz="22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-Liver Transplant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2700" dirty="0"/>
              <a:t>ALLY-1</a:t>
            </a:r>
            <a:r>
              <a:rPr lang="en-US" sz="2700" dirty="0" smtClean="0"/>
              <a:t>: Results for Advanced Cirrhosis Cohort</a:t>
            </a:r>
            <a:endParaRPr lang="en-US" sz="27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 smtClean="0"/>
              <a:t>ALLY-1: SVR12 Results</a:t>
            </a:r>
            <a:r>
              <a:rPr lang="en-US" dirty="0"/>
              <a:t> </a:t>
            </a:r>
            <a:r>
              <a:rPr lang="en-US" dirty="0" smtClean="0"/>
              <a:t>for Advanced Cirrhosis Cohort by Child-Pugh Class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Poordad F, et al. Hepatology. 2016;63:1493-505.</a:t>
            </a:r>
          </a:p>
        </p:txBody>
      </p:sp>
      <p:graphicFrame>
        <p:nvGraphicFramePr>
          <p:cNvPr id="22" name="Chart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9069844"/>
              </p:ext>
            </p:extLst>
          </p:nvPr>
        </p:nvGraphicFramePr>
        <p:xfrm>
          <a:off x="381000" y="1935494"/>
          <a:ext cx="8382000" cy="4389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" name="Rectangle 22"/>
          <p:cNvSpPr/>
          <p:nvPr/>
        </p:nvSpPr>
        <p:spPr>
          <a:xfrm>
            <a:off x="1858107" y="5105400"/>
            <a:ext cx="758515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50/60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35245" y="5105400"/>
            <a:ext cx="657931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30/32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733800" y="5105400"/>
            <a:ext cx="685363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11/12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389962" y="5105400"/>
            <a:ext cx="657931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9/16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" name="Left Bracket 3"/>
          <p:cNvSpPr/>
          <p:nvPr/>
        </p:nvSpPr>
        <p:spPr>
          <a:xfrm rot="16200000">
            <a:off x="5814762" y="3235456"/>
            <a:ext cx="152400" cy="5111488"/>
          </a:xfrm>
          <a:prstGeom prst="leftBracket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8127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2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DCV + SOF + RBV in Advanced Cirrhosis and </a:t>
            </a:r>
            <a:r>
              <a:rPr lang="en-US" sz="2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Post</a:t>
            </a:r>
            <a:r>
              <a:rPr lang="en-US" sz="22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-Liver Transplant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2700" dirty="0"/>
              <a:t>ALLY-1</a:t>
            </a:r>
            <a:r>
              <a:rPr lang="en-US" sz="2700" dirty="0" smtClean="0"/>
              <a:t>: Results for Post-Liver Transplant Cohort</a:t>
            </a:r>
            <a:endParaRPr lang="en-US" sz="27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 smtClean="0"/>
              <a:t>ALLY-1: SVR12 Results</a:t>
            </a:r>
            <a:r>
              <a:rPr lang="en-US" dirty="0"/>
              <a:t> </a:t>
            </a:r>
            <a:r>
              <a:rPr lang="en-US" dirty="0" smtClean="0"/>
              <a:t>for Post-Liver Transplant Cohort by Genotype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Poordad F, et al. Hepatology. 2016;63:1493-505.</a:t>
            </a:r>
          </a:p>
        </p:txBody>
      </p:sp>
      <p:graphicFrame>
        <p:nvGraphicFramePr>
          <p:cNvPr id="22" name="Chart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2290240"/>
              </p:ext>
            </p:extLst>
          </p:nvPr>
        </p:nvGraphicFramePr>
        <p:xfrm>
          <a:off x="381000" y="1935494"/>
          <a:ext cx="8382000" cy="4389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" name="Rectangle 22"/>
          <p:cNvSpPr/>
          <p:nvPr/>
        </p:nvSpPr>
        <p:spPr>
          <a:xfrm>
            <a:off x="1481820" y="5105400"/>
            <a:ext cx="758515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50/53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10946" y="5105400"/>
            <a:ext cx="631089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10/11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761830" y="5105400"/>
            <a:ext cx="685030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1/1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22587" y="5105400"/>
            <a:ext cx="657931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9/10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705600" y="5105400"/>
            <a:ext cx="685030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0/0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656360" y="5105400"/>
            <a:ext cx="685030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0/0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56780" y="5105400"/>
            <a:ext cx="685363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30/31</a:t>
            </a:r>
          </a:p>
        </p:txBody>
      </p:sp>
      <p:sp>
        <p:nvSpPr>
          <p:cNvPr id="14" name="Left Bracket 13"/>
          <p:cNvSpPr/>
          <p:nvPr/>
        </p:nvSpPr>
        <p:spPr>
          <a:xfrm rot="16200000">
            <a:off x="5422041" y="2778252"/>
            <a:ext cx="152400" cy="6025896"/>
          </a:xfrm>
          <a:prstGeom prst="leftBracket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76494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Poordad F, et al. Hepatology. 2016;63:1493-505.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DCV + SOF + RBV in Advanced Cirrhosis and Post-Liver Transplant</a:t>
            </a:r>
            <a:br>
              <a:rPr lang="en-US" sz="2000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2400" dirty="0"/>
              <a:t>ALLY-</a:t>
            </a:r>
            <a:r>
              <a:rPr lang="en-US" sz="2400" dirty="0" smtClean="0"/>
              <a:t>1</a:t>
            </a:r>
            <a:r>
              <a:rPr lang="en-US" sz="2400" dirty="0" smtClean="0">
                <a:ea typeface="ＭＳ Ｐゴシック" pitchFamily="22" charset="-128"/>
                <a:cs typeface="ＭＳ Ｐゴシック" pitchFamily="22" charset="-128"/>
              </a:rPr>
              <a:t>: Conclusion</a:t>
            </a:r>
            <a:endParaRPr lang="en-US" sz="24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8683157"/>
              </p:ext>
            </p:extLst>
          </p:nvPr>
        </p:nvGraphicFramePr>
        <p:xfrm>
          <a:off x="0" y="2715768"/>
          <a:ext cx="9144000" cy="200863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>
                        <a:lnSpc>
                          <a:spcPts val="3200"/>
                        </a:lnSpc>
                      </a:pPr>
                      <a:r>
                        <a:rPr lang="en-US" sz="2000" b="1" i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</a:t>
                      </a:r>
                      <a:r>
                        <a:rPr lang="en-US" sz="2000" b="0" i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i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“</a:t>
                      </a:r>
                      <a:r>
                        <a:rPr lang="en-US" sz="2000" b="0" i="0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T</a:t>
                      </a:r>
                      <a:r>
                        <a:rPr lang="en-US" sz="2000" b="0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he pan-genotypic combination of daclatasvir, sofosbuvir,</a:t>
                      </a:r>
                      <a:r>
                        <a:rPr lang="en-US" sz="2000" b="0" kern="1200" baseline="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en-US" sz="2000" b="0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and ribavirin was safe and well tolerated. High SVR rates across multiple HCV genotypes were achieved</a:t>
                      </a:r>
                      <a:r>
                        <a:rPr lang="en-US" sz="2000" b="0" kern="1200" baseline="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en-US" sz="2000" b="0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by patients with post-liver transplant recurrence or advanced cirrhosis.” 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5022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69660" y="1295400"/>
            <a:ext cx="8432465" cy="4382993"/>
          </a:xfrm>
          <a:prstGeom prst="rect">
            <a:avLst/>
          </a:prstGeom>
          <a:solidFill>
            <a:schemeClr val="tx1">
              <a:alpha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ctr"/>
          <a:lstStyle/>
          <a:p>
            <a:pPr algn="ctr">
              <a:lnSpc>
                <a:spcPts val="2800"/>
              </a:lnSpc>
              <a:spcBef>
                <a:spcPts val="600"/>
              </a:spcBef>
            </a:pPr>
            <a:r>
              <a:rPr lang="en-US" dirty="0" smtClean="0"/>
              <a:t>This slide deck is from the University of Washington’s </a:t>
            </a:r>
            <a:r>
              <a:rPr lang="en-US" i="1" dirty="0" smtClean="0"/>
              <a:t>Hepatitis C Online </a:t>
            </a:r>
            <a:r>
              <a:rPr lang="en-US" dirty="0" smtClean="0"/>
              <a:t>and </a:t>
            </a:r>
            <a:r>
              <a:rPr lang="en-US" i="1" dirty="0" smtClean="0"/>
              <a:t>Hepatitis Web Study</a:t>
            </a:r>
            <a:r>
              <a:rPr lang="en-US" dirty="0" smtClean="0"/>
              <a:t> projects. </a:t>
            </a:r>
            <a:br>
              <a:rPr lang="en-US" dirty="0" smtClean="0"/>
            </a:br>
            <a:endParaRPr lang="en-US" sz="2000" dirty="0" smtClean="0"/>
          </a:p>
          <a:p>
            <a:pPr algn="ctr">
              <a:lnSpc>
                <a:spcPts val="2800"/>
              </a:lnSpc>
              <a:spcBef>
                <a:spcPts val="600"/>
              </a:spcBef>
            </a:pPr>
            <a:r>
              <a:rPr lang="en-US" sz="2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Hepatitis C Online</a:t>
            </a:r>
            <a:br>
              <a:rPr lang="en-US" sz="2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2000" dirty="0" smtClean="0">
                <a:solidFill>
                  <a:srgbClr val="FCF5E6"/>
                </a:solidFill>
                <a:hlinkClick r:id="rId2"/>
              </a:rPr>
              <a:t>www.hepatitisc.uw.edu</a:t>
            </a:r>
            <a:endParaRPr lang="en-US" sz="2000" dirty="0" smtClean="0">
              <a:solidFill>
                <a:srgbClr val="FCF5E6"/>
              </a:solidFill>
            </a:endParaRPr>
          </a:p>
          <a:p>
            <a:pPr algn="ctr">
              <a:lnSpc>
                <a:spcPts val="2800"/>
              </a:lnSpc>
              <a:spcBef>
                <a:spcPts val="600"/>
              </a:spcBef>
            </a:pPr>
            <a:endParaRPr lang="en-US" sz="20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algn="ctr">
              <a:lnSpc>
                <a:spcPts val="2800"/>
              </a:lnSpc>
              <a:spcBef>
                <a:spcPts val="600"/>
              </a:spcBef>
            </a:pPr>
            <a:r>
              <a:rPr lang="en-US" sz="2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Hepatitis </a:t>
            </a:r>
            <a:r>
              <a:rPr lang="en-US" sz="20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Web </a:t>
            </a:r>
            <a:r>
              <a:rPr lang="en-US" sz="2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Study</a:t>
            </a:r>
            <a:br>
              <a:rPr lang="en-US" sz="2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2000" dirty="0" smtClean="0">
                <a:solidFill>
                  <a:schemeClr val="accent5">
                    <a:lumMod val="20000"/>
                    <a:lumOff val="80000"/>
                  </a:schemeClr>
                </a:solidFill>
                <a:hlinkClick r:id="rId3"/>
              </a:rPr>
              <a:t>http</a:t>
            </a:r>
            <a:r>
              <a:rPr lang="en-US" sz="2000" dirty="0">
                <a:solidFill>
                  <a:schemeClr val="accent5">
                    <a:lumMod val="20000"/>
                    <a:lumOff val="80000"/>
                  </a:schemeClr>
                </a:solidFill>
                <a:hlinkClick r:id="rId3"/>
              </a:rPr>
              <a:t>://depts.washington.edu/hepstudy</a:t>
            </a:r>
            <a:r>
              <a:rPr lang="en-US" sz="2000" dirty="0" smtClean="0">
                <a:solidFill>
                  <a:schemeClr val="accent5">
                    <a:lumMod val="20000"/>
                    <a:lumOff val="80000"/>
                  </a:schemeClr>
                </a:solidFill>
                <a:hlinkClick r:id="rId3"/>
              </a:rPr>
              <a:t>/</a:t>
            </a:r>
            <a:endParaRPr lang="en-US" sz="2000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algn="ctr">
              <a:lnSpc>
                <a:spcPts val="2800"/>
              </a:lnSpc>
              <a:spcBef>
                <a:spcPts val="600"/>
              </a:spcBef>
            </a:pPr>
            <a:endParaRPr lang="en-US" sz="2000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algn="ctr">
              <a:lnSpc>
                <a:spcPts val="2800"/>
              </a:lnSpc>
              <a:spcBef>
                <a:spcPts val="600"/>
              </a:spcBef>
            </a:pPr>
            <a:r>
              <a:rPr lang="en-US" sz="1800" dirty="0" smtClean="0">
                <a:solidFill>
                  <a:schemeClr val="bg1"/>
                </a:solidFill>
              </a:rPr>
              <a:t>Funded </a:t>
            </a:r>
            <a:r>
              <a:rPr lang="en-US" sz="1800" dirty="0">
                <a:solidFill>
                  <a:schemeClr val="bg1"/>
                </a:solidFill>
              </a:rPr>
              <a:t>by a grant from  the Centers for Disease Control and Prevention</a:t>
            </a:r>
            <a:r>
              <a:rPr lang="en-US" sz="18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. </a:t>
            </a:r>
            <a:endParaRPr lang="en-US" sz="1800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5085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TC_Master_Template_061510">
  <a:themeElements>
    <a:clrScheme name="NWAETC Final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B59452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AETC_Master_Template_061510.potx</Template>
  <TotalTime>61749</TotalTime>
  <Words>506</Words>
  <Application>Microsoft Office PowerPoint</Application>
  <PresentationFormat>On-screen Show (4:3)</PresentationFormat>
  <Paragraphs>119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ＭＳ Ｐゴシック</vt:lpstr>
      <vt:lpstr>Arial</vt:lpstr>
      <vt:lpstr>Geneva</vt:lpstr>
      <vt:lpstr>Myriad Pro</vt:lpstr>
      <vt:lpstr>Times New Roman</vt:lpstr>
      <vt:lpstr>Wingdings</vt:lpstr>
      <vt:lpstr>AETC_Master_Template_061510</vt:lpstr>
      <vt:lpstr>Daclatasvir + Sofosbuvir + Ribavirin in HCV with  Advanced Cirrhosis or Post-Liver Transplant  ALLY-1 Study</vt:lpstr>
      <vt:lpstr>DCV + SOF + RBV in Advanced Cirrhosis and Post-Liver Transplant ALLY-1: Results</vt:lpstr>
      <vt:lpstr>DCV + SOF + RBV in Advanced Cirrhosis and Post-Liver Transplant ALLY-1: Results</vt:lpstr>
      <vt:lpstr>DCV + SOF + RBV in Advanced Cirrhosis and Post-Liver Transplant ALLY-1: Patient Characteristics</vt:lpstr>
      <vt:lpstr>DCV + SOF + RBV in Advanced Cirrhosis and Post-Liver Transplant ALLY-1: Results for Advanced Cirrhosis Cohort</vt:lpstr>
      <vt:lpstr>DCV + SOF + RBV in Advanced Cirrhosis and Post-Liver Transplant ALLY-1: Results for Advanced Cirrhosis Cohort</vt:lpstr>
      <vt:lpstr>DCV + SOF + RBV in Advanced Cirrhosis and Post-Liver Transplant ALLY-1: Results for Post-Liver Transplant Cohort</vt:lpstr>
      <vt:lpstr>DCV + SOF + RBV in Advanced Cirrhosis and Post-Liver Transplant ALLY-1: Conclusion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3002</cp:revision>
  <cp:lastPrinted>2011-04-18T21:48:04Z</cp:lastPrinted>
  <dcterms:created xsi:type="dcterms:W3CDTF">2010-11-28T05:36:22Z</dcterms:created>
  <dcterms:modified xsi:type="dcterms:W3CDTF">2017-03-10T19:56:38Z</dcterms:modified>
</cp:coreProperties>
</file>