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861" r:id="rId2"/>
    <p:sldId id="862" r:id="rId3"/>
    <p:sldId id="863" r:id="rId4"/>
    <p:sldId id="864" r:id="rId5"/>
    <p:sldId id="865" r:id="rId6"/>
    <p:sldId id="866" r:id="rId7"/>
    <p:sldId id="882" r:id="rId8"/>
    <p:sldId id="870" r:id="rId9"/>
    <p:sldId id="1003" r:id="rId10"/>
    <p:sldId id="867" r:id="rId11"/>
    <p:sldId id="1007" r:id="rId12"/>
    <p:sldId id="881" r:id="rId13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B8E"/>
    <a:srgbClr val="358296"/>
    <a:srgbClr val="537A9F"/>
    <a:srgbClr val="6691BC"/>
    <a:srgbClr val="E8EAEF"/>
    <a:srgbClr val="CDD3DD"/>
    <a:srgbClr val="3D80C0"/>
    <a:srgbClr val="5A7FA6"/>
    <a:srgbClr val="8EA6DA"/>
    <a:srgbClr val="A1B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9" autoAdjust="0"/>
    <p:restoredTop sz="96309" autoAdjust="0"/>
  </p:normalViewPr>
  <p:slideViewPr>
    <p:cSldViewPr snapToGrid="0" showGuides="1">
      <p:cViewPr varScale="1">
        <p:scale>
          <a:sx n="83" d="100"/>
          <a:sy n="83" d="100"/>
        </p:scale>
        <p:origin x="1830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6357258175127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ACF-FE4E-820A-2AF64B177387}"/>
              </c:ext>
            </c:extLst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ACF-FE4E-820A-2AF64B177387}"/>
              </c:ext>
            </c:extLst>
          </c:dPt>
          <c:dPt>
            <c:idx val="2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ACF-FE4E-820A-2AF64B177387}"/>
              </c:ext>
            </c:extLst>
          </c:dPt>
          <c:dPt>
            <c:idx val="3"/>
            <c:invertIfNegative val="0"/>
            <c:bubble3D val="0"/>
            <c:spPr>
              <a:solidFill>
                <a:srgbClr val="647E7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ACF-FE4E-820A-2AF64B177387}"/>
              </c:ext>
            </c:extLst>
          </c:dPt>
          <c:dPt>
            <c:idx val="4"/>
            <c:invertIfNegative val="0"/>
            <c:bubble3D val="0"/>
            <c:spPr>
              <a:solidFill>
                <a:srgbClr val="647E7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3ACF-FE4E-820A-2AF64B177387}"/>
              </c:ext>
            </c:extLst>
          </c:dPt>
          <c:dPt>
            <c:idx val="5"/>
            <c:invertIfNegative val="0"/>
            <c:bubble3D val="0"/>
            <c:spPr>
              <a:solidFill>
                <a:srgbClr val="647E7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3ACF-FE4E-820A-2AF64B177387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3ACF-FE4E-820A-2AF64B177387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95</c:v>
                </c:pt>
                <c:pt idx="1">
                  <c:v>95</c:v>
                </c:pt>
                <c:pt idx="2">
                  <c:v>92</c:v>
                </c:pt>
                <c:pt idx="3">
                  <c:v>100</c:v>
                </c:pt>
                <c:pt idx="4">
                  <c:v>92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ACF-FE4E-820A-2AF64B177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68440520"/>
        <c:axId val="-2068469320"/>
      </c:barChart>
      <c:catAx>
        <c:axId val="-2068440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HCV Genotype</a:t>
                </a:r>
              </a:p>
            </c:rich>
          </c:tx>
          <c:layout>
            <c:manualLayout>
              <c:xMode val="edge"/>
              <c:yMode val="edge"/>
              <c:x val="0.448576354092102"/>
              <c:y val="0.893869503265585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0684693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84693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416E-3"/>
              <c:y val="9.84371304771404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84405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6357258175127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DB4-B748-B9CF-048209603524}"/>
              </c:ext>
            </c:extLst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DB4-B748-B9CF-048209603524}"/>
              </c:ext>
            </c:extLst>
          </c:dPt>
          <c:dPt>
            <c:idx val="2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DB4-B748-B9CF-048209603524}"/>
              </c:ext>
            </c:extLst>
          </c:dPt>
          <c:dPt>
            <c:idx val="3"/>
            <c:invertIfNegative val="0"/>
            <c:bubble3D val="0"/>
            <c:spPr>
              <a:solidFill>
                <a:srgbClr val="647E7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2DB4-B748-B9CF-048209603524}"/>
              </c:ext>
            </c:extLst>
          </c:dPt>
          <c:dPt>
            <c:idx val="4"/>
            <c:invertIfNegative val="0"/>
            <c:bubble3D val="0"/>
            <c:spPr>
              <a:solidFill>
                <a:srgbClr val="647E7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2DB4-B748-B9CF-048209603524}"/>
              </c:ext>
            </c:extLst>
          </c:dPt>
          <c:dPt>
            <c:idx val="5"/>
            <c:invertIfNegative val="0"/>
            <c:bubble3D val="0"/>
            <c:spPr>
              <a:solidFill>
                <a:srgbClr val="647E7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2DB4-B748-B9CF-048209603524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2DB4-B748-B9CF-048209603524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95</c:v>
                </c:pt>
                <c:pt idx="1">
                  <c:v>95</c:v>
                </c:pt>
                <c:pt idx="2">
                  <c:v>92</c:v>
                </c:pt>
                <c:pt idx="3">
                  <c:v>100</c:v>
                </c:pt>
                <c:pt idx="4">
                  <c:v>92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DB4-B748-B9CF-0482096035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68608808"/>
        <c:axId val="-2068631848"/>
      </c:barChart>
      <c:catAx>
        <c:axId val="-2068608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HCV Genotype</a:t>
                </a:r>
              </a:p>
            </c:rich>
          </c:tx>
          <c:layout>
            <c:manualLayout>
              <c:xMode val="edge"/>
              <c:yMode val="edge"/>
              <c:x val="0.448576354092102"/>
              <c:y val="0.893869503265585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0686318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86318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416E-3"/>
              <c:y val="0.1071177137211997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860880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264-194C-8712-5AB6F8121F5B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264-194C-8712-5AB6F8121F5B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264-194C-8712-5AB6F8121F5B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264-194C-8712-5AB6F8121F5B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264-194C-8712-5AB6F8121F5B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264-194C-8712-5AB6F8121F5B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264-194C-8712-5AB6F8121F5B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Naive</c:v>
                </c:pt>
                <c:pt idx="2">
                  <c:v>Experienced</c:v>
                </c:pt>
                <c:pt idx="3">
                  <c:v>No cirrhosis</c:v>
                </c:pt>
                <c:pt idx="4">
                  <c:v>Cirrhosis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95</c:v>
                </c:pt>
                <c:pt idx="1">
                  <c:v>93</c:v>
                </c:pt>
                <c:pt idx="2">
                  <c:v>97</c:v>
                </c:pt>
                <c:pt idx="3">
                  <c:v>94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264-194C-8712-5AB6F8121F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3430584"/>
        <c:axId val="-2132996312"/>
      </c:barChart>
      <c:catAx>
        <c:axId val="-2133430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329963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29963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5.279646862324028E-3"/>
              <c:y val="6.399425287356322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34305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75"/>
      <c:rotY val="116"/>
      <c:rAngAx val="0"/>
    </c:view3D>
    <c:floor>
      <c:thickness val="0"/>
    </c:floor>
    <c:sideWall>
      <c:thickness val="0"/>
      <c:spPr>
        <a:noFill/>
        <a:ln w="19284">
          <a:noFill/>
        </a:ln>
      </c:spPr>
    </c:sideWall>
    <c:backWall>
      <c:thickness val="0"/>
      <c:spPr>
        <a:noFill/>
        <a:ln w="19284">
          <a:noFill/>
        </a:ln>
      </c:spPr>
    </c:backWall>
    <c:plotArea>
      <c:layout>
        <c:manualLayout>
          <c:layoutTarget val="inner"/>
          <c:xMode val="edge"/>
          <c:yMode val="edge"/>
          <c:x val="3.1120331950207469E-2"/>
          <c:y val="0.13977788729113447"/>
          <c:w val="0.88456536992281909"/>
          <c:h val="0.835059312438886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0070C0"/>
            </a:solidFill>
            <a:ln w="12700">
              <a:noFill/>
            </a:ln>
          </c:spPr>
          <c:dPt>
            <c:idx val="0"/>
            <c:bubble3D val="0"/>
            <c:spPr>
              <a:gradFill>
                <a:gsLst>
                  <a:gs pos="100000">
                    <a:srgbClr val="0070C0"/>
                  </a:gs>
                  <a:gs pos="6000">
                    <a:schemeClr val="accent1">
                      <a:lumMod val="40000"/>
                      <a:lumOff val="60000"/>
                    </a:schemeClr>
                  </a:gs>
                </a:gsLst>
                <a:lin ang="0" scaled="1"/>
              </a:gra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1-7B15-2A4B-9E88-F29F30361F84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5">
                      <a:lumMod val="40000"/>
                      <a:lumOff val="60000"/>
                    </a:schemeClr>
                  </a:gs>
                  <a:gs pos="0">
                    <a:schemeClr val="accent5">
                      <a:lumMod val="75000"/>
                    </a:schemeClr>
                  </a:gs>
                </a:gsLst>
                <a:lin ang="0" scaled="1"/>
              </a:gra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3-7B15-2A4B-9E88-F29F30361F8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7B15-2A4B-9E88-F29F30361F84}"/>
              </c:ext>
            </c:extLst>
          </c:dPt>
          <c:dLbls>
            <c:dLbl>
              <c:idx val="0"/>
              <c:layout>
                <c:manualLayout>
                  <c:x val="0.18030742444323172"/>
                  <c:y val="9.8135710977296825E-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15-2A4B-9E88-F29F30361F84}"/>
                </c:ext>
              </c:extLst>
            </c:dLbl>
            <c:dLbl>
              <c:idx val="1"/>
              <c:layout>
                <c:manualLayout>
                  <c:x val="-0.17032613497570229"/>
                  <c:y val="-5.425222582471309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15-2A4B-9E88-F29F30361F8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NS5A  RAVs</c:v>
                </c:pt>
                <c:pt idx="1">
                  <c:v>NS5A RAVs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0.874</c:v>
                </c:pt>
                <c:pt idx="1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15-2A4B-9E88-F29F30361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</c:spPr>
    </c:plotArea>
    <c:legend>
      <c:legendPos val="t"/>
      <c:layout>
        <c:manualLayout>
          <c:xMode val="edge"/>
          <c:yMode val="edge"/>
          <c:x val="1.0396039603960398E-2"/>
          <c:y val="2.042483660130719E-2"/>
          <c:w val="0.93803596127247568"/>
          <c:h val="9.6778022232515054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36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58273036819677"/>
          <c:y val="2.77778663809897E-2"/>
          <c:w val="0.82317500288817436"/>
          <c:h val="0.87920581402520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DB7F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D80C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F06-4B49-AC41-5717BA20238B}"/>
              </c:ext>
            </c:extLst>
          </c:dPt>
          <c:dPt>
            <c:idx val="1"/>
            <c:invertIfNegative val="0"/>
            <c:bubble3D val="0"/>
            <c:spPr>
              <a:solidFill>
                <a:srgbClr val="B5945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F06-4B49-AC41-5717BA20238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F06-4B49-AC41-5717BA20238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F06-4B49-AC41-5717BA20238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F06-4B49-AC41-5717BA20238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F06-4B49-AC41-5717BA20238B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F06-4B49-AC41-5717BA20238B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No NS5A RAVs</c:v>
                </c:pt>
                <c:pt idx="1">
                  <c:v>NS5A RAVs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98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F06-4B49-AC41-5717BA2023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9"/>
        <c:axId val="-2068885288"/>
        <c:axId val="-2063783192"/>
      </c:barChart>
      <c:catAx>
        <c:axId val="-2068885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063783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7831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/>
                    <a:cs typeface="Arial"/>
                  </a:defRPr>
                </a:pPr>
                <a:r>
                  <a:rPr lang="en-US" sz="1400" b="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0"/>
              <c:y val="0.1301981181856184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688852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46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dirty="0" err="1">
                <a:solidFill>
                  <a:srgbClr val="001D48"/>
                </a:solidFill>
              </a:rPr>
              <a:t>Sofosbuvir-Velpatasvir</a:t>
            </a:r>
            <a:r>
              <a:rPr lang="en-US" sz="2400" dirty="0">
                <a:solidFill>
                  <a:srgbClr val="001D48"/>
                </a:solidFill>
              </a:rPr>
              <a:t> in HIV-HCV </a:t>
            </a:r>
            <a:r>
              <a:rPr lang="en-US" sz="2400" dirty="0" err="1">
                <a:solidFill>
                  <a:srgbClr val="001D48"/>
                </a:solidFill>
              </a:rPr>
              <a:t>Coinfected</a:t>
            </a:r>
            <a:r>
              <a:rPr lang="en-US" sz="2400" dirty="0">
                <a:solidFill>
                  <a:srgbClr val="001D48"/>
                </a:solidFill>
              </a:rPr>
              <a:t> Patients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ASTRAL-5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&amp;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589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</a:t>
            </a:r>
            <a:r>
              <a:rPr lang="en-US" sz="1400" dirty="0" err="1"/>
              <a:t>Wyles</a:t>
            </a:r>
            <a:r>
              <a:rPr lang="en-US" sz="1400" dirty="0"/>
              <a:t> D, et al. </a:t>
            </a:r>
            <a:r>
              <a:rPr lang="en-US" sz="1400" dirty="0" err="1"/>
              <a:t>Clin</a:t>
            </a:r>
            <a:r>
              <a:rPr lang="en-US" sz="1400" dirty="0"/>
              <a:t> Infect Dis. 2017;65:6-12.</a:t>
            </a:r>
          </a:p>
        </p:txBody>
      </p:sp>
      <p:sp>
        <p:nvSpPr>
          <p:cNvPr id="8" name="Rectangle 7"/>
          <p:cNvSpPr/>
          <p:nvPr/>
        </p:nvSpPr>
        <p:spPr>
          <a:xfrm>
            <a:off x="7543800" y="1828800"/>
            <a:ext cx="1615438" cy="3627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HIV Coinfection</a:t>
            </a:r>
          </a:p>
        </p:txBody>
      </p:sp>
    </p:spTree>
    <p:extLst>
      <p:ext uri="{BB962C8B-B14F-4D97-AF65-F5344CB8AC3E}">
        <p14:creationId xmlns:p14="http://schemas.microsoft.com/office/powerpoint/2010/main" val="126275874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Sofosbuvir-</a:t>
            </a:r>
            <a:r>
              <a:rPr lang="en-US" sz="2400" dirty="0" err="1"/>
              <a:t>Velpatasvir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ASTRAL-5: Tenofovir Pharmacokinetics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595165-122A-AA46-94E7-21FC54638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846850"/>
              </p:ext>
            </p:extLst>
          </p:nvPr>
        </p:nvGraphicFramePr>
        <p:xfrm>
          <a:off x="477382" y="1447800"/>
          <a:ext cx="8229601" cy="4343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7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7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7975">
                <a:tc gridSpan="3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(%CV) PK Parameters of Tenofovir by Boosted or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Unboosted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 Regimen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00006"/>
                  </a:ext>
                </a:extLst>
              </a:tr>
              <a:tr h="11103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Tenofovir PK Parameter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SOF-VEL + </a:t>
                      </a:r>
                      <a:r>
                        <a:rPr lang="en-US" sz="1400" b="1" dirty="0" err="1">
                          <a:solidFill>
                            <a:srgbClr val="FFFFFF"/>
                          </a:solidFill>
                        </a:rPr>
                        <a:t>Unboosted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br>
                        <a:rPr lang="en-US" sz="1400" b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TDF-Containing Regimens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35)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B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SOF-VEL + Boosted </a:t>
                      </a:r>
                      <a:br>
                        <a:rPr lang="en-US" sz="1400" b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TDF-Containing Regimens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56)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82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err="1"/>
                        <a:t>AUC</a:t>
                      </a:r>
                      <a:r>
                        <a:rPr lang="en-US" sz="1400" baseline="-25000" dirty="0" err="1"/>
                        <a:t>tau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h•ng</a:t>
                      </a:r>
                      <a:r>
                        <a:rPr lang="en-US" sz="1400" dirty="0"/>
                        <a:t>/mL)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3590 (23.2)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3740 (26.3)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err="1"/>
                        <a:t>C</a:t>
                      </a:r>
                      <a:r>
                        <a:rPr lang="en-US" sz="1400" baseline="-25000" dirty="0" err="1"/>
                        <a:t>max</a:t>
                      </a:r>
                      <a:r>
                        <a:rPr lang="en-US" sz="1400" dirty="0"/>
                        <a:t> (ng/mL)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319 (26.4)	</a:t>
                      </a:r>
                    </a:p>
                  </a:txBody>
                  <a:tcPr anchor="ctr"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351 (30.8)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err="1"/>
                        <a:t>C</a:t>
                      </a:r>
                      <a:r>
                        <a:rPr lang="en-US" sz="1400" baseline="-25000" dirty="0" err="1"/>
                        <a:t>tau</a:t>
                      </a:r>
                      <a:r>
                        <a:rPr lang="en-US" sz="1400" dirty="0"/>
                        <a:t> (ng/mL)</a:t>
                      </a:r>
                      <a:endParaRPr lang="en-US" sz="1400" baseline="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91.2 (37.9)</a:t>
                      </a:r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92.9 (41.4)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370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br>
              <a:rPr lang="en-US" sz="2400" dirty="0"/>
            </a:br>
            <a:r>
              <a:rPr lang="en-US" sz="2400" dirty="0"/>
              <a:t>ASTRAL-5: Adverse Events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/>
          </p:nvPr>
        </p:nvGraphicFramePr>
        <p:xfrm>
          <a:off x="607590" y="1480128"/>
          <a:ext cx="7940040" cy="4923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9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aseline="0" dirty="0"/>
                        <a:t>Sofosbuvir-</a:t>
                      </a:r>
                      <a:r>
                        <a:rPr lang="en-US" sz="1600" baseline="0" dirty="0" err="1"/>
                        <a:t>Velpatasvir</a:t>
                      </a:r>
                      <a:r>
                        <a:rPr lang="en-US" sz="1600" b="0" baseline="0" dirty="0"/>
                        <a:t/>
                      </a:r>
                      <a:br>
                        <a:rPr lang="en-US" sz="1600" b="0" baseline="0" dirty="0"/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400" b="0" baseline="0" dirty="0"/>
                        <a:t>106)</a:t>
                      </a:r>
                      <a:endParaRPr lang="en-US" sz="1400" b="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2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 (2)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82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Serious AEs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 (2)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2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Deaths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554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Any </a:t>
                      </a:r>
                      <a:r>
                        <a:rPr lang="en-US" sz="1600" baseline="0" dirty="0"/>
                        <a:t>AE in &gt;5% of patients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Fatigue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Headache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Arthralgia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Upper respiratory tract infection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Diarrhea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Insomnia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Nausea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26 (25)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14 (13)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9 (8)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9 (8)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9 (8)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7</a:t>
                      </a:r>
                      <a:r>
                        <a:rPr lang="en-US" sz="1600" baseline="0" dirty="0"/>
                        <a:t> (7)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7 (7)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326">
                <a:tc gridSpan="2">
                  <a:txBody>
                    <a:bodyPr/>
                    <a:lstStyle/>
                    <a:p>
                      <a:pPr marL="12700" indent="0">
                        <a:lnSpc>
                          <a:spcPts val="2100"/>
                        </a:lnSpc>
                        <a:tabLst/>
                      </a:pPr>
                      <a:r>
                        <a:rPr lang="en-US" sz="1400" dirty="0"/>
                        <a:t>The majority</a:t>
                      </a:r>
                      <a:r>
                        <a:rPr lang="en-US" sz="1400" baseline="0" dirty="0"/>
                        <a:t> of AEs were mild in severity (grade 1 or 2)</a:t>
                      </a:r>
                    </a:p>
                    <a:p>
                      <a:pPr marL="12700" indent="0">
                        <a:lnSpc>
                          <a:spcPts val="2100"/>
                        </a:lnSpc>
                        <a:tabLst/>
                      </a:pPr>
                      <a:r>
                        <a:rPr lang="en-US" sz="1400" baseline="0" dirty="0"/>
                        <a:t>No patient with confirmed on-treatment HIV virologic breakthrough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58646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Coinfected Patients</a:t>
            </a:r>
            <a:br>
              <a:rPr lang="en-US" sz="2400" dirty="0"/>
            </a:br>
            <a:r>
              <a:rPr lang="en-US" sz="2400" dirty="0"/>
              <a:t>ASTRAL-5: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81956"/>
              </p:ext>
            </p:extLst>
          </p:nvPr>
        </p:nvGraphicFramePr>
        <p:xfrm>
          <a:off x="0" y="2743200"/>
          <a:ext cx="9144000" cy="1676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200" b="1" i="0" dirty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22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2200" b="0" kern="12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Sofosbuvir-velpatasvir</a:t>
                      </a: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12 weeks was safe and provided high rates of SVR12 in patients coinfected with HCV and HIV-1.”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ASTRAL-5: Study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41732"/>
              </p:ext>
            </p:extLst>
          </p:nvPr>
        </p:nvGraphicFramePr>
        <p:xfrm>
          <a:off x="514350" y="1410340"/>
          <a:ext cx="8115300" cy="495101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55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ASTRAL-5 Trial</a:t>
                      </a:r>
                    </a:p>
                  </a:txBody>
                  <a:tcPr marL="182880" marR="88898" marT="50005" marB="5000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206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Single-arm, open-label,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multicenter, phase 3 trial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sofosbuvir-velpatasvir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in HIV-HCV coinfected treatment-naïve and treatment-experienced patients with genotypes 1-6 HCV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Multiple sites in US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1-6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years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coinfection and o</a:t>
                      </a:r>
                      <a:r>
                        <a:rPr lang="en-US" dirty="0"/>
                        <a:t>n stable ART for ≥  weeks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CD4 count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100 cells/mm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and HIV RNA </a:t>
                      </a:r>
                      <a:r>
                        <a:rPr lang="en-US" sz="1800" baseline="0" dirty="0"/>
                        <a:t>≤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 copies/mL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dirty="0"/>
                        <a:t>On stable ART for ≥8 weeks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Prior treatment failure allowed (but no prior NS5A or NS5B)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allowed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7673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ASTRAL-5: Study 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824" y="2667000"/>
            <a:ext cx="2627376" cy="1355416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HIV-HCV </a:t>
            </a:r>
            <a:r>
              <a:rPr lang="en-US" sz="1600" dirty="0" err="1">
                <a:solidFill>
                  <a:srgbClr val="FFFFFF"/>
                </a:solidFill>
                <a:latin typeface="Arial"/>
                <a:cs typeface="Arial"/>
              </a:rPr>
              <a:t>Coinfected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Treatment-naïve or Treatment-experienced</a:t>
            </a: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GT 1, 2, 3, 4, or 6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3104836"/>
            <a:ext cx="8382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 n = 106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22965" y="2934282"/>
            <a:ext cx="2398778" cy="723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 err="1">
                <a:latin typeface="Arial"/>
                <a:cs typeface="Arial"/>
              </a:rPr>
              <a:t>Sofosbuvir-Velpatasvir</a:t>
            </a:r>
            <a:endParaRPr lang="en-US" sz="1600" b="1" dirty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19800" y="3313903"/>
            <a:ext cx="2404872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858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528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141208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22965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423565" y="1770940"/>
            <a:ext cx="0" cy="9103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150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19800" y="1770940"/>
            <a:ext cx="0" cy="9103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65655" y="311129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-6949" y="4876800"/>
            <a:ext cx="9162288" cy="6827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Sofosbuvir-velpatasvir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(400/100 mg): fixed-dose combination; one pill once daily</a:t>
            </a:r>
          </a:p>
        </p:txBody>
      </p:sp>
    </p:spTree>
    <p:extLst>
      <p:ext uri="{BB962C8B-B14F-4D97-AF65-F5344CB8AC3E}">
        <p14:creationId xmlns:p14="http://schemas.microsoft.com/office/powerpoint/2010/main" val="136620277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ASTRAL-5: Participants</a:t>
            </a:r>
          </a:p>
        </p:txBody>
      </p:sp>
      <p:graphicFrame>
        <p:nvGraphicFramePr>
          <p:cNvPr id="2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031618"/>
              </p:ext>
            </p:extLst>
          </p:nvPr>
        </p:nvGraphicFramePr>
        <p:xfrm>
          <a:off x="640082" y="1469778"/>
          <a:ext cx="7863840" cy="494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446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Baseline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Characteristic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baseline="0" dirty="0"/>
                        <a:t>Sofosbuvir-</a:t>
                      </a:r>
                      <a:r>
                        <a:rPr lang="en-US" sz="1600" baseline="0" dirty="0" err="1"/>
                        <a:t>Velpatasvir</a:t>
                      </a:r>
                      <a:r>
                        <a:rPr lang="en-US" sz="1600" baseline="0" dirty="0"/>
                        <a:t> </a:t>
                      </a:r>
                      <a:br>
                        <a:rPr lang="en-US" sz="1600" baseline="0" dirty="0"/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400" b="0" baseline="0" dirty="0"/>
                        <a:t>106)</a:t>
                      </a:r>
                      <a:endParaRPr lang="en-US" sz="1400" b="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Age</a:t>
                      </a:r>
                      <a:r>
                        <a:rPr lang="en-US" sz="1600" baseline="0" dirty="0"/>
                        <a:t>, mean, years (range)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54 (25-72)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Male,</a:t>
                      </a:r>
                      <a:r>
                        <a:rPr lang="en-US" sz="1600" baseline="0" dirty="0"/>
                        <a:t>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91 (86)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21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Black race,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48 (45)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40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HCV</a:t>
                      </a:r>
                      <a:r>
                        <a:rPr lang="en-US" sz="1600" baseline="0" dirty="0"/>
                        <a:t> genotype</a:t>
                      </a:r>
                      <a:r>
                        <a:rPr lang="en-US" sz="1600" dirty="0"/>
                        <a:t>, n (%)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  1a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  1b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  2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  3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  4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66 (62)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12 (11)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11 (10)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12 (11)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5 (5)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97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IL28B</a:t>
                      </a:r>
                      <a:r>
                        <a:rPr lang="en-US" sz="1600" baseline="0" dirty="0"/>
                        <a:t> non-CC,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82 (77)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Mean HCV RNA,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</a:t>
                      </a:r>
                      <a:r>
                        <a:rPr lang="en-US" sz="1600" baseline="0" dirty="0"/>
                        <a:t> (range)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6.3 (5.0-7.4)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Cirrhosis,</a:t>
                      </a:r>
                      <a:r>
                        <a:rPr lang="en-US" sz="1600" baseline="0" dirty="0"/>
                        <a:t>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19 (18)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Treatment experienced,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31 (29)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9672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ASTRAL-5: Participants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460792"/>
              </p:ext>
            </p:extLst>
          </p:nvPr>
        </p:nvGraphicFramePr>
        <p:xfrm>
          <a:off x="342900" y="1386840"/>
          <a:ext cx="84582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992">
                <a:tc>
                  <a:txBody>
                    <a:bodyPr/>
                    <a:lstStyle/>
                    <a:p>
                      <a:r>
                        <a:rPr lang="en-US" sz="1600" dirty="0"/>
                        <a:t>HIV Baseline Characteristics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Sofosbuvir-</a:t>
                      </a:r>
                      <a:r>
                        <a:rPr lang="en-US" sz="1600" baseline="0" dirty="0" err="1"/>
                        <a:t>Velpatasvir</a:t>
                      </a:r>
                      <a:r>
                        <a:rPr lang="en-US" sz="1600" baseline="0" dirty="0"/>
                        <a:t> </a:t>
                      </a:r>
                      <a:br>
                        <a:rPr lang="en-US" sz="1600" baseline="0" dirty="0"/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400" b="0" baseline="0" dirty="0"/>
                        <a:t>106)</a:t>
                      </a:r>
                      <a:endParaRPr lang="en-US" sz="1400" b="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09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Mean CD4 cell count, (range)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598 (183-1513)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95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err="1"/>
                        <a:t>Nucleos</a:t>
                      </a:r>
                      <a:r>
                        <a:rPr lang="en-US" sz="1600" dirty="0"/>
                        <a:t>(t)ide</a:t>
                      </a:r>
                      <a:r>
                        <a:rPr lang="en-US" sz="1600" baseline="0" dirty="0"/>
                        <a:t> pair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TDF with boosted agent (Ritonavir or </a:t>
                      </a:r>
                      <a:r>
                        <a:rPr lang="en-US" sz="1600" baseline="0" dirty="0" err="1"/>
                        <a:t>Cobicistat</a:t>
                      </a:r>
                      <a:r>
                        <a:rPr lang="en-US" sz="1600" baseline="0" dirty="0"/>
                        <a:t>)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TDF without boosted agent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Abacavir</a:t>
                      </a:r>
                      <a:r>
                        <a:rPr lang="en-US" sz="1600" baseline="0" dirty="0"/>
                        <a:t>-lamivudine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56 (53)</a:t>
                      </a: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35 (33)</a:t>
                      </a: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15 (14)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56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Other </a:t>
                      </a:r>
                      <a:r>
                        <a:rPr lang="en-US" sz="1600" baseline="0" dirty="0"/>
                        <a:t>antiretroviral agent(s)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Protease Inhibitor (DRV, LPV, or ATV)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NNRTI (RPV)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Integrase inhibitor (RAL or EVG)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Other (&gt;1 of above classes)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50 (47)</a:t>
                      </a: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13 (12)</a:t>
                      </a: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36</a:t>
                      </a:r>
                      <a:r>
                        <a:rPr lang="en-US" sz="1600" baseline="0" dirty="0"/>
                        <a:t> (34)</a:t>
                      </a: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7 (7)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15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latin typeface="+mn-lt"/>
                          <a:cs typeface="Arial"/>
                        </a:rPr>
                        <a:t>Abbreviations: TDF = Tenofovir disoproxil</a:t>
                      </a:r>
                      <a:r>
                        <a:rPr lang="en-US" sz="1400" i="0" baseline="0" dirty="0">
                          <a:latin typeface="+mn-lt"/>
                          <a:cs typeface="Arial"/>
                        </a:rPr>
                        <a:t> fumarate; RTV = ritonavir; DRV = darunavir; LPV = lopinavir; ATV = atazanavir; RPV = rilpivirine; RAL = raltegravir; EVG = elvitegravir</a:t>
                      </a:r>
                      <a:endParaRPr lang="en-US" sz="1400" dirty="0">
                        <a:latin typeface="+mn-lt"/>
                        <a:cs typeface="Arial"/>
                      </a:endParaRPr>
                    </a:p>
                  </a:txBody>
                  <a:tcPr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lang="en-US" sz="14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74546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ASTRAL-5: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SVR12 Results by Genotype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964774"/>
              </p:ext>
            </p:extLst>
          </p:nvPr>
        </p:nvGraphicFramePr>
        <p:xfrm>
          <a:off x="356980" y="201686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149251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101/106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74493" y="5105396"/>
            <a:ext cx="73070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63/66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9720" y="5105396"/>
            <a:ext cx="77317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2743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08061" y="5105396"/>
            <a:ext cx="72325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45490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5/5</a:t>
            </a:r>
          </a:p>
        </p:txBody>
      </p:sp>
    </p:spTree>
    <p:extLst>
      <p:ext uri="{BB962C8B-B14F-4D97-AF65-F5344CB8AC3E}">
        <p14:creationId xmlns:p14="http://schemas.microsoft.com/office/powerpoint/2010/main" val="185239862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ASTRAL-5: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SVR12 Results by Genotype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516707"/>
              </p:ext>
            </p:extLst>
          </p:nvPr>
        </p:nvGraphicFramePr>
        <p:xfrm>
          <a:off x="356980" y="201686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149251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101/106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2743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45490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5/5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63998" y="5092172"/>
            <a:ext cx="730707" cy="381004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63/66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60710" y="5092172"/>
            <a:ext cx="773172" cy="381004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05961" y="5092172"/>
            <a:ext cx="723254" cy="381004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11/12</a:t>
            </a:r>
          </a:p>
        </p:txBody>
      </p:sp>
      <p:sp>
        <p:nvSpPr>
          <p:cNvPr id="22" name="Line Callout 1 21"/>
          <p:cNvSpPr/>
          <p:nvPr/>
        </p:nvSpPr>
        <p:spPr>
          <a:xfrm>
            <a:off x="3875705" y="4177776"/>
            <a:ext cx="990600" cy="387090"/>
          </a:xfrm>
          <a:prstGeom prst="borderCallout1">
            <a:avLst>
              <a:gd name="adj1" fmla="val 234417"/>
              <a:gd name="adj2" fmla="val 44436"/>
              <a:gd name="adj3" fmla="val 100906"/>
              <a:gd name="adj4" fmla="val 44759"/>
            </a:avLst>
          </a:prstGeom>
          <a:solidFill>
            <a:srgbClr val="D9D9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1 LTFU</a:t>
            </a:r>
            <a:endParaRPr lang="en-US" sz="1200" dirty="0"/>
          </a:p>
        </p:txBody>
      </p:sp>
      <p:sp>
        <p:nvSpPr>
          <p:cNvPr id="23" name="Line Callout 1 22"/>
          <p:cNvSpPr/>
          <p:nvPr/>
        </p:nvSpPr>
        <p:spPr>
          <a:xfrm>
            <a:off x="2656505" y="4177776"/>
            <a:ext cx="990600" cy="387090"/>
          </a:xfrm>
          <a:prstGeom prst="borderCallout1">
            <a:avLst>
              <a:gd name="adj1" fmla="val 234417"/>
              <a:gd name="adj2" fmla="val 44436"/>
              <a:gd name="adj3" fmla="val 100906"/>
              <a:gd name="adj4" fmla="val 44759"/>
            </a:avLst>
          </a:prstGeom>
          <a:solidFill>
            <a:srgbClr val="D9D9D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2 Relapses</a:t>
            </a:r>
          </a:p>
          <a:p>
            <a:pPr algn="ctr"/>
            <a:r>
              <a:rPr lang="en-US" sz="1200" dirty="0"/>
              <a:t>1 LTFU</a:t>
            </a:r>
          </a:p>
        </p:txBody>
      </p:sp>
      <p:sp>
        <p:nvSpPr>
          <p:cNvPr id="24" name="Line Callout 1 23"/>
          <p:cNvSpPr/>
          <p:nvPr/>
        </p:nvSpPr>
        <p:spPr>
          <a:xfrm>
            <a:off x="6314105" y="4177776"/>
            <a:ext cx="990600" cy="387090"/>
          </a:xfrm>
          <a:prstGeom prst="borderCallout1">
            <a:avLst>
              <a:gd name="adj1" fmla="val 234417"/>
              <a:gd name="adj2" fmla="val 44436"/>
              <a:gd name="adj3" fmla="val 100906"/>
              <a:gd name="adj4" fmla="val 44759"/>
            </a:avLst>
          </a:prstGeom>
          <a:solidFill>
            <a:srgbClr val="D9D9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1 Withdrew</a:t>
            </a:r>
          </a:p>
          <a:p>
            <a:pPr algn="ctr"/>
            <a:r>
              <a:rPr lang="en-US" sz="1200" dirty="0"/>
              <a:t>Consent</a:t>
            </a:r>
          </a:p>
        </p:txBody>
      </p:sp>
    </p:spTree>
    <p:extLst>
      <p:ext uri="{BB962C8B-B14F-4D97-AF65-F5344CB8AC3E}">
        <p14:creationId xmlns:p14="http://schemas.microsoft.com/office/powerpoint/2010/main" val="206644413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ASTRAL-5: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SVR12 Results by Treatment Experience and Cirrhosis Status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91656" y="493123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210/218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07787" y="493123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139/144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94946" y="493123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42/44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91400" y="493123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27/28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465704"/>
              </p:ext>
            </p:extLst>
          </p:nvPr>
        </p:nvGraphicFramePr>
        <p:xfrm>
          <a:off x="377820" y="202699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2982083" y="5693230"/>
            <a:ext cx="2667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Treatment Experience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971800" y="5693230"/>
            <a:ext cx="26711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943600" y="5693230"/>
            <a:ext cx="2667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Cirrhosis Status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796882" y="5693230"/>
            <a:ext cx="271690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97020" y="477272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101/106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4820" y="477272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71/75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92620" y="477272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30/31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10900" y="477272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19/19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8580" y="477272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82/87</a:t>
            </a:r>
          </a:p>
        </p:txBody>
      </p:sp>
    </p:spTree>
    <p:extLst>
      <p:ext uri="{BB962C8B-B14F-4D97-AF65-F5344CB8AC3E}">
        <p14:creationId xmlns:p14="http://schemas.microsoft.com/office/powerpoint/2010/main" val="189336203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2017;65:6-12.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HIV-HCV </a:t>
            </a:r>
            <a:r>
              <a:rPr lang="en-US" sz="2400" dirty="0" err="1"/>
              <a:t>Coinfected</a:t>
            </a:r>
            <a:r>
              <a:rPr lang="en-US" sz="2400" dirty="0"/>
              <a:t> Patients</a:t>
            </a:r>
            <a:br>
              <a:rPr lang="en-US" sz="2400" dirty="0"/>
            </a:br>
            <a:r>
              <a:rPr lang="en-US" sz="2400" dirty="0"/>
              <a:t>ASTRAL-5: Resistance</a:t>
            </a: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515350" y="6689725"/>
            <a:ext cx="247650" cy="1682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F1D4BA5-5302-4CB5-AC6D-38B3FFDBB930}" type="slidenum">
              <a:rPr lang="en-US" sz="800" smtClean="0"/>
              <a:pPr>
                <a:defRPr/>
              </a:pPr>
              <a:t>9</a:t>
            </a:fld>
            <a:endParaRPr lang="en-US" sz="800" dirty="0"/>
          </a:p>
        </p:txBody>
      </p:sp>
      <p:graphicFrame>
        <p:nvGraphicFramePr>
          <p:cNvPr id="46" name="Chart 3">
            <a:extLst>
              <a:ext uri="{FF2B5EF4-FFF2-40B4-BE49-F238E27FC236}">
                <a16:creationId xmlns:a16="http://schemas.microsoft.com/office/drawing/2014/main" id="{4AD4791A-82AA-764D-A046-965C0F0132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201511"/>
              </p:ext>
            </p:extLst>
          </p:nvPr>
        </p:nvGraphicFramePr>
        <p:xfrm>
          <a:off x="175260" y="2223949"/>
          <a:ext cx="38481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0671753C-33AB-2B40-ACB8-51A94B062C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595973"/>
              </p:ext>
            </p:extLst>
          </p:nvPr>
        </p:nvGraphicFramePr>
        <p:xfrm>
          <a:off x="4861560" y="2266405"/>
          <a:ext cx="4085721" cy="3299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1">
            <a:extLst>
              <a:ext uri="{FF2B5EF4-FFF2-40B4-BE49-F238E27FC236}">
                <a16:creationId xmlns:a16="http://schemas.microsoft.com/office/drawing/2014/main" id="{DB1B7BD2-EA05-4D4E-B20F-E517C5BEAFE2}"/>
              </a:ext>
            </a:extLst>
          </p:cNvPr>
          <p:cNvSpPr txBox="1"/>
          <p:nvPr/>
        </p:nvSpPr>
        <p:spPr>
          <a:xfrm>
            <a:off x="5935980" y="4948932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88/90</a:t>
            </a:r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E1FC5962-CBE4-A648-A1BB-CBA75A3DF0EA}"/>
              </a:ext>
            </a:extLst>
          </p:cNvPr>
          <p:cNvSpPr txBox="1"/>
          <p:nvPr/>
        </p:nvSpPr>
        <p:spPr>
          <a:xfrm>
            <a:off x="7620000" y="4948932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Arial"/>
              </a:rPr>
              <a:t>13/13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0" name="TextBox 1">
            <a:extLst>
              <a:ext uri="{FF2B5EF4-FFF2-40B4-BE49-F238E27FC236}">
                <a16:creationId xmlns:a16="http://schemas.microsoft.com/office/drawing/2014/main" id="{5DEC2052-8A00-A148-8C9A-23C00BBAA9E3}"/>
              </a:ext>
            </a:extLst>
          </p:cNvPr>
          <p:cNvSpPr txBox="1"/>
          <p:nvPr/>
        </p:nvSpPr>
        <p:spPr>
          <a:xfrm>
            <a:off x="609600" y="3950861"/>
            <a:ext cx="932688" cy="276999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latin typeface="Arial"/>
              </a:rPr>
              <a:t>(n = 90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id="{A26D2892-6B11-E84E-8ED3-7EF1FB3B9547}"/>
              </a:ext>
            </a:extLst>
          </p:cNvPr>
          <p:cNvSpPr txBox="1"/>
          <p:nvPr/>
        </p:nvSpPr>
        <p:spPr>
          <a:xfrm>
            <a:off x="2415540" y="3935621"/>
            <a:ext cx="932688" cy="276999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latin typeface="Arial"/>
              </a:rPr>
              <a:t>(n = 13)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52" name="Striped Right Arrow 51">
            <a:extLst>
              <a:ext uri="{FF2B5EF4-FFF2-40B4-BE49-F238E27FC236}">
                <a16:creationId xmlns:a16="http://schemas.microsoft.com/office/drawing/2014/main" id="{2260D7B3-6786-7548-A102-6F37BE7884D3}"/>
              </a:ext>
            </a:extLst>
          </p:cNvPr>
          <p:cNvSpPr/>
          <p:nvPr/>
        </p:nvSpPr>
        <p:spPr>
          <a:xfrm>
            <a:off x="3374580" y="3679369"/>
            <a:ext cx="1262734" cy="449580"/>
          </a:xfrm>
          <a:prstGeom prst="striped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6B05D1F-CA68-4748-8F4D-9ADC2BDB962A}"/>
              </a:ext>
            </a:extLst>
          </p:cNvPr>
          <p:cNvSpPr/>
          <p:nvPr/>
        </p:nvSpPr>
        <p:spPr>
          <a:xfrm>
            <a:off x="0" y="1420779"/>
            <a:ext cx="4572000" cy="3657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500" dirty="0">
                <a:solidFill>
                  <a:prstClr val="white"/>
                </a:solidFill>
              </a:rPr>
              <a:t>Baseline Resistance-Associated Variants (RAVs)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4C702B5-0162-0448-96C3-A1C03C56C16F}"/>
              </a:ext>
            </a:extLst>
          </p:cNvPr>
          <p:cNvSpPr/>
          <p:nvPr/>
        </p:nvSpPr>
        <p:spPr>
          <a:xfrm>
            <a:off x="4648200" y="1420779"/>
            <a:ext cx="4495799" cy="3605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500" dirty="0">
                <a:solidFill>
                  <a:prstClr val="white"/>
                </a:solidFill>
              </a:rPr>
              <a:t>Response to Treatment (SVR12)</a:t>
            </a:r>
          </a:p>
        </p:txBody>
      </p:sp>
    </p:spTree>
    <p:extLst>
      <p:ext uri="{BB962C8B-B14F-4D97-AF65-F5344CB8AC3E}">
        <p14:creationId xmlns:p14="http://schemas.microsoft.com/office/powerpoint/2010/main" val="142027919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36701</TotalTime>
  <Words>977</Words>
  <Application>Microsoft Office PowerPoint</Application>
  <PresentationFormat>On-screen Show (4:3)</PresentationFormat>
  <Paragraphs>183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Sofosbuvir-Velpatasvir in HIV-HCV Coinfected Patients ASTRAL-5</vt:lpstr>
      <vt:lpstr>Sofosbuvir-Velpatasvir in HIV-HCV Coinfected Patients ASTRAL-5: Study Features</vt:lpstr>
      <vt:lpstr>Sofosbuvir-Velpatasvir in HIV-HCV Coinfected Patients ASTRAL-5: Study Design</vt:lpstr>
      <vt:lpstr>Sofosbuvir-Velpatasvir in HIV-HCV Coinfected Patients ASTRAL-5: Participants</vt:lpstr>
      <vt:lpstr>Sofosbuvir-Velpatasvir in HIV-HCV Coinfected Patients ASTRAL-5: Participants</vt:lpstr>
      <vt:lpstr>Sofosbuvir-Velpatasvir in HIV-HCV Coinfected Patients ASTRAL-5: Results</vt:lpstr>
      <vt:lpstr>Sofosbuvir-Velpatasvir in HIV-HCV Coinfected Patients ASTRAL-5: Results</vt:lpstr>
      <vt:lpstr>Sofosbuvir-Velpatasvir in HIV-HCV Coinfected Patients ASTRAL-5: Results</vt:lpstr>
      <vt:lpstr>Sofosbuvir-Velpatasvir in HIV-HCV Coinfected Patients ASTRAL-5: Resistance</vt:lpstr>
      <vt:lpstr>Sofosbuvir-Velpatasvir in HIV-HCV Coinfected Patients ASTRAL-5: Tenofovir Pharmacokinetics</vt:lpstr>
      <vt:lpstr>Sofosbuvir-Velpatasvir in HIV-HCV Coinfected Patients ASTRAL-5: Adverse Events</vt:lpstr>
      <vt:lpstr>Sofosbuvir-Velpatasvir in HIV-HCV Coinfected Patients ASTRAL-5: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1395</cp:revision>
  <cp:lastPrinted>2019-10-21T18:40:24Z</cp:lastPrinted>
  <dcterms:created xsi:type="dcterms:W3CDTF">2010-11-28T05:36:22Z</dcterms:created>
  <dcterms:modified xsi:type="dcterms:W3CDTF">2020-07-24T22:02:18Z</dcterms:modified>
</cp:coreProperties>
</file>